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6"/>
  </p:notesMasterIdLst>
  <p:sldIdLst>
    <p:sldId id="265" r:id="rId3"/>
    <p:sldId id="262" r:id="rId4"/>
    <p:sldId id="308" r:id="rId5"/>
    <p:sldId id="306" r:id="rId6"/>
    <p:sldId id="276" r:id="rId7"/>
    <p:sldId id="309" r:id="rId8"/>
    <p:sldId id="291" r:id="rId9"/>
    <p:sldId id="310" r:id="rId10"/>
    <p:sldId id="311" r:id="rId11"/>
    <p:sldId id="290" r:id="rId12"/>
    <p:sldId id="313" r:id="rId13"/>
    <p:sldId id="312" r:id="rId14"/>
    <p:sldId id="321" r:id="rId15"/>
    <p:sldId id="320" r:id="rId16"/>
    <p:sldId id="319" r:id="rId17"/>
    <p:sldId id="318" r:id="rId18"/>
    <p:sldId id="317" r:id="rId19"/>
    <p:sldId id="316" r:id="rId20"/>
    <p:sldId id="325" r:id="rId21"/>
    <p:sldId id="315" r:id="rId22"/>
    <p:sldId id="324" r:id="rId23"/>
    <p:sldId id="323" r:id="rId24"/>
    <p:sldId id="273" r:id="rId25"/>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072"/>
    <a:srgbClr val="FF7900"/>
    <a:srgbClr val="00AAD2"/>
    <a:srgbClr val="C05017"/>
    <a:srgbClr val="909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7" autoAdjust="0"/>
    <p:restoredTop sz="85592" autoAdjust="0"/>
  </p:normalViewPr>
  <p:slideViewPr>
    <p:cSldViewPr>
      <p:cViewPr>
        <p:scale>
          <a:sx n="70" d="100"/>
          <a:sy n="70" d="100"/>
        </p:scale>
        <p:origin x="-1158" y="-59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CA"/>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9C840D4E-0181-46D5-BFDF-7AAAA7774527}" type="datetimeFigureOut">
              <a:rPr lang="en-CA" smtClean="0"/>
              <a:t>04/09/2018</a:t>
            </a:fld>
            <a:endParaRPr lang="en-CA"/>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CA"/>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CA"/>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0A1D4E96-1D55-4937-B89E-BCD454DCF799}" type="slidenum">
              <a:rPr lang="en-CA" smtClean="0"/>
              <a:t>‹#›</a:t>
            </a:fld>
            <a:endParaRPr lang="en-CA"/>
          </a:p>
        </p:txBody>
      </p:sp>
    </p:spTree>
    <p:extLst>
      <p:ext uri="{BB962C8B-B14F-4D97-AF65-F5344CB8AC3E}">
        <p14:creationId xmlns:p14="http://schemas.microsoft.com/office/powerpoint/2010/main" val="179709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0A1D4E96-1D55-4937-B89E-BCD454DCF799}" type="slidenum">
              <a:rPr lang="en-CA" smtClean="0"/>
              <a:t>1</a:t>
            </a:fld>
            <a:endParaRPr lang="en-CA"/>
          </a:p>
        </p:txBody>
      </p:sp>
    </p:spTree>
    <p:extLst>
      <p:ext uri="{BB962C8B-B14F-4D97-AF65-F5344CB8AC3E}">
        <p14:creationId xmlns:p14="http://schemas.microsoft.com/office/powerpoint/2010/main" val="1576067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en-US" dirty="0" smtClean="0">
                <a:solidFill>
                  <a:srgbClr val="0070C0"/>
                </a:solidFill>
                <a:latin typeface="Arial" pitchFamily="34" charset="0"/>
                <a:cs typeface="Arial" pitchFamily="34" charset="0"/>
              </a:rPr>
              <a:t>In the project definition tab, select your method of calculating vehicle operating costs.</a:t>
            </a:r>
            <a:endParaRPr lang="en-CA" altLang="en-US"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10</a:t>
            </a:fld>
            <a:endParaRPr lang="en-CA"/>
          </a:p>
        </p:txBody>
      </p:sp>
    </p:spTree>
    <p:extLst>
      <p:ext uri="{BB962C8B-B14F-4D97-AF65-F5344CB8AC3E}">
        <p14:creationId xmlns:p14="http://schemas.microsoft.com/office/powerpoint/2010/main" val="2474226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The project being evaluated should be labeled by entering a Project Name. </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11</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This table provides an overview of the Alternatives’ names. Up to 3 alternatives can be defined for each project being evaluated. The names are defined in the Alt # tabs. </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12</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This table provides an overview of the Alternatives’ construction start and end dates, and when the project would begin operations. The timing of construction is defined in the Alt# tabs. </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13</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altLang="en-US" dirty="0" smtClean="0">
                <a:solidFill>
                  <a:srgbClr val="0070C0"/>
                </a:solidFill>
                <a:latin typeface="Arial" pitchFamily="34" charset="0"/>
                <a:cs typeface="Arial" pitchFamily="34" charset="0"/>
              </a:rPr>
              <a:t>Decide whether you would like to use project-specific values (</a:t>
            </a:r>
            <a:r>
              <a:rPr lang="en-US" altLang="en-US" dirty="0" err="1" smtClean="0">
                <a:solidFill>
                  <a:srgbClr val="0070C0"/>
                </a:solidFill>
                <a:latin typeface="Arial" pitchFamily="34" charset="0"/>
                <a:cs typeface="Arial" pitchFamily="34" charset="0"/>
              </a:rPr>
              <a:t>psv</a:t>
            </a:r>
            <a:r>
              <a:rPr lang="en-US" altLang="en-US" dirty="0" smtClean="0">
                <a:solidFill>
                  <a:srgbClr val="0070C0"/>
                </a:solidFill>
                <a:latin typeface="Arial" pitchFamily="34" charset="0"/>
                <a:cs typeface="Arial" pitchFamily="34" charset="0"/>
              </a:rPr>
              <a:t>), or the defaults in the model. </a:t>
            </a:r>
          </a:p>
        </p:txBody>
      </p:sp>
      <p:sp>
        <p:nvSpPr>
          <p:cNvPr id="4" name="Slide Number Placeholder 3"/>
          <p:cNvSpPr>
            <a:spLocks noGrp="1"/>
          </p:cNvSpPr>
          <p:nvPr>
            <p:ph type="sldNum" sz="quarter" idx="10"/>
          </p:nvPr>
        </p:nvSpPr>
        <p:spPr/>
        <p:txBody>
          <a:bodyPr/>
          <a:lstStyle/>
          <a:p>
            <a:fld id="{0A1D4E96-1D55-4937-B89E-BCD454DCF799}" type="slidenum">
              <a:rPr lang="en-CA" smtClean="0"/>
              <a:t>14</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Project specific values can be entered for all of the items shown on this slide. If uncertain about the accuracy of your information, it is better to use defaults provided in the model. </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15</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These are the default values for vehicle occupancy and time costs. The 7 default vehicle types are shown here, but up to 10 vehicle types can be entered (in the Parameters tab).  </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16</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If there are project specific values, enter them in the orange cells. </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17</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If project specific values are entered, those values will be used throughout the model; otherwise, leave empty to use defaults. </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18</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These are the default values for vehicle operating costs used for the California/</a:t>
            </a:r>
            <a:r>
              <a:rPr lang="en-US" altLang="en-US" dirty="0" err="1" smtClean="0"/>
              <a:t>Fuel&amp;Non-fuel</a:t>
            </a:r>
            <a:r>
              <a:rPr lang="en-US" altLang="en-US" dirty="0" smtClean="0"/>
              <a:t> approach to estimating vehicle operating costs (from the Parameters tab). The tax has been removed from the calculation as it</a:t>
            </a:r>
            <a:r>
              <a:rPr lang="en-US" altLang="en-US" baseline="0" dirty="0" smtClean="0"/>
              <a:t> is not </a:t>
            </a:r>
            <a:r>
              <a:rPr lang="en-US" altLang="en-US" baseline="0" smtClean="0"/>
              <a:t>a societal </a:t>
            </a:r>
            <a:r>
              <a:rPr lang="en-US" altLang="en-US" baseline="0" dirty="0" smtClean="0"/>
              <a:t>cost.</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19</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The model has been designed so that all user inputs are entered in cells with an orange background, as shown in this slide. In some instances, a drop down menu has been built into the model with pre-defined selections for the user to choose from. To get the drop down menu, click in the cell and the selection options will become visible. In this case, the California Road User Cost has been selected by the user from the drop down list and is shown in the selection after the user hits ‘return’. As we will explain later, the California method is the preferred method to be used to calculate road user costs.</a:t>
            </a:r>
            <a:endParaRPr lang="en-CA" altLang="en-US"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2</a:t>
            </a:fld>
            <a:endParaRPr lang="en-CA"/>
          </a:p>
        </p:txBody>
      </p:sp>
    </p:spTree>
    <p:extLst>
      <p:ext uri="{BB962C8B-B14F-4D97-AF65-F5344CB8AC3E}">
        <p14:creationId xmlns:p14="http://schemas.microsoft.com/office/powerpoint/2010/main" val="3152468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These default values may be modified in the Parameters tab as shown on this slide. However, they would typically not be modified – rather, the user would just enter their values as a project-specific value. </a:t>
            </a:r>
          </a:p>
          <a:p>
            <a:endParaRPr lang="en-US" altLang="en-US" dirty="0" smtClean="0"/>
          </a:p>
          <a:p>
            <a:r>
              <a:rPr lang="en-US" altLang="en-US" dirty="0" smtClean="0"/>
              <a:t>An example of when the values under the Parameters tab might be modified is if the user </a:t>
            </a:r>
            <a:r>
              <a:rPr lang="en-US" altLang="en-US" dirty="0" smtClean="0"/>
              <a:t>is </a:t>
            </a:r>
            <a:r>
              <a:rPr lang="en-US" altLang="en-US" dirty="0" smtClean="0"/>
              <a:t>evaluating a large project with multiple alternatives, which likely would involve making duplicate copies of the spreadsheet – having their own values input as the defaults would save them time and would help avoid any accidental mistakes (e.g. forgetting to change a value in one alternative but not another).</a:t>
            </a:r>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20</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The default values for vehicle operating costs used for the California/</a:t>
            </a:r>
            <a:r>
              <a:rPr lang="en-US" altLang="en-US" dirty="0" err="1" smtClean="0"/>
              <a:t>Fuel&amp;Non-Fuel</a:t>
            </a:r>
            <a:r>
              <a:rPr lang="en-US" altLang="en-US" dirty="0" smtClean="0"/>
              <a:t> approach (from the Parameters tab) can be modified for the project by entering the desired value in the project specific values field (orange cells).</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21</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If project specific values are entered, those values will be used throughout the model; otherwise, leave empty to use defaults. </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22</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0A1D4E96-1D55-4937-B89E-BCD454DCF799}" type="slidenum">
              <a:rPr lang="en-CA" smtClean="0"/>
              <a:t>23</a:t>
            </a:fld>
            <a:endParaRPr lang="en-CA"/>
          </a:p>
        </p:txBody>
      </p:sp>
    </p:spTree>
    <p:extLst>
      <p:ext uri="{BB962C8B-B14F-4D97-AF65-F5344CB8AC3E}">
        <p14:creationId xmlns:p14="http://schemas.microsoft.com/office/powerpoint/2010/main" val="2047288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Information that has been entered in the model and used elsewhere in the model is displayed as orange text in either a white or grey background as shown. In this example, each of the vehicle types (e.g. Passenger, RV, etc.) have been entered by the user elsewhere in the model and are shown here in orange text. Similarly, the default values for Occupancy, </a:t>
            </a:r>
            <a:r>
              <a:rPr lang="en-US" altLang="en-US" dirty="0" err="1" smtClean="0"/>
              <a:t>WorkBus</a:t>
            </a:r>
            <a:r>
              <a:rPr lang="en-US" altLang="en-US" dirty="0" smtClean="0"/>
              <a:t> $/</a:t>
            </a:r>
            <a:r>
              <a:rPr lang="en-US" altLang="en-US" dirty="0" err="1" smtClean="0"/>
              <a:t>hr</a:t>
            </a:r>
            <a:r>
              <a:rPr lang="en-US" altLang="en-US" dirty="0" smtClean="0"/>
              <a:t> and Other $/</a:t>
            </a:r>
            <a:r>
              <a:rPr lang="en-US" altLang="en-US" dirty="0" err="1" smtClean="0"/>
              <a:t>hr</a:t>
            </a:r>
            <a:r>
              <a:rPr lang="en-US" altLang="en-US" dirty="0" smtClean="0"/>
              <a:t> were entered elsewhere. </a:t>
            </a:r>
          </a:p>
          <a:p>
            <a:r>
              <a:rPr lang="en-US" altLang="en-US" dirty="0" smtClean="0"/>
              <a:t>In many cases, the default values may be modified when data is available at a Project level. However, the changes to default values should typically only be made in the project specific value user input cells (as indicated in the screenshot). </a:t>
            </a:r>
            <a:endParaRPr lang="en-CA" altLang="en-US"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3</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latin typeface="Arial" pitchFamily="34" charset="0"/>
                <a:cs typeface="Arial" pitchFamily="34" charset="0"/>
              </a:rPr>
              <a:t>All cells that do not require an input from the user have been ‘locked’ and ‘protected.’ This will ensure that these cells are not accidentally altered. Altering cells that do not require information from the user may affect the integrity of the model’s calculations.</a:t>
            </a:r>
            <a:endParaRPr lang="en-CA" altLang="en-US" dirty="0" smtClean="0">
              <a:latin typeface="Arial" pitchFamily="34" charset="0"/>
              <a:cs typeface="Arial" pitchFamily="34" charset="0"/>
            </a:endParaRPr>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4</a:t>
            </a:fld>
            <a:endParaRPr lang="en-CA"/>
          </a:p>
        </p:txBody>
      </p:sp>
    </p:spTree>
    <p:extLst>
      <p:ext uri="{BB962C8B-B14F-4D97-AF65-F5344CB8AC3E}">
        <p14:creationId xmlns:p14="http://schemas.microsoft.com/office/powerpoint/2010/main" val="2333335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latin typeface="Arial" pitchFamily="34" charset="0"/>
                <a:cs typeface="Arial" pitchFamily="34" charset="0"/>
              </a:rPr>
              <a:t>Before working with the model, it may be valuable to review the required information so it can be collected and/or generated prior to starting the analysis. Every analysis will require the development of information for a ‘do minimum’ (Alternative 1) option and at least one (up to two) Alternatives. The same information will be required for each of these Alternatives.</a:t>
            </a:r>
            <a:endParaRPr lang="en-CA" altLang="en-US"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0A1D4E96-1D55-4937-B89E-BCD454DCF799}" type="slidenum">
              <a:rPr lang="en-CA" smtClean="0"/>
              <a:t>5</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solidFill>
                  <a:srgbClr val="0070C0"/>
                </a:solidFill>
                <a:latin typeface="Arial" pitchFamily="34" charset="0"/>
                <a:cs typeface="Arial" pitchFamily="34" charset="0"/>
              </a:rPr>
              <a:t>Decide which analysis method to use for vehicle operating costs.</a:t>
            </a:r>
            <a:endParaRPr lang="en-US" altLang="en-US" sz="1200"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0A1D4E96-1D55-4937-B89E-BCD454DCF799}" type="slidenum">
              <a:rPr lang="en-CA" smtClean="0"/>
              <a:t>6</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latin typeface="Arial" pitchFamily="34" charset="0"/>
              </a:rPr>
              <a:t>The model contains two approaches to estimate vehicle operating costs. </a:t>
            </a:r>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7</a:t>
            </a:fld>
            <a:endParaRPr lang="en-CA"/>
          </a:p>
        </p:txBody>
      </p:sp>
    </p:spTree>
    <p:extLst>
      <p:ext uri="{BB962C8B-B14F-4D97-AF65-F5344CB8AC3E}">
        <p14:creationId xmlns:p14="http://schemas.microsoft.com/office/powerpoint/2010/main" val="602828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altLang="en-US" dirty="0" smtClean="0">
                <a:latin typeface="Arial" pitchFamily="34" charset="0"/>
                <a:cs typeface="Arial" pitchFamily="34" charset="0"/>
              </a:rPr>
              <a:t>The first and preferred method is the California approach (also referred to as the Fuel &amp; Non-Fuel approach). The California vehicle operating costs are estimated using fuel and non-fuel vehicle operating costs for each vehicle type based on the segment length and running speed, not considering the effect of gradient or curvature specified in the model. It is based on the </a:t>
            </a:r>
            <a:r>
              <a:rPr lang="en-US" altLang="en-US" dirty="0" smtClean="0">
                <a:solidFill>
                  <a:schemeClr val="accent2"/>
                </a:solidFill>
                <a:latin typeface="Arial" pitchFamily="34" charset="0"/>
                <a:cs typeface="Arial" pitchFamily="34" charset="0"/>
              </a:rPr>
              <a:t>California Department of Transportation’s </a:t>
            </a:r>
            <a:r>
              <a:rPr lang="en-US" altLang="en-US" dirty="0" smtClean="0">
                <a:latin typeface="Arial" pitchFamily="34" charset="0"/>
                <a:cs typeface="Arial" pitchFamily="34" charset="0"/>
              </a:rPr>
              <a:t>(Caltrans) benefit-cost model.</a:t>
            </a:r>
          </a:p>
        </p:txBody>
      </p:sp>
      <p:sp>
        <p:nvSpPr>
          <p:cNvPr id="4" name="Slide Number Placeholder 3"/>
          <p:cNvSpPr>
            <a:spLocks noGrp="1"/>
          </p:cNvSpPr>
          <p:nvPr>
            <p:ph type="sldNum" sz="quarter" idx="10"/>
          </p:nvPr>
        </p:nvSpPr>
        <p:spPr/>
        <p:txBody>
          <a:bodyPr/>
          <a:lstStyle/>
          <a:p>
            <a:fld id="{0A1D4E96-1D55-4937-B89E-BCD454DCF799}" type="slidenum">
              <a:rPr lang="en-CA" smtClean="0"/>
              <a:t>8</a:t>
            </a:fld>
            <a:endParaRPr lang="en-CA"/>
          </a:p>
        </p:txBody>
      </p:sp>
    </p:spTree>
    <p:extLst>
      <p:ext uri="{BB962C8B-B14F-4D97-AF65-F5344CB8AC3E}">
        <p14:creationId xmlns:p14="http://schemas.microsoft.com/office/powerpoint/2010/main" val="1029836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altLang="en-US" dirty="0" smtClean="0">
                <a:latin typeface="Arial" pitchFamily="34" charset="0"/>
                <a:cs typeface="Arial" pitchFamily="34" charset="0"/>
              </a:rPr>
              <a:t>The Curvature &amp; Gradient (Texas) method uses factors that originated in part from data compiled by the Texas Research and Development Foundation in 1982 for the Federal Highway Administration. For the Department’s original b/c model, these numbers were converted to 1988 dollars and updated to 2012 based on the Transportation Price Index. For more details refer to the AT Benefit Cost Model Guide. </a:t>
            </a:r>
          </a:p>
        </p:txBody>
      </p:sp>
      <p:sp>
        <p:nvSpPr>
          <p:cNvPr id="4" name="Slide Number Placeholder 3"/>
          <p:cNvSpPr>
            <a:spLocks noGrp="1"/>
          </p:cNvSpPr>
          <p:nvPr>
            <p:ph type="sldNum" sz="quarter" idx="10"/>
          </p:nvPr>
        </p:nvSpPr>
        <p:spPr/>
        <p:txBody>
          <a:bodyPr/>
          <a:lstStyle/>
          <a:p>
            <a:fld id="{0A1D4E96-1D55-4937-B89E-BCD454DCF799}" type="slidenum">
              <a:rPr lang="en-CA" smtClean="0"/>
              <a:t>9</a:t>
            </a:fld>
            <a:endParaRPr lang="en-CA"/>
          </a:p>
        </p:txBody>
      </p:sp>
    </p:spTree>
    <p:extLst>
      <p:ext uri="{BB962C8B-B14F-4D97-AF65-F5344CB8AC3E}">
        <p14:creationId xmlns:p14="http://schemas.microsoft.com/office/powerpoint/2010/main" val="10298363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accent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8" name="Rectangle 7">
            <a:extLst>
              <a:ext uri="{FF2B5EF4-FFF2-40B4-BE49-F238E27FC236}">
                <a16:creationId xmlns:a16="http://schemas.microsoft.com/office/drawing/2014/main" xmlns="" id="{AB7099E1-DF10-2B41-8532-CAA5267F1F05}"/>
              </a:ext>
            </a:extLst>
          </p:cNvPr>
          <p:cNvSpPr/>
          <p:nvPr userDrawn="1"/>
        </p:nvSpPr>
        <p:spPr>
          <a:xfrm>
            <a:off x="555453" y="3386353"/>
            <a:ext cx="1496267" cy="796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6784848"/>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Subtitle 2"/>
          <p:cNvSpPr>
            <a:spLocks noGrp="1"/>
          </p:cNvSpPr>
          <p:nvPr>
            <p:ph type="subTitle" idx="1" hasCustomPrompt="1"/>
          </p:nvPr>
        </p:nvSpPr>
        <p:spPr>
          <a:xfrm>
            <a:off x="483446" y="3739188"/>
            <a:ext cx="8355754" cy="452496"/>
          </a:xfrm>
        </p:spPr>
        <p:txBody>
          <a:bodyPr>
            <a:normAutofit/>
          </a:bodyPr>
          <a:lstStyle>
            <a:lvl1pPr marL="0" indent="0" algn="l">
              <a:spcBef>
                <a:spcPts val="0"/>
              </a:spcBef>
              <a:buNone/>
              <a:defRPr sz="2400" baseline="0">
                <a:solidFill>
                  <a:schemeClr val="bg1"/>
                </a:solidFill>
              </a:defRPr>
            </a:lvl1pPr>
            <a:lvl2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400">
                <a:solidFill>
                  <a:schemeClr val="bg1"/>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a:p>
            <a:pPr lvl="1"/>
            <a:endParaRPr lang="en-CA" dirty="0"/>
          </a:p>
        </p:txBody>
      </p:sp>
      <p:sp>
        <p:nvSpPr>
          <p:cNvPr id="11" name="Text Placeholder 21"/>
          <p:cNvSpPr>
            <a:spLocks noGrp="1"/>
          </p:cNvSpPr>
          <p:nvPr>
            <p:ph type="body" sz="quarter" idx="12" hasCustomPrompt="1"/>
          </p:nvPr>
        </p:nvSpPr>
        <p:spPr>
          <a:xfrm>
            <a:off x="483446" y="4086140"/>
            <a:ext cx="8355754" cy="609600"/>
          </a:xfrm>
        </p:spPr>
        <p:txBody>
          <a:bodyPr>
            <a:normAutofit/>
          </a:bodyPr>
          <a:lstStyle>
            <a:lvl1pPr marL="0" indent="0">
              <a:buNone/>
              <a:defRPr sz="1400" baseline="0">
                <a:solidFill>
                  <a:schemeClr val="bg1"/>
                </a:solidFill>
              </a:defRPr>
            </a:lvl1pPr>
            <a:lvl2pPr marL="0" indent="0">
              <a:buNone/>
              <a:defRPr sz="1400">
                <a:solidFill>
                  <a:schemeClr val="bg1"/>
                </a:solidFill>
              </a:defRPr>
            </a:lvl2pPr>
          </a:lstStyle>
          <a:p>
            <a:pPr lvl="0"/>
            <a:r>
              <a:rPr lang="en-US" dirty="0"/>
              <a:t>[Presenter Name], [Presenter Title]</a:t>
            </a:r>
          </a:p>
          <a:p>
            <a:pPr lvl="0"/>
            <a:r>
              <a:rPr lang="en-US" dirty="0"/>
              <a:t>[Month] [Day], [Year]</a:t>
            </a:r>
          </a:p>
        </p:txBody>
      </p:sp>
      <p:sp>
        <p:nvSpPr>
          <p:cNvPr id="12" name="Title 1"/>
          <p:cNvSpPr>
            <a:spLocks noGrp="1"/>
          </p:cNvSpPr>
          <p:nvPr>
            <p:ph type="ctrTitle" hasCustomPrompt="1"/>
          </p:nvPr>
        </p:nvSpPr>
        <p:spPr>
          <a:xfrm>
            <a:off x="472008" y="1676400"/>
            <a:ext cx="8348464" cy="1507173"/>
          </a:xfrm>
        </p:spPr>
        <p:txBody>
          <a:bodyPr anchor="b"/>
          <a:lstStyle>
            <a:lvl1pPr algn="l">
              <a:defRPr sz="4800">
                <a:solidFill>
                  <a:schemeClr val="bg1"/>
                </a:solidFill>
              </a:defRPr>
            </a:lvl1pPr>
          </a:lstStyle>
          <a:p>
            <a:r>
              <a:rPr lang="en-US" dirty="0"/>
              <a:t>Title of Presentation</a:t>
            </a:r>
            <a:endParaRPr lang="en-CA" dirty="0"/>
          </a:p>
        </p:txBody>
      </p:sp>
    </p:spTree>
    <p:extLst>
      <p:ext uri="{BB962C8B-B14F-4D97-AF65-F5344CB8AC3E}">
        <p14:creationId xmlns:p14="http://schemas.microsoft.com/office/powerpoint/2010/main" val="10218942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mphasis (Colour)">
    <p:bg>
      <p:bgPr>
        <a:solidFill>
          <a:schemeClr val="accent2"/>
        </a:solid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914400" y="762000"/>
            <a:ext cx="7315200" cy="4953000"/>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point you want to emphasize.</a:t>
            </a:r>
            <a:endParaRPr lang="en-CA" dirty="0"/>
          </a:p>
        </p:txBody>
      </p:sp>
      <p:sp>
        <p:nvSpPr>
          <p:cNvPr id="6" name="Slide Number Placeholder 2"/>
          <p:cNvSpPr>
            <a:spLocks noGrp="1"/>
          </p:cNvSpPr>
          <p:nvPr>
            <p:ph type="sldNum" sz="quarter" idx="10"/>
          </p:nvPr>
        </p:nvSpPr>
        <p:spPr>
          <a:xfrm>
            <a:off x="152400" y="6356350"/>
            <a:ext cx="2133600" cy="365125"/>
          </a:xfrm>
        </p:spPr>
        <p:txBody>
          <a:bodyPr/>
          <a:lstStyle>
            <a:lvl1pPr>
              <a:defRPr sz="1200">
                <a:solidFill>
                  <a:schemeClr val="bg1"/>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8" name="Rectangle 7"/>
          <p:cNvSpPr/>
          <p:nvPr userDrawn="1"/>
        </p:nvSpPr>
        <p:spPr>
          <a:xfrm>
            <a:off x="0" y="6784711"/>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66926434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titl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8219256" cy="914781"/>
          </a:xfrm>
          <a:noFill/>
        </p:spPr>
        <p:txBody>
          <a:bodyPr anchor="b">
            <a:normAutofit/>
          </a:bodyPr>
          <a:lstStyle>
            <a:lvl1pPr algn="l">
              <a:defRPr sz="3600" b="0">
                <a:solidFill>
                  <a:schemeClr val="accent3"/>
                </a:solidFill>
                <a:latin typeface="Arial" panose="020B0604020202020204" pitchFamily="34" charset="0"/>
                <a:cs typeface="Arial" panose="020B0604020202020204" pitchFamily="34" charset="0"/>
              </a:defRPr>
            </a:lvl1pPr>
          </a:lstStyle>
          <a:p>
            <a:r>
              <a:rPr lang="en-US" dirty="0" smtClean="0"/>
              <a:t>Text content slide</a:t>
            </a:r>
            <a:endParaRPr lang="en-CA" dirty="0"/>
          </a:p>
        </p:txBody>
      </p:sp>
      <p:sp>
        <p:nvSpPr>
          <p:cNvPr id="9" name="Content Placeholder 2"/>
          <p:cNvSpPr>
            <a:spLocks noGrp="1"/>
          </p:cNvSpPr>
          <p:nvPr>
            <p:ph idx="1"/>
          </p:nvPr>
        </p:nvSpPr>
        <p:spPr>
          <a:xfrm>
            <a:off x="1403648" y="1552663"/>
            <a:ext cx="7283152" cy="4695737"/>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8023468"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36215401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no titl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9" name="Content Placeholder 2"/>
          <p:cNvSpPr>
            <a:spLocks noGrp="1"/>
          </p:cNvSpPr>
          <p:nvPr>
            <p:ph idx="1"/>
          </p:nvPr>
        </p:nvSpPr>
        <p:spPr>
          <a:xfrm>
            <a:off x="560266" y="609599"/>
            <a:ext cx="8126534" cy="5638801"/>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41809619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e / Contras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7624E056-0060-F047-943E-3150CB1524C2}"/>
              </a:ext>
            </a:extLst>
          </p:cNvPr>
          <p:cNvSpPr/>
          <p:nvPr userDrawn="1"/>
        </p:nvSpPr>
        <p:spPr>
          <a:xfrm>
            <a:off x="4572000" y="0"/>
            <a:ext cx="4572000" cy="6781800"/>
          </a:xfrm>
          <a:prstGeom prst="rect">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3799656" cy="914781"/>
          </a:xfrm>
        </p:spPr>
        <p:txBody>
          <a:bodyPr anchor="b">
            <a:normAutofit/>
          </a:bodyPr>
          <a:lstStyle>
            <a:lvl1pPr algn="l">
              <a:defRPr sz="3600" b="0">
                <a:solidFill>
                  <a:schemeClr val="accent3"/>
                </a:solidFill>
                <a:latin typeface="Arial" panose="020B0604020202020204" pitchFamily="34" charset="0"/>
                <a:cs typeface="Arial" panose="020B0604020202020204" pitchFamily="34" charset="0"/>
              </a:defRPr>
            </a:lvl1pPr>
          </a:lstStyle>
          <a:p>
            <a:r>
              <a:rPr lang="en-US" dirty="0" smtClean="0"/>
              <a:t>Concept #1</a:t>
            </a:r>
            <a:endParaRPr lang="en-CA" dirty="0"/>
          </a:p>
        </p:txBody>
      </p:sp>
      <p:sp>
        <p:nvSpPr>
          <p:cNvPr id="9" name="Content Placeholder 2"/>
          <p:cNvSpPr>
            <a:spLocks noGrp="1"/>
          </p:cNvSpPr>
          <p:nvPr>
            <p:ph idx="1"/>
          </p:nvPr>
        </p:nvSpPr>
        <p:spPr>
          <a:xfrm>
            <a:off x="457200" y="1552663"/>
            <a:ext cx="3810000" cy="4543337"/>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363073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Content Placeholder 2"/>
          <p:cNvSpPr>
            <a:spLocks noGrp="1"/>
          </p:cNvSpPr>
          <p:nvPr>
            <p:ph idx="10"/>
          </p:nvPr>
        </p:nvSpPr>
        <p:spPr>
          <a:xfrm>
            <a:off x="4894028" y="1552663"/>
            <a:ext cx="3810000" cy="4543337"/>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5" name="Straight Connector 14"/>
          <p:cNvCxnSpPr>
            <a:cxnSpLocks/>
          </p:cNvCxnSpPr>
          <p:nvPr userDrawn="1"/>
        </p:nvCxnSpPr>
        <p:spPr>
          <a:xfrm>
            <a:off x="4997094" y="1192623"/>
            <a:ext cx="363073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Content Placeholder 2"/>
          <p:cNvSpPr>
            <a:spLocks noGrp="1"/>
          </p:cNvSpPr>
          <p:nvPr>
            <p:ph idx="11" hasCustomPrompt="1"/>
          </p:nvPr>
        </p:nvSpPr>
        <p:spPr>
          <a:xfrm>
            <a:off x="4907461" y="232821"/>
            <a:ext cx="3810000" cy="910179"/>
          </a:xfrm>
        </p:spPr>
        <p:txBody>
          <a:bodyPr anchor="b">
            <a:normAutofit/>
          </a:bodyPr>
          <a:lstStyle>
            <a:lvl1pPr marL="0" indent="0" algn="l">
              <a:buFont typeface="Arial" panose="020B0604020202020204" pitchFamily="34" charset="0"/>
              <a:buNone/>
              <a:defRPr sz="3600">
                <a:solidFill>
                  <a:schemeClr val="accent3"/>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smtClean="0"/>
              <a:t>Concept #2</a:t>
            </a:r>
            <a:endParaRPr lang="en-CA" dirty="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54817822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e / Contrast (Colour)">
    <p:bg>
      <p:bgPr>
        <a:solidFill>
          <a:schemeClr val="accent2"/>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chemeClr val="bg1"/>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3799656" cy="914781"/>
          </a:xfrm>
        </p:spPr>
        <p:txBody>
          <a:bodyPr anchor="b">
            <a:normAutofit/>
          </a:bodyPr>
          <a:lstStyle>
            <a:lvl1pPr algn="l">
              <a:defRPr sz="3600" b="0">
                <a:solidFill>
                  <a:schemeClr val="bg1"/>
                </a:solidFill>
                <a:latin typeface="Arial" panose="020B0604020202020204" pitchFamily="34" charset="0"/>
                <a:cs typeface="Arial" panose="020B0604020202020204" pitchFamily="34" charset="0"/>
              </a:defRPr>
            </a:lvl1pPr>
          </a:lstStyle>
          <a:p>
            <a:r>
              <a:rPr lang="en-US" dirty="0" smtClean="0"/>
              <a:t>Concept #1</a:t>
            </a:r>
            <a:endParaRPr lang="en-CA" dirty="0"/>
          </a:p>
        </p:txBody>
      </p:sp>
      <p:sp>
        <p:nvSpPr>
          <p:cNvPr id="9" name="Content Placeholder 2"/>
          <p:cNvSpPr>
            <a:spLocks noGrp="1"/>
          </p:cNvSpPr>
          <p:nvPr>
            <p:ph idx="1"/>
          </p:nvPr>
        </p:nvSpPr>
        <p:spPr>
          <a:xfrm>
            <a:off x="457200" y="1552663"/>
            <a:ext cx="3810000" cy="4543337"/>
          </a:xfrm>
        </p:spPr>
        <p:txBody>
          <a:bodyPr/>
          <a:lstStyle>
            <a:lvl1pPr marL="342900" indent="-342900" algn="l">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algn="l">
              <a:defRPr sz="2000">
                <a:solidFill>
                  <a:schemeClr val="bg1"/>
                </a:solidFill>
                <a:latin typeface="Arial" panose="020B0604020202020204" pitchFamily="34" charset="0"/>
                <a:cs typeface="Arial" panose="020B0604020202020204" pitchFamily="34" charset="0"/>
              </a:defRPr>
            </a:lvl2pPr>
            <a:lvl3pPr algn="l">
              <a:defRPr sz="1400">
                <a:solidFill>
                  <a:schemeClr val="bg1"/>
                </a:solidFill>
                <a:latin typeface="Arial" panose="020B0604020202020204" pitchFamily="34" charset="0"/>
                <a:cs typeface="Arial" panose="020B0604020202020204" pitchFamily="34" charset="0"/>
              </a:defRPr>
            </a:lvl3pPr>
            <a:lvl4pPr algn="l">
              <a:defRPr sz="1400">
                <a:solidFill>
                  <a:schemeClr val="bg1"/>
                </a:solidFill>
                <a:latin typeface="Arial" panose="020B0604020202020204" pitchFamily="34" charset="0"/>
                <a:cs typeface="Arial" panose="020B0604020202020204" pitchFamily="34" charset="0"/>
              </a:defRPr>
            </a:lvl4pPr>
            <a:lvl5pPr algn="l">
              <a:defRPr sz="1400">
                <a:solidFill>
                  <a:schemeClr val="bg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363073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xmlns="" id="{7624E056-0060-F047-943E-3150CB1524C2}"/>
              </a:ext>
            </a:extLst>
          </p:cNvPr>
          <p:cNvSpPr/>
          <p:nvPr userDrawn="1"/>
        </p:nvSpPr>
        <p:spPr>
          <a:xfrm>
            <a:off x="4572000" y="0"/>
            <a:ext cx="4572000" cy="6781800"/>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userDrawn="1"/>
        </p:nvSpPr>
        <p:spPr>
          <a:xfrm>
            <a:off x="4904372" y="228600"/>
            <a:ext cx="3799656" cy="914781"/>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b="0" kern="1200">
                <a:solidFill>
                  <a:schemeClr val="accent3"/>
                </a:solidFill>
                <a:latin typeface="Arial" panose="020B0604020202020204" pitchFamily="34" charset="0"/>
                <a:ea typeface="+mj-ea"/>
                <a:cs typeface="Arial" panose="020B0604020202020204" pitchFamily="34" charset="0"/>
              </a:defRPr>
            </a:lvl1pPr>
          </a:lstStyle>
          <a:p>
            <a:r>
              <a:rPr lang="en-US" dirty="0" smtClean="0">
                <a:solidFill>
                  <a:schemeClr val="bg1"/>
                </a:solidFill>
              </a:rPr>
              <a:t>Concept #2</a:t>
            </a:r>
            <a:endParaRPr lang="en-CA" dirty="0">
              <a:solidFill>
                <a:schemeClr val="bg1"/>
              </a:solidFill>
            </a:endParaRPr>
          </a:p>
        </p:txBody>
      </p:sp>
      <p:sp>
        <p:nvSpPr>
          <p:cNvPr id="14" name="Content Placeholder 2"/>
          <p:cNvSpPr>
            <a:spLocks noGrp="1"/>
          </p:cNvSpPr>
          <p:nvPr>
            <p:ph idx="10"/>
          </p:nvPr>
        </p:nvSpPr>
        <p:spPr>
          <a:xfrm>
            <a:off x="4894028" y="1552663"/>
            <a:ext cx="3810000" cy="4543337"/>
          </a:xfrm>
        </p:spPr>
        <p:txBody>
          <a:bodyPr/>
          <a:lstStyle>
            <a:lvl1pPr marL="342900" indent="-342900" algn="l">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algn="l">
              <a:defRPr sz="2000">
                <a:solidFill>
                  <a:schemeClr val="bg1"/>
                </a:solidFill>
                <a:latin typeface="Arial" panose="020B0604020202020204" pitchFamily="34" charset="0"/>
                <a:cs typeface="Arial" panose="020B0604020202020204" pitchFamily="34" charset="0"/>
              </a:defRPr>
            </a:lvl2pPr>
            <a:lvl3pPr algn="l">
              <a:defRPr sz="1400">
                <a:solidFill>
                  <a:schemeClr val="bg1"/>
                </a:solidFill>
                <a:latin typeface="Arial" panose="020B0604020202020204" pitchFamily="34" charset="0"/>
                <a:cs typeface="Arial" panose="020B0604020202020204" pitchFamily="34" charset="0"/>
              </a:defRPr>
            </a:lvl3pPr>
            <a:lvl4pPr algn="l">
              <a:defRPr sz="1400">
                <a:solidFill>
                  <a:schemeClr val="bg1"/>
                </a:solidFill>
                <a:latin typeface="Arial" panose="020B0604020202020204" pitchFamily="34" charset="0"/>
                <a:cs typeface="Arial" panose="020B0604020202020204" pitchFamily="34" charset="0"/>
              </a:defRPr>
            </a:lvl4pPr>
            <a:lvl5pPr algn="l">
              <a:defRPr sz="1400">
                <a:solidFill>
                  <a:schemeClr val="bg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5" name="Straight Connector 14"/>
          <p:cNvCxnSpPr>
            <a:cxnSpLocks/>
          </p:cNvCxnSpPr>
          <p:nvPr userDrawn="1"/>
        </p:nvCxnSpPr>
        <p:spPr>
          <a:xfrm>
            <a:off x="4997094" y="1192623"/>
            <a:ext cx="363073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18" name="Rectangle 17"/>
          <p:cNvSpPr/>
          <p:nvPr userDrawn="1"/>
        </p:nvSpPr>
        <p:spPr>
          <a:xfrm>
            <a:off x="0" y="6784711"/>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7344377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slide photo">
    <p:spTree>
      <p:nvGrpSpPr>
        <p:cNvPr id="1" name=""/>
        <p:cNvGrpSpPr/>
        <p:nvPr/>
      </p:nvGrpSpPr>
      <p:grpSpPr>
        <a:xfrm>
          <a:off x="0" y="0"/>
          <a:ext cx="0" cy="0"/>
          <a:chOff x="0" y="0"/>
          <a:chExt cx="0" cy="0"/>
        </a:xfrm>
      </p:grpSpPr>
      <p:sp>
        <p:nvSpPr>
          <p:cNvPr id="5" name="Picture Placeholder 8"/>
          <p:cNvSpPr>
            <a:spLocks noGrp="1"/>
          </p:cNvSpPr>
          <p:nvPr>
            <p:ph type="pic" sz="quarter" idx="13" hasCustomPrompt="1"/>
          </p:nvPr>
        </p:nvSpPr>
        <p:spPr>
          <a:xfrm>
            <a:off x="0" y="0"/>
            <a:ext cx="9144000" cy="6781800"/>
          </a:xfrm>
        </p:spPr>
        <p:txBody>
          <a:bodyPr/>
          <a:lstStyle>
            <a:lvl1pPr marL="0" indent="0">
              <a:buNone/>
              <a:defRPr baseline="0"/>
            </a:lvl1pPr>
          </a:lstStyle>
          <a:p>
            <a:r>
              <a:rPr lang="en-US" dirty="0"/>
              <a:t>[Insert picture]</a:t>
            </a:r>
            <a:endParaRPr lang="en-CA" dirty="0"/>
          </a:p>
        </p:txBody>
      </p:sp>
      <p:sp>
        <p:nvSpPr>
          <p:cNvPr id="6" name="Content Placeholder 2"/>
          <p:cNvSpPr>
            <a:spLocks noGrp="1"/>
          </p:cNvSpPr>
          <p:nvPr>
            <p:ph idx="1"/>
          </p:nvPr>
        </p:nvSpPr>
        <p:spPr>
          <a:xfrm>
            <a:off x="467544" y="483518"/>
            <a:ext cx="8208912" cy="5841082"/>
          </a:xfrm>
        </p:spPr>
        <p:txBody>
          <a:bodyPr/>
          <a:lstStyle>
            <a:lvl1pPr marL="0" indent="0">
              <a:buNone/>
              <a:defRPr sz="3200">
                <a:solidFill>
                  <a:schemeClr val="bg1"/>
                </a:solidFill>
                <a:latin typeface="Arial" panose="020B0604020202020204" pitchFamily="34" charset="0"/>
                <a:cs typeface="Arial" panose="020B0604020202020204" pitchFamily="34" charset="0"/>
              </a:defRPr>
            </a:lvl1pPr>
            <a:lvl2pPr marL="457200" indent="0">
              <a:buNone/>
              <a:defRPr>
                <a:solidFill>
                  <a:schemeClr val="bg1"/>
                </a:solidFill>
                <a:latin typeface="Arial" panose="020B0604020202020204" pitchFamily="34" charset="0"/>
                <a:cs typeface="Arial" panose="020B0604020202020204" pitchFamily="34" charset="0"/>
              </a:defRPr>
            </a:lvl2pPr>
            <a:lvl3pPr marL="914400" indent="0">
              <a:buNone/>
              <a:defRPr>
                <a:solidFill>
                  <a:schemeClr val="bg1"/>
                </a:solidFill>
                <a:latin typeface="Arial" panose="020B0604020202020204" pitchFamily="34" charset="0"/>
                <a:cs typeface="Arial" panose="020B0604020202020204" pitchFamily="34" charset="0"/>
              </a:defRPr>
            </a:lvl3pPr>
            <a:lvl4pPr marL="1371600" indent="0">
              <a:buNone/>
              <a:defRPr>
                <a:solidFill>
                  <a:schemeClr val="bg1"/>
                </a:solidFill>
                <a:latin typeface="Arial" panose="020B0604020202020204" pitchFamily="34" charset="0"/>
                <a:cs typeface="Arial" panose="020B0604020202020204" pitchFamily="34" charset="0"/>
              </a:defRPr>
            </a:lvl4pPr>
            <a:lvl5pPr marL="1828800" indent="0">
              <a:buNone/>
              <a:defRPr>
                <a:solidFill>
                  <a:schemeClr val="bg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8" name="Slide Number Placeholder 1">
            <a:extLst>
              <a:ext uri="{FF2B5EF4-FFF2-40B4-BE49-F238E27FC236}">
                <a16:creationId xmlns:a16="http://schemas.microsoft.com/office/drawing/2014/main" xmlns="" id="{03483ED2-1B2C-4548-B27C-A24395341ACD}"/>
              </a:ext>
            </a:extLst>
          </p:cNvPr>
          <p:cNvSpPr txBox="1">
            <a:spLocks/>
          </p:cNvSpPr>
          <p:nvPr userDrawn="1"/>
        </p:nvSpPr>
        <p:spPr>
          <a:xfrm>
            <a:off x="152400" y="6400800"/>
            <a:ext cx="2057400" cy="274637"/>
          </a:xfrm>
          <a:prstGeom prst="rect">
            <a:avLst/>
          </a:prstGeom>
        </p:spPr>
        <p:txBody>
          <a:bodyPr vert="horz" lIns="91440" tIns="45720" rIns="91440" bIns="45720" rtlCol="0" anchor="ctr"/>
          <a:lstStyle>
            <a:defPPr>
              <a:defRPr lang="en-US"/>
            </a:defPPr>
            <a:lvl1pPr marL="0" algn="l" defTabSz="914400" rtl="0" eaLnBrk="1" latinLnBrk="0" hangingPunct="1">
              <a:defRPr sz="13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2281A5-0AAD-5C43-9874-F8F3A9F5B29A}" type="slidenum">
              <a:rPr lang="en-US" smtClean="0"/>
              <a:pPr/>
              <a:t>‹#›</a:t>
            </a:fld>
            <a:endParaRPr lang="en-US"/>
          </a:p>
        </p:txBody>
      </p:sp>
    </p:spTree>
    <p:extLst>
      <p:ext uri="{BB962C8B-B14F-4D97-AF65-F5344CB8AC3E}">
        <p14:creationId xmlns:p14="http://schemas.microsoft.com/office/powerpoint/2010/main" val="317656596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accent4"/>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0"/>
          </p:nvPr>
        </p:nvSpPr>
        <p:spPr>
          <a:xfrm>
            <a:off x="0" y="0"/>
            <a:ext cx="9144000" cy="6858000"/>
          </a:xfrm>
        </p:spPr>
        <p:txBody>
          <a:bodyPr/>
          <a:lstStyle/>
          <a:p>
            <a:endParaRPr lang="en-CA"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9" name="Rectangle 8">
            <a:extLst>
              <a:ext uri="{FF2B5EF4-FFF2-40B4-BE49-F238E27FC236}">
                <a16:creationId xmlns:a16="http://schemas.microsoft.com/office/drawing/2014/main" xmlns="" id="{AB7099E1-DF10-2B41-8532-CAA5267F1F05}"/>
              </a:ext>
            </a:extLst>
          </p:cNvPr>
          <p:cNvSpPr/>
          <p:nvPr userDrawn="1"/>
        </p:nvSpPr>
        <p:spPr>
          <a:xfrm>
            <a:off x="555453" y="3386353"/>
            <a:ext cx="1496267" cy="796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0" y="6784848"/>
            <a:ext cx="9144000" cy="731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Subtitle 2"/>
          <p:cNvSpPr>
            <a:spLocks noGrp="1"/>
          </p:cNvSpPr>
          <p:nvPr>
            <p:ph type="subTitle" idx="1" hasCustomPrompt="1"/>
          </p:nvPr>
        </p:nvSpPr>
        <p:spPr>
          <a:xfrm>
            <a:off x="483446" y="3739188"/>
            <a:ext cx="8355754" cy="452496"/>
          </a:xfrm>
        </p:spPr>
        <p:txBody>
          <a:bodyPr>
            <a:normAutofit/>
          </a:bodyPr>
          <a:lstStyle>
            <a:lvl1pPr marL="0" indent="0" algn="l">
              <a:spcBef>
                <a:spcPts val="0"/>
              </a:spcBef>
              <a:buNone/>
              <a:defRPr sz="2400" baseline="0">
                <a:solidFill>
                  <a:schemeClr val="bg1"/>
                </a:solidFill>
              </a:defRPr>
            </a:lvl1pPr>
            <a:lvl2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400">
                <a:solidFill>
                  <a:schemeClr val="bg1"/>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a:p>
            <a:pPr lvl="1"/>
            <a:endParaRPr lang="en-CA" dirty="0"/>
          </a:p>
        </p:txBody>
      </p:sp>
      <p:sp>
        <p:nvSpPr>
          <p:cNvPr id="12" name="Text Placeholder 21"/>
          <p:cNvSpPr>
            <a:spLocks noGrp="1"/>
          </p:cNvSpPr>
          <p:nvPr>
            <p:ph type="body" sz="quarter" idx="12" hasCustomPrompt="1"/>
          </p:nvPr>
        </p:nvSpPr>
        <p:spPr>
          <a:xfrm>
            <a:off x="483446" y="4086140"/>
            <a:ext cx="8355754" cy="609600"/>
          </a:xfrm>
        </p:spPr>
        <p:txBody>
          <a:bodyPr>
            <a:normAutofit/>
          </a:bodyPr>
          <a:lstStyle>
            <a:lvl1pPr marL="0" indent="0">
              <a:buNone/>
              <a:defRPr sz="1400" baseline="0">
                <a:solidFill>
                  <a:schemeClr val="bg1"/>
                </a:solidFill>
              </a:defRPr>
            </a:lvl1pPr>
            <a:lvl2pPr marL="0" indent="0">
              <a:buNone/>
              <a:defRPr sz="1400">
                <a:solidFill>
                  <a:schemeClr val="bg1"/>
                </a:solidFill>
              </a:defRPr>
            </a:lvl2pPr>
          </a:lstStyle>
          <a:p>
            <a:pPr lvl="0"/>
            <a:r>
              <a:rPr lang="en-US" dirty="0"/>
              <a:t>[Presenter Name], [Presenter Title]</a:t>
            </a:r>
          </a:p>
          <a:p>
            <a:pPr lvl="0"/>
            <a:r>
              <a:rPr lang="en-US" dirty="0"/>
              <a:t>[Month] [Day], [Year]</a:t>
            </a:r>
          </a:p>
        </p:txBody>
      </p:sp>
      <p:sp>
        <p:nvSpPr>
          <p:cNvPr id="13" name="Title 1"/>
          <p:cNvSpPr>
            <a:spLocks noGrp="1"/>
          </p:cNvSpPr>
          <p:nvPr>
            <p:ph type="ctrTitle" hasCustomPrompt="1"/>
          </p:nvPr>
        </p:nvSpPr>
        <p:spPr>
          <a:xfrm>
            <a:off x="472008" y="1676400"/>
            <a:ext cx="8348464" cy="1507173"/>
          </a:xfrm>
        </p:spPr>
        <p:txBody>
          <a:bodyPr anchor="b"/>
          <a:lstStyle>
            <a:lvl1pPr algn="l">
              <a:defRPr sz="4800">
                <a:solidFill>
                  <a:schemeClr val="bg1"/>
                </a:solidFill>
              </a:defRPr>
            </a:lvl1pPr>
          </a:lstStyle>
          <a:p>
            <a:r>
              <a:rPr lang="en-US" dirty="0"/>
              <a:t>Title of Presentation</a:t>
            </a:r>
            <a:endParaRPr lang="en-CA" dirty="0"/>
          </a:p>
        </p:txBody>
      </p:sp>
    </p:spTree>
    <p:extLst>
      <p:ext uri="{BB962C8B-B14F-4D97-AF65-F5344CB8AC3E}">
        <p14:creationId xmlns:p14="http://schemas.microsoft.com/office/powerpoint/2010/main" val="33373326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8" name="Rectangle 7">
            <a:extLst>
              <a:ext uri="{FF2B5EF4-FFF2-40B4-BE49-F238E27FC236}">
                <a16:creationId xmlns:a16="http://schemas.microsoft.com/office/drawing/2014/main" xmlns="" id="{AB7099E1-DF10-2B41-8532-CAA5267F1F05}"/>
              </a:ext>
            </a:extLst>
          </p:cNvPr>
          <p:cNvSpPr/>
          <p:nvPr userDrawn="1"/>
        </p:nvSpPr>
        <p:spPr>
          <a:xfrm>
            <a:off x="555453" y="3386353"/>
            <a:ext cx="1496267" cy="796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6784848"/>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itle 1"/>
          <p:cNvSpPr>
            <a:spLocks noGrp="1"/>
          </p:cNvSpPr>
          <p:nvPr>
            <p:ph type="ctrTitle" hasCustomPrompt="1"/>
          </p:nvPr>
        </p:nvSpPr>
        <p:spPr>
          <a:xfrm>
            <a:off x="472008" y="1676400"/>
            <a:ext cx="8348464" cy="1507173"/>
          </a:xfrm>
        </p:spPr>
        <p:txBody>
          <a:bodyPr anchor="b"/>
          <a:lstStyle>
            <a:lvl1pPr algn="l">
              <a:defRPr sz="4800">
                <a:solidFill>
                  <a:schemeClr val="bg1"/>
                </a:solidFill>
              </a:defRPr>
            </a:lvl1pPr>
          </a:lstStyle>
          <a:p>
            <a:r>
              <a:rPr lang="en-US" dirty="0" smtClean="0"/>
              <a:t>Closing note (</a:t>
            </a:r>
            <a:r>
              <a:rPr lang="en-US" dirty="0" err="1" smtClean="0"/>
              <a:t>eg</a:t>
            </a:r>
            <a:r>
              <a:rPr lang="en-US" dirty="0" smtClean="0"/>
              <a:t>. “Discuss”)</a:t>
            </a:r>
            <a:endParaRPr lang="en-CA" dirty="0"/>
          </a:p>
        </p:txBody>
      </p:sp>
    </p:spTree>
    <p:extLst>
      <p:ext uri="{BB962C8B-B14F-4D97-AF65-F5344CB8AC3E}">
        <p14:creationId xmlns:p14="http://schemas.microsoft.com/office/powerpoint/2010/main" val="133003355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8219256" cy="914781"/>
          </a:xfrm>
        </p:spPr>
        <p:txBody>
          <a:bodyPr anchor="b">
            <a:normAutofit/>
          </a:bodyPr>
          <a:lstStyle>
            <a:lvl1pPr algn="l">
              <a:defRPr sz="3600" b="0">
                <a:solidFill>
                  <a:schemeClr val="accent3"/>
                </a:solidFill>
                <a:latin typeface="Arial" panose="020B0604020202020204" pitchFamily="34" charset="0"/>
                <a:cs typeface="Arial" panose="020B0604020202020204" pitchFamily="34" charset="0"/>
              </a:defRPr>
            </a:lvl1pPr>
          </a:lstStyle>
          <a:p>
            <a:r>
              <a:rPr lang="en-US" dirty="0"/>
              <a:t>List or agenda slide</a:t>
            </a:r>
            <a:endParaRPr lang="en-CA" dirty="0"/>
          </a:p>
        </p:txBody>
      </p:sp>
      <p:sp>
        <p:nvSpPr>
          <p:cNvPr id="9" name="Content Placeholder 2"/>
          <p:cNvSpPr>
            <a:spLocks noGrp="1"/>
          </p:cNvSpPr>
          <p:nvPr>
            <p:ph idx="1"/>
          </p:nvPr>
        </p:nvSpPr>
        <p:spPr>
          <a:xfrm>
            <a:off x="1403648" y="1552663"/>
            <a:ext cx="7283152" cy="4695737"/>
          </a:xfrm>
        </p:spPr>
        <p:txBody>
          <a:bodyPr/>
          <a:lstStyle>
            <a:lvl1pPr marL="0" indent="0" algn="l">
              <a:buFontTx/>
              <a:buNone/>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8023468"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10"/>
          </a:xfrm>
          <a:prstGeom prst="rect">
            <a:avLst/>
          </a:prstGeom>
        </p:spPr>
      </p:pic>
    </p:spTree>
    <p:extLst>
      <p:ext uri="{BB962C8B-B14F-4D97-AF65-F5344CB8AC3E}">
        <p14:creationId xmlns:p14="http://schemas.microsoft.com/office/powerpoint/2010/main" val="428767763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Light)">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
        <p:nvSpPr>
          <p:cNvPr id="3" name="Slide Number Placeholder 2"/>
          <p:cNvSpPr>
            <a:spLocks noGrp="1"/>
          </p:cNvSpPr>
          <p:nvPr>
            <p:ph type="sldNum" sz="quarter" idx="10"/>
          </p:nvPr>
        </p:nvSpPr>
        <p:spPr/>
        <p:txBody>
          <a:bodyPr/>
          <a:lstStyle>
            <a:lvl1pPr>
              <a:defRPr sz="1200">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4" name="Title 1">
            <a:extLst>
              <a:ext uri="{FF2B5EF4-FFF2-40B4-BE49-F238E27FC236}">
                <a16:creationId xmlns:a16="http://schemas.microsoft.com/office/drawing/2014/main" xmlns="" id="{D5FF3AA9-C096-5042-98A3-25B775F60D1D}"/>
              </a:ext>
            </a:extLst>
          </p:cNvPr>
          <p:cNvSpPr>
            <a:spLocks noGrp="1"/>
          </p:cNvSpPr>
          <p:nvPr>
            <p:ph type="ctrTitle" hasCustomPrompt="1"/>
          </p:nvPr>
        </p:nvSpPr>
        <p:spPr>
          <a:xfrm>
            <a:off x="685800" y="1295400"/>
            <a:ext cx="7772400" cy="1643037"/>
          </a:xfrm>
        </p:spPr>
        <p:txBody>
          <a:bodyPr lIns="0" tIns="0" rIns="0" bIns="0" anchor="b" anchorCtr="0">
            <a:normAutofit/>
          </a:bodyPr>
          <a:lstStyle>
            <a:lvl1pPr algn="ctr">
              <a:defRPr sz="3200" b="0">
                <a:solidFill>
                  <a:schemeClr val="tx1"/>
                </a:solidFill>
                <a:latin typeface="Arial" panose="020B0604020202020204" pitchFamily="34" charset="0"/>
                <a:cs typeface="Arial" panose="020B0604020202020204" pitchFamily="34" charset="0"/>
              </a:defRPr>
            </a:lvl1pPr>
          </a:lstStyle>
          <a:p>
            <a:r>
              <a:rPr lang="en-US" dirty="0"/>
              <a:t>Click to add section title</a:t>
            </a:r>
            <a:endParaRPr lang="en-CA" dirty="0"/>
          </a:p>
        </p:txBody>
      </p:sp>
      <p:sp>
        <p:nvSpPr>
          <p:cNvPr id="5" name="Subtitle 2">
            <a:extLst>
              <a:ext uri="{FF2B5EF4-FFF2-40B4-BE49-F238E27FC236}">
                <a16:creationId xmlns:a16="http://schemas.microsoft.com/office/drawing/2014/main" xmlns="" id="{D039A923-0258-164F-A488-8BC51BE10E15}"/>
              </a:ext>
            </a:extLst>
          </p:cNvPr>
          <p:cNvSpPr>
            <a:spLocks noGrp="1"/>
          </p:cNvSpPr>
          <p:nvPr>
            <p:ph type="subTitle" idx="1" hasCustomPrompt="1"/>
          </p:nvPr>
        </p:nvSpPr>
        <p:spPr>
          <a:xfrm>
            <a:off x="1371600" y="3417834"/>
            <a:ext cx="6400800" cy="1314003"/>
          </a:xfrm>
        </p:spPr>
        <p:txBody>
          <a:bodyPr lIns="0" tIns="0" rIns="0" bIns="0">
            <a:normAutofit/>
          </a:bodyPr>
          <a:lstStyle>
            <a:lvl1pPr marL="0" indent="0" algn="ctr">
              <a:buNone/>
              <a:defRPr sz="2400" b="0" baseline="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section subtitle</a:t>
            </a:r>
            <a:endParaRPr lang="en-CA" dirty="0"/>
          </a:p>
        </p:txBody>
      </p:sp>
      <p:sp>
        <p:nvSpPr>
          <p:cNvPr id="6" name="Rectangle 5">
            <a:extLst>
              <a:ext uri="{FF2B5EF4-FFF2-40B4-BE49-F238E27FC236}">
                <a16:creationId xmlns:a16="http://schemas.microsoft.com/office/drawing/2014/main" xmlns="" id="{7A60EB15-79C0-8843-996A-FDCECF1B1958}"/>
              </a:ext>
            </a:extLst>
          </p:cNvPr>
          <p:cNvSpPr/>
          <p:nvPr userDrawn="1"/>
        </p:nvSpPr>
        <p:spPr>
          <a:xfrm>
            <a:off x="4233937" y="3127750"/>
            <a:ext cx="676126" cy="796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424784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Dark)">
    <p:bg>
      <p:bgPr>
        <a:solidFill>
          <a:schemeClr val="tx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4" name="Title 1">
            <a:extLst>
              <a:ext uri="{FF2B5EF4-FFF2-40B4-BE49-F238E27FC236}">
                <a16:creationId xmlns:a16="http://schemas.microsoft.com/office/drawing/2014/main" xmlns="" id="{D5FF3AA9-C096-5042-98A3-25B775F60D1D}"/>
              </a:ext>
            </a:extLst>
          </p:cNvPr>
          <p:cNvSpPr>
            <a:spLocks noGrp="1"/>
          </p:cNvSpPr>
          <p:nvPr>
            <p:ph type="ctrTitle" hasCustomPrompt="1"/>
          </p:nvPr>
        </p:nvSpPr>
        <p:spPr>
          <a:xfrm>
            <a:off x="685800" y="1295400"/>
            <a:ext cx="7772400" cy="1643037"/>
          </a:xfrm>
        </p:spPr>
        <p:txBody>
          <a:bodyPr lIns="0" tIns="0" rIns="0" bIns="0" anchor="b" anchorCtr="0">
            <a:normAutofit/>
          </a:bodyPr>
          <a:lstStyle>
            <a:lvl1pPr algn="ctr">
              <a:defRPr sz="3200" b="0">
                <a:solidFill>
                  <a:schemeClr val="bg1"/>
                </a:solidFill>
                <a:latin typeface="Arial" panose="020B0604020202020204" pitchFamily="34" charset="0"/>
                <a:cs typeface="Arial" panose="020B0604020202020204" pitchFamily="34" charset="0"/>
              </a:defRPr>
            </a:lvl1pPr>
          </a:lstStyle>
          <a:p>
            <a:r>
              <a:rPr lang="en-US" dirty="0"/>
              <a:t>Click to add section title</a:t>
            </a:r>
            <a:endParaRPr lang="en-CA" dirty="0"/>
          </a:p>
        </p:txBody>
      </p:sp>
      <p:sp>
        <p:nvSpPr>
          <p:cNvPr id="5" name="Subtitle 2">
            <a:extLst>
              <a:ext uri="{FF2B5EF4-FFF2-40B4-BE49-F238E27FC236}">
                <a16:creationId xmlns:a16="http://schemas.microsoft.com/office/drawing/2014/main" xmlns="" id="{D039A923-0258-164F-A488-8BC51BE10E15}"/>
              </a:ext>
            </a:extLst>
          </p:cNvPr>
          <p:cNvSpPr>
            <a:spLocks noGrp="1"/>
          </p:cNvSpPr>
          <p:nvPr>
            <p:ph type="subTitle" idx="1" hasCustomPrompt="1"/>
          </p:nvPr>
        </p:nvSpPr>
        <p:spPr>
          <a:xfrm>
            <a:off x="1371600" y="3417834"/>
            <a:ext cx="6400800" cy="1314003"/>
          </a:xfrm>
        </p:spPr>
        <p:txBody>
          <a:bodyPr lIns="0" tIns="0" rIns="0" bIns="0">
            <a:normAutofit/>
          </a:bodyPr>
          <a:lstStyle>
            <a:lvl1pPr marL="0" indent="0" algn="ctr">
              <a:buNone/>
              <a:defRPr sz="24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section subtitle</a:t>
            </a:r>
            <a:endParaRPr lang="en-CA" dirty="0"/>
          </a:p>
        </p:txBody>
      </p:sp>
      <p:sp>
        <p:nvSpPr>
          <p:cNvPr id="6" name="Rectangle 5">
            <a:extLst>
              <a:ext uri="{FF2B5EF4-FFF2-40B4-BE49-F238E27FC236}">
                <a16:creationId xmlns:a16="http://schemas.microsoft.com/office/drawing/2014/main" xmlns="" id="{7A60EB15-79C0-8843-996A-FDCECF1B1958}"/>
              </a:ext>
            </a:extLst>
          </p:cNvPr>
          <p:cNvSpPr/>
          <p:nvPr userDrawn="1"/>
        </p:nvSpPr>
        <p:spPr>
          <a:xfrm>
            <a:off x="4233937" y="3127750"/>
            <a:ext cx="676126" cy="796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Tree>
    <p:extLst>
      <p:ext uri="{BB962C8B-B14F-4D97-AF65-F5344CB8AC3E}">
        <p14:creationId xmlns:p14="http://schemas.microsoft.com/office/powerpoint/2010/main" val="28787387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Colour)">
    <p:bg>
      <p:bgPr>
        <a:solidFill>
          <a:schemeClr val="accent2"/>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solidFill>
                  <a:schemeClr val="accent4"/>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4" name="Title 1">
            <a:extLst>
              <a:ext uri="{FF2B5EF4-FFF2-40B4-BE49-F238E27FC236}">
                <a16:creationId xmlns:a16="http://schemas.microsoft.com/office/drawing/2014/main" xmlns="" id="{D5FF3AA9-C096-5042-98A3-25B775F60D1D}"/>
              </a:ext>
            </a:extLst>
          </p:cNvPr>
          <p:cNvSpPr>
            <a:spLocks noGrp="1"/>
          </p:cNvSpPr>
          <p:nvPr>
            <p:ph type="ctrTitle" hasCustomPrompt="1"/>
          </p:nvPr>
        </p:nvSpPr>
        <p:spPr>
          <a:xfrm>
            <a:off x="685800" y="1295400"/>
            <a:ext cx="7772400" cy="1643037"/>
          </a:xfrm>
        </p:spPr>
        <p:txBody>
          <a:bodyPr lIns="0" tIns="0" rIns="0" bIns="0" anchor="b" anchorCtr="0">
            <a:normAutofit/>
          </a:bodyPr>
          <a:lstStyle>
            <a:lvl1pPr algn="ctr">
              <a:defRPr sz="3200" b="0">
                <a:solidFill>
                  <a:schemeClr val="bg1"/>
                </a:solidFill>
                <a:latin typeface="Arial" panose="020B0604020202020204" pitchFamily="34" charset="0"/>
                <a:cs typeface="Arial" panose="020B0604020202020204" pitchFamily="34" charset="0"/>
              </a:defRPr>
            </a:lvl1pPr>
          </a:lstStyle>
          <a:p>
            <a:r>
              <a:rPr lang="en-US" dirty="0"/>
              <a:t>Click to add section title</a:t>
            </a:r>
            <a:endParaRPr lang="en-CA" dirty="0"/>
          </a:p>
        </p:txBody>
      </p:sp>
      <p:sp>
        <p:nvSpPr>
          <p:cNvPr id="5" name="Subtitle 2">
            <a:extLst>
              <a:ext uri="{FF2B5EF4-FFF2-40B4-BE49-F238E27FC236}">
                <a16:creationId xmlns:a16="http://schemas.microsoft.com/office/drawing/2014/main" xmlns="" id="{D039A923-0258-164F-A488-8BC51BE10E15}"/>
              </a:ext>
            </a:extLst>
          </p:cNvPr>
          <p:cNvSpPr>
            <a:spLocks noGrp="1"/>
          </p:cNvSpPr>
          <p:nvPr>
            <p:ph type="subTitle" idx="1" hasCustomPrompt="1"/>
          </p:nvPr>
        </p:nvSpPr>
        <p:spPr>
          <a:xfrm>
            <a:off x="1371600" y="3417834"/>
            <a:ext cx="6400800" cy="1314003"/>
          </a:xfrm>
        </p:spPr>
        <p:txBody>
          <a:bodyPr lIns="0" tIns="0" rIns="0" bIns="0">
            <a:normAutofit/>
          </a:bodyPr>
          <a:lstStyle>
            <a:lvl1pPr marL="0" indent="0" algn="ctr">
              <a:buNone/>
              <a:defRPr sz="24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section subtitle</a:t>
            </a:r>
            <a:endParaRPr lang="en-CA" dirty="0"/>
          </a:p>
        </p:txBody>
      </p:sp>
      <p:sp>
        <p:nvSpPr>
          <p:cNvPr id="6" name="Rectangle 5">
            <a:extLst>
              <a:ext uri="{FF2B5EF4-FFF2-40B4-BE49-F238E27FC236}">
                <a16:creationId xmlns:a16="http://schemas.microsoft.com/office/drawing/2014/main" xmlns="" id="{7A60EB15-79C0-8843-996A-FDCECF1B1958}"/>
              </a:ext>
            </a:extLst>
          </p:cNvPr>
          <p:cNvSpPr/>
          <p:nvPr userDrawn="1"/>
        </p:nvSpPr>
        <p:spPr>
          <a:xfrm>
            <a:off x="4233937" y="3127750"/>
            <a:ext cx="676126" cy="796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7" name="Rectangle 6"/>
          <p:cNvSpPr/>
          <p:nvPr userDrawn="1"/>
        </p:nvSpPr>
        <p:spPr>
          <a:xfrm>
            <a:off x="0" y="6784711"/>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79424344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mphasis (Ligh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5" name="Subtitle 2"/>
          <p:cNvSpPr>
            <a:spLocks noGrp="1"/>
          </p:cNvSpPr>
          <p:nvPr>
            <p:ph type="subTitle" idx="1" hasCustomPrompt="1"/>
          </p:nvPr>
        </p:nvSpPr>
        <p:spPr>
          <a:xfrm>
            <a:off x="457200" y="1219200"/>
            <a:ext cx="8305800" cy="4065656"/>
          </a:xfrm>
        </p:spPr>
        <p:txBody>
          <a:bodyPr anchor="ctr"/>
          <a:lstStyle>
            <a:lvl1pPr marL="0" indent="0" algn="ctr">
              <a:buNone/>
              <a:defRPr sz="3200" b="0" baseline="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point you want to emphasize.</a:t>
            </a:r>
            <a:endParaRPr lang="en-CA"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425447356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hasis (Dark)">
    <p:bg>
      <p:bgPr>
        <a:solidFill>
          <a:schemeClr val="tx1"/>
        </a:solid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457200" y="1219200"/>
            <a:ext cx="8305800" cy="4065656"/>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point you want to emphasize.</a:t>
            </a:r>
            <a:endParaRPr lang="en-CA" dirty="0"/>
          </a:p>
        </p:txBody>
      </p:sp>
      <p:sp>
        <p:nvSpPr>
          <p:cNvPr id="6" name="Slide Number Placeholder 2"/>
          <p:cNvSpPr>
            <a:spLocks noGrp="1"/>
          </p:cNvSpPr>
          <p:nvPr>
            <p:ph type="sldNum" sz="quarter" idx="10"/>
          </p:nvPr>
        </p:nvSpPr>
        <p:spPr>
          <a:xfrm>
            <a:off x="152400" y="6356350"/>
            <a:ext cx="2133600" cy="365125"/>
          </a:xfrm>
        </p:spPr>
        <p:txBody>
          <a:bodyPr/>
          <a:lstStyle>
            <a:lvl1pPr>
              <a:defRPr sz="1200">
                <a:solidFill>
                  <a:schemeClr val="bg1"/>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Tree>
    <p:extLst>
      <p:ext uri="{BB962C8B-B14F-4D97-AF65-F5344CB8AC3E}">
        <p14:creationId xmlns:p14="http://schemas.microsoft.com/office/powerpoint/2010/main" val="412830020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CA"/>
          </a:p>
        </p:txBody>
      </p:sp>
    </p:spTree>
    <p:extLst>
      <p:ext uri="{BB962C8B-B14F-4D97-AF65-F5344CB8AC3E}">
        <p14:creationId xmlns:p14="http://schemas.microsoft.com/office/powerpoint/2010/main" val="704627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hf hdr="0" ftr="0" dt="0"/>
  <p:txStyles>
    <p:titleStyle>
      <a:lvl1pPr algn="l" defTabSz="914400" rtl="0" eaLnBrk="1" latinLnBrk="0" hangingPunct="1">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6"/>
          <p:cNvSpPr/>
          <p:nvPr userDrawn="1"/>
        </p:nvSpPr>
        <p:spPr>
          <a:xfrm>
            <a:off x="0" y="6784848"/>
            <a:ext cx="9144000" cy="731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Slide Number Placeholder 5"/>
          <p:cNvSpPr>
            <a:spLocks noGrp="1"/>
          </p:cNvSpPr>
          <p:nvPr>
            <p:ph type="sldNum" sz="quarter" idx="4"/>
          </p:nvPr>
        </p:nvSpPr>
        <p:spPr>
          <a:xfrm>
            <a:off x="152400" y="6356350"/>
            <a:ext cx="2133600" cy="365125"/>
          </a:xfrm>
          <a:prstGeom prst="rect">
            <a:avLst/>
          </a:prstGeom>
        </p:spPr>
        <p:txBody>
          <a:bodyPr/>
          <a:lstStyle>
            <a:lvl1pPr>
              <a:defRPr>
                <a:solidFill>
                  <a:srgbClr val="909395"/>
                </a:solidFill>
              </a:defRPr>
            </a:lvl1pPr>
          </a:lstStyle>
          <a:p>
            <a:fld id="{F386F424-8527-4AE7-9323-139CE0DDEA8C}" type="slidenum">
              <a:rPr lang="en-CA" smtClean="0"/>
              <a:pPr/>
              <a:t>‹#›</a:t>
            </a:fld>
            <a:endParaRPr lang="en-CA" dirty="0"/>
          </a:p>
        </p:txBody>
      </p:sp>
    </p:spTree>
    <p:extLst>
      <p:ext uri="{BB962C8B-B14F-4D97-AF65-F5344CB8AC3E}">
        <p14:creationId xmlns:p14="http://schemas.microsoft.com/office/powerpoint/2010/main" val="331775781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4" r:id="rId4"/>
    <p:sldLayoutId id="2147483665" r:id="rId5"/>
    <p:sldLayoutId id="2147483666" r:id="rId6"/>
    <p:sldLayoutId id="2147483667"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14.emf"/></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17.emf"/><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1.xml"/><Relationship Id="rId5" Type="http://schemas.openxmlformats.org/officeDocument/2006/relationships/image" Target="../media/image20.jpeg"/><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22.emf"/></Relationships>
</file>

<file path=ppt/slides/_rels/slide1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22.emf"/></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6.png"/><Relationship Id="rId5" Type="http://schemas.openxmlformats.org/officeDocument/2006/relationships/image" Target="../media/image26.emf"/><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29.png"/><Relationship Id="rId4" Type="http://schemas.openxmlformats.org/officeDocument/2006/relationships/image" Target="../media/image28.emf"/></Relationships>
</file>

<file path=ppt/slides/_rels/slide2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1.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31.emf"/></Relationships>
</file>

<file path=ppt/slides/_rels/slide2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2.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31.emf"/></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subTitle" idx="1"/>
          </p:nvPr>
        </p:nvSpPr>
        <p:spPr>
          <a:xfrm>
            <a:off x="533400" y="1600200"/>
            <a:ext cx="8153400" cy="3124200"/>
          </a:xfrm>
        </p:spPr>
        <p:txBody>
          <a:bodyPr>
            <a:normAutofit/>
          </a:bodyPr>
          <a:lstStyle/>
          <a:p>
            <a:pPr algn="ctr" eaLnBrk="1" hangingPunct="1"/>
            <a:r>
              <a:rPr lang="en-US" altLang="en-US" sz="6000" dirty="0" smtClean="0">
                <a:solidFill>
                  <a:schemeClr val="bg1"/>
                </a:solidFill>
              </a:rPr>
              <a:t>Module 2:</a:t>
            </a:r>
            <a:r>
              <a:rPr lang="en-US" altLang="en-US" sz="8000" dirty="0" smtClean="0">
                <a:solidFill>
                  <a:schemeClr val="bg1"/>
                </a:solidFill>
              </a:rPr>
              <a:t> </a:t>
            </a:r>
            <a:r>
              <a:rPr lang="en-US" altLang="en-US" sz="5100" dirty="0" smtClean="0">
                <a:solidFill>
                  <a:schemeClr val="bg1"/>
                </a:solidFill>
              </a:rPr>
              <a:t/>
            </a:r>
            <a:br>
              <a:rPr lang="en-US" altLang="en-US" sz="5100" dirty="0" smtClean="0">
                <a:solidFill>
                  <a:schemeClr val="bg1"/>
                </a:solidFill>
              </a:rPr>
            </a:br>
            <a:r>
              <a:rPr lang="en-US" altLang="en-US" sz="4800" dirty="0" smtClean="0">
                <a:solidFill>
                  <a:schemeClr val="bg1"/>
                </a:solidFill>
              </a:rPr>
              <a:t>Defining your Projects</a:t>
            </a:r>
          </a:p>
        </p:txBody>
      </p:sp>
      <p:sp>
        <p:nvSpPr>
          <p:cNvPr id="2" name="Slide Number Placeholder 1"/>
          <p:cNvSpPr>
            <a:spLocks noGrp="1"/>
          </p:cNvSpPr>
          <p:nvPr>
            <p:ph type="sldNum" sz="quarter" idx="10"/>
          </p:nvPr>
        </p:nvSpPr>
        <p:spPr/>
        <p:txBody>
          <a:bodyPr/>
          <a:lstStyle/>
          <a:p>
            <a:fld id="{F386F424-8527-4AE7-9323-139CE0DDEA8C}" type="slidenum">
              <a:rPr lang="en-CA" sz="1800" smtClean="0"/>
              <a:pPr/>
              <a:t>1</a:t>
            </a:fld>
            <a:endParaRPr lang="en-CA" sz="1800" dirty="0"/>
          </a:p>
        </p:txBody>
      </p:sp>
    </p:spTree>
    <p:extLst>
      <p:ext uri="{BB962C8B-B14F-4D97-AF65-F5344CB8AC3E}">
        <p14:creationId xmlns:p14="http://schemas.microsoft.com/office/powerpoint/2010/main" val="5612976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10</a:t>
            </a:fld>
            <a:endParaRPr lang="en-US" dirty="0"/>
          </a:p>
        </p:txBody>
      </p:sp>
      <p:sp>
        <p:nvSpPr>
          <p:cNvPr id="4" name="Rectangle 2"/>
          <p:cNvSpPr txBox="1">
            <a:spLocks noChangeArrowheads="1"/>
          </p:cNvSpPr>
          <p:nvPr/>
        </p:nvSpPr>
        <p:spPr>
          <a:xfrm>
            <a:off x="228600" y="457200"/>
            <a:ext cx="8382000" cy="1752600"/>
          </a:xfrm>
          <a:prstGeom prst="rect">
            <a:avLst/>
          </a:prstGeom>
          <a:solidFill>
            <a:schemeClr val="bg1"/>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285750" indent="-285750" algn="l" defTabSz="912813"/>
            <a:r>
              <a:rPr kumimoji="1" lang="en-US" altLang="en-US" dirty="0" smtClean="0">
                <a:solidFill>
                  <a:srgbClr val="0070C0"/>
                </a:solidFill>
                <a:cs typeface="Arial" pitchFamily="34" charset="0"/>
              </a:rPr>
              <a:t>	</a:t>
            </a:r>
            <a:r>
              <a:rPr kumimoji="1" lang="en-US" altLang="en-US" sz="3600" dirty="0" smtClean="0">
                <a:solidFill>
                  <a:schemeClr val="accent3"/>
                </a:solidFill>
                <a:latin typeface="Arial" panose="020B0604020202020204" pitchFamily="34" charset="0"/>
                <a:cs typeface="Arial" panose="020B0604020202020204" pitchFamily="34" charset="0"/>
              </a:rPr>
              <a:t>In the project definition tab, select method of calculating vehicle operating costs.</a:t>
            </a:r>
            <a:endParaRPr lang="en-US" altLang="en-US" sz="3600" dirty="0" smtClean="0">
              <a:solidFill>
                <a:schemeClr val="accent3"/>
              </a:solidFill>
              <a:latin typeface="Arial" panose="020B0604020202020204" pitchFamily="34" charset="0"/>
              <a:cs typeface="Arial" panose="020B0604020202020204" pitchFamily="34" charset="0"/>
            </a:endParaRPr>
          </a:p>
        </p:txBody>
      </p: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l="2118" t="29852" r="29646" b="61176"/>
          <a:stretch>
            <a:fillRect/>
          </a:stretch>
        </p:blipFill>
        <p:spPr bwMode="auto">
          <a:xfrm>
            <a:off x="590550" y="2438400"/>
            <a:ext cx="8020050"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6" name="Picture 6"/>
          <p:cNvPicPr>
            <a:picLocks noChangeAspect="1" noChangeArrowheads="1"/>
          </p:cNvPicPr>
          <p:nvPr/>
        </p:nvPicPr>
        <p:blipFill>
          <a:blip r:embed="rId4">
            <a:extLst>
              <a:ext uri="{28A0092B-C50C-407E-A947-70E740481C1C}">
                <a14:useLocalDpi xmlns:a14="http://schemas.microsoft.com/office/drawing/2010/main" val="0"/>
              </a:ext>
            </a:extLst>
          </a:blip>
          <a:srcRect l="5046" t="96268" r="48676" b="2026"/>
          <a:stretch>
            <a:fillRect/>
          </a:stretch>
        </p:blipFill>
        <p:spPr bwMode="auto">
          <a:xfrm>
            <a:off x="590550" y="4457700"/>
            <a:ext cx="802005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5"/>
          <p:cNvSpPr>
            <a:spLocks noChangeArrowheads="1"/>
          </p:cNvSpPr>
          <p:nvPr/>
        </p:nvSpPr>
        <p:spPr bwMode="auto">
          <a:xfrm>
            <a:off x="1447800" y="4400550"/>
            <a:ext cx="1371600" cy="3429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26953489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Name your project</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11</a:t>
            </a:fld>
            <a:endParaRPr lang="en-US" dirty="0"/>
          </a:p>
        </p:txBody>
      </p:sp>
      <p:pic>
        <p:nvPicPr>
          <p:cNvPr id="7" name="Picture 7"/>
          <p:cNvPicPr>
            <a:picLocks noChangeAspect="1"/>
          </p:cNvPicPr>
          <p:nvPr/>
        </p:nvPicPr>
        <p:blipFill>
          <a:blip r:embed="rId3">
            <a:extLst>
              <a:ext uri="{28A0092B-C50C-407E-A947-70E740481C1C}">
                <a14:useLocalDpi xmlns:a14="http://schemas.microsoft.com/office/drawing/2010/main" val="0"/>
              </a:ext>
            </a:extLst>
          </a:blip>
          <a:srcRect r="33015"/>
          <a:stretch>
            <a:fillRect/>
          </a:stretch>
        </p:blipFill>
        <p:spPr bwMode="auto">
          <a:xfrm>
            <a:off x="3286125" y="1714500"/>
            <a:ext cx="2571750"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3838" y="4572000"/>
            <a:ext cx="6507162"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p:cNvPicPr>
            <a:picLocks noChangeAspect="1" noChangeArrowheads="1"/>
          </p:cNvPicPr>
          <p:nvPr/>
        </p:nvPicPr>
        <p:blipFill>
          <a:blip r:embed="rId5">
            <a:extLst>
              <a:ext uri="{28A0092B-C50C-407E-A947-70E740481C1C}">
                <a14:useLocalDpi xmlns:a14="http://schemas.microsoft.com/office/drawing/2010/main" val="0"/>
              </a:ext>
            </a:extLst>
          </a:blip>
          <a:srcRect l="5046" t="96333" r="45268" b="2094"/>
          <a:stretch>
            <a:fillRect/>
          </a:stretch>
        </p:blipFill>
        <p:spPr bwMode="auto">
          <a:xfrm>
            <a:off x="304800" y="5534025"/>
            <a:ext cx="8610600" cy="25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0" name="Oval 5"/>
          <p:cNvSpPr>
            <a:spLocks noChangeArrowheads="1"/>
          </p:cNvSpPr>
          <p:nvPr/>
        </p:nvSpPr>
        <p:spPr bwMode="auto">
          <a:xfrm>
            <a:off x="1219200" y="5486400"/>
            <a:ext cx="1371600" cy="3810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24251665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kumimoji="1" lang="en-US" altLang="en-US" dirty="0" smtClean="0"/>
              <a:t>Project </a:t>
            </a:r>
            <a:r>
              <a:rPr kumimoji="1" lang="en-US" altLang="en-US" dirty="0"/>
              <a:t>definition table</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12</a:t>
            </a:fld>
            <a:endParaRPr lang="en-US"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2913" y="2743200"/>
            <a:ext cx="5830887"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ChangeArrowheads="1"/>
          </p:cNvSpPr>
          <p:nvPr/>
        </p:nvSpPr>
        <p:spPr bwMode="auto">
          <a:xfrm>
            <a:off x="533400" y="1676400"/>
            <a:ext cx="807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r>
              <a:rPr lang="en-US" altLang="en-US" sz="2800">
                <a:solidFill>
                  <a:srgbClr val="002060"/>
                </a:solidFill>
                <a:latin typeface="Arial" pitchFamily="34" charset="0"/>
                <a:cs typeface="Arial" pitchFamily="34" charset="0"/>
              </a:rPr>
              <a:t>An overview of the alternatives’ names</a:t>
            </a:r>
            <a:endParaRPr lang="en-CA" altLang="en-US" sz="2800">
              <a:solidFill>
                <a:srgbClr val="002060"/>
              </a:solidFill>
            </a:endParaRPr>
          </a:p>
        </p:txBody>
      </p:sp>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l="5046" t="96140" r="45268" b="1996"/>
          <a:stretch>
            <a:fillRect/>
          </a:stretch>
        </p:blipFill>
        <p:spPr bwMode="auto">
          <a:xfrm>
            <a:off x="228600" y="5410200"/>
            <a:ext cx="86106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0" name="Oval 5"/>
          <p:cNvSpPr>
            <a:spLocks noChangeArrowheads="1"/>
          </p:cNvSpPr>
          <p:nvPr/>
        </p:nvSpPr>
        <p:spPr bwMode="auto">
          <a:xfrm>
            <a:off x="1143000" y="5372100"/>
            <a:ext cx="1371600" cy="409575"/>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17650445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kumimoji="1" lang="en-US" altLang="en-US" dirty="0"/>
              <a:t>Construction start/end year table</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13</a:t>
            </a:fld>
            <a:endParaRPr lang="en-US" dirty="0"/>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l="5048" t="96355" r="49500" b="2142"/>
          <a:stretch>
            <a:fillRect/>
          </a:stretch>
        </p:blipFill>
        <p:spPr bwMode="auto">
          <a:xfrm>
            <a:off x="685800" y="5486400"/>
            <a:ext cx="777240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7" name="Picture 5"/>
          <p:cNvPicPr>
            <a:picLocks noChangeAspect="1"/>
          </p:cNvPicPr>
          <p:nvPr/>
        </p:nvPicPr>
        <p:blipFill>
          <a:blip r:embed="rId4">
            <a:extLst>
              <a:ext uri="{28A0092B-C50C-407E-A947-70E740481C1C}">
                <a14:useLocalDpi xmlns:a14="http://schemas.microsoft.com/office/drawing/2010/main" val="0"/>
              </a:ext>
            </a:extLst>
          </a:blip>
          <a:srcRect b="11475"/>
          <a:stretch>
            <a:fillRect/>
          </a:stretch>
        </p:blipFill>
        <p:spPr bwMode="auto">
          <a:xfrm>
            <a:off x="4038600" y="2476500"/>
            <a:ext cx="44196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6"/>
          <p:cNvSpPr>
            <a:spLocks noChangeArrowheads="1"/>
          </p:cNvSpPr>
          <p:nvPr/>
        </p:nvSpPr>
        <p:spPr bwMode="auto">
          <a:xfrm>
            <a:off x="1524000" y="5410200"/>
            <a:ext cx="1295400" cy="4191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pic>
        <p:nvPicPr>
          <p:cNvPr id="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600200"/>
            <a:ext cx="7772400" cy="1411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46399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Decide on</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14</a:t>
            </a:fld>
            <a:endParaRPr lang="en-US" dirty="0"/>
          </a:p>
        </p:txBody>
      </p:sp>
      <p:pic>
        <p:nvPicPr>
          <p:cNvPr id="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25800" y="2362200"/>
            <a:ext cx="2768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
          <p:cNvSpPr txBox="1">
            <a:spLocks noChangeArrowheads="1"/>
          </p:cNvSpPr>
          <p:nvPr/>
        </p:nvSpPr>
        <p:spPr bwMode="auto">
          <a:xfrm>
            <a:off x="3962400" y="1516063"/>
            <a:ext cx="10668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r>
              <a:rPr lang="en-US" altLang="en-US" sz="4400">
                <a:solidFill>
                  <a:srgbClr val="FF6600"/>
                </a:solidFill>
                <a:latin typeface="Arial" pitchFamily="34" charset="0"/>
                <a:cs typeface="Arial" pitchFamily="34" charset="0"/>
              </a:rPr>
              <a:t>OR</a:t>
            </a:r>
            <a:endParaRPr lang="en-CA" altLang="en-US" sz="4400">
              <a:solidFill>
                <a:srgbClr val="FF6600"/>
              </a:solidFill>
              <a:latin typeface="Arial" pitchFamily="34" charset="0"/>
              <a:cs typeface="Arial" pitchFamily="34" charset="0"/>
            </a:endParaRPr>
          </a:p>
        </p:txBody>
      </p:sp>
      <p:sp>
        <p:nvSpPr>
          <p:cNvPr id="8" name="TextBox 7"/>
          <p:cNvSpPr txBox="1"/>
          <p:nvPr/>
        </p:nvSpPr>
        <p:spPr>
          <a:xfrm>
            <a:off x="914400" y="1824038"/>
            <a:ext cx="2209800" cy="2062162"/>
          </a:xfrm>
          <a:prstGeom prst="rect">
            <a:avLst/>
          </a:prstGeom>
          <a:noFill/>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r>
              <a:rPr lang="en-US" altLang="en-US" sz="3200">
                <a:solidFill>
                  <a:srgbClr val="002060"/>
                </a:solidFill>
                <a:latin typeface="Arial" pitchFamily="34" charset="0"/>
              </a:rPr>
              <a:t>Project Specific Values (PSV’s)</a:t>
            </a:r>
            <a:endParaRPr lang="en-CA" altLang="en-US" sz="3200">
              <a:solidFill>
                <a:srgbClr val="002060"/>
              </a:solidFill>
              <a:latin typeface="Arial" pitchFamily="34" charset="0"/>
            </a:endParaRPr>
          </a:p>
        </p:txBody>
      </p:sp>
      <p:sp>
        <p:nvSpPr>
          <p:cNvPr id="9" name="TextBox 8"/>
          <p:cNvSpPr txBox="1"/>
          <p:nvPr/>
        </p:nvSpPr>
        <p:spPr>
          <a:xfrm>
            <a:off x="6019800" y="1854200"/>
            <a:ext cx="2209800" cy="584200"/>
          </a:xfrm>
          <a:prstGeom prst="rect">
            <a:avLst/>
          </a:prstGeom>
          <a:noFill/>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r>
              <a:rPr lang="en-US" altLang="en-US" sz="3200">
                <a:solidFill>
                  <a:srgbClr val="002060"/>
                </a:solidFill>
                <a:latin typeface="Arial" pitchFamily="34" charset="0"/>
              </a:rPr>
              <a:t>Defaults</a:t>
            </a:r>
            <a:endParaRPr lang="en-CA" altLang="en-US" sz="3200">
              <a:solidFill>
                <a:srgbClr val="002060"/>
              </a:solidFill>
              <a:latin typeface="Arial" pitchFamily="34" charset="0"/>
            </a:endParaRPr>
          </a:p>
        </p:txBody>
      </p:sp>
    </p:spTree>
    <p:extLst>
      <p:ext uri="{BB962C8B-B14F-4D97-AF65-F5344CB8AC3E}">
        <p14:creationId xmlns:p14="http://schemas.microsoft.com/office/powerpoint/2010/main" val="39538949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Project-specific </a:t>
            </a:r>
            <a:r>
              <a:rPr lang="en-US" altLang="en-US" dirty="0"/>
              <a:t>values</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15</a:t>
            </a:fld>
            <a:endParaRPr lang="en-US" dirty="0"/>
          </a:p>
        </p:txBody>
      </p:sp>
      <p:sp>
        <p:nvSpPr>
          <p:cNvPr id="5" name="TextBox 5"/>
          <p:cNvSpPr txBox="1">
            <a:spLocks noChangeArrowheads="1"/>
          </p:cNvSpPr>
          <p:nvPr/>
        </p:nvSpPr>
        <p:spPr bwMode="auto">
          <a:xfrm>
            <a:off x="533400" y="1600200"/>
            <a:ext cx="8077200"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spcBef>
                <a:spcPts val="1200"/>
              </a:spcBef>
              <a:buClr>
                <a:schemeClr val="tx1"/>
              </a:buClr>
              <a:buFont typeface="Arial" pitchFamily="34" charset="0"/>
              <a:buChar char="•"/>
            </a:pPr>
            <a:r>
              <a:rPr lang="en-US" altLang="en-US" dirty="0">
                <a:solidFill>
                  <a:srgbClr val="002060"/>
                </a:solidFill>
                <a:latin typeface="Arial" pitchFamily="34" charset="0"/>
                <a:cs typeface="Arial" pitchFamily="34" charset="0"/>
              </a:rPr>
              <a:t>Vehicle Occupancy</a:t>
            </a:r>
          </a:p>
          <a:p>
            <a:pPr>
              <a:spcBef>
                <a:spcPts val="1200"/>
              </a:spcBef>
              <a:buClr>
                <a:schemeClr val="tx1"/>
              </a:buClr>
              <a:buFont typeface="Arial" pitchFamily="34" charset="0"/>
              <a:buChar char="•"/>
            </a:pPr>
            <a:r>
              <a:rPr lang="en-US" altLang="en-US" dirty="0">
                <a:solidFill>
                  <a:srgbClr val="002060"/>
                </a:solidFill>
                <a:latin typeface="Arial" pitchFamily="34" charset="0"/>
                <a:cs typeface="Arial" pitchFamily="34" charset="0"/>
              </a:rPr>
              <a:t>Unit Cost of </a:t>
            </a:r>
            <a:r>
              <a:rPr lang="en-US" altLang="en-US" dirty="0">
                <a:solidFill>
                  <a:srgbClr val="FF6600"/>
                </a:solidFill>
                <a:latin typeface="Arial" pitchFamily="34" charset="0"/>
                <a:cs typeface="Arial" pitchFamily="34" charset="0"/>
              </a:rPr>
              <a:t>Time</a:t>
            </a:r>
            <a:r>
              <a:rPr lang="en-US" altLang="en-US" dirty="0">
                <a:solidFill>
                  <a:srgbClr val="002060"/>
                </a:solidFill>
                <a:latin typeface="Arial" pitchFamily="34" charset="0"/>
                <a:cs typeface="Arial" pitchFamily="34" charset="0"/>
              </a:rPr>
              <a:t> – Travel for Business</a:t>
            </a:r>
          </a:p>
          <a:p>
            <a:pPr>
              <a:spcBef>
                <a:spcPts val="1200"/>
              </a:spcBef>
              <a:buClr>
                <a:schemeClr val="tx1"/>
              </a:buClr>
              <a:buFont typeface="Arial" pitchFamily="34" charset="0"/>
              <a:buChar char="•"/>
            </a:pPr>
            <a:r>
              <a:rPr lang="en-US" altLang="en-US" dirty="0">
                <a:solidFill>
                  <a:srgbClr val="002060"/>
                </a:solidFill>
                <a:latin typeface="Arial" pitchFamily="34" charset="0"/>
                <a:cs typeface="Arial" pitchFamily="34" charset="0"/>
              </a:rPr>
              <a:t>Unit Cost of </a:t>
            </a:r>
            <a:r>
              <a:rPr lang="en-US" altLang="en-US" dirty="0">
                <a:solidFill>
                  <a:srgbClr val="FF6600"/>
                </a:solidFill>
                <a:latin typeface="Arial" pitchFamily="34" charset="0"/>
                <a:cs typeface="Arial" pitchFamily="34" charset="0"/>
              </a:rPr>
              <a:t>Time</a:t>
            </a:r>
            <a:r>
              <a:rPr lang="en-US" altLang="en-US" dirty="0">
                <a:solidFill>
                  <a:srgbClr val="002060"/>
                </a:solidFill>
                <a:latin typeface="Arial" pitchFamily="34" charset="0"/>
                <a:cs typeface="Arial" pitchFamily="34" charset="0"/>
              </a:rPr>
              <a:t> – Travel for Other</a:t>
            </a:r>
          </a:p>
          <a:p>
            <a:pPr>
              <a:spcBef>
                <a:spcPts val="1200"/>
              </a:spcBef>
              <a:buClr>
                <a:schemeClr val="tx1"/>
              </a:buClr>
              <a:buFont typeface="Arial" pitchFamily="34" charset="0"/>
              <a:buChar char="•"/>
            </a:pPr>
            <a:r>
              <a:rPr lang="en-US" altLang="en-US" dirty="0">
                <a:solidFill>
                  <a:srgbClr val="002060"/>
                </a:solidFill>
                <a:latin typeface="Arial" pitchFamily="34" charset="0"/>
                <a:cs typeface="Arial" pitchFamily="34" charset="0"/>
              </a:rPr>
              <a:t>Non-Fuel Vehicle Cost per km</a:t>
            </a:r>
          </a:p>
          <a:p>
            <a:pPr>
              <a:spcBef>
                <a:spcPts val="1200"/>
              </a:spcBef>
              <a:buClr>
                <a:schemeClr val="tx1"/>
              </a:buClr>
              <a:buFont typeface="Arial" pitchFamily="34" charset="0"/>
              <a:buChar char="•"/>
            </a:pPr>
            <a:r>
              <a:rPr lang="en-US" altLang="en-US" dirty="0">
                <a:solidFill>
                  <a:srgbClr val="FF6600"/>
                </a:solidFill>
                <a:latin typeface="Arial" pitchFamily="34" charset="0"/>
                <a:cs typeface="Arial" pitchFamily="34" charset="0"/>
              </a:rPr>
              <a:t>Fuel</a:t>
            </a:r>
            <a:r>
              <a:rPr lang="en-US" altLang="en-US" dirty="0">
                <a:solidFill>
                  <a:srgbClr val="002060"/>
                </a:solidFill>
                <a:latin typeface="Arial" pitchFamily="34" charset="0"/>
                <a:cs typeface="Arial" pitchFamily="34" charset="0"/>
              </a:rPr>
              <a:t> Cost per </a:t>
            </a:r>
            <a:r>
              <a:rPr lang="en-US" altLang="en-US" dirty="0" err="1">
                <a:solidFill>
                  <a:srgbClr val="002060"/>
                </a:solidFill>
                <a:latin typeface="Arial" pitchFamily="34" charset="0"/>
                <a:cs typeface="Arial" pitchFamily="34" charset="0"/>
              </a:rPr>
              <a:t>Litre</a:t>
            </a:r>
            <a:endParaRPr lang="en-US" altLang="en-US" dirty="0">
              <a:solidFill>
                <a:srgbClr val="FF9900"/>
              </a:solidFill>
              <a:latin typeface="Arial" pitchFamily="34" charset="0"/>
              <a:cs typeface="Arial" pitchFamily="34" charset="0"/>
            </a:endParaRPr>
          </a:p>
          <a:p>
            <a:pPr>
              <a:spcBef>
                <a:spcPts val="1200"/>
              </a:spcBef>
              <a:buClr>
                <a:schemeClr val="tx1"/>
              </a:buClr>
              <a:buFont typeface="Arial" pitchFamily="34" charset="0"/>
              <a:buChar char="•"/>
            </a:pPr>
            <a:r>
              <a:rPr lang="en-US" altLang="en-US" dirty="0">
                <a:solidFill>
                  <a:srgbClr val="FF6600"/>
                </a:solidFill>
                <a:latin typeface="Arial" pitchFamily="34" charset="0"/>
                <a:cs typeface="Arial" pitchFamily="34" charset="0"/>
              </a:rPr>
              <a:t>Fuel</a:t>
            </a:r>
            <a:r>
              <a:rPr lang="en-US" altLang="en-US" dirty="0">
                <a:solidFill>
                  <a:srgbClr val="002060"/>
                </a:solidFill>
                <a:latin typeface="Arial" pitchFamily="34" charset="0"/>
                <a:cs typeface="Arial" pitchFamily="34" charset="0"/>
              </a:rPr>
              <a:t> Taxes per </a:t>
            </a:r>
            <a:r>
              <a:rPr lang="en-US" altLang="en-US" dirty="0" err="1">
                <a:solidFill>
                  <a:srgbClr val="002060"/>
                </a:solidFill>
                <a:latin typeface="Arial" pitchFamily="34" charset="0"/>
                <a:cs typeface="Arial" pitchFamily="34" charset="0"/>
              </a:rPr>
              <a:t>Litre</a:t>
            </a:r>
            <a:endParaRPr lang="en-US" altLang="en-US" dirty="0">
              <a:solidFill>
                <a:srgbClr val="002060"/>
              </a:solidFill>
              <a:latin typeface="Arial" pitchFamily="34" charset="0"/>
              <a:cs typeface="Arial" pitchFamily="34" charset="0"/>
            </a:endParaRPr>
          </a:p>
          <a:p>
            <a:pPr>
              <a:spcBef>
                <a:spcPts val="1200"/>
              </a:spcBef>
              <a:buClr>
                <a:schemeClr val="tx1"/>
              </a:buClr>
              <a:buFont typeface="Arial" pitchFamily="34" charset="0"/>
              <a:buChar char="•"/>
            </a:pPr>
            <a:r>
              <a:rPr lang="en-US" altLang="en-US" dirty="0">
                <a:solidFill>
                  <a:srgbClr val="FF6600"/>
                </a:solidFill>
                <a:latin typeface="Arial" pitchFamily="34" charset="0"/>
                <a:cs typeface="Arial" pitchFamily="34" charset="0"/>
              </a:rPr>
              <a:t>Fuel</a:t>
            </a:r>
            <a:r>
              <a:rPr lang="en-US" altLang="en-US" dirty="0">
                <a:solidFill>
                  <a:srgbClr val="002060"/>
                </a:solidFill>
                <a:latin typeface="Arial" pitchFamily="34" charset="0"/>
                <a:cs typeface="Arial" pitchFamily="34" charset="0"/>
              </a:rPr>
              <a:t> Efficiency (</a:t>
            </a:r>
            <a:r>
              <a:rPr lang="en-US" altLang="en-US" dirty="0" err="1">
                <a:solidFill>
                  <a:srgbClr val="002060"/>
                </a:solidFill>
                <a:latin typeface="Arial" pitchFamily="34" charset="0"/>
                <a:cs typeface="Arial" pitchFamily="34" charset="0"/>
              </a:rPr>
              <a:t>Litre</a:t>
            </a:r>
            <a:r>
              <a:rPr lang="en-US" altLang="en-US" dirty="0">
                <a:solidFill>
                  <a:srgbClr val="002060"/>
                </a:solidFill>
                <a:latin typeface="Arial" pitchFamily="34" charset="0"/>
                <a:cs typeface="Arial" pitchFamily="34" charset="0"/>
              </a:rPr>
              <a:t>/100 km)  </a:t>
            </a:r>
            <a:endParaRPr lang="en-CA" altLang="en-US"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30785839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kumimoji="1" lang="en-US" altLang="en-US" dirty="0"/>
              <a:t>Vehicle occupancy and </a:t>
            </a:r>
            <a:r>
              <a:rPr lang="en-US" altLang="en-US" dirty="0"/>
              <a:t>time costs</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16</a:t>
            </a:fld>
            <a:endParaRPr lang="en-US" dirty="0"/>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l="5048" t="95926" r="49500" b="1570"/>
          <a:stretch>
            <a:fillRect/>
          </a:stretch>
        </p:blipFill>
        <p:spPr bwMode="auto">
          <a:xfrm>
            <a:off x="228600" y="5448300"/>
            <a:ext cx="7772400"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313" y="1600200"/>
            <a:ext cx="7735887" cy="3109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
          <p:cNvPicPr>
            <a:picLocks noChangeAspect="1"/>
          </p:cNvPicPr>
          <p:nvPr/>
        </p:nvPicPr>
        <p:blipFill>
          <a:blip r:embed="rId5">
            <a:extLst>
              <a:ext uri="{28A0092B-C50C-407E-A947-70E740481C1C}">
                <a14:useLocalDpi xmlns:a14="http://schemas.microsoft.com/office/drawing/2010/main" val="0"/>
              </a:ext>
            </a:extLst>
          </a:blip>
          <a:srcRect t="21805" r="51144" b="52234"/>
          <a:stretch>
            <a:fillRect/>
          </a:stretch>
        </p:blipFill>
        <p:spPr bwMode="auto">
          <a:xfrm>
            <a:off x="3979602" y="4519612"/>
            <a:ext cx="4467225"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5"/>
          <p:cNvSpPr>
            <a:spLocks noChangeArrowheads="1"/>
          </p:cNvSpPr>
          <p:nvPr/>
        </p:nvSpPr>
        <p:spPr bwMode="auto">
          <a:xfrm>
            <a:off x="1066800" y="5410200"/>
            <a:ext cx="1371600" cy="4191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29911062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If </a:t>
            </a:r>
            <a:r>
              <a:rPr lang="en-US" altLang="en-US" dirty="0"/>
              <a:t>there are PSV’s, enter them here</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17</a:t>
            </a:fld>
            <a:endParaRPr lang="en-US" dirty="0"/>
          </a:p>
        </p:txBody>
      </p:sp>
      <p:pic>
        <p:nvPicPr>
          <p:cNvPr id="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2025" y="1752600"/>
            <a:ext cx="2695575"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r="56862"/>
          <a:stretch>
            <a:fillRect/>
          </a:stretch>
        </p:blipFill>
        <p:spPr bwMode="auto">
          <a:xfrm>
            <a:off x="728663" y="1752600"/>
            <a:ext cx="4071937"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a:off x="5943600" y="1104900"/>
            <a:ext cx="0" cy="381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267200" y="1485900"/>
            <a:ext cx="3581400" cy="27813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endParaRPr lang="en-CA" altLang="en-US">
              <a:solidFill>
                <a:srgbClr val="FFFFFF"/>
              </a:solidFill>
              <a:latin typeface="Arial" pitchFamily="34" charset="0"/>
            </a:endParaRPr>
          </a:p>
        </p:txBody>
      </p:sp>
      <p:pic>
        <p:nvPicPr>
          <p:cNvPr id="10" name="Picture 6"/>
          <p:cNvPicPr>
            <a:picLocks noChangeAspect="1" noChangeArrowheads="1"/>
          </p:cNvPicPr>
          <p:nvPr/>
        </p:nvPicPr>
        <p:blipFill>
          <a:blip r:embed="rId5">
            <a:extLst>
              <a:ext uri="{28A0092B-C50C-407E-A947-70E740481C1C}">
                <a14:useLocalDpi xmlns:a14="http://schemas.microsoft.com/office/drawing/2010/main" val="0"/>
              </a:ext>
            </a:extLst>
          </a:blip>
          <a:srcRect l="5048" t="95926" r="49500" b="1570"/>
          <a:stretch>
            <a:fillRect/>
          </a:stretch>
        </p:blipFill>
        <p:spPr bwMode="auto">
          <a:xfrm>
            <a:off x="457200" y="5448300"/>
            <a:ext cx="8153400"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1" name="Oval 7"/>
          <p:cNvSpPr>
            <a:spLocks noChangeArrowheads="1"/>
          </p:cNvSpPr>
          <p:nvPr/>
        </p:nvSpPr>
        <p:spPr bwMode="auto">
          <a:xfrm>
            <a:off x="1447800" y="5410200"/>
            <a:ext cx="1371600" cy="4191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34452106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altLang="en-US" dirty="0" smtClean="0"/>
              <a:t>If </a:t>
            </a:r>
            <a:r>
              <a:rPr lang="en-US" altLang="en-US" dirty="0"/>
              <a:t>PSV’s are entered, they will be used throughout the model.</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18</a:t>
            </a:fld>
            <a:endParaRPr lang="en-US" dirty="0"/>
          </a:p>
        </p:txBody>
      </p:sp>
      <p:pic>
        <p:nvPicPr>
          <p:cNvPr id="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2025" y="2162175"/>
            <a:ext cx="2695575"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r="56862"/>
          <a:stretch>
            <a:fillRect/>
          </a:stretch>
        </p:blipFill>
        <p:spPr bwMode="auto">
          <a:xfrm>
            <a:off x="728663" y="2162175"/>
            <a:ext cx="4071937"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7"/>
          <p:cNvSpPr/>
          <p:nvPr/>
        </p:nvSpPr>
        <p:spPr>
          <a:xfrm>
            <a:off x="4343400" y="1752600"/>
            <a:ext cx="3581400" cy="3276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endParaRPr lang="en-CA" altLang="en-US">
              <a:solidFill>
                <a:srgbClr val="FFFFFF"/>
              </a:solidFill>
              <a:latin typeface="Arial" pitchFamily="34" charset="0"/>
            </a:endParaRPr>
          </a:p>
        </p:txBody>
      </p:sp>
      <p:pic>
        <p:nvPicPr>
          <p:cNvPr id="9" name="Picture 6"/>
          <p:cNvPicPr>
            <a:picLocks noChangeAspect="1" noChangeArrowheads="1"/>
          </p:cNvPicPr>
          <p:nvPr/>
        </p:nvPicPr>
        <p:blipFill>
          <a:blip r:embed="rId5">
            <a:extLst>
              <a:ext uri="{28A0092B-C50C-407E-A947-70E740481C1C}">
                <a14:useLocalDpi xmlns:a14="http://schemas.microsoft.com/office/drawing/2010/main" val="0"/>
              </a:ext>
            </a:extLst>
          </a:blip>
          <a:srcRect l="5048" t="96352" r="49500" b="1942"/>
          <a:stretch>
            <a:fillRect/>
          </a:stretch>
        </p:blipFill>
        <p:spPr bwMode="auto">
          <a:xfrm>
            <a:off x="457200" y="5486400"/>
            <a:ext cx="81534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0" name="Oval 7"/>
          <p:cNvSpPr>
            <a:spLocks noChangeArrowheads="1"/>
          </p:cNvSpPr>
          <p:nvPr/>
        </p:nvSpPr>
        <p:spPr bwMode="auto">
          <a:xfrm>
            <a:off x="1447800" y="5410200"/>
            <a:ext cx="1371600" cy="4191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10530953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81855" y="4106175"/>
            <a:ext cx="2898775"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normAutofit fontScale="90000"/>
          </a:bodyPr>
          <a:lstStyle/>
          <a:p>
            <a:r>
              <a:rPr kumimoji="1" lang="en-US" altLang="en-US" dirty="0" smtClean="0"/>
              <a:t>Fuel and non-fuel vehicle operating costs</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19</a:t>
            </a:fld>
            <a:endParaRPr lang="en-US" dirty="0"/>
          </a:p>
        </p:txBody>
      </p:sp>
      <p:pic>
        <p:nvPicPr>
          <p:cNvPr id="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4508500"/>
            <a:ext cx="298450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7713" y="1447800"/>
            <a:ext cx="7648575" cy="3095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 name="Picture 5"/>
          <p:cNvPicPr>
            <a:picLocks noChangeAspect="1" noChangeArrowheads="1"/>
          </p:cNvPicPr>
          <p:nvPr/>
        </p:nvPicPr>
        <p:blipFill>
          <a:blip r:embed="rId6">
            <a:extLst>
              <a:ext uri="{28A0092B-C50C-407E-A947-70E740481C1C}">
                <a14:useLocalDpi xmlns:a14="http://schemas.microsoft.com/office/drawing/2010/main" val="0"/>
              </a:ext>
            </a:extLst>
          </a:blip>
          <a:srcRect l="6020" t="96277" r="49500" b="1987"/>
          <a:stretch>
            <a:fillRect/>
          </a:stretch>
        </p:blipFill>
        <p:spPr bwMode="auto">
          <a:xfrm>
            <a:off x="747713" y="4398963"/>
            <a:ext cx="7634287" cy="249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9" name="Oval 6"/>
          <p:cNvSpPr>
            <a:spLocks noChangeArrowheads="1"/>
          </p:cNvSpPr>
          <p:nvPr/>
        </p:nvSpPr>
        <p:spPr bwMode="auto">
          <a:xfrm>
            <a:off x="1524000" y="4376738"/>
            <a:ext cx="1219200" cy="271462"/>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3062788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latin typeface="Arial" panose="020B0604020202020204" pitchFamily="34" charset="0"/>
                <a:cs typeface="Arial" panose="020B0604020202020204" pitchFamily="34" charset="0"/>
              </a:rPr>
              <a:pPr/>
              <a:t>2</a:t>
            </a:fld>
            <a:endParaRPr lang="en-US"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r>
              <a:rPr lang="en-US" dirty="0" smtClean="0"/>
              <a:t>Note:</a:t>
            </a:r>
            <a:endParaRPr lang="en-CA" dirty="0"/>
          </a:p>
        </p:txBody>
      </p:sp>
      <p:pic>
        <p:nvPicPr>
          <p:cNvPr id="15" name="Picture 6"/>
          <p:cNvPicPr>
            <a:picLocks noChangeAspect="1" noChangeArrowheads="1"/>
          </p:cNvPicPr>
          <p:nvPr/>
        </p:nvPicPr>
        <p:blipFill>
          <a:blip r:embed="rId3">
            <a:extLst>
              <a:ext uri="{28A0092B-C50C-407E-A947-70E740481C1C}">
                <a14:useLocalDpi xmlns:a14="http://schemas.microsoft.com/office/drawing/2010/main" val="0"/>
              </a:ext>
            </a:extLst>
          </a:blip>
          <a:srcRect l="5875" t="36739" r="40511" b="56479"/>
          <a:stretch>
            <a:fillRect/>
          </a:stretch>
        </p:blipFill>
        <p:spPr bwMode="auto">
          <a:xfrm>
            <a:off x="456063" y="2340022"/>
            <a:ext cx="7716838"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16" name="Picture 5"/>
          <p:cNvPicPr>
            <a:picLocks noChangeAspect="1" noChangeArrowheads="1"/>
          </p:cNvPicPr>
          <p:nvPr/>
        </p:nvPicPr>
        <p:blipFill>
          <a:blip r:embed="rId4">
            <a:extLst>
              <a:ext uri="{28A0092B-C50C-407E-A947-70E740481C1C}">
                <a14:useLocalDpi xmlns:a14="http://schemas.microsoft.com/office/drawing/2010/main" val="0"/>
              </a:ext>
            </a:extLst>
          </a:blip>
          <a:srcRect l="2118" t="29852" r="29646" b="61176"/>
          <a:stretch>
            <a:fillRect/>
          </a:stretch>
        </p:blipFill>
        <p:spPr bwMode="auto">
          <a:xfrm>
            <a:off x="456063" y="4568872"/>
            <a:ext cx="8229600"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7" name="TextBox 16"/>
          <p:cNvSpPr txBox="1"/>
          <p:nvPr/>
        </p:nvSpPr>
        <p:spPr>
          <a:xfrm>
            <a:off x="3656463" y="2063797"/>
            <a:ext cx="4953000" cy="585788"/>
          </a:xfrm>
          <a:prstGeom prst="rect">
            <a:avLst/>
          </a:prstGeom>
          <a:solidFill>
            <a:schemeClr val="bg1"/>
          </a:solidFill>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r>
              <a:rPr lang="en-US" altLang="en-US" sz="3200">
                <a:solidFill>
                  <a:srgbClr val="FF6600"/>
                </a:solidFill>
                <a:latin typeface="Arial" pitchFamily="34" charset="0"/>
              </a:rPr>
              <a:t>Orange cell </a:t>
            </a:r>
            <a:r>
              <a:rPr lang="en-US" altLang="en-US" sz="3200">
                <a:latin typeface="Arial" pitchFamily="34" charset="0"/>
              </a:rPr>
              <a:t>= </a:t>
            </a:r>
            <a:r>
              <a:rPr lang="en-US" altLang="en-US" sz="3200">
                <a:solidFill>
                  <a:srgbClr val="002060"/>
                </a:solidFill>
                <a:latin typeface="Arial" pitchFamily="34" charset="0"/>
              </a:rPr>
              <a:t>input cell</a:t>
            </a:r>
            <a:endParaRPr lang="en-CA" altLang="en-US" sz="3200">
              <a:solidFill>
                <a:srgbClr val="002060"/>
              </a:solidFill>
              <a:latin typeface="Arial" pitchFamily="34" charset="0"/>
            </a:endParaRPr>
          </a:p>
        </p:txBody>
      </p:sp>
      <p:sp>
        <p:nvSpPr>
          <p:cNvPr id="18" name="TextBox 17"/>
          <p:cNvSpPr txBox="1"/>
          <p:nvPr/>
        </p:nvSpPr>
        <p:spPr>
          <a:xfrm>
            <a:off x="303663" y="3756072"/>
            <a:ext cx="4953000" cy="584200"/>
          </a:xfrm>
          <a:prstGeom prst="rect">
            <a:avLst/>
          </a:prstGeom>
          <a:solidFill>
            <a:schemeClr val="bg1"/>
          </a:solidFill>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r>
              <a:rPr lang="en-US" altLang="en-US" sz="3200">
                <a:solidFill>
                  <a:srgbClr val="002060"/>
                </a:solidFill>
                <a:latin typeface="Arial" pitchFamily="34" charset="0"/>
              </a:rPr>
              <a:t>Drop-down list looks like:</a:t>
            </a:r>
            <a:endParaRPr lang="en-CA" altLang="en-US" sz="3200">
              <a:solidFill>
                <a:srgbClr val="002060"/>
              </a:solidFill>
              <a:latin typeface="Arial" pitchFamily="34" charset="0"/>
            </a:endParaRPr>
          </a:p>
        </p:txBody>
      </p:sp>
    </p:spTree>
    <p:extLst>
      <p:ext uri="{BB962C8B-B14F-4D97-AF65-F5344CB8AC3E}">
        <p14:creationId xmlns:p14="http://schemas.microsoft.com/office/powerpoint/2010/main" val="5612976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altLang="en-US" dirty="0" smtClean="0"/>
              <a:t>The </a:t>
            </a:r>
            <a:r>
              <a:rPr lang="en-US" altLang="en-US" dirty="0"/>
              <a:t>aforementioned can be adjusted in Parameters tab.</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20</a:t>
            </a:fld>
            <a:endParaRPr lang="en-US" dirty="0"/>
          </a:p>
        </p:txBody>
      </p:sp>
      <p:pic>
        <p:nvPicPr>
          <p:cNvPr id="5" name="Picture 2"/>
          <p:cNvPicPr>
            <a:picLocks noChangeAspect="1"/>
          </p:cNvPicPr>
          <p:nvPr/>
        </p:nvPicPr>
        <p:blipFill>
          <a:blip r:embed="rId3">
            <a:extLst>
              <a:ext uri="{28A0092B-C50C-407E-A947-70E740481C1C}">
                <a14:useLocalDpi xmlns:a14="http://schemas.microsoft.com/office/drawing/2010/main" val="0"/>
              </a:ext>
            </a:extLst>
          </a:blip>
          <a:srcRect l="2948" r="2052" b="13731"/>
          <a:stretch>
            <a:fillRect/>
          </a:stretch>
        </p:blipFill>
        <p:spPr bwMode="auto">
          <a:xfrm>
            <a:off x="2525688" y="3574670"/>
            <a:ext cx="3990975"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164" y="1275971"/>
            <a:ext cx="8582025" cy="215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l="22549" t="96516" r="17448" b="2156"/>
          <a:stretch>
            <a:fillRect/>
          </a:stretch>
        </p:blipFill>
        <p:spPr bwMode="auto">
          <a:xfrm>
            <a:off x="230164" y="3574671"/>
            <a:ext cx="8582025" cy="16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9" name="Oval 5"/>
          <p:cNvSpPr>
            <a:spLocks noChangeArrowheads="1"/>
          </p:cNvSpPr>
          <p:nvPr/>
        </p:nvSpPr>
        <p:spPr bwMode="auto">
          <a:xfrm>
            <a:off x="7745389" y="3541334"/>
            <a:ext cx="1066800" cy="198437"/>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30752922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If </a:t>
            </a:r>
            <a:r>
              <a:rPr lang="en-US" altLang="en-US" dirty="0"/>
              <a:t>there are PSV’s, enter them here.</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21</a:t>
            </a:fld>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676400"/>
            <a:ext cx="2695575"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p:cNvSpPr/>
          <p:nvPr/>
        </p:nvSpPr>
        <p:spPr>
          <a:xfrm>
            <a:off x="4343400" y="1524000"/>
            <a:ext cx="3276600" cy="3276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endParaRPr lang="en-CA" altLang="en-US">
              <a:solidFill>
                <a:srgbClr val="FFFFFF"/>
              </a:solidFill>
              <a:latin typeface="Arial" pitchFamily="34" charset="0"/>
            </a:endParaRPr>
          </a:p>
        </p:txBody>
      </p:sp>
      <p:pic>
        <p:nvPicPr>
          <p:cNvPr id="8" name="Picture 1"/>
          <p:cNvPicPr>
            <a:picLocks noChangeAspect="1" noChangeArrowheads="1"/>
          </p:cNvPicPr>
          <p:nvPr/>
        </p:nvPicPr>
        <p:blipFill>
          <a:blip r:embed="rId4">
            <a:extLst>
              <a:ext uri="{28A0092B-C50C-407E-A947-70E740481C1C}">
                <a14:useLocalDpi xmlns:a14="http://schemas.microsoft.com/office/drawing/2010/main" val="0"/>
              </a:ext>
            </a:extLst>
          </a:blip>
          <a:srcRect b="6462"/>
          <a:stretch>
            <a:fillRect/>
          </a:stretch>
        </p:blipFill>
        <p:spPr bwMode="auto">
          <a:xfrm>
            <a:off x="762000" y="1676400"/>
            <a:ext cx="4067175"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p:cNvPicPr>
            <a:picLocks noChangeAspect="1" noChangeArrowheads="1"/>
          </p:cNvPicPr>
          <p:nvPr/>
        </p:nvPicPr>
        <p:blipFill>
          <a:blip r:embed="rId5">
            <a:extLst>
              <a:ext uri="{28A0092B-C50C-407E-A947-70E740481C1C}">
                <a14:useLocalDpi xmlns:a14="http://schemas.microsoft.com/office/drawing/2010/main" val="0"/>
              </a:ext>
            </a:extLst>
          </a:blip>
          <a:srcRect l="5048" t="95926" r="49500" b="1570"/>
          <a:stretch>
            <a:fillRect/>
          </a:stretch>
        </p:blipFill>
        <p:spPr bwMode="auto">
          <a:xfrm>
            <a:off x="762000" y="4981575"/>
            <a:ext cx="7543800"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0" name="Oval 7"/>
          <p:cNvSpPr>
            <a:spLocks noChangeArrowheads="1"/>
          </p:cNvSpPr>
          <p:nvPr/>
        </p:nvSpPr>
        <p:spPr bwMode="auto">
          <a:xfrm>
            <a:off x="1600200" y="4946650"/>
            <a:ext cx="1371600" cy="346075"/>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18405383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altLang="en-US" dirty="0" smtClean="0"/>
              <a:t>If </a:t>
            </a:r>
            <a:r>
              <a:rPr lang="en-US" altLang="en-US" dirty="0"/>
              <a:t>PSV’s are entered, they will be used throughout the model. </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22</a:t>
            </a:fld>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905000"/>
            <a:ext cx="3590925"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p:cNvSpPr/>
          <p:nvPr/>
        </p:nvSpPr>
        <p:spPr>
          <a:xfrm>
            <a:off x="4267200" y="1600200"/>
            <a:ext cx="4267200" cy="3657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endParaRPr lang="en-CA" altLang="en-US">
              <a:solidFill>
                <a:srgbClr val="FFFFFF"/>
              </a:solidFill>
              <a:latin typeface="Arial" pitchFamily="34" charset="0"/>
            </a:endParaRPr>
          </a:p>
        </p:txBody>
      </p:sp>
      <p:pic>
        <p:nvPicPr>
          <p:cNvPr id="8" name="Picture 1"/>
          <p:cNvPicPr>
            <a:picLocks noChangeAspect="1" noChangeArrowheads="1"/>
          </p:cNvPicPr>
          <p:nvPr/>
        </p:nvPicPr>
        <p:blipFill>
          <a:blip r:embed="rId4">
            <a:extLst>
              <a:ext uri="{28A0092B-C50C-407E-A947-70E740481C1C}">
                <a14:useLocalDpi xmlns:a14="http://schemas.microsoft.com/office/drawing/2010/main" val="0"/>
              </a:ext>
            </a:extLst>
          </a:blip>
          <a:srcRect b="6462"/>
          <a:stretch>
            <a:fillRect/>
          </a:stretch>
        </p:blipFill>
        <p:spPr bwMode="auto">
          <a:xfrm>
            <a:off x="762000" y="1905000"/>
            <a:ext cx="4067175"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p:cNvPicPr>
            <a:picLocks noChangeAspect="1" noChangeArrowheads="1"/>
          </p:cNvPicPr>
          <p:nvPr/>
        </p:nvPicPr>
        <p:blipFill>
          <a:blip r:embed="rId5">
            <a:extLst>
              <a:ext uri="{28A0092B-C50C-407E-A947-70E740481C1C}">
                <a14:useLocalDpi xmlns:a14="http://schemas.microsoft.com/office/drawing/2010/main" val="0"/>
              </a:ext>
            </a:extLst>
          </a:blip>
          <a:srcRect l="5048" t="95926" r="49500" b="1570"/>
          <a:stretch>
            <a:fillRect/>
          </a:stretch>
        </p:blipFill>
        <p:spPr bwMode="auto">
          <a:xfrm>
            <a:off x="762000" y="5438775"/>
            <a:ext cx="7629525" cy="319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0" name="Oval 7"/>
          <p:cNvSpPr>
            <a:spLocks noChangeArrowheads="1"/>
          </p:cNvSpPr>
          <p:nvPr/>
        </p:nvSpPr>
        <p:spPr bwMode="auto">
          <a:xfrm>
            <a:off x="1600200" y="5410200"/>
            <a:ext cx="1371600" cy="3476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12353958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Questions?</a:t>
            </a:r>
            <a:endParaRPr lang="en-CA"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901" y="838200"/>
            <a:ext cx="4114799" cy="3924300"/>
          </a:xfrm>
          <a:prstGeom prst="rect">
            <a:avLst/>
          </a:prstGeom>
        </p:spPr>
      </p:pic>
      <p:sp>
        <p:nvSpPr>
          <p:cNvPr id="7" name="Slide Number Placeholder 1"/>
          <p:cNvSpPr txBox="1">
            <a:spLocks/>
          </p:cNvSpPr>
          <p:nvPr/>
        </p:nvSpPr>
        <p:spPr bwMode="auto">
          <a:xfrm>
            <a:off x="1524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20000"/>
              </a:spcBef>
              <a:spcAft>
                <a:spcPct val="0"/>
              </a:spcAft>
              <a:buFont typeface="Arial" pitchFamily="34" charset="0"/>
              <a:buChar char="•"/>
              <a:defRPr kumimoji="1" sz="3200" kern="1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Calibri" pitchFamily="34" charset="0"/>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Calibri" pitchFamily="34" charset="0"/>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Calibri" pitchFamily="34" charset="0"/>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Calibri" pitchFamily="34" charset="0"/>
                <a:ea typeface="+mn-ea"/>
                <a:cs typeface="+mn-cs"/>
              </a:defRPr>
            </a:lvl5pPr>
            <a:lvl6pPr marL="2514600" indent="-228600" algn="l" defTabSz="914400" rtl="0" eaLnBrk="0" fontAlgn="base" latinLnBrk="0" hangingPunct="0">
              <a:spcBef>
                <a:spcPct val="20000"/>
              </a:spcBef>
              <a:spcAft>
                <a:spcPct val="0"/>
              </a:spcAft>
              <a:buFont typeface="Arial" pitchFamily="34" charset="0"/>
              <a:buChar char="»"/>
              <a:defRPr kumimoji="1" sz="2000" kern="1200">
                <a:solidFill>
                  <a:schemeClr val="tx1"/>
                </a:solidFill>
                <a:latin typeface="Calibri" pitchFamily="34" charset="0"/>
                <a:ea typeface="+mn-ea"/>
                <a:cs typeface="+mn-cs"/>
              </a:defRPr>
            </a:lvl6pPr>
            <a:lvl7pPr marL="2971800" indent="-228600" algn="l" defTabSz="914400" rtl="0" eaLnBrk="0" fontAlgn="base" latinLnBrk="0" hangingPunct="0">
              <a:spcBef>
                <a:spcPct val="20000"/>
              </a:spcBef>
              <a:spcAft>
                <a:spcPct val="0"/>
              </a:spcAft>
              <a:buFont typeface="Arial" pitchFamily="34" charset="0"/>
              <a:buChar char="»"/>
              <a:defRPr kumimoji="1" sz="2000" kern="1200">
                <a:solidFill>
                  <a:schemeClr val="tx1"/>
                </a:solidFill>
                <a:latin typeface="Calibri" pitchFamily="34" charset="0"/>
                <a:ea typeface="+mn-ea"/>
                <a:cs typeface="+mn-cs"/>
              </a:defRPr>
            </a:lvl7pPr>
            <a:lvl8pPr marL="3429000" indent="-228600" algn="l" defTabSz="914400" rtl="0" eaLnBrk="0" fontAlgn="base" latinLnBrk="0" hangingPunct="0">
              <a:spcBef>
                <a:spcPct val="20000"/>
              </a:spcBef>
              <a:spcAft>
                <a:spcPct val="0"/>
              </a:spcAft>
              <a:buFont typeface="Arial" pitchFamily="34" charset="0"/>
              <a:buChar char="»"/>
              <a:defRPr kumimoji="1" sz="2000" kern="1200">
                <a:solidFill>
                  <a:schemeClr val="tx1"/>
                </a:solidFill>
                <a:latin typeface="Calibri" pitchFamily="34" charset="0"/>
                <a:ea typeface="+mn-ea"/>
                <a:cs typeface="+mn-cs"/>
              </a:defRPr>
            </a:lvl8pPr>
            <a:lvl9pPr marL="3886200" indent="-228600" algn="l" defTabSz="914400" rtl="0" eaLnBrk="0" fontAlgn="base" latinLnBrk="0" hangingPunct="0">
              <a:spcBef>
                <a:spcPct val="20000"/>
              </a:spcBef>
              <a:spcAft>
                <a:spcPct val="0"/>
              </a:spcAft>
              <a:buFont typeface="Arial" pitchFamily="34" charset="0"/>
              <a:buChar char="»"/>
              <a:defRPr kumimoji="1" sz="2000" kern="1200">
                <a:solidFill>
                  <a:schemeClr val="tx1"/>
                </a:solidFill>
                <a:latin typeface="Calibri" pitchFamily="34" charset="0"/>
                <a:ea typeface="+mn-ea"/>
                <a:cs typeface="+mn-cs"/>
              </a:defRPr>
            </a:lvl9pPr>
          </a:lstStyle>
          <a:p>
            <a:pPr>
              <a:spcBef>
                <a:spcPct val="0"/>
              </a:spcBef>
              <a:buFontTx/>
              <a:buNone/>
            </a:pPr>
            <a:fld id="{DB43B9A5-D593-4887-9D88-A7933DFF72FF}" type="slidenum">
              <a:rPr lang="en-CA" altLang="en-US" sz="1800" smtClean="0">
                <a:solidFill>
                  <a:srgbClr val="FFFFFF"/>
                </a:solidFill>
                <a:latin typeface="Arial" pitchFamily="34" charset="0"/>
              </a:rPr>
              <a:pPr>
                <a:spcBef>
                  <a:spcPct val="0"/>
                </a:spcBef>
                <a:buFontTx/>
                <a:buNone/>
              </a:pPr>
              <a:t>23</a:t>
            </a:fld>
            <a:endParaRPr lang="en-CA" altLang="en-US" sz="1800" dirty="0">
              <a:solidFill>
                <a:srgbClr val="FFFFFF"/>
              </a:solidFill>
              <a:latin typeface="Arial" pitchFamily="34" charset="0"/>
            </a:endParaRPr>
          </a:p>
        </p:txBody>
      </p:sp>
    </p:spTree>
    <p:extLst>
      <p:ext uri="{BB962C8B-B14F-4D97-AF65-F5344CB8AC3E}">
        <p14:creationId xmlns:p14="http://schemas.microsoft.com/office/powerpoint/2010/main" val="27205251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Entered information</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latin typeface="Arial" panose="020B0604020202020204" pitchFamily="34" charset="0"/>
                <a:cs typeface="Arial" panose="020B0604020202020204" pitchFamily="34" charset="0"/>
              </a:rPr>
              <a:pPr/>
              <a:t>3</a:t>
            </a:fld>
            <a:endParaRPr lang="en-US" dirty="0">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828800"/>
            <a:ext cx="8148638" cy="234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p:cNvSpPr/>
          <p:nvPr/>
        </p:nvSpPr>
        <p:spPr>
          <a:xfrm>
            <a:off x="3581400" y="1524000"/>
            <a:ext cx="2971800" cy="28194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endParaRPr lang="en-CA" altLang="en-US">
              <a:solidFill>
                <a:srgbClr val="FFFFFF"/>
              </a:solidFill>
              <a:latin typeface="Arial" pitchFamily="34" charset="0"/>
            </a:endParaRPr>
          </a:p>
        </p:txBody>
      </p:sp>
      <p:sp>
        <p:nvSpPr>
          <p:cNvPr id="8" name="TextBox 16"/>
          <p:cNvSpPr txBox="1">
            <a:spLocks noChangeArrowheads="1"/>
          </p:cNvSpPr>
          <p:nvPr/>
        </p:nvSpPr>
        <p:spPr bwMode="auto">
          <a:xfrm>
            <a:off x="6705600" y="2627313"/>
            <a:ext cx="1905000" cy="954087"/>
          </a:xfrm>
          <a:prstGeom prst="rect">
            <a:avLst/>
          </a:prstGeom>
          <a:solidFill>
            <a:schemeClr val="bg1">
              <a:alpha val="8313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r>
              <a:rPr lang="en-US" altLang="en-US" sz="2800">
                <a:solidFill>
                  <a:srgbClr val="002060"/>
                </a:solidFill>
                <a:latin typeface="Arial" pitchFamily="34" charset="0"/>
                <a:cs typeface="Arial" pitchFamily="34" charset="0"/>
              </a:rPr>
              <a:t>user input cells</a:t>
            </a:r>
            <a:endParaRPr lang="en-CA" altLang="en-US" sz="2800">
              <a:solidFill>
                <a:srgbClr val="002060"/>
              </a:solidFill>
              <a:latin typeface="Arial" pitchFamily="34" charset="0"/>
              <a:cs typeface="Arial" pitchFamily="34" charset="0"/>
            </a:endParaRPr>
          </a:p>
        </p:txBody>
      </p:sp>
      <p:sp>
        <p:nvSpPr>
          <p:cNvPr id="9" name="TextBox 27"/>
          <p:cNvSpPr txBox="1">
            <a:spLocks noChangeArrowheads="1"/>
          </p:cNvSpPr>
          <p:nvPr/>
        </p:nvSpPr>
        <p:spPr bwMode="auto">
          <a:xfrm>
            <a:off x="3924300" y="4343400"/>
            <a:ext cx="2286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r>
              <a:rPr lang="en-US" altLang="en-US" sz="2800">
                <a:solidFill>
                  <a:srgbClr val="002060"/>
                </a:solidFill>
                <a:latin typeface="Arial" pitchFamily="34" charset="0"/>
                <a:cs typeface="Arial" pitchFamily="34" charset="0"/>
              </a:rPr>
              <a:t>entered elsewhere</a:t>
            </a:r>
            <a:endParaRPr lang="en-CA" altLang="en-US" sz="2800">
              <a:solidFill>
                <a:srgbClr val="002060"/>
              </a:solidFill>
              <a:latin typeface="Arial" pitchFamily="34" charset="0"/>
              <a:cs typeface="Arial" pitchFamily="34" charset="0"/>
            </a:endParaRPr>
          </a:p>
        </p:txBody>
      </p:sp>
      <p:cxnSp>
        <p:nvCxnSpPr>
          <p:cNvPr id="10" name="Straight Arrow Connector 9"/>
          <p:cNvCxnSpPr/>
          <p:nvPr/>
        </p:nvCxnSpPr>
        <p:spPr>
          <a:xfrm flipV="1">
            <a:off x="4267200" y="4171950"/>
            <a:ext cx="0" cy="533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5943600" y="4181475"/>
            <a:ext cx="0" cy="55245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6"/>
          <p:cNvPicPr>
            <a:picLocks noChangeAspect="1" noChangeArrowheads="1"/>
          </p:cNvPicPr>
          <p:nvPr/>
        </p:nvPicPr>
        <p:blipFill>
          <a:blip r:embed="rId4">
            <a:extLst>
              <a:ext uri="{28A0092B-C50C-407E-A947-70E740481C1C}">
                <a14:useLocalDpi xmlns:a14="http://schemas.microsoft.com/office/drawing/2010/main" val="0"/>
              </a:ext>
            </a:extLst>
          </a:blip>
          <a:srcRect l="5046" t="96266" r="45268" b="2129"/>
          <a:stretch>
            <a:fillRect/>
          </a:stretch>
        </p:blipFill>
        <p:spPr bwMode="auto">
          <a:xfrm>
            <a:off x="533400" y="5486400"/>
            <a:ext cx="8148638"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3" name="Oval 9"/>
          <p:cNvSpPr>
            <a:spLocks noChangeArrowheads="1"/>
          </p:cNvSpPr>
          <p:nvPr/>
        </p:nvSpPr>
        <p:spPr bwMode="auto">
          <a:xfrm>
            <a:off x="1343025" y="5486400"/>
            <a:ext cx="1371600" cy="304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eaLnBrk="1" hangingPunct="1"/>
            <a:endParaRPr kumimoji="0" lang="en-CA" altLang="en-US" sz="1800" b="1">
              <a:latin typeface="Arial" pitchFamily="34" charset="0"/>
            </a:endParaRPr>
          </a:p>
        </p:txBody>
      </p:sp>
    </p:spTree>
    <p:extLst>
      <p:ext uri="{BB962C8B-B14F-4D97-AF65-F5344CB8AC3E}">
        <p14:creationId xmlns:p14="http://schemas.microsoft.com/office/powerpoint/2010/main" val="28749407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Collision Rates</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4</a:t>
            </a:fld>
            <a:endParaRPr lang="en-US" dirty="0"/>
          </a:p>
        </p:txBody>
      </p:sp>
      <p:pic>
        <p:nvPicPr>
          <p:cNvPr id="5"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5"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5"/>
          <p:cNvSpPr txBox="1">
            <a:spLocks noChangeArrowheads="1"/>
          </p:cNvSpPr>
          <p:nvPr/>
        </p:nvSpPr>
        <p:spPr bwMode="auto">
          <a:xfrm>
            <a:off x="1155700" y="2133600"/>
            <a:ext cx="6400800" cy="1570038"/>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r>
              <a:rPr lang="en-US" altLang="en-US" sz="3200">
                <a:solidFill>
                  <a:srgbClr val="002060"/>
                </a:solidFill>
                <a:latin typeface="Arial" pitchFamily="34" charset="0"/>
                <a:cs typeface="Arial" pitchFamily="34" charset="0"/>
              </a:rPr>
              <a:t>All cells that do not allow input from the user have been ‘locked’ and ‘protected’</a:t>
            </a:r>
            <a:endParaRPr lang="en-CA" altLang="en-US" sz="320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1128211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Preparing </a:t>
            </a:r>
            <a:r>
              <a:rPr lang="en-US" altLang="en-US" dirty="0"/>
              <a:t>for analysis</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latin typeface="Arial" panose="020B0604020202020204" pitchFamily="34" charset="0"/>
                <a:cs typeface="Arial" panose="020B0604020202020204" pitchFamily="34" charset="0"/>
              </a:rPr>
              <a:pPr/>
              <a:t>5</a:t>
            </a:fld>
            <a:endParaRPr lang="en-US" dirty="0">
              <a:latin typeface="Arial" panose="020B0604020202020204" pitchFamily="34" charset="0"/>
              <a:cs typeface="Arial" panose="020B0604020202020204" pitchFamily="34" charset="0"/>
            </a:endParaRPr>
          </a:p>
        </p:txBody>
      </p:sp>
      <p:pic>
        <p:nvPicPr>
          <p:cNvPr id="7"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679700"/>
            <a:ext cx="3571875"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5"/>
          <p:cNvSpPr txBox="1">
            <a:spLocks noChangeArrowheads="1"/>
          </p:cNvSpPr>
          <p:nvPr/>
        </p:nvSpPr>
        <p:spPr bwMode="auto">
          <a:xfrm>
            <a:off x="457200" y="1447800"/>
            <a:ext cx="5397500" cy="22463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just"/>
            <a:r>
              <a:rPr lang="en-US" altLang="en-US" sz="2800" dirty="0">
                <a:solidFill>
                  <a:srgbClr val="002060"/>
                </a:solidFill>
                <a:latin typeface="Arial" pitchFamily="34" charset="0"/>
                <a:cs typeface="Arial" pitchFamily="34" charset="0"/>
              </a:rPr>
              <a:t>Every analysis will require the development of information for a </a:t>
            </a:r>
            <a:r>
              <a:rPr lang="en-US" altLang="en-US" sz="2800" dirty="0">
                <a:solidFill>
                  <a:srgbClr val="FF6600"/>
                </a:solidFill>
                <a:latin typeface="Arial" pitchFamily="34" charset="0"/>
                <a:cs typeface="Arial" pitchFamily="34" charset="0"/>
              </a:rPr>
              <a:t>‘do minimum’ </a:t>
            </a:r>
            <a:r>
              <a:rPr lang="en-US" altLang="en-US" sz="2800" dirty="0">
                <a:solidFill>
                  <a:srgbClr val="002060"/>
                </a:solidFill>
                <a:latin typeface="Arial" pitchFamily="34" charset="0"/>
                <a:cs typeface="Arial" pitchFamily="34" charset="0"/>
              </a:rPr>
              <a:t>(Alternative 1) option and at least one (up to two) Alternatives.</a:t>
            </a:r>
            <a:endParaRPr lang="en-CA" altLang="en-US" sz="2800"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14186765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Step one</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latin typeface="Arial" panose="020B0604020202020204" pitchFamily="34" charset="0"/>
                <a:cs typeface="Arial" panose="020B0604020202020204" pitchFamily="34" charset="0"/>
              </a:rPr>
              <a:pPr/>
              <a:t>6</a:t>
            </a:fld>
            <a:endParaRPr lang="en-US" dirty="0">
              <a:latin typeface="Arial" panose="020B0604020202020204" pitchFamily="34" charset="0"/>
              <a:cs typeface="Arial" panose="020B0604020202020204" pitchFamily="34" charset="0"/>
            </a:endParaRPr>
          </a:p>
        </p:txBody>
      </p:sp>
      <p:pic>
        <p:nvPicPr>
          <p:cNvPr id="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30625" y="2422525"/>
            <a:ext cx="4533900"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6"/>
          <p:cNvSpPr txBox="1">
            <a:spLocks noChangeArrowheads="1"/>
          </p:cNvSpPr>
          <p:nvPr/>
        </p:nvSpPr>
        <p:spPr bwMode="auto">
          <a:xfrm>
            <a:off x="838200" y="1752600"/>
            <a:ext cx="3962400" cy="2062163"/>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r>
              <a:rPr lang="en-US" altLang="en-US" sz="3200" dirty="0">
                <a:solidFill>
                  <a:srgbClr val="002060"/>
                </a:solidFill>
                <a:latin typeface="Arial" pitchFamily="34" charset="0"/>
                <a:cs typeface="Arial" pitchFamily="34" charset="0"/>
              </a:rPr>
              <a:t>Decide which</a:t>
            </a:r>
            <a:r>
              <a:rPr lang="en-US" altLang="en-US" sz="3200" dirty="0">
                <a:latin typeface="Arial" pitchFamily="34" charset="0"/>
                <a:cs typeface="Arial" pitchFamily="34" charset="0"/>
              </a:rPr>
              <a:t> </a:t>
            </a:r>
            <a:r>
              <a:rPr lang="en-US" altLang="en-US" sz="3200" dirty="0">
                <a:solidFill>
                  <a:srgbClr val="002060"/>
                </a:solidFill>
                <a:latin typeface="Arial" pitchFamily="34" charset="0"/>
                <a:cs typeface="Arial" pitchFamily="34" charset="0"/>
              </a:rPr>
              <a:t>analysis method to use for </a:t>
            </a:r>
            <a:r>
              <a:rPr lang="en-US" altLang="en-US" sz="3200" dirty="0">
                <a:solidFill>
                  <a:srgbClr val="FF6600"/>
                </a:solidFill>
                <a:latin typeface="Arial" pitchFamily="34" charset="0"/>
                <a:cs typeface="Arial" pitchFamily="34" charset="0"/>
              </a:rPr>
              <a:t>vehicle operating </a:t>
            </a:r>
            <a:r>
              <a:rPr lang="en-US" altLang="en-US" sz="3200" dirty="0">
                <a:solidFill>
                  <a:srgbClr val="002060"/>
                </a:solidFill>
                <a:latin typeface="Arial" pitchFamily="34" charset="0"/>
                <a:cs typeface="Arial" pitchFamily="34" charset="0"/>
              </a:rPr>
              <a:t>costs.</a:t>
            </a:r>
            <a:endParaRPr lang="en-CA" altLang="en-US" sz="3200"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2148995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latin typeface="Arial" panose="020B0604020202020204" pitchFamily="34" charset="0"/>
                <a:cs typeface="Arial" panose="020B0604020202020204" pitchFamily="34" charset="0"/>
              </a:rPr>
              <a:pPr/>
              <a:t>7</a:t>
            </a:fld>
            <a:endParaRPr lang="en-US" dirty="0">
              <a:latin typeface="Arial" panose="020B0604020202020204" pitchFamily="34" charset="0"/>
              <a:cs typeface="Arial" panose="020B0604020202020204" pitchFamily="34" charset="0"/>
            </a:endParaRPr>
          </a:p>
        </p:txBody>
      </p:sp>
      <p:pic>
        <p:nvPicPr>
          <p:cNvPr id="5" name="Picture 6"/>
          <p:cNvPicPr>
            <a:picLocks noChangeAspect="1"/>
          </p:cNvPicPr>
          <p:nvPr/>
        </p:nvPicPr>
        <p:blipFill>
          <a:blip r:embed="rId3" cstate="print">
            <a:extLst>
              <a:ext uri="{28A0092B-C50C-407E-A947-70E740481C1C}">
                <a14:useLocalDpi xmlns:a14="http://schemas.microsoft.com/office/drawing/2010/main" val="0"/>
              </a:ext>
            </a:extLst>
          </a:blip>
          <a:srcRect l="10938" t="9163"/>
          <a:stretch>
            <a:fillRect/>
          </a:stretch>
        </p:blipFill>
        <p:spPr bwMode="auto">
          <a:xfrm>
            <a:off x="495300" y="609600"/>
            <a:ext cx="8077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190500" y="1066800"/>
            <a:ext cx="8610600" cy="1981200"/>
          </a:xfrm>
          <a:prstGeom prst="rect">
            <a:avLst/>
          </a:prstGeom>
          <a:solidFill>
            <a:schemeClr val="bg1">
              <a:alpha val="78038"/>
            </a:schemeClr>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800" dirty="0" smtClean="0">
                <a:solidFill>
                  <a:schemeClr val="accent3"/>
                </a:solidFill>
                <a:latin typeface="Arial" panose="020B0604020202020204" pitchFamily="34" charset="0"/>
                <a:cs typeface="Arial" panose="020B0604020202020204" pitchFamily="34" charset="0"/>
              </a:rPr>
              <a:t>Vehicle operating costs:</a:t>
            </a:r>
            <a:br>
              <a:rPr lang="en-US" altLang="en-US" sz="4800" dirty="0" smtClean="0">
                <a:solidFill>
                  <a:schemeClr val="accent3"/>
                </a:solidFill>
                <a:latin typeface="Arial" panose="020B0604020202020204" pitchFamily="34" charset="0"/>
                <a:cs typeface="Arial" panose="020B0604020202020204" pitchFamily="34" charset="0"/>
              </a:rPr>
            </a:br>
            <a:r>
              <a:rPr lang="en-US" altLang="en-US" sz="4800" dirty="0" smtClean="0">
                <a:solidFill>
                  <a:schemeClr val="accent3"/>
                </a:solidFill>
                <a:latin typeface="Arial" panose="020B0604020202020204" pitchFamily="34" charset="0"/>
                <a:cs typeface="Arial" panose="020B0604020202020204" pitchFamily="34" charset="0"/>
              </a:rPr>
              <a:t>2 approaches</a:t>
            </a:r>
            <a:endParaRPr lang="en-CA" altLang="en-US" sz="4800" dirty="0" smtClean="0">
              <a:solidFill>
                <a:schemeClr val="accent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79168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altLang="en-US" sz="3200" u="sng" dirty="0" smtClean="0"/>
              <a:t>Preferred</a:t>
            </a:r>
            <a:r>
              <a:rPr lang="en-US" altLang="en-US" sz="3200" dirty="0"/>
              <a:t>: California (Fuel &amp; Non-Fuel Cost) </a:t>
            </a:r>
            <a:r>
              <a:rPr lang="en-US" altLang="en-US" sz="3200" dirty="0" smtClean="0"/>
              <a:t>Approach</a:t>
            </a:r>
            <a:endParaRPr lang="en-CA" sz="3200"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8</a:t>
            </a:fld>
            <a:endParaRPr lang="en-US" dirty="0"/>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21832"/>
          <a:stretch/>
        </p:blipFill>
        <p:spPr>
          <a:xfrm>
            <a:off x="1752600" y="3472883"/>
            <a:ext cx="5477384" cy="2851718"/>
          </a:xfrm>
          <a:prstGeom prst="rect">
            <a:avLst/>
          </a:prstGeom>
          <a:effectLst>
            <a:softEdge rad="38100"/>
          </a:effectLst>
        </p:spPr>
      </p:pic>
      <p:sp>
        <p:nvSpPr>
          <p:cNvPr id="8" name="Content Placeholder 2"/>
          <p:cNvSpPr txBox="1">
            <a:spLocks/>
          </p:cNvSpPr>
          <p:nvPr/>
        </p:nvSpPr>
        <p:spPr bwMode="auto">
          <a:xfrm>
            <a:off x="381000" y="1371600"/>
            <a:ext cx="8610600" cy="1886234"/>
          </a:xfrm>
          <a:prstGeom prst="rect">
            <a:avLst/>
          </a:prstGeom>
          <a:solidFill>
            <a:schemeClr val="bg1">
              <a:alpha val="85881"/>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itchFamily="34" charset="0"/>
              </a:defRPr>
            </a:lvl1pPr>
            <a:lvl2pPr marL="173038" indent="-173038" defTabSz="912813">
              <a:spcBef>
                <a:spcPct val="20000"/>
              </a:spcBef>
              <a:buChar char="–"/>
              <a:defRPr>
                <a:solidFill>
                  <a:srgbClr val="00AAD2"/>
                </a:solidFill>
                <a:latin typeface="Arial" pitchFamily="34" charset="0"/>
              </a:defRPr>
            </a:lvl2pPr>
            <a:lvl3pPr marL="401638" indent="-163513" defTabSz="912813">
              <a:spcBef>
                <a:spcPct val="20000"/>
              </a:spcBef>
              <a:buChar char="•"/>
              <a:defRPr>
                <a:solidFill>
                  <a:srgbClr val="00AAD2"/>
                </a:solidFill>
                <a:latin typeface="Arial" pitchFamily="34" charset="0"/>
              </a:defRPr>
            </a:lvl3pPr>
            <a:lvl4pPr marL="630238" indent="-163513" defTabSz="912813">
              <a:spcBef>
                <a:spcPct val="20000"/>
              </a:spcBef>
              <a:buChar char="–"/>
              <a:defRPr>
                <a:solidFill>
                  <a:srgbClr val="00AAD2"/>
                </a:solidFill>
                <a:latin typeface="Arial" pitchFamily="34" charset="0"/>
              </a:defRPr>
            </a:lvl4pPr>
            <a:lvl5pPr marL="858838" indent="-173038" defTabSz="912813">
              <a:spcBef>
                <a:spcPct val="20000"/>
              </a:spcBef>
              <a:buChar char="»"/>
              <a:defRPr>
                <a:solidFill>
                  <a:srgbClr val="00AAD2"/>
                </a:solidFill>
                <a:latin typeface="Arial" pitchFamily="34" charset="0"/>
              </a:defRPr>
            </a:lvl5pPr>
            <a:lvl6pPr marL="1316038" indent="-173038" defTabSz="912813" eaLnBrk="0" fontAlgn="base" hangingPunct="0">
              <a:spcBef>
                <a:spcPct val="20000"/>
              </a:spcBef>
              <a:spcAft>
                <a:spcPct val="0"/>
              </a:spcAft>
              <a:buChar char="»"/>
              <a:defRPr>
                <a:solidFill>
                  <a:srgbClr val="00AAD2"/>
                </a:solidFill>
                <a:latin typeface="Arial" pitchFamily="34" charset="0"/>
              </a:defRPr>
            </a:lvl6pPr>
            <a:lvl7pPr marL="1773238" indent="-173038" defTabSz="912813" eaLnBrk="0" fontAlgn="base" hangingPunct="0">
              <a:spcBef>
                <a:spcPct val="20000"/>
              </a:spcBef>
              <a:spcAft>
                <a:spcPct val="0"/>
              </a:spcAft>
              <a:buChar char="»"/>
              <a:defRPr>
                <a:solidFill>
                  <a:srgbClr val="00AAD2"/>
                </a:solidFill>
                <a:latin typeface="Arial" pitchFamily="34" charset="0"/>
              </a:defRPr>
            </a:lvl7pPr>
            <a:lvl8pPr marL="2230438" indent="-173038" defTabSz="912813" eaLnBrk="0" fontAlgn="base" hangingPunct="0">
              <a:spcBef>
                <a:spcPct val="20000"/>
              </a:spcBef>
              <a:spcAft>
                <a:spcPct val="0"/>
              </a:spcAft>
              <a:buChar char="»"/>
              <a:defRPr>
                <a:solidFill>
                  <a:srgbClr val="00AAD2"/>
                </a:solidFill>
                <a:latin typeface="Arial" pitchFamily="34" charset="0"/>
              </a:defRPr>
            </a:lvl8pPr>
            <a:lvl9pPr marL="2687638" indent="-173038" defTabSz="912813" eaLnBrk="0" fontAlgn="base" hangingPunct="0">
              <a:spcBef>
                <a:spcPct val="20000"/>
              </a:spcBef>
              <a:spcAft>
                <a:spcPct val="0"/>
              </a:spcAft>
              <a:buChar char="»"/>
              <a:defRPr>
                <a:solidFill>
                  <a:srgbClr val="00AAD2"/>
                </a:solidFill>
                <a:latin typeface="Arial" pitchFamily="34" charset="0"/>
              </a:defRPr>
            </a:lvl9pPr>
          </a:lstStyle>
          <a:p>
            <a:pPr eaLnBrk="1" hangingPunct="1">
              <a:lnSpc>
                <a:spcPct val="80000"/>
              </a:lnSpc>
              <a:spcBef>
                <a:spcPts val="800"/>
              </a:spcBef>
              <a:spcAft>
                <a:spcPts val="800"/>
              </a:spcAft>
              <a:buFontTx/>
              <a:buNone/>
            </a:pPr>
            <a:endParaRPr kumimoji="0" lang="en-US" altLang="en-US" sz="1100" b="1" dirty="0">
              <a:solidFill>
                <a:schemeClr val="tx1"/>
              </a:solidFill>
              <a:cs typeface="Arial" pitchFamily="34" charset="0"/>
            </a:endParaRPr>
          </a:p>
          <a:p>
            <a:pPr lvl="3" eaLnBrk="1" hangingPunct="1">
              <a:lnSpc>
                <a:spcPct val="80000"/>
              </a:lnSpc>
              <a:spcBef>
                <a:spcPts val="300"/>
              </a:spcBef>
              <a:buClr>
                <a:schemeClr val="tx1"/>
              </a:buClr>
              <a:buFont typeface="Arial" panose="020B0604020202020204" pitchFamily="34" charset="0"/>
              <a:buChar char="•"/>
            </a:pPr>
            <a:r>
              <a:rPr kumimoji="0" lang="en-US" altLang="en-US" sz="2400" dirty="0">
                <a:solidFill>
                  <a:srgbClr val="002060"/>
                </a:solidFill>
                <a:cs typeface="Arial" pitchFamily="34" charset="0"/>
              </a:rPr>
              <a:t>Based on the California Department of Transportation’s </a:t>
            </a:r>
            <a:r>
              <a:rPr lang="en-US" altLang="en-US" sz="2400" dirty="0">
                <a:solidFill>
                  <a:srgbClr val="FF6600"/>
                </a:solidFill>
                <a:cs typeface="Arial" pitchFamily="34" charset="0"/>
              </a:rPr>
              <a:t>(Caltrans) </a:t>
            </a:r>
            <a:r>
              <a:rPr kumimoji="0" lang="en-US" altLang="en-US" sz="2400" dirty="0">
                <a:solidFill>
                  <a:srgbClr val="002060"/>
                </a:solidFill>
                <a:cs typeface="Arial" pitchFamily="34" charset="0"/>
              </a:rPr>
              <a:t>benefit-cost </a:t>
            </a:r>
            <a:r>
              <a:rPr kumimoji="0" lang="en-US" altLang="en-US" sz="2400" dirty="0" smtClean="0">
                <a:solidFill>
                  <a:srgbClr val="002060"/>
                </a:solidFill>
                <a:cs typeface="Arial" pitchFamily="34" charset="0"/>
              </a:rPr>
              <a:t>model</a:t>
            </a:r>
          </a:p>
          <a:p>
            <a:pPr lvl="3" eaLnBrk="1" hangingPunct="1">
              <a:lnSpc>
                <a:spcPct val="80000"/>
              </a:lnSpc>
              <a:spcBef>
                <a:spcPts val="1200"/>
              </a:spcBef>
              <a:buClr>
                <a:schemeClr val="tx1"/>
              </a:buClr>
              <a:buFont typeface="Arial" panose="020B0604020202020204" pitchFamily="34" charset="0"/>
              <a:buChar char="•"/>
            </a:pPr>
            <a:r>
              <a:rPr kumimoji="0" lang="en-US" altLang="en-US" sz="2400" dirty="0" smtClean="0">
                <a:solidFill>
                  <a:srgbClr val="002060"/>
                </a:solidFill>
                <a:cs typeface="Arial" pitchFamily="34" charset="0"/>
              </a:rPr>
              <a:t>Used </a:t>
            </a:r>
            <a:r>
              <a:rPr kumimoji="0" lang="en-US" altLang="en-US" sz="2400" dirty="0">
                <a:solidFill>
                  <a:srgbClr val="002060"/>
                </a:solidFill>
                <a:cs typeface="Arial" pitchFamily="34" charset="0"/>
              </a:rPr>
              <a:t>when curvature/gradient does </a:t>
            </a:r>
            <a:r>
              <a:rPr kumimoji="0" lang="en-US" altLang="en-US" sz="2400" b="1" u="sng" dirty="0">
                <a:solidFill>
                  <a:srgbClr val="FF6600"/>
                </a:solidFill>
                <a:cs typeface="Arial" pitchFamily="34" charset="0"/>
              </a:rPr>
              <a:t>not</a:t>
            </a:r>
            <a:r>
              <a:rPr kumimoji="0" lang="en-US" altLang="en-US" sz="2400" dirty="0">
                <a:solidFill>
                  <a:srgbClr val="002060"/>
                </a:solidFill>
                <a:cs typeface="Arial" pitchFamily="34" charset="0"/>
              </a:rPr>
              <a:t> vary </a:t>
            </a:r>
            <a:r>
              <a:rPr lang="en-US" altLang="en-US" sz="2400" dirty="0">
                <a:solidFill>
                  <a:srgbClr val="FF6600"/>
                </a:solidFill>
                <a:cs typeface="Arial" pitchFamily="34" charset="0"/>
              </a:rPr>
              <a:t>significantly </a:t>
            </a:r>
            <a:r>
              <a:rPr kumimoji="0" lang="en-US" altLang="en-US" sz="2400" dirty="0">
                <a:solidFill>
                  <a:srgbClr val="002060"/>
                </a:solidFill>
                <a:cs typeface="Arial" pitchFamily="34" charset="0"/>
              </a:rPr>
              <a:t>between </a:t>
            </a:r>
            <a:r>
              <a:rPr kumimoji="0" lang="en-US" altLang="en-US" sz="2400" dirty="0" smtClean="0">
                <a:solidFill>
                  <a:srgbClr val="002060"/>
                </a:solidFill>
                <a:cs typeface="Arial" pitchFamily="34" charset="0"/>
              </a:rPr>
              <a:t>alternatives</a:t>
            </a:r>
            <a:endParaRPr kumimoji="0" lang="en-CA" altLang="en-US" sz="2400" dirty="0">
              <a:solidFill>
                <a:schemeClr val="tx1"/>
              </a:solidFill>
              <a:cs typeface="Arial" pitchFamily="34" charset="0"/>
            </a:endParaRPr>
          </a:p>
        </p:txBody>
      </p:sp>
    </p:spTree>
    <p:extLst>
      <p:ext uri="{BB962C8B-B14F-4D97-AF65-F5344CB8AC3E}">
        <p14:creationId xmlns:p14="http://schemas.microsoft.com/office/powerpoint/2010/main" val="31319329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altLang="en-US" dirty="0" smtClean="0"/>
              <a:t>Texas </a:t>
            </a:r>
            <a:r>
              <a:rPr lang="en-US" altLang="en-US" dirty="0"/>
              <a:t>(Curvature &amp; Gradient) </a:t>
            </a:r>
            <a:r>
              <a:rPr lang="en-US" altLang="en-US" dirty="0" smtClean="0"/>
              <a:t>approach</a:t>
            </a:r>
            <a:endParaRPr lang="en-CA" dirty="0"/>
          </a:p>
        </p:txBody>
      </p:sp>
      <p:sp>
        <p:nvSpPr>
          <p:cNvPr id="6" name="Slide Number Placeholder 2">
            <a:extLst>
              <a:ext uri="{FF2B5EF4-FFF2-40B4-BE49-F238E27FC236}">
                <a16:creationId xmlns:a16="http://schemas.microsoft.com/office/drawing/2014/main" xmlns=""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9</a:t>
            </a:fld>
            <a:endParaRPr lang="en-US" dirty="0"/>
          </a:p>
        </p:txBody>
      </p:sp>
      <p:pic>
        <p:nvPicPr>
          <p:cNvPr id="7"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28900" y="2514600"/>
            <a:ext cx="6134100" cy="408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p:cNvSpPr txBox="1">
            <a:spLocks/>
          </p:cNvSpPr>
          <p:nvPr/>
        </p:nvSpPr>
        <p:spPr bwMode="auto">
          <a:xfrm>
            <a:off x="457200" y="1524000"/>
            <a:ext cx="8305800" cy="1905000"/>
          </a:xfrm>
          <a:prstGeom prst="rect">
            <a:avLst/>
          </a:prstGeom>
          <a:solidFill>
            <a:schemeClr val="bg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lstStyle>
            <a:lvl1pPr marL="342900" indent="-342900" defTabSz="1300163">
              <a:defRPr kumimoji="1" sz="2400">
                <a:solidFill>
                  <a:schemeClr val="tx1"/>
                </a:solidFill>
                <a:latin typeface="Times New Roman" pitchFamily="18" charset="0"/>
              </a:defRPr>
            </a:lvl1pPr>
            <a:lvl2pPr marL="246063" indent="-246063" defTabSz="1300163">
              <a:defRPr kumimoji="1" sz="2400">
                <a:solidFill>
                  <a:schemeClr val="tx1"/>
                </a:solidFill>
                <a:latin typeface="Times New Roman" pitchFamily="18" charset="0"/>
              </a:defRPr>
            </a:lvl2pPr>
            <a:lvl3pPr marL="571500" indent="-233363" defTabSz="1300163">
              <a:defRPr kumimoji="1" sz="2400">
                <a:solidFill>
                  <a:schemeClr val="tx1"/>
                </a:solidFill>
                <a:latin typeface="Times New Roman" pitchFamily="18" charset="0"/>
              </a:defRPr>
            </a:lvl3pPr>
            <a:lvl4pPr marL="1120775" indent="-457200" defTabSz="1300163">
              <a:defRPr kumimoji="1" sz="2400">
                <a:solidFill>
                  <a:schemeClr val="tx1"/>
                </a:solidFill>
                <a:latin typeface="Times New Roman" pitchFamily="18" charset="0"/>
              </a:defRPr>
            </a:lvl4pPr>
            <a:lvl5pPr marL="1222375" indent="-246063" defTabSz="1300163">
              <a:defRPr kumimoji="1" sz="2400">
                <a:solidFill>
                  <a:schemeClr val="tx1"/>
                </a:solidFill>
                <a:latin typeface="Times New Roman" pitchFamily="18" charset="0"/>
              </a:defRPr>
            </a:lvl5pPr>
            <a:lvl6pPr marL="1679575" indent="-246063" defTabSz="1300163" eaLnBrk="0" fontAlgn="base" hangingPunct="0">
              <a:spcBef>
                <a:spcPct val="0"/>
              </a:spcBef>
              <a:spcAft>
                <a:spcPct val="0"/>
              </a:spcAft>
              <a:defRPr kumimoji="1" sz="2400">
                <a:solidFill>
                  <a:schemeClr val="tx1"/>
                </a:solidFill>
                <a:latin typeface="Times New Roman" pitchFamily="18" charset="0"/>
              </a:defRPr>
            </a:lvl6pPr>
            <a:lvl7pPr marL="2136775" indent="-246063" defTabSz="1300163" eaLnBrk="0" fontAlgn="base" hangingPunct="0">
              <a:spcBef>
                <a:spcPct val="0"/>
              </a:spcBef>
              <a:spcAft>
                <a:spcPct val="0"/>
              </a:spcAft>
              <a:defRPr kumimoji="1" sz="2400">
                <a:solidFill>
                  <a:schemeClr val="tx1"/>
                </a:solidFill>
                <a:latin typeface="Times New Roman" pitchFamily="18" charset="0"/>
              </a:defRPr>
            </a:lvl7pPr>
            <a:lvl8pPr marL="2593975" indent="-246063" defTabSz="1300163" eaLnBrk="0" fontAlgn="base" hangingPunct="0">
              <a:spcBef>
                <a:spcPct val="0"/>
              </a:spcBef>
              <a:spcAft>
                <a:spcPct val="0"/>
              </a:spcAft>
              <a:defRPr kumimoji="1" sz="2400">
                <a:solidFill>
                  <a:schemeClr val="tx1"/>
                </a:solidFill>
                <a:latin typeface="Times New Roman" pitchFamily="18" charset="0"/>
              </a:defRPr>
            </a:lvl8pPr>
            <a:lvl9pPr marL="3051175" indent="-246063" defTabSz="1300163" eaLnBrk="0" fontAlgn="base" hangingPunct="0">
              <a:spcBef>
                <a:spcPct val="0"/>
              </a:spcBef>
              <a:spcAft>
                <a:spcPct val="0"/>
              </a:spcAft>
              <a:defRPr kumimoji="1" sz="2400">
                <a:solidFill>
                  <a:schemeClr val="tx1"/>
                </a:solidFill>
                <a:latin typeface="Times New Roman" pitchFamily="18" charset="0"/>
              </a:defRPr>
            </a:lvl9pPr>
          </a:lstStyle>
          <a:p>
            <a:pPr lvl="1">
              <a:spcBef>
                <a:spcPts val="425"/>
              </a:spcBef>
              <a:buClr>
                <a:schemeClr val="tx1"/>
              </a:buClr>
              <a:buFont typeface="Arial" pitchFamily="34" charset="0"/>
              <a:buChar char="•"/>
            </a:pPr>
            <a:r>
              <a:rPr lang="en-US" altLang="en-US" dirty="0">
                <a:solidFill>
                  <a:srgbClr val="002060"/>
                </a:solidFill>
                <a:latin typeface="Arial" pitchFamily="34" charset="0"/>
                <a:cs typeface="Arial" pitchFamily="34" charset="0"/>
              </a:rPr>
              <a:t>Uses road operating costs based on the Department’s </a:t>
            </a:r>
            <a:r>
              <a:rPr lang="en-US" altLang="en-US" dirty="0">
                <a:solidFill>
                  <a:srgbClr val="FF6600"/>
                </a:solidFill>
                <a:latin typeface="Arial" pitchFamily="34" charset="0"/>
                <a:cs typeface="Arial" pitchFamily="34" charset="0"/>
              </a:rPr>
              <a:t>1991</a:t>
            </a:r>
            <a:r>
              <a:rPr lang="en-US" altLang="en-US" dirty="0">
                <a:solidFill>
                  <a:srgbClr val="002060"/>
                </a:solidFill>
                <a:latin typeface="Arial" pitchFamily="34" charset="0"/>
                <a:cs typeface="Arial" pitchFamily="34" charset="0"/>
              </a:rPr>
              <a:t> benefit cost model </a:t>
            </a:r>
          </a:p>
          <a:p>
            <a:pPr lvl="1">
              <a:spcBef>
                <a:spcPts val="1200"/>
              </a:spcBef>
              <a:buClr>
                <a:schemeClr val="tx1"/>
              </a:buClr>
              <a:buFont typeface="Arial" pitchFamily="34" charset="0"/>
              <a:buChar char="•"/>
            </a:pPr>
            <a:r>
              <a:rPr lang="en-US" altLang="en-US" dirty="0" smtClean="0">
                <a:solidFill>
                  <a:srgbClr val="002060"/>
                </a:solidFill>
                <a:latin typeface="Arial" pitchFamily="34" charset="0"/>
                <a:cs typeface="Arial" pitchFamily="34" charset="0"/>
              </a:rPr>
              <a:t>Used </a:t>
            </a:r>
            <a:r>
              <a:rPr lang="en-US" altLang="en-US" dirty="0">
                <a:solidFill>
                  <a:srgbClr val="FF6600"/>
                </a:solidFill>
                <a:latin typeface="Arial" pitchFamily="34" charset="0"/>
                <a:cs typeface="Arial" pitchFamily="34" charset="0"/>
              </a:rPr>
              <a:t>only</a:t>
            </a:r>
            <a:r>
              <a:rPr lang="en-US" altLang="en-US" dirty="0">
                <a:solidFill>
                  <a:srgbClr val="002060"/>
                </a:solidFill>
                <a:latin typeface="Arial" pitchFamily="34" charset="0"/>
                <a:cs typeface="Arial" pitchFamily="34" charset="0"/>
              </a:rPr>
              <a:t> when curvature and/or gradient varies </a:t>
            </a:r>
            <a:r>
              <a:rPr lang="en-US" altLang="en-US" dirty="0">
                <a:solidFill>
                  <a:srgbClr val="FF6600"/>
                </a:solidFill>
                <a:latin typeface="Arial" pitchFamily="34" charset="0"/>
                <a:cs typeface="Arial" pitchFamily="34" charset="0"/>
              </a:rPr>
              <a:t>significantly</a:t>
            </a:r>
            <a:r>
              <a:rPr lang="en-US" altLang="en-US" dirty="0">
                <a:solidFill>
                  <a:srgbClr val="002060"/>
                </a:solidFill>
                <a:latin typeface="Arial" pitchFamily="34" charset="0"/>
                <a:cs typeface="Arial" pitchFamily="34" charset="0"/>
              </a:rPr>
              <a:t> between alternatives</a:t>
            </a:r>
          </a:p>
        </p:txBody>
      </p:sp>
    </p:spTree>
    <p:extLst>
      <p:ext uri="{BB962C8B-B14F-4D97-AF65-F5344CB8AC3E}">
        <p14:creationId xmlns:p14="http://schemas.microsoft.com/office/powerpoint/2010/main" val="27858652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Sky basic">
      <a:dk1>
        <a:srgbClr val="36424A"/>
      </a:dk1>
      <a:lt1>
        <a:sysClr val="window" lastClr="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GoA Sky">
      <a:dk1>
        <a:srgbClr val="36424A"/>
      </a:dk1>
      <a:lt1>
        <a:sysClr val="window" lastClr="FFFFFF"/>
      </a:lt1>
      <a:dk2>
        <a:srgbClr val="6A737B"/>
      </a:dk2>
      <a:lt2>
        <a:srgbClr val="D1D4D3"/>
      </a:lt2>
      <a:accent1>
        <a:srgbClr val="005072"/>
      </a:accent1>
      <a:accent2>
        <a:srgbClr val="0081AB"/>
      </a:accent2>
      <a:accent3>
        <a:srgbClr val="00AAD2"/>
      </a:accent3>
      <a:accent4>
        <a:srgbClr val="66CCE4"/>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14500</TotalTime>
  <Words>1309</Words>
  <Application>Microsoft Office PowerPoint</Application>
  <PresentationFormat>On-screen Show (4:3)</PresentationFormat>
  <Paragraphs>116</Paragraphs>
  <Slides>23</Slides>
  <Notes>23</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Office Theme</vt:lpstr>
      <vt:lpstr>Custom Design</vt:lpstr>
      <vt:lpstr>PowerPoint Presentation</vt:lpstr>
      <vt:lpstr>Note:</vt:lpstr>
      <vt:lpstr>Entered information</vt:lpstr>
      <vt:lpstr>Collision Rates</vt:lpstr>
      <vt:lpstr>Preparing for analysis</vt:lpstr>
      <vt:lpstr>Step one</vt:lpstr>
      <vt:lpstr>PowerPoint Presentation</vt:lpstr>
      <vt:lpstr>Preferred: California (Fuel &amp; Non-Fuel Cost) Approach</vt:lpstr>
      <vt:lpstr>Texas (Curvature &amp; Gradient) approach</vt:lpstr>
      <vt:lpstr>PowerPoint Presentation</vt:lpstr>
      <vt:lpstr>Name your project</vt:lpstr>
      <vt:lpstr>Project definition table</vt:lpstr>
      <vt:lpstr>Construction start/end year table</vt:lpstr>
      <vt:lpstr>Decide on</vt:lpstr>
      <vt:lpstr>Project-specific values</vt:lpstr>
      <vt:lpstr>Vehicle occupancy and time costs</vt:lpstr>
      <vt:lpstr>If there are PSV’s, enter them here</vt:lpstr>
      <vt:lpstr>If PSV’s are entered, they will be used throughout the model.</vt:lpstr>
      <vt:lpstr>Fuel and non-fuel vehicle operating costs</vt:lpstr>
      <vt:lpstr>The aforementioned can be adjusted in Parameters tab.</vt:lpstr>
      <vt:lpstr>If there are PSV’s, enter them here.</vt:lpstr>
      <vt:lpstr>If PSV’s are entered, they will be used throughout the model. </vt:lpstr>
      <vt:lpstr>Questions?</vt:lpstr>
    </vt:vector>
  </TitlesOfParts>
  <Company>GOA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james.stuart</dc:creator>
  <cp:lastModifiedBy>lei.ma</cp:lastModifiedBy>
  <cp:revision>80</cp:revision>
  <cp:lastPrinted>2018-08-27T18:10:29Z</cp:lastPrinted>
  <dcterms:created xsi:type="dcterms:W3CDTF">2018-07-18T14:11:37Z</dcterms:created>
  <dcterms:modified xsi:type="dcterms:W3CDTF">2018-09-04T22:19:34Z</dcterms:modified>
</cp:coreProperties>
</file>