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63" r:id="rId1"/>
    <p:sldMasterId id="2147484329" r:id="rId2"/>
    <p:sldMasterId id="2147484331" r:id="rId3"/>
  </p:sldMasterIdLst>
  <p:notesMasterIdLst>
    <p:notesMasterId r:id="rId35"/>
  </p:notesMasterIdLst>
  <p:handoutMasterIdLst>
    <p:handoutMasterId r:id="rId36"/>
  </p:handoutMasterIdLst>
  <p:sldIdLst>
    <p:sldId id="481" r:id="rId4"/>
    <p:sldId id="421" r:id="rId5"/>
    <p:sldId id="425" r:id="rId6"/>
    <p:sldId id="464" r:id="rId7"/>
    <p:sldId id="465" r:id="rId8"/>
    <p:sldId id="466" r:id="rId9"/>
    <p:sldId id="486" r:id="rId10"/>
    <p:sldId id="487" r:id="rId11"/>
    <p:sldId id="488" r:id="rId12"/>
    <p:sldId id="489" r:id="rId13"/>
    <p:sldId id="490" r:id="rId14"/>
    <p:sldId id="431" r:id="rId15"/>
    <p:sldId id="434" r:id="rId16"/>
    <p:sldId id="491" r:id="rId17"/>
    <p:sldId id="457" r:id="rId18"/>
    <p:sldId id="479" r:id="rId19"/>
    <p:sldId id="449" r:id="rId20"/>
    <p:sldId id="451" r:id="rId21"/>
    <p:sldId id="468" r:id="rId22"/>
    <p:sldId id="485" r:id="rId23"/>
    <p:sldId id="470" r:id="rId24"/>
    <p:sldId id="448" r:id="rId25"/>
    <p:sldId id="475" r:id="rId26"/>
    <p:sldId id="473" r:id="rId27"/>
    <p:sldId id="472" r:id="rId28"/>
    <p:sldId id="444" r:id="rId29"/>
    <p:sldId id="445" r:id="rId30"/>
    <p:sldId id="482" r:id="rId31"/>
    <p:sldId id="455" r:id="rId32"/>
    <p:sldId id="456" r:id="rId33"/>
    <p:sldId id="480" r:id="rId34"/>
  </p:sldIdLst>
  <p:sldSz cx="9144000" cy="6858000" type="screen4x3"/>
  <p:notesSz cx="6997700" cy="92837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AD2"/>
    <a:srgbClr val="909395"/>
    <a:srgbClr val="5FCEEA"/>
    <a:srgbClr val="66FFCC"/>
    <a:srgbClr val="FFFFFF"/>
    <a:srgbClr val="CC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7529" autoAdjust="0"/>
  </p:normalViewPr>
  <p:slideViewPr>
    <p:cSldViewPr>
      <p:cViewPr varScale="1">
        <p:scale>
          <a:sx n="94" d="100"/>
          <a:sy n="94" d="100"/>
        </p:scale>
        <p:origin x="474" y="90"/>
      </p:cViewPr>
      <p:guideLst>
        <p:guide orient="horz" pos="2160"/>
        <p:guide pos="2880"/>
      </p:guideLst>
    </p:cSldViewPr>
  </p:slideViewPr>
  <p:outlineViewPr>
    <p:cViewPr>
      <p:scale>
        <a:sx n="33" d="100"/>
        <a:sy n="33" d="100"/>
      </p:scale>
      <p:origin x="0" y="887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1026"/>
          <p:cNvSpPr>
            <a:spLocks noGrp="1" noChangeArrowheads="1"/>
          </p:cNvSpPr>
          <p:nvPr>
            <p:ph type="hdr" sz="quarter"/>
          </p:nvPr>
        </p:nvSpPr>
        <p:spPr bwMode="auto">
          <a:xfrm>
            <a:off x="0" y="0"/>
            <a:ext cx="30575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200" b="1"/>
            </a:lvl1pPr>
          </a:lstStyle>
          <a:p>
            <a:pPr>
              <a:defRPr/>
            </a:pPr>
            <a:endParaRPr lang="en-US" altLang="en-US"/>
          </a:p>
        </p:txBody>
      </p:sp>
      <p:sp>
        <p:nvSpPr>
          <p:cNvPr id="61443" name="Rectangle 1027"/>
          <p:cNvSpPr>
            <a:spLocks noGrp="1" noChangeArrowheads="1"/>
          </p:cNvSpPr>
          <p:nvPr>
            <p:ph type="dt" idx="1"/>
          </p:nvPr>
        </p:nvSpPr>
        <p:spPr bwMode="auto">
          <a:xfrm>
            <a:off x="3976688" y="0"/>
            <a:ext cx="2982912"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200" b="1"/>
            </a:lvl1pPr>
          </a:lstStyle>
          <a:p>
            <a:pPr>
              <a:defRPr/>
            </a:pPr>
            <a:endParaRPr lang="en-US" altLang="en-US"/>
          </a:p>
        </p:txBody>
      </p:sp>
      <p:sp>
        <p:nvSpPr>
          <p:cNvPr id="7172" name="Rectangle 1028"/>
          <p:cNvSpPr>
            <a:spLocks noGrp="1" noRot="1" noChangeAspect="1" noChangeArrowheads="1" noTextEdit="1"/>
          </p:cNvSpPr>
          <p:nvPr>
            <p:ph type="sldImg" idx="2"/>
          </p:nvPr>
        </p:nvSpPr>
        <p:spPr bwMode="auto">
          <a:xfrm>
            <a:off x="1138238" y="687388"/>
            <a:ext cx="4686300" cy="35147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45" name="Rectangle 1029"/>
          <p:cNvSpPr>
            <a:spLocks noGrp="1" noChangeArrowheads="1"/>
          </p:cNvSpPr>
          <p:nvPr>
            <p:ph type="body" sz="quarter" idx="3"/>
          </p:nvPr>
        </p:nvSpPr>
        <p:spPr bwMode="auto">
          <a:xfrm>
            <a:off x="919163" y="4430713"/>
            <a:ext cx="5122862"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1446" name="Rectangle 1030"/>
          <p:cNvSpPr>
            <a:spLocks noGrp="1" noChangeArrowheads="1"/>
          </p:cNvSpPr>
          <p:nvPr>
            <p:ph type="ftr" sz="quarter" idx="4"/>
          </p:nvPr>
        </p:nvSpPr>
        <p:spPr bwMode="auto">
          <a:xfrm>
            <a:off x="0" y="8786813"/>
            <a:ext cx="3057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0" sz="1200" b="1"/>
            </a:lvl1pPr>
          </a:lstStyle>
          <a:p>
            <a:pPr>
              <a:defRPr/>
            </a:pPr>
            <a:endParaRPr lang="en-US" altLang="en-US"/>
          </a:p>
        </p:txBody>
      </p:sp>
      <p:sp>
        <p:nvSpPr>
          <p:cNvPr id="61447" name="Rectangle 1031"/>
          <p:cNvSpPr>
            <a:spLocks noGrp="1" noChangeArrowheads="1"/>
          </p:cNvSpPr>
          <p:nvPr>
            <p:ph type="sldNum" sz="quarter" idx="5"/>
          </p:nvPr>
        </p:nvSpPr>
        <p:spPr bwMode="auto">
          <a:xfrm>
            <a:off x="3976688" y="8786813"/>
            <a:ext cx="2982912"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0" sz="1200" b="1" smtClean="0"/>
            </a:lvl1pPr>
          </a:lstStyle>
          <a:p>
            <a:pPr>
              <a:defRPr/>
            </a:pPr>
            <a:fld id="{EE68B934-0BF1-4288-AC31-8E232E584CA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p:spPr>
        <p:txBody>
          <a:bodyPr/>
          <a:lstStyle/>
          <a:p>
            <a:r>
              <a:rPr lang="en-US" altLang="en-US" smtClean="0"/>
              <a:t>The do minimum option is to leave the gravel road as is, letting the traffic volume naturally grow. The other alternative is to pave the road now.</a:t>
            </a:r>
          </a:p>
          <a:p>
            <a:endParaRPr lang="en-CA" altLang="en-US" smtClean="0"/>
          </a:p>
        </p:txBody>
      </p:sp>
      <p:sp>
        <p:nvSpPr>
          <p:cNvPr id="102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C84A69A-2F89-4436-8C53-BB6132ECA405}" type="slidenum">
              <a:rPr kumimoji="0" lang="en-US" altLang="en-US" sz="1200"/>
              <a:pPr/>
              <a:t>2</a:t>
            </a:fld>
            <a:endParaRPr kumimoji="0"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p:spPr>
        <p:txBody>
          <a:bodyPr/>
          <a:lstStyle/>
          <a:p>
            <a:r>
              <a:rPr lang="en-CA" altLang="en-US" smtClean="0"/>
              <a:t>Enter the construction costs. For Alternative 1, an overlay cost is required, i.e. a minor construction cost to keep the road in useable condition.</a:t>
            </a:r>
          </a:p>
          <a:p>
            <a:r>
              <a:rPr lang="en-CA" altLang="en-US" smtClean="0"/>
              <a:t>Next, enter Specified Operating and Maintenance costs (if any). Leave blank to only use Scheduled O&amp;M costs, which will be applied by default unless the user selects “Do Not Use” under the Scheduled O&amp;M category under Project Segment Definition inputs. For this example we will be leaving it blank.</a:t>
            </a:r>
          </a:p>
          <a:p>
            <a:endParaRPr lang="en-CA" altLang="en-US" smtClean="0"/>
          </a:p>
        </p:txBody>
      </p:sp>
      <p:sp>
        <p:nvSpPr>
          <p:cNvPr id="286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07B62C4-AC5B-4345-827E-3B4326BF08E2}" type="slidenum">
              <a:rPr kumimoji="0" lang="en-US" altLang="en-US" sz="1200"/>
              <a:pPr/>
              <a:t>11</a:t>
            </a:fld>
            <a:endParaRPr kumimoji="0"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p:spPr>
        <p:txBody>
          <a:bodyPr/>
          <a:lstStyle/>
          <a:p>
            <a:r>
              <a:rPr lang="en-CA" altLang="en-US" smtClean="0"/>
              <a:t>No Specified Operating and Maintenance costs will be entered. Rather we will input the combined rehab/maintenance costs into the ProjCostsAlt tabs. </a:t>
            </a:r>
          </a:p>
          <a:p>
            <a:endParaRPr lang="en-US" altLang="en-US" smtClean="0"/>
          </a:p>
          <a:p>
            <a:r>
              <a:rPr lang="en-US" altLang="en-US" smtClean="0"/>
              <a:t>We will figure out the collision rates later; first we will finish defining Alt 1 and Alt 2.</a:t>
            </a:r>
            <a:endParaRPr lang="en-CA" altLang="en-US" smtClean="0"/>
          </a:p>
          <a:p>
            <a:endParaRPr lang="en-CA" altLang="en-US" smtClean="0"/>
          </a:p>
        </p:txBody>
      </p:sp>
      <p:sp>
        <p:nvSpPr>
          <p:cNvPr id="307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A246759-19DC-4D4A-A2F8-C61B6E438EA4}" type="slidenum">
              <a:rPr kumimoji="0" lang="en-US" altLang="en-US" sz="1200"/>
              <a:pPr/>
              <a:t>12</a:t>
            </a:fld>
            <a:endParaRPr kumimoji="0"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p:spPr>
        <p:txBody>
          <a:bodyPr/>
          <a:lstStyle/>
          <a:p>
            <a:r>
              <a:rPr lang="en-CA" altLang="en-US" smtClean="0"/>
              <a:t>Define your project segments. For this example, it is acceptable to use one segment only as we assume it is a straight, uniform length of roadway. The screenshots show what the columns would look like if you inputted all the information as specified previously.</a:t>
            </a:r>
          </a:p>
          <a:p>
            <a:r>
              <a:rPr lang="en-CA" altLang="en-US" smtClean="0"/>
              <a:t>We are not going to use the Scheduled Maintenance – rather we will input the combined rehab/maintenance costs into the ProjCostsAlt tabs. Lastly we input the age of the surface in the last column.</a:t>
            </a:r>
          </a:p>
          <a:p>
            <a:r>
              <a:rPr lang="en-US" altLang="en-US" smtClean="0"/>
              <a:t>We are looking for the AADT that would make paving economical given the site conditions. We will start with a guess of 2000. Next we would define project segment traffic mix and trip purpose if necessary. We are using the defaults so no change is required.</a:t>
            </a:r>
            <a:endParaRPr lang="en-CA" altLang="en-US" smtClean="0"/>
          </a:p>
          <a:p>
            <a:endParaRPr lang="en-CA" altLang="en-US" smtClean="0"/>
          </a:p>
        </p:txBody>
      </p:sp>
      <p:sp>
        <p:nvSpPr>
          <p:cNvPr id="327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1530093-B7E2-46EF-A6D9-5716C56DD896}" type="slidenum">
              <a:rPr kumimoji="0" lang="en-US" altLang="en-US" sz="1200"/>
              <a:pPr/>
              <a:t>13</a:t>
            </a:fld>
            <a:endParaRPr kumimoji="0"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r>
              <a:rPr lang="en-CA" altLang="en-US" smtClean="0"/>
              <a:t>Edit the Project Segment Traffic Mix and Trip Purpose by Vehicle Type, if there is project specific information different from the default values provided.</a:t>
            </a:r>
            <a:endParaRPr lang="en-US" altLang="en-US" smtClean="0"/>
          </a:p>
          <a:p>
            <a:r>
              <a:rPr lang="en-US" altLang="en-US" smtClean="0"/>
              <a:t>Defaults will be used for this example so no change is needed.</a:t>
            </a:r>
            <a:endParaRPr lang="en-CA" altLang="en-US" smtClean="0"/>
          </a:p>
          <a:p>
            <a:endParaRPr lang="en-CA" altLang="en-US" smtClean="0"/>
          </a:p>
        </p:txBody>
      </p:sp>
      <p:sp>
        <p:nvSpPr>
          <p:cNvPr id="348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44E0280-2A6E-4E0E-AEE9-EC99C08E482A}" type="slidenum">
              <a:rPr kumimoji="0" lang="en-US" altLang="en-US" sz="1200"/>
              <a:pPr/>
              <a:t>14</a:t>
            </a:fld>
            <a:endParaRPr kumimoji="0"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p:spPr>
        <p:txBody>
          <a:bodyPr/>
          <a:lstStyle/>
          <a:p>
            <a:r>
              <a:rPr lang="en-US" altLang="en-US" smtClean="0"/>
              <a:t>Using the rehab/maintenance costs provided in the earlier slides, we enter in the expected costs for the 80 year time frame for Alt 1. We are assuming that the road stays as gravel for this entire time. Therefore, every year will have maintenance/rehab costs for general upkeep and adding fresh gravel every 3 years on average, and every 12 years will be a cost for re-shaping the subgrade.</a:t>
            </a:r>
            <a:endParaRPr lang="en-CA" altLang="en-US" smtClean="0"/>
          </a:p>
        </p:txBody>
      </p:sp>
      <p:sp>
        <p:nvSpPr>
          <p:cNvPr id="368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9C93A6E-CBD6-4A58-A78D-5B7341E7BCB2}" type="slidenum">
              <a:rPr kumimoji="0" lang="en-US" altLang="en-US" sz="1200"/>
              <a:pPr/>
              <a:t>15</a:t>
            </a:fld>
            <a:endParaRPr kumimoji="0"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US" altLang="en-US" smtClean="0"/>
              <a:t>Screenshot of top part of Alt 2.</a:t>
            </a:r>
            <a:endParaRPr lang="en-CA" altLang="en-US" smtClean="0"/>
          </a:p>
        </p:txBody>
      </p:sp>
      <p:sp>
        <p:nvSpPr>
          <p:cNvPr id="399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6F76335-1EDE-4DDF-9042-434437820DC5}" type="slidenum">
              <a:rPr kumimoji="0" lang="en-US" altLang="en-US" sz="1200"/>
              <a:pPr/>
              <a:t>17</a:t>
            </a:fld>
            <a:endParaRPr kumimoji="0"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US" altLang="en-US" smtClean="0"/>
              <a:t>Enter in your project segment definition. The differences here from Alternative 1 are that it is a 2-lane paved surface, and running speed is higher. Make sure you always have the same AADT entered in both alternatives. </a:t>
            </a:r>
          </a:p>
          <a:p>
            <a:endParaRPr lang="en-US" altLang="en-US" smtClean="0"/>
          </a:p>
          <a:p>
            <a:r>
              <a:rPr lang="en-US" altLang="en-US" smtClean="0"/>
              <a:t>All other values will be left as defaults.</a:t>
            </a:r>
            <a:endParaRPr lang="en-CA" altLang="en-US" smtClean="0"/>
          </a:p>
        </p:txBody>
      </p:sp>
      <p:sp>
        <p:nvSpPr>
          <p:cNvPr id="419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1879D14-FD2B-4B9C-9A9C-602DE66351CE}" type="slidenum">
              <a:rPr kumimoji="0" lang="en-US" altLang="en-US" sz="1200"/>
              <a:pPr/>
              <a:t>18</a:t>
            </a:fld>
            <a:endParaRPr kumimoji="0"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r>
              <a:rPr lang="en-US" altLang="en-US" smtClean="0"/>
              <a:t>Rehab + maintenance costs for Alt 2, including a yearly upkeep cost and an overlay cost every 20 years.</a:t>
            </a:r>
            <a:endParaRPr lang="en-CA" altLang="en-US" smtClean="0"/>
          </a:p>
        </p:txBody>
      </p:sp>
      <p:sp>
        <p:nvSpPr>
          <p:cNvPr id="440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C6EC1C6-FEF4-456F-86D0-8C6E0C3D3558}" type="slidenum">
              <a:rPr kumimoji="0" lang="en-US" altLang="en-US" sz="1200"/>
              <a:pPr/>
              <a:t>19</a:t>
            </a:fld>
            <a:endParaRPr kumimoji="0"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r>
              <a:rPr lang="en-US" altLang="en-US" smtClean="0"/>
              <a:t>As Alternative 2 involves a paved road of 8.5 m width, we will use the purple line to select a collision rate based on our AADT.  Our first guess of AADT will be 2000, so the resulting collision rate would be about 117.</a:t>
            </a:r>
            <a:endParaRPr lang="en-CA" altLang="en-US" smtClean="0"/>
          </a:p>
        </p:txBody>
      </p:sp>
      <p:sp>
        <p:nvSpPr>
          <p:cNvPr id="471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D171EE9-09D9-4F40-AB73-6A26E1EF74F6}" type="slidenum">
              <a:rPr kumimoji="0" lang="en-US" altLang="en-US" sz="1200"/>
              <a:pPr/>
              <a:t>21</a:t>
            </a:fld>
            <a:endParaRPr kumimoji="0"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p:spPr>
        <p:txBody>
          <a:bodyPr/>
          <a:lstStyle/>
          <a:p>
            <a:r>
              <a:rPr lang="en-US" altLang="en-US" smtClean="0">
                <a:solidFill>
                  <a:srgbClr val="002060"/>
                </a:solidFill>
              </a:rPr>
              <a:t>From the default value tables, the collision rate of gravel road is 149.4/134.3 = 1.11 times that of 2 lane paved. We need to account for difference in collision severity as well as the rate as shown above.</a:t>
            </a:r>
            <a:endParaRPr lang="en-CA" altLang="en-US" smtClean="0">
              <a:solidFill>
                <a:srgbClr val="002060"/>
              </a:solidFill>
            </a:endParaRPr>
          </a:p>
          <a:p>
            <a:endParaRPr lang="en-CA" altLang="en-US" smtClean="0"/>
          </a:p>
        </p:txBody>
      </p:sp>
      <p:sp>
        <p:nvSpPr>
          <p:cNvPr id="4915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9A07965-6055-4BE0-92E1-5950978D500C}" type="slidenum">
              <a:rPr kumimoji="0" lang="en-US" altLang="en-US" sz="1200"/>
              <a:pPr/>
              <a:t>22</a:t>
            </a:fld>
            <a:endParaRPr kumimoji="0"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US" altLang="en-US" smtClean="0"/>
              <a:t>The gravel road is at the end of its first 12 year cycle and we have to decide whether to pave it or keep as gravel (reshape subgrade and add fresh gravel). The assumptions are listed.</a:t>
            </a:r>
            <a:endParaRPr lang="en-CA" altLang="en-US" smtClean="0"/>
          </a:p>
        </p:txBody>
      </p:sp>
      <p:sp>
        <p:nvSpPr>
          <p:cNvPr id="122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959CB28-FE56-4CE8-A67A-D803FBB6B0BC}" type="slidenum">
              <a:rPr kumimoji="0" lang="en-US" altLang="en-US" sz="1200"/>
              <a:pPr/>
              <a:t>3</a:t>
            </a:fld>
            <a:endParaRPr kumimoji="0"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r>
              <a:rPr lang="en-US" altLang="en-US" smtClean="0"/>
              <a:t>Since we know the collision rate for an AADT of 2000 and a width of 8.5m for paved road is 117, we multiply it by the factor of 1.11 determined earlier (of how a gravel road collision rate would correspond to a paved road collision rate). </a:t>
            </a:r>
            <a:endParaRPr lang="en-CA" altLang="en-US" smtClean="0"/>
          </a:p>
        </p:txBody>
      </p:sp>
      <p:sp>
        <p:nvSpPr>
          <p:cNvPr id="512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0A9CE93-7CC0-4F00-B436-BBE1D2695B74}" type="slidenum">
              <a:rPr kumimoji="0" lang="en-US" altLang="en-US" sz="1200"/>
              <a:pPr/>
              <a:t>23</a:t>
            </a:fld>
            <a:endParaRPr kumimoji="0"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p:spPr>
        <p:txBody>
          <a:bodyPr/>
          <a:lstStyle/>
          <a:p>
            <a:r>
              <a:rPr lang="en-US" altLang="en-US" smtClean="0"/>
              <a:t>Assuming that centreline rumble strips will be installed on the 2 lane undivided roadway, we can apply a CMF of 0.88 to the collision rate of 117. As some existing paved 2 lane road in Alberta already have center line rumble strips, it is prudent to estimate that the effects will be low. Therefore, we use 0.9 instead of 0.88 to account for this (as most of Alberta’s 2 lane undivided highways currently do not have centreline rumble strips).</a:t>
            </a:r>
            <a:endParaRPr lang="en-CA" altLang="en-US" smtClean="0"/>
          </a:p>
        </p:txBody>
      </p:sp>
      <p:sp>
        <p:nvSpPr>
          <p:cNvPr id="532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589EE0C-5CD1-412D-9823-B4FABC3268F8}" type="slidenum">
              <a:rPr kumimoji="0" lang="en-US" altLang="en-US" sz="1200"/>
              <a:pPr/>
              <a:t>24</a:t>
            </a:fld>
            <a:endParaRPr kumimoji="0"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r>
              <a:rPr lang="en-US" altLang="en-US" smtClean="0"/>
              <a:t>Since we know the collision rate for an AADT of 2000 and a width of 8.5m for paved road is 117, we multiply 117 by the CMF of 0.9 obtained from CMF Clearinghouse and enter the result as a PSV in Alt 2.</a:t>
            </a:r>
            <a:endParaRPr lang="en-CA" altLang="en-US" smtClean="0"/>
          </a:p>
        </p:txBody>
      </p:sp>
      <p:sp>
        <p:nvSpPr>
          <p:cNvPr id="553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C59AE7F-CCB9-411C-B143-BBC5AAC26A4C}" type="slidenum">
              <a:rPr kumimoji="0" lang="en-US" altLang="en-US" sz="1200"/>
              <a:pPr/>
              <a:t>25</a:t>
            </a:fld>
            <a:endParaRPr kumimoji="0"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p:spPr>
        <p:txBody>
          <a:bodyPr/>
          <a:lstStyle/>
          <a:p>
            <a:r>
              <a:rPr lang="en-US" altLang="en-US" smtClean="0"/>
              <a:t>These are the results for base year AADT of 2000 and analysis period of 21 years. The analysis period is the year at which you’d like to view the IRR. AT typically deems a project economically feasible if the IRR is greater that 4% at year 20. The rest of the indicators shown below are calculated over the 80 year timeframe. Sometimes, if a large cost occurs at a particular year (such as an overlay at year 20), the IRR won’t be able to converge for that particular year, but will occur the year right before and the year right after. This is why 21 years is used here.</a:t>
            </a:r>
          </a:p>
          <a:p>
            <a:r>
              <a:rPr lang="en-US" altLang="en-US" smtClean="0"/>
              <a:t>Here the results show that paving (Alternative 2) is economically feasible – the IRR is 12.3% more than 4%, and it breaks even point at year 10.</a:t>
            </a:r>
            <a:endParaRPr lang="en-CA" altLang="en-US" smtClean="0"/>
          </a:p>
        </p:txBody>
      </p:sp>
      <p:sp>
        <p:nvSpPr>
          <p:cNvPr id="573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D5224600-3287-4A5E-A436-DBE7813E285F}" type="slidenum">
              <a:rPr kumimoji="0" lang="en-US" altLang="en-US" sz="1200"/>
              <a:pPr/>
              <a:t>26</a:t>
            </a:fld>
            <a:endParaRPr kumimoji="0"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p:spPr>
        <p:txBody>
          <a:bodyPr/>
          <a:lstStyle/>
          <a:p>
            <a:r>
              <a:rPr lang="en-US" altLang="en-US" smtClean="0"/>
              <a:t>Alt 2 is economically feasible, the B/C ratio is 1.817 and the NPV is 3.2 million. </a:t>
            </a:r>
          </a:p>
        </p:txBody>
      </p:sp>
      <p:sp>
        <p:nvSpPr>
          <p:cNvPr id="593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ED60B5B-3A9D-42D5-816B-729EB8601CC4}" type="slidenum">
              <a:rPr kumimoji="0" lang="en-US" altLang="en-US" sz="1200"/>
              <a:pPr/>
              <a:t>27</a:t>
            </a:fld>
            <a:endParaRPr kumimoji="0"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altLang="en-US" smtClean="0"/>
              <a:t>There might be some different answers here.</a:t>
            </a:r>
          </a:p>
          <a:p>
            <a:r>
              <a:rPr lang="en-US" altLang="en-US" smtClean="0"/>
              <a:t>For my analysis, I obtained a final AADT of 960 as the base volume requirement for Alternative 2 to break even in the analysis period of 21 years. The IRR has hit 4.1%, total discounted cumulative costs for Alt 2 are now very slightly lower than Alt 1. NPV is positive. </a:t>
            </a:r>
          </a:p>
          <a:p>
            <a:endParaRPr lang="en-CA" altLang="en-US" smtClean="0"/>
          </a:p>
        </p:txBody>
      </p:sp>
      <p:sp>
        <p:nvSpPr>
          <p:cNvPr id="624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D838429-C729-4234-9A32-E44AD545C94B}" type="slidenum">
              <a:rPr kumimoji="0" lang="en-US" altLang="en-US" sz="1200"/>
              <a:pPr/>
              <a:t>29</a:t>
            </a:fld>
            <a:endParaRPr kumimoji="0"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altLang="en-US" smtClean="0"/>
              <a:t>The NPV has become positive now, and the b/c ratio has reached 1. </a:t>
            </a:r>
          </a:p>
          <a:p>
            <a:r>
              <a:rPr lang="en-US" altLang="en-US" smtClean="0"/>
              <a:t>Though this is a hypothetical situation and there are other factors that would come into play such as dust and riding comfort factors, and maintenance/rehab costs can be highly variable, it gives a general idea of how keeping some low volume roads paved might not be economical. </a:t>
            </a:r>
            <a:endParaRPr lang="en-CA" altLang="en-US" smtClean="0"/>
          </a:p>
        </p:txBody>
      </p:sp>
      <p:sp>
        <p:nvSpPr>
          <p:cNvPr id="6451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CF3A44B-62B1-4E9B-B949-5C2475A8D019}" type="slidenum">
              <a:rPr kumimoji="0" lang="en-US" altLang="en-US" sz="1200"/>
              <a:pPr/>
              <a:t>30</a:t>
            </a:fld>
            <a:endParaRPr kumimoji="0"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p:spPr>
        <p:txBody>
          <a:bodyPr/>
          <a:lstStyle/>
          <a:p>
            <a:r>
              <a:rPr kumimoji="1" lang="en-US" altLang="en-US" smtClean="0">
                <a:solidFill>
                  <a:srgbClr val="002060"/>
                </a:solidFill>
                <a:cs typeface="Arial" panose="020B0604020202020204" pitchFamily="34" charset="0"/>
              </a:rPr>
              <a:t>These are the gravel costs, both for construction and for maintenance. For ease of use, we will add maintenance costs with the rehab costs into the Rehab costs column in ProjCostsAlt1 tab</a:t>
            </a:r>
          </a:p>
          <a:p>
            <a:endParaRPr lang="en-CA" altLang="en-US" smtClean="0"/>
          </a:p>
        </p:txBody>
      </p:sp>
      <p:sp>
        <p:nvSpPr>
          <p:cNvPr id="143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685467A-EE6E-4788-9413-4AFB78E98913}" type="slidenum">
              <a:rPr kumimoji="0" lang="en-US" altLang="en-US" sz="1200"/>
              <a:pPr/>
              <a:t>4</a:t>
            </a:fld>
            <a:endParaRPr kumimoji="0"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r>
              <a:rPr kumimoji="1" lang="en-US" altLang="en-US" sz="800" smtClean="0">
                <a:solidFill>
                  <a:srgbClr val="002060"/>
                </a:solidFill>
                <a:cs typeface="Arial" panose="020B0604020202020204" pitchFamily="34" charset="0"/>
              </a:rPr>
              <a:t>These are the costs associated with paving, both for construction and for maintenance. </a:t>
            </a:r>
            <a:r>
              <a:rPr lang="en-US" altLang="en-US" sz="800" smtClean="0">
                <a:solidFill>
                  <a:srgbClr val="002060"/>
                </a:solidFill>
                <a:cs typeface="Arial" panose="020B0604020202020204" pitchFamily="34" charset="0"/>
              </a:rPr>
              <a:t>For ease of use, maintenance costs will be combined  with rehab costs into the Rehab costs column in ProjCostsAlt2 tab</a:t>
            </a:r>
          </a:p>
          <a:p>
            <a:endParaRPr lang="en-CA" altLang="en-US" smtClean="0"/>
          </a:p>
        </p:txBody>
      </p:sp>
      <p:sp>
        <p:nvSpPr>
          <p:cNvPr id="163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81082E1-90B0-477A-A015-9E58DEC60C6C}" type="slidenum">
              <a:rPr kumimoji="0" lang="en-US" altLang="en-US" sz="1200"/>
              <a:pPr/>
              <a:t>5</a:t>
            </a:fld>
            <a:endParaRPr kumimoji="0"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p:spPr>
        <p:txBody>
          <a:bodyPr/>
          <a:lstStyle/>
          <a:p>
            <a:r>
              <a:rPr lang="en-US" altLang="en-US" smtClean="0"/>
              <a:t>Remember that for a 2-lane paved road, the collision rate depends on width and AADT. We are going to have to try different variables a few times. </a:t>
            </a:r>
            <a:endParaRPr lang="en-CA" altLang="en-US" smtClean="0"/>
          </a:p>
        </p:txBody>
      </p:sp>
      <p:sp>
        <p:nvSpPr>
          <p:cNvPr id="184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615D969-7AAB-4947-A02E-7719453D380D}" type="slidenum">
              <a:rPr kumimoji="0" lang="en-US" altLang="en-US" sz="1200"/>
              <a:pPr/>
              <a:t>6</a:t>
            </a:fld>
            <a:endParaRPr kumimoji="0"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p:spPr>
        <p:txBody>
          <a:bodyPr/>
          <a:lstStyle/>
          <a:p>
            <a:r>
              <a:rPr lang="en-US" altLang="en-US" smtClean="0"/>
              <a:t>Since the curvature and/or gradient does not differ between alternatives, we will choose the California method to calculate vehicle running costs.</a:t>
            </a:r>
            <a:endParaRPr lang="en-CA" altLang="en-US" smtClean="0"/>
          </a:p>
        </p:txBody>
      </p:sp>
      <p:sp>
        <p:nvSpPr>
          <p:cNvPr id="2048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49C1DE7-DE24-4E30-975F-B619BA3B8946}" type="slidenum">
              <a:rPr kumimoji="0" lang="en-US" altLang="en-US" sz="1200"/>
              <a:pPr/>
              <a:t>7</a:t>
            </a:fld>
            <a:endParaRPr kumimoji="0"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p:spPr>
        <p:txBody>
          <a:bodyPr/>
          <a:lstStyle/>
          <a:p>
            <a:r>
              <a:rPr lang="en-CA" altLang="en-US" smtClean="0"/>
              <a:t>Enter in a name for your project. Observe the remainder of the Project Defn tab. Consider whether you have project-specific values available for vehicle occupancy, unit costs for time, and vehicle operating costs. In this case, we do not.</a:t>
            </a:r>
          </a:p>
        </p:txBody>
      </p:sp>
      <p:sp>
        <p:nvSpPr>
          <p:cNvPr id="225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6058C46-7BBC-41CC-9F52-0FC2E1724135}" type="slidenum">
              <a:rPr kumimoji="0" lang="en-US" altLang="en-US" sz="1200"/>
              <a:pPr/>
              <a:t>8</a:t>
            </a:fld>
            <a:endParaRPr kumimoji="0"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p:spPr>
        <p:txBody>
          <a:bodyPr/>
          <a:lstStyle/>
          <a:p>
            <a:r>
              <a:rPr lang="en-US" altLang="en-US" smtClean="0"/>
              <a:t>In Alt 1 tab: If you click on the Project Type cell, a drop-down list of possible options appears. In this case we will select Overlay (rehabilitation). Then, select whether the setting is rural or urban by clicking on the cell adjacent to the project type.</a:t>
            </a:r>
          </a:p>
          <a:p>
            <a:r>
              <a:rPr lang="en-US" altLang="en-US" smtClean="0"/>
              <a:t>Enter in a name for Alternative 1.</a:t>
            </a:r>
            <a:endParaRPr lang="en-CA" altLang="en-US" smtClean="0"/>
          </a:p>
        </p:txBody>
      </p:sp>
      <p:sp>
        <p:nvSpPr>
          <p:cNvPr id="245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3B17BDE-11B7-4DB6-B24D-D9F06BABCA9B}" type="slidenum">
              <a:rPr kumimoji="0" lang="en-US" altLang="en-US" sz="1200"/>
              <a:pPr/>
              <a:t>9</a:t>
            </a:fld>
            <a:endParaRPr kumimoji="0"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p:spPr>
        <p:txBody>
          <a:bodyPr/>
          <a:lstStyle/>
          <a:p>
            <a:r>
              <a:rPr lang="en-US" altLang="en-US" smtClean="0"/>
              <a:t>Identify the Construction Start/End Years. </a:t>
            </a:r>
            <a:r>
              <a:rPr lang="en-CA" altLang="en-US" smtClean="0"/>
              <a:t>Enter the Original (Historic) Project Cost. This is optional, and is only applicable if no significant amounts of construction costs are needed with this alternative. Example: for a “do minimum” alternative</a:t>
            </a:r>
          </a:p>
        </p:txBody>
      </p:sp>
      <p:sp>
        <p:nvSpPr>
          <p:cNvPr id="266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4F6C5AF-5752-45D0-A963-8D40401AEABC}" type="slidenum">
              <a:rPr kumimoji="0" lang="en-US" altLang="en-US" sz="1200"/>
              <a:pPr/>
              <a:t>10</a:t>
            </a:fld>
            <a:endParaRPr kumimoji="0"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91955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3928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30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430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12084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1976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29038"/>
            <a:ext cx="4038600" cy="197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05151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endParaRPr lang="en-CA" noProof="0"/>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Tree>
    <p:extLst>
      <p:ext uri="{BB962C8B-B14F-4D97-AF65-F5344CB8AC3E}">
        <p14:creationId xmlns:p14="http://schemas.microsoft.com/office/powerpoint/2010/main" val="31173589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anose="020B0604020202020204" pitchFamily="34" charset="0"/>
                <a:cs typeface="Arial" panose="020B0604020202020204" pitchFamily="34" charset="0"/>
              </a:defRPr>
            </a:lvl1pPr>
          </a:lstStyle>
          <a:p>
            <a:pPr>
              <a:defRPr/>
            </a:pPr>
            <a:fld id="{72240002-EBB8-4A5B-8DBB-716C7B4DA931}" type="slidenum">
              <a:rPr lang="en-CA" altLang="en-US"/>
              <a:pPr>
                <a:defRPr/>
              </a:pPr>
              <a:t>‹#›</a:t>
            </a:fld>
            <a:endParaRPr lang="en-CA" altLang="en-US"/>
          </a:p>
        </p:txBody>
      </p:sp>
    </p:spTree>
    <p:extLst>
      <p:ext uri="{BB962C8B-B14F-4D97-AF65-F5344CB8AC3E}">
        <p14:creationId xmlns:p14="http://schemas.microsoft.com/office/powerpoint/2010/main" val="13935231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113870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421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10293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26515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3237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64979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455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8457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22428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13"/>
          <p:cNvSpPr>
            <a:spLocks noChangeShapeType="1"/>
          </p:cNvSpPr>
          <p:nvPr/>
        </p:nvSpPr>
        <p:spPr bwMode="auto">
          <a:xfrm>
            <a:off x="539750" y="1398588"/>
            <a:ext cx="8064500" cy="0"/>
          </a:xfrm>
          <a:prstGeom prst="line">
            <a:avLst/>
          </a:prstGeom>
          <a:noFill/>
          <a:ln w="19050">
            <a:solidFill>
              <a:srgbClr val="00507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Rectangle 8"/>
          <p:cNvSpPr/>
          <p:nvPr userDrawn="1"/>
        </p:nvSpPr>
        <p:spPr>
          <a:xfrm>
            <a:off x="0" y="6784975"/>
            <a:ext cx="9144000" cy="73025"/>
          </a:xfrm>
          <a:prstGeom prst="rect">
            <a:avLst/>
          </a:prstGeom>
          <a:solidFill>
            <a:srgbClr val="5FC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1030" name="Picture 9"/>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34" r:id="rId1"/>
    <p:sldLayoutId id="2147484535" r:id="rId2"/>
    <p:sldLayoutId id="2147484536" r:id="rId3"/>
    <p:sldLayoutId id="2147484537" r:id="rId4"/>
    <p:sldLayoutId id="2147484538" r:id="rId5"/>
    <p:sldLayoutId id="2147484539" r:id="rId6"/>
    <p:sldLayoutId id="2147484540" r:id="rId7"/>
    <p:sldLayoutId id="2147484541" r:id="rId8"/>
    <p:sldLayoutId id="2147484542" r:id="rId9"/>
    <p:sldLayoutId id="2147484543" r:id="rId10"/>
    <p:sldLayoutId id="2147484544" r:id="rId11"/>
    <p:sldLayoutId id="2147484545" r:id="rId12"/>
    <p:sldLayoutId id="2147484546" r:id="rId13"/>
  </p:sldLayoutIdLst>
  <p:hf hdr="0" ftr="0" dt="0"/>
  <p:txStyles>
    <p:titleStyle>
      <a:lvl1pPr algn="l" rtl="0" eaLnBrk="0" fontAlgn="base" hangingPunct="0">
        <a:spcBef>
          <a:spcPct val="0"/>
        </a:spcBef>
        <a:spcAft>
          <a:spcPct val="0"/>
        </a:spcAft>
        <a:defRPr sz="3200" b="1">
          <a:solidFill>
            <a:srgbClr val="005072"/>
          </a:solidFill>
          <a:latin typeface="+mj-lt"/>
          <a:ea typeface="+mj-ea"/>
          <a:cs typeface="+mj-cs"/>
        </a:defRPr>
      </a:lvl1pPr>
      <a:lvl2pPr algn="l" rtl="0" eaLnBrk="0" fontAlgn="base" hangingPunct="0">
        <a:spcBef>
          <a:spcPct val="0"/>
        </a:spcBef>
        <a:spcAft>
          <a:spcPct val="0"/>
        </a:spcAft>
        <a:defRPr sz="3200" b="1">
          <a:solidFill>
            <a:srgbClr val="005072"/>
          </a:solidFill>
          <a:latin typeface="Arial" charset="0"/>
        </a:defRPr>
      </a:lvl2pPr>
      <a:lvl3pPr algn="l" rtl="0" eaLnBrk="0" fontAlgn="base" hangingPunct="0">
        <a:spcBef>
          <a:spcPct val="0"/>
        </a:spcBef>
        <a:spcAft>
          <a:spcPct val="0"/>
        </a:spcAft>
        <a:defRPr sz="3200" b="1">
          <a:solidFill>
            <a:srgbClr val="005072"/>
          </a:solidFill>
          <a:latin typeface="Arial" charset="0"/>
        </a:defRPr>
      </a:lvl3pPr>
      <a:lvl4pPr algn="l" rtl="0" eaLnBrk="0" fontAlgn="base" hangingPunct="0">
        <a:spcBef>
          <a:spcPct val="0"/>
        </a:spcBef>
        <a:spcAft>
          <a:spcPct val="0"/>
        </a:spcAft>
        <a:defRPr sz="3200" b="1">
          <a:solidFill>
            <a:srgbClr val="005072"/>
          </a:solidFill>
          <a:latin typeface="Arial" charset="0"/>
        </a:defRPr>
      </a:lvl4pPr>
      <a:lvl5pPr algn="l" rtl="0" eaLnBrk="0" fontAlgn="base" hangingPunct="0">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p:titleStyle>
    <p:bodyStyle>
      <a:lvl1pPr marL="231775" indent="-231775" algn="l" rtl="0" eaLnBrk="0" fontAlgn="base" hangingPunct="0">
        <a:spcBef>
          <a:spcPct val="20000"/>
        </a:spcBef>
        <a:spcAft>
          <a:spcPct val="0"/>
        </a:spcAft>
        <a:buChar char="•"/>
        <a:defRPr sz="2000">
          <a:solidFill>
            <a:srgbClr val="005072"/>
          </a:solidFill>
          <a:latin typeface="+mn-lt"/>
          <a:ea typeface="+mn-ea"/>
          <a:cs typeface="+mn-cs"/>
        </a:defRPr>
      </a:lvl1pPr>
      <a:lvl2pPr marL="566738" indent="-219075" algn="l" rtl="0" eaLnBrk="0" fontAlgn="base" hangingPunct="0">
        <a:spcBef>
          <a:spcPct val="20000"/>
        </a:spcBef>
        <a:spcAft>
          <a:spcPct val="0"/>
        </a:spcAft>
        <a:buChar char="–"/>
        <a:defRPr>
          <a:solidFill>
            <a:srgbClr val="00AAD2"/>
          </a:solidFill>
          <a:latin typeface="+mn-lt"/>
        </a:defRPr>
      </a:lvl2pPr>
      <a:lvl3pPr marL="914400" indent="-231775" algn="l" rtl="0" eaLnBrk="0" fontAlgn="base" hangingPunct="0">
        <a:spcBef>
          <a:spcPct val="20000"/>
        </a:spcBef>
        <a:spcAft>
          <a:spcPct val="0"/>
        </a:spcAft>
        <a:buChar char="•"/>
        <a:defRPr>
          <a:solidFill>
            <a:srgbClr val="00AAD2"/>
          </a:solidFill>
          <a:latin typeface="+mn-lt"/>
        </a:defRPr>
      </a:lvl3pPr>
      <a:lvl4pPr marL="1262063" indent="-231775" algn="l" rtl="0" eaLnBrk="0" fontAlgn="base" hangingPunct="0">
        <a:spcBef>
          <a:spcPct val="20000"/>
        </a:spcBef>
        <a:spcAft>
          <a:spcPct val="0"/>
        </a:spcAft>
        <a:buChar char="–"/>
        <a:defRPr>
          <a:solidFill>
            <a:srgbClr val="00AAD2"/>
          </a:solidFill>
          <a:latin typeface="+mn-lt"/>
        </a:defRPr>
      </a:lvl4pPr>
      <a:lvl5pPr marL="2057400" indent="-228600" algn="l" rtl="0" eaLnBrk="0" fontAlgn="base" hangingPunct="0">
        <a:spcBef>
          <a:spcPct val="20000"/>
        </a:spcBef>
        <a:spcAft>
          <a:spcPct val="0"/>
        </a:spcAft>
        <a:buChar char="»"/>
        <a:defRPr>
          <a:solidFill>
            <a:srgbClr val="00AAD2"/>
          </a:solidFill>
          <a:latin typeface="+mn-lt"/>
        </a:defRPr>
      </a:lvl5pPr>
      <a:lvl6pPr marL="2514600" indent="-228600" algn="l" rtl="0" eaLnBrk="1" fontAlgn="base" hangingPunct="1">
        <a:spcBef>
          <a:spcPct val="20000"/>
        </a:spcBef>
        <a:spcAft>
          <a:spcPct val="0"/>
        </a:spcAft>
        <a:buChar char="»"/>
        <a:defRPr>
          <a:solidFill>
            <a:srgbClr val="00AAD2"/>
          </a:solidFill>
          <a:latin typeface="+mn-lt"/>
        </a:defRPr>
      </a:lvl6pPr>
      <a:lvl7pPr marL="2971800" indent="-228600" algn="l" rtl="0" eaLnBrk="1" fontAlgn="base" hangingPunct="1">
        <a:spcBef>
          <a:spcPct val="20000"/>
        </a:spcBef>
        <a:spcAft>
          <a:spcPct val="0"/>
        </a:spcAft>
        <a:buChar char="»"/>
        <a:defRPr>
          <a:solidFill>
            <a:srgbClr val="00AAD2"/>
          </a:solidFill>
          <a:latin typeface="+mn-lt"/>
        </a:defRPr>
      </a:lvl7pPr>
      <a:lvl8pPr marL="3429000" indent="-228600" algn="l" rtl="0" eaLnBrk="1" fontAlgn="base" hangingPunct="1">
        <a:spcBef>
          <a:spcPct val="20000"/>
        </a:spcBef>
        <a:spcAft>
          <a:spcPct val="0"/>
        </a:spcAft>
        <a:buChar char="»"/>
        <a:defRPr>
          <a:solidFill>
            <a:srgbClr val="00AAD2"/>
          </a:solidFill>
          <a:latin typeface="+mn-lt"/>
        </a:defRPr>
      </a:lvl8pPr>
      <a:lvl9pPr marL="3886200" indent="-228600" algn="l" rtl="0" eaLnBrk="1" fontAlgn="base" hangingPunct="1">
        <a:spcBef>
          <a:spcPct val="20000"/>
        </a:spcBef>
        <a:spcAft>
          <a:spcPct val="0"/>
        </a:spcAft>
        <a:buChar char="»"/>
        <a:defRPr>
          <a:solidFill>
            <a:srgbClr val="00AAD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anose="020F0502020204030204" pitchFamily="34" charset="0"/>
              </a:defRPr>
            </a:lvl1pPr>
          </a:lstStyle>
          <a:p>
            <a:pPr>
              <a:defRPr/>
            </a:pPr>
            <a:fld id="{04A0989D-2981-4917-A48A-EC2F961A05EC}"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sldLayoutIdLst>
    <p:sldLayoutId id="2147484547"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endParaRPr lang="en-CA" altLang="en-US"/>
          </a:p>
        </p:txBody>
      </p:sp>
    </p:spTree>
  </p:cSld>
  <p:clrMap bg1="lt1" tx1="dk1" bg2="lt2" tx2="dk2" accent1="accent1" accent2="accent2" accent3="accent3" accent4="accent4" accent5="accent5" accent6="accent6" hlink="hlink" folHlink="folHlink"/>
  <p:sldLayoutIdLst>
    <p:sldLayoutId id="2147484548"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smtClean="0"/>
              <a:t>Module </a:t>
            </a:r>
            <a:r>
              <a:rPr lang="en-US" altLang="en-US" sz="6000" smtClean="0"/>
              <a:t>8:</a:t>
            </a:r>
            <a:r>
              <a:rPr lang="en-US" altLang="en-US" sz="8000" smtClean="0"/>
              <a:t> </a:t>
            </a:r>
            <a:r>
              <a:rPr lang="en-US" altLang="en-US" sz="5100" smtClean="0"/>
              <a:t/>
            </a:r>
            <a:br>
              <a:rPr lang="en-US" altLang="en-US" sz="5100" smtClean="0"/>
            </a:br>
            <a:r>
              <a:rPr lang="en-US" sz="4800" kern="0" smtClean="0">
                <a:sym typeface="Gill Sans Light" charset="0"/>
              </a:rPr>
              <a:t>To </a:t>
            </a:r>
            <a:r>
              <a:rPr lang="en-US" sz="4800" kern="0" dirty="0">
                <a:sym typeface="Gill Sans Light" charset="0"/>
              </a:rPr>
              <a:t>Pave or Not to </a:t>
            </a:r>
            <a:r>
              <a:rPr lang="en-US" sz="4800" kern="0" dirty="0" smtClean="0">
                <a:sym typeface="Gill Sans Light" charset="0"/>
              </a:rPr>
              <a:t>Pave</a:t>
            </a:r>
            <a:endParaRPr lang="en-US" altLang="en-US" sz="4800" dirty="0" smtClean="0"/>
          </a:p>
        </p:txBody>
      </p:sp>
      <p:sp>
        <p:nvSpPr>
          <p:cNvPr id="8195"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D4C4FEF-D86F-4212-BC46-6F204C3B81D3}" type="slidenum">
              <a:rPr lang="en-CA" altLang="en-US" sz="1800">
                <a:solidFill>
                  <a:srgbClr val="FFFFFF"/>
                </a:solidFill>
                <a:latin typeface="Arial" panose="020B0604020202020204" pitchFamily="34" charset="0"/>
              </a:rPr>
              <a:pPr>
                <a:spcBef>
                  <a:spcPct val="0"/>
                </a:spcBef>
                <a:buFontTx/>
                <a:buNone/>
              </a:pPr>
              <a:t>1</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533400"/>
            <a:ext cx="8458200" cy="41910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9. </a:t>
            </a:r>
            <a:r>
              <a:rPr lang="en-US" altLang="en-US" sz="2800" dirty="0" smtClean="0">
                <a:solidFill>
                  <a:srgbClr val="002060"/>
                </a:solidFill>
              </a:rPr>
              <a:t>Identify the construction </a:t>
            </a:r>
            <a:r>
              <a:rPr kumimoji="1" lang="en-US" altLang="en-US" sz="2800" dirty="0" smtClean="0">
                <a:solidFill>
                  <a:srgbClr val="FF6600"/>
                </a:solidFill>
                <a:cs typeface="Arial" panose="020B0604020202020204" pitchFamily="34" charset="0"/>
              </a:rPr>
              <a:t>start/end</a:t>
            </a:r>
            <a:r>
              <a:rPr lang="en-US" altLang="en-US" sz="2800" dirty="0" smtClean="0">
                <a:solidFill>
                  <a:srgbClr val="002060"/>
                </a:solidFill>
              </a:rPr>
              <a:t> years.</a:t>
            </a: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10. </a:t>
            </a:r>
            <a:r>
              <a:rPr lang="en-US" altLang="en-US" sz="2800" dirty="0" smtClean="0">
                <a:solidFill>
                  <a:srgbClr val="002060"/>
                </a:solidFill>
              </a:rPr>
              <a:t>Enter </a:t>
            </a:r>
            <a:r>
              <a:rPr kumimoji="1" lang="en-US" altLang="en-US" sz="2800" dirty="0" smtClean="0">
                <a:solidFill>
                  <a:srgbClr val="FF6600"/>
                </a:solidFill>
                <a:cs typeface="Arial" panose="020B0604020202020204" pitchFamily="34" charset="0"/>
              </a:rPr>
              <a:t>original</a:t>
            </a:r>
            <a:r>
              <a:rPr lang="en-US" altLang="en-US" sz="2800" dirty="0" smtClean="0">
                <a:solidFill>
                  <a:srgbClr val="002060"/>
                </a:solidFill>
              </a:rPr>
              <a:t> (historical) project cost (optional).</a:t>
            </a: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CA" altLang="en-US" sz="2800" dirty="0" smtClean="0">
              <a:solidFill>
                <a:srgbClr val="002060"/>
              </a:solidFill>
            </a:endParaRPr>
          </a:p>
        </p:txBody>
      </p:sp>
      <p:pic>
        <p:nvPicPr>
          <p:cNvPr id="25603"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329" r="29655" b="2055"/>
          <a:stretch>
            <a:fillRect/>
          </a:stretch>
        </p:blipFill>
        <p:spPr bwMode="auto">
          <a:xfrm>
            <a:off x="381000" y="5357813"/>
            <a:ext cx="8001000" cy="280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05000" y="53578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2560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63AF61B-5742-4F33-B182-448784D60F33}" type="slidenum">
              <a:rPr lang="en-US" altLang="en-US" sz="1800">
                <a:solidFill>
                  <a:srgbClr val="909395"/>
                </a:solidFill>
                <a:cs typeface="Arial" panose="020B0604020202020204" pitchFamily="34" charset="0"/>
              </a:rPr>
              <a:pPr>
                <a:spcBef>
                  <a:spcPct val="0"/>
                </a:spcBef>
                <a:buFontTx/>
                <a:buNone/>
              </a:pPr>
              <a:t>10</a:t>
            </a:fld>
            <a:endParaRPr lang="en-US" altLang="en-US" sz="1800">
              <a:solidFill>
                <a:srgbClr val="909395"/>
              </a:solidFill>
              <a:cs typeface="Arial" panose="020B0604020202020204" pitchFamily="34" charset="0"/>
            </a:endParaRPr>
          </a:p>
        </p:txBody>
      </p:sp>
      <p:pic>
        <p:nvPicPr>
          <p:cNvPr id="25606" name="Picture 6"/>
          <p:cNvPicPr>
            <a:picLocks noChangeAspect="1" noChangeArrowheads="1"/>
          </p:cNvPicPr>
          <p:nvPr/>
        </p:nvPicPr>
        <p:blipFill>
          <a:blip r:embed="rId4">
            <a:extLst>
              <a:ext uri="{28A0092B-C50C-407E-A947-70E740481C1C}">
                <a14:useLocalDpi xmlns:a14="http://schemas.microsoft.com/office/drawing/2010/main" val="0"/>
              </a:ext>
            </a:extLst>
          </a:blip>
          <a:srcRect l="53134" t="51408" r="18411" b="38429"/>
          <a:stretch>
            <a:fillRect/>
          </a:stretch>
        </p:blipFill>
        <p:spPr bwMode="auto">
          <a:xfrm>
            <a:off x="355600" y="1257300"/>
            <a:ext cx="85280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9"/>
          <p:cNvPicPr>
            <a:picLocks noChangeAspect="1" noChangeArrowheads="1"/>
          </p:cNvPicPr>
          <p:nvPr/>
        </p:nvPicPr>
        <p:blipFill>
          <a:blip r:embed="rId5">
            <a:extLst>
              <a:ext uri="{28A0092B-C50C-407E-A947-70E740481C1C}">
                <a14:useLocalDpi xmlns:a14="http://schemas.microsoft.com/office/drawing/2010/main" val="0"/>
              </a:ext>
            </a:extLst>
          </a:blip>
          <a:srcRect l="53615" t="55109" r="25964" b="37109"/>
          <a:stretch>
            <a:fillRect/>
          </a:stretch>
        </p:blipFill>
        <p:spPr bwMode="auto">
          <a:xfrm>
            <a:off x="609600" y="3248025"/>
            <a:ext cx="6916738"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228600" y="228600"/>
            <a:ext cx="8505825" cy="37338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11. </a:t>
            </a:r>
            <a:r>
              <a:rPr lang="en-US" altLang="en-US" sz="2400" dirty="0" smtClean="0">
                <a:solidFill>
                  <a:srgbClr val="002060"/>
                </a:solidFill>
              </a:rPr>
              <a:t>Enter </a:t>
            </a:r>
            <a:r>
              <a:rPr kumimoji="1" lang="en-US" altLang="en-US" sz="2400" dirty="0" smtClean="0">
                <a:solidFill>
                  <a:srgbClr val="FF6600"/>
                </a:solidFill>
                <a:cs typeface="Arial" panose="020B0604020202020204" pitchFamily="34" charset="0"/>
              </a:rPr>
              <a:t>construction</a:t>
            </a:r>
            <a:r>
              <a:rPr lang="en-US" altLang="en-US" sz="2400" dirty="0" smtClean="0">
                <a:solidFill>
                  <a:srgbClr val="002060"/>
                </a:solidFill>
              </a:rPr>
              <a:t> costs for Alt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spcBef>
                <a:spcPct val="0"/>
              </a:spcBef>
              <a:buClr>
                <a:schemeClr val="accent2"/>
              </a:buClr>
              <a:buFontTx/>
              <a:buNone/>
              <a:defRPr/>
            </a:pPr>
            <a:r>
              <a:rPr kumimoji="1" lang="en-US" altLang="en-US" sz="2400" kern="1200" dirty="0">
                <a:solidFill>
                  <a:srgbClr val="002060"/>
                </a:solidFill>
              </a:rPr>
              <a:t>12. </a:t>
            </a:r>
            <a:r>
              <a:rPr lang="en-US" altLang="en-US" sz="2400" dirty="0" smtClean="0">
                <a:solidFill>
                  <a:srgbClr val="002060"/>
                </a:solidFill>
              </a:rPr>
              <a:t>Enter any </a:t>
            </a:r>
            <a:r>
              <a:rPr kumimoji="1" lang="en-US" altLang="en-US" sz="2400" dirty="0" smtClean="0">
                <a:solidFill>
                  <a:srgbClr val="FF6600"/>
                </a:solidFill>
                <a:cs typeface="Arial" panose="020B0604020202020204" pitchFamily="34" charset="0"/>
              </a:rPr>
              <a:t>specified</a:t>
            </a:r>
            <a:r>
              <a:rPr lang="en-US" altLang="en-US" sz="2400" dirty="0" smtClean="0">
                <a:solidFill>
                  <a:srgbClr val="002060"/>
                </a:solidFill>
              </a:rPr>
              <a:t> O&amp;M costs. Leave blank to only use </a:t>
            </a:r>
            <a:r>
              <a:rPr kumimoji="1" lang="en-US" altLang="en-US" sz="2400" dirty="0" smtClean="0">
                <a:solidFill>
                  <a:srgbClr val="FF6600"/>
                </a:solidFill>
                <a:cs typeface="Arial" panose="020B0604020202020204" pitchFamily="34" charset="0"/>
              </a:rPr>
              <a:t>scheduled</a:t>
            </a:r>
            <a:r>
              <a:rPr lang="en-US" altLang="en-US" sz="3600" dirty="0" smtClean="0">
                <a:solidFill>
                  <a:srgbClr val="FF9900"/>
                </a:solidFill>
                <a:cs typeface="Arial" panose="020B0604020202020204" pitchFamily="34" charset="0"/>
              </a:rPr>
              <a:t> </a:t>
            </a:r>
            <a:r>
              <a:rPr lang="en-US" altLang="en-US" sz="2400" dirty="0" smtClean="0">
                <a:solidFill>
                  <a:srgbClr val="002060"/>
                </a:solidFill>
              </a:rPr>
              <a:t>O&amp;M costs.</a:t>
            </a:r>
          </a:p>
          <a:p>
            <a:pPr marL="0" indent="0" eaLnBrk="1" hangingPunct="1">
              <a:buClr>
                <a:schemeClr val="accent2"/>
              </a:buClr>
              <a:defRPr/>
            </a:pPr>
            <a:endParaRPr lang="en-CA" altLang="en-US" sz="2400" dirty="0" smtClean="0">
              <a:solidFill>
                <a:srgbClr val="002060"/>
              </a:solidFill>
            </a:endParaRPr>
          </a:p>
        </p:txBody>
      </p:sp>
      <p:pic>
        <p:nvPicPr>
          <p:cNvPr id="27651"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156" r="29655" b="2055"/>
          <a:stretch>
            <a:fillRect/>
          </a:stretch>
        </p:blipFill>
        <p:spPr bwMode="auto">
          <a:xfrm>
            <a:off x="304800" y="5362575"/>
            <a:ext cx="8429625" cy="35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05000" y="5362575"/>
            <a:ext cx="457200" cy="3524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27653" name="Picture 7"/>
          <p:cNvPicPr>
            <a:picLocks noChangeAspect="1" noChangeArrowheads="1"/>
          </p:cNvPicPr>
          <p:nvPr/>
        </p:nvPicPr>
        <p:blipFill>
          <a:blip r:embed="rId4">
            <a:extLst>
              <a:ext uri="{28A0092B-C50C-407E-A947-70E740481C1C}">
                <a14:useLocalDpi xmlns:a14="http://schemas.microsoft.com/office/drawing/2010/main" val="0"/>
              </a:ext>
            </a:extLst>
          </a:blip>
          <a:srcRect l="53526" t="73318" r="10387" b="12660"/>
          <a:stretch>
            <a:fillRect/>
          </a:stretch>
        </p:blipFill>
        <p:spPr bwMode="auto">
          <a:xfrm>
            <a:off x="457200" y="3848100"/>
            <a:ext cx="78724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0DD500D-9809-440F-9BAF-84943EF955BC}" type="slidenum">
              <a:rPr lang="en-US" altLang="en-US" sz="1800">
                <a:solidFill>
                  <a:srgbClr val="909395"/>
                </a:solidFill>
                <a:cs typeface="Arial" panose="020B0604020202020204" pitchFamily="34" charset="0"/>
              </a:rPr>
              <a:pPr>
                <a:spcBef>
                  <a:spcPct val="0"/>
                </a:spcBef>
                <a:buFontTx/>
                <a:buNone/>
              </a:pPr>
              <a:t>11</a:t>
            </a:fld>
            <a:endParaRPr lang="en-US" altLang="en-US" sz="1800">
              <a:solidFill>
                <a:srgbClr val="909395"/>
              </a:solidFill>
              <a:cs typeface="Arial" panose="020B0604020202020204" pitchFamily="34" charset="0"/>
            </a:endParaRPr>
          </a:p>
        </p:txBody>
      </p:sp>
      <p:pic>
        <p:nvPicPr>
          <p:cNvPr id="27655" name="Picture 7"/>
          <p:cNvPicPr>
            <a:picLocks noChangeAspect="1" noChangeArrowheads="1"/>
          </p:cNvPicPr>
          <p:nvPr/>
        </p:nvPicPr>
        <p:blipFill>
          <a:blip r:embed="rId5">
            <a:extLst>
              <a:ext uri="{28A0092B-C50C-407E-A947-70E740481C1C}">
                <a14:useLocalDpi xmlns:a14="http://schemas.microsoft.com/office/drawing/2010/main" val="0"/>
              </a:ext>
            </a:extLst>
          </a:blip>
          <a:srcRect l="53374" t="54099" r="2271" b="20662"/>
          <a:stretch>
            <a:fillRect/>
          </a:stretch>
        </p:blipFill>
        <p:spPr bwMode="auto">
          <a:xfrm>
            <a:off x="304800" y="666750"/>
            <a:ext cx="78486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
          <p:cNvPicPr>
            <a:picLocks noChangeAspect="1" noChangeArrowheads="1"/>
          </p:cNvPicPr>
          <p:nvPr/>
        </p:nvPicPr>
        <p:blipFill>
          <a:blip r:embed="rId3">
            <a:extLst>
              <a:ext uri="{28A0092B-C50C-407E-A947-70E740481C1C}">
                <a14:useLocalDpi xmlns:a14="http://schemas.microsoft.com/office/drawing/2010/main" val="0"/>
              </a:ext>
            </a:extLst>
          </a:blip>
          <a:srcRect l="53531" t="49130" r="3700" b="26553"/>
          <a:stretch>
            <a:fillRect/>
          </a:stretch>
        </p:blipFill>
        <p:spPr bwMode="auto">
          <a:xfrm>
            <a:off x="304800" y="2098675"/>
            <a:ext cx="8234363"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Content Placeholder 2"/>
          <p:cNvSpPr>
            <a:spLocks noGrp="1"/>
          </p:cNvSpPr>
          <p:nvPr>
            <p:ph idx="1"/>
          </p:nvPr>
        </p:nvSpPr>
        <p:spPr>
          <a:xfrm>
            <a:off x="233363" y="762000"/>
            <a:ext cx="8505825" cy="1204913"/>
          </a:xfrm>
          <a:solidFill>
            <a:schemeClr val="bg1"/>
          </a:solidFill>
        </p:spPr>
        <p:txBody>
          <a:bodyPr/>
          <a:lstStyle/>
          <a:p>
            <a:pPr marL="0" indent="0" eaLnBrk="1" hangingPunct="1">
              <a:spcBef>
                <a:spcPct val="0"/>
              </a:spcBef>
              <a:buClr>
                <a:schemeClr val="accent2"/>
              </a:buClr>
              <a:buFontTx/>
              <a:buNone/>
            </a:pPr>
            <a:r>
              <a:rPr lang="en-US" altLang="en-US" sz="2400" smtClean="0">
                <a:solidFill>
                  <a:srgbClr val="002060"/>
                </a:solidFill>
              </a:rPr>
              <a:t>13.We will come back to collision rate and percentage of collision type. </a:t>
            </a:r>
            <a:endParaRPr lang="en-CA" altLang="en-US" sz="2400" smtClean="0">
              <a:solidFill>
                <a:srgbClr val="002060"/>
              </a:solidFill>
            </a:endParaRPr>
          </a:p>
        </p:txBody>
      </p:sp>
      <p:pic>
        <p:nvPicPr>
          <p:cNvPr id="29700"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6519" r="29655" b="2055"/>
          <a:stretch>
            <a:fillRect/>
          </a:stretch>
        </p:blipFill>
        <p:spPr bwMode="auto">
          <a:xfrm>
            <a:off x="304800" y="5486400"/>
            <a:ext cx="8429625" cy="28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05000" y="54340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9" name="Oval 8"/>
          <p:cNvSpPr/>
          <p:nvPr/>
        </p:nvSpPr>
        <p:spPr>
          <a:xfrm>
            <a:off x="5753100" y="3495675"/>
            <a:ext cx="2514600" cy="1828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10" name="Title 1"/>
          <p:cNvSpPr txBox="1">
            <a:spLocks/>
          </p:cNvSpPr>
          <p:nvPr/>
        </p:nvSpPr>
        <p:spPr>
          <a:xfrm>
            <a:off x="6248400" y="3685381"/>
            <a:ext cx="1524000" cy="1449388"/>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2970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58F7A5D8-96CD-4C80-BBF1-35F9DBF3824B}" type="slidenum">
              <a:rPr lang="en-US" altLang="en-US" sz="1800">
                <a:solidFill>
                  <a:srgbClr val="909395"/>
                </a:solidFill>
                <a:cs typeface="Arial" panose="020B0604020202020204" pitchFamily="34" charset="0"/>
              </a:rPr>
              <a:pPr>
                <a:spcBef>
                  <a:spcPct val="0"/>
                </a:spcBef>
                <a:buFontTx/>
                <a:buNone/>
              </a:pPr>
              <a:t>12</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 y="3124200"/>
            <a:ext cx="8429625"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Content Placeholder 2"/>
          <p:cNvSpPr>
            <a:spLocks noGrp="1"/>
          </p:cNvSpPr>
          <p:nvPr>
            <p:ph idx="1"/>
          </p:nvPr>
        </p:nvSpPr>
        <p:spPr>
          <a:xfrm>
            <a:off x="304800" y="609600"/>
            <a:ext cx="8251825" cy="838200"/>
          </a:xfrm>
          <a:solidFill>
            <a:schemeClr val="bg1"/>
          </a:solidFill>
        </p:spPr>
        <p:txBody>
          <a:bodyPr/>
          <a:lstStyle/>
          <a:p>
            <a:pPr marL="0" indent="0" eaLnBrk="1" hangingPunct="1">
              <a:buClr>
                <a:schemeClr val="accent2"/>
              </a:buClr>
              <a:buFontTx/>
              <a:buNone/>
            </a:pPr>
            <a:r>
              <a:rPr lang="en-US" altLang="en-US" sz="2400" smtClean="0">
                <a:solidFill>
                  <a:srgbClr val="002060"/>
                </a:solidFill>
              </a:rPr>
              <a:t>14 Define your project </a:t>
            </a:r>
            <a:r>
              <a:rPr kumimoji="1" lang="en-US" altLang="en-US" sz="2400" smtClean="0">
                <a:solidFill>
                  <a:srgbClr val="FF6600"/>
                </a:solidFill>
                <a:cs typeface="Arial" panose="020B0604020202020204" pitchFamily="34" charset="0"/>
              </a:rPr>
              <a:t>segment(s)</a:t>
            </a:r>
            <a:r>
              <a:rPr lang="en-US" altLang="en-US" sz="2400" smtClean="0">
                <a:solidFill>
                  <a:srgbClr val="002060"/>
                </a:solidFill>
              </a:rPr>
              <a:t>  </a:t>
            </a:r>
          </a:p>
          <a:p>
            <a:pPr marL="0" indent="0" eaLnBrk="1" hangingPunct="1">
              <a:buClr>
                <a:schemeClr val="accent2"/>
              </a:buClr>
              <a:buFontTx/>
              <a:buNone/>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buFontTx/>
              <a:buNone/>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buFontTx/>
              <a:buNone/>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buFontTx/>
              <a:buNone/>
            </a:pPr>
            <a:endParaRPr lang="en-US" altLang="en-US" sz="3200" smtClean="0">
              <a:solidFill>
                <a:srgbClr val="002060"/>
              </a:solidFill>
            </a:endParaRPr>
          </a:p>
          <a:p>
            <a:pPr marL="0" indent="0" eaLnBrk="1" hangingPunct="1">
              <a:buClr>
                <a:schemeClr val="accent2"/>
              </a:buClr>
            </a:pPr>
            <a:endParaRPr lang="en-CA" altLang="en-US" sz="3200" smtClean="0">
              <a:solidFill>
                <a:srgbClr val="002060"/>
              </a:solidFill>
            </a:endParaRPr>
          </a:p>
        </p:txBody>
      </p:sp>
      <p:pic>
        <p:nvPicPr>
          <p:cNvPr id="31748"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6355" r="29655" b="2055"/>
          <a:stretch>
            <a:fillRect/>
          </a:stretch>
        </p:blipFill>
        <p:spPr bwMode="auto">
          <a:xfrm>
            <a:off x="304800" y="5486400"/>
            <a:ext cx="8429625"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43100" y="54102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3175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275" y="1438275"/>
            <a:ext cx="8429625"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a:xfrm>
            <a:off x="2286000" y="2971800"/>
            <a:ext cx="914400" cy="1219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175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8C4F565-02FF-4434-9D3E-E5A3DB4B3724}" type="slidenum">
              <a:rPr lang="en-US" altLang="en-US" sz="1800">
                <a:solidFill>
                  <a:srgbClr val="909395"/>
                </a:solidFill>
                <a:cs typeface="Arial" panose="020B0604020202020204" pitchFamily="34" charset="0"/>
              </a:rPr>
              <a:pPr>
                <a:spcBef>
                  <a:spcPct val="0"/>
                </a:spcBef>
                <a:buFontTx/>
                <a:buNone/>
              </a:pPr>
              <a:t>13</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txBox="1">
            <a:spLocks/>
          </p:cNvSpPr>
          <p:nvPr/>
        </p:nvSpPr>
        <p:spPr bwMode="auto">
          <a:xfrm>
            <a:off x="304800" y="533400"/>
            <a:ext cx="8305800" cy="464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a:solidFill>
                  <a:srgbClr val="002060"/>
                </a:solidFill>
              </a:rPr>
              <a:t>15. Define project segment </a:t>
            </a:r>
            <a:r>
              <a:rPr lang="en-US" altLang="en-US" sz="2400">
                <a:solidFill>
                  <a:srgbClr val="FF6600"/>
                </a:solidFill>
                <a:cs typeface="Arial" panose="020B0604020202020204" pitchFamily="34" charset="0"/>
              </a:rPr>
              <a:t>traffic mix</a:t>
            </a:r>
            <a:r>
              <a:rPr kumimoji="0" lang="en-US" altLang="en-US" sz="2400">
                <a:solidFill>
                  <a:srgbClr val="002060"/>
                </a:solidFill>
              </a:rPr>
              <a:t>.</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r>
              <a:rPr kumimoji="0" lang="en-US" altLang="en-US" sz="2400">
                <a:solidFill>
                  <a:srgbClr val="002060"/>
                </a:solidFill>
              </a:rPr>
              <a:t>16. Define </a:t>
            </a:r>
            <a:r>
              <a:rPr lang="en-US" altLang="en-US" sz="2400">
                <a:solidFill>
                  <a:srgbClr val="FF6600"/>
                </a:solidFill>
                <a:cs typeface="Arial" panose="020B0604020202020204" pitchFamily="34" charset="0"/>
              </a:rPr>
              <a:t>trip purpose</a:t>
            </a:r>
            <a:r>
              <a:rPr kumimoji="0" lang="en-US" altLang="en-US" sz="2400">
                <a:solidFill>
                  <a:srgbClr val="002060"/>
                </a:solidFill>
              </a:rPr>
              <a:t> by vehicle type.</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CA" altLang="en-US" sz="2400">
              <a:solidFill>
                <a:srgbClr val="002060"/>
              </a:solidFill>
            </a:endParaRPr>
          </a:p>
        </p:txBody>
      </p:sp>
      <p:pic>
        <p:nvPicPr>
          <p:cNvPr id="33795"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248" r="29655" b="2055"/>
          <a:stretch>
            <a:fillRect/>
          </a:stretch>
        </p:blipFill>
        <p:spPr bwMode="auto">
          <a:xfrm>
            <a:off x="457200" y="5410200"/>
            <a:ext cx="7924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43100" y="5410200"/>
            <a:ext cx="4953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3797"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C228760-BA67-43F2-8C00-C7C36DD0C735}" type="slidenum">
              <a:rPr lang="en-US" altLang="en-US" sz="1800">
                <a:solidFill>
                  <a:srgbClr val="909395"/>
                </a:solidFill>
                <a:cs typeface="Arial" panose="020B0604020202020204" pitchFamily="34" charset="0"/>
              </a:rPr>
              <a:pPr>
                <a:spcBef>
                  <a:spcPct val="0"/>
                </a:spcBef>
                <a:buFontTx/>
                <a:buNone/>
              </a:pPr>
              <a:t>14</a:t>
            </a:fld>
            <a:endParaRPr lang="en-US" altLang="en-US" sz="1800">
              <a:solidFill>
                <a:srgbClr val="909395"/>
              </a:solidFill>
              <a:cs typeface="Arial" panose="020B0604020202020204" pitchFamily="34" charset="0"/>
            </a:endParaRPr>
          </a:p>
        </p:txBody>
      </p:sp>
      <p:pic>
        <p:nvPicPr>
          <p:cNvPr id="33798" name="Picture 7"/>
          <p:cNvPicPr>
            <a:picLocks noChangeAspect="1" noChangeArrowheads="1"/>
          </p:cNvPicPr>
          <p:nvPr/>
        </p:nvPicPr>
        <p:blipFill>
          <a:blip r:embed="rId4">
            <a:extLst>
              <a:ext uri="{28A0092B-C50C-407E-A947-70E740481C1C}">
                <a14:useLocalDpi xmlns:a14="http://schemas.microsoft.com/office/drawing/2010/main" val="0"/>
              </a:ext>
            </a:extLst>
          </a:blip>
          <a:srcRect l="53325" t="51537" r="7599" b="42409"/>
          <a:stretch>
            <a:fillRect/>
          </a:stretch>
        </p:blipFill>
        <p:spPr bwMode="auto">
          <a:xfrm>
            <a:off x="457200" y="1143000"/>
            <a:ext cx="8382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8"/>
          <p:cNvPicPr>
            <a:picLocks noChangeAspect="1" noChangeArrowheads="1"/>
          </p:cNvPicPr>
          <p:nvPr/>
        </p:nvPicPr>
        <p:blipFill>
          <a:blip r:embed="rId5">
            <a:extLst>
              <a:ext uri="{28A0092B-C50C-407E-A947-70E740481C1C}">
                <a14:useLocalDpi xmlns:a14="http://schemas.microsoft.com/office/drawing/2010/main" val="0"/>
              </a:ext>
            </a:extLst>
          </a:blip>
          <a:srcRect l="52884" t="47311" r="7318" b="41466"/>
          <a:stretch>
            <a:fillRect/>
          </a:stretch>
        </p:blipFill>
        <p:spPr bwMode="auto">
          <a:xfrm>
            <a:off x="484188" y="3471863"/>
            <a:ext cx="8050212"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3">
            <a:extLst>
              <a:ext uri="{28A0092B-C50C-407E-A947-70E740481C1C}">
                <a14:useLocalDpi xmlns:a14="http://schemas.microsoft.com/office/drawing/2010/main" val="0"/>
              </a:ext>
            </a:extLst>
          </a:blip>
          <a:srcRect l="54082" t="37378" r="11247" b="28041"/>
          <a:stretch>
            <a:fillRect/>
          </a:stretch>
        </p:blipFill>
        <p:spPr bwMode="auto">
          <a:xfrm>
            <a:off x="381000" y="2971800"/>
            <a:ext cx="8089900"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799A072-556F-4647-8820-3E1F87CFD72D}" type="slidenum">
              <a:rPr lang="en-US" altLang="en-US" sz="1800">
                <a:solidFill>
                  <a:srgbClr val="909395"/>
                </a:solidFill>
                <a:cs typeface="Arial" panose="020B0604020202020204" pitchFamily="34" charset="0"/>
              </a:rPr>
              <a:pPr>
                <a:spcBef>
                  <a:spcPct val="0"/>
                </a:spcBef>
                <a:buFontTx/>
                <a:buNone/>
              </a:pPr>
              <a:t>15</a:t>
            </a:fld>
            <a:endParaRPr lang="en-US" altLang="en-US" sz="1800">
              <a:solidFill>
                <a:srgbClr val="909395"/>
              </a:solidFill>
              <a:cs typeface="Arial" panose="020B0604020202020204" pitchFamily="34" charset="0"/>
            </a:endParaRPr>
          </a:p>
        </p:txBody>
      </p:sp>
      <p:sp>
        <p:nvSpPr>
          <p:cNvPr id="35844" name="Content Placeholder 2"/>
          <p:cNvSpPr txBox="1">
            <a:spLocks/>
          </p:cNvSpPr>
          <p:nvPr/>
        </p:nvSpPr>
        <p:spPr bwMode="auto">
          <a:xfrm>
            <a:off x="228600" y="304800"/>
            <a:ext cx="87725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a:solidFill>
                  <a:srgbClr val="002060"/>
                </a:solidFill>
              </a:rPr>
              <a:t>17. Go to ProjCostAlt1 tab.</a:t>
            </a:r>
          </a:p>
          <a:p>
            <a:pPr>
              <a:spcBef>
                <a:spcPts val="800"/>
              </a:spcBef>
              <a:buClr>
                <a:schemeClr val="accent2"/>
              </a:buClr>
              <a:buFontTx/>
              <a:buNone/>
            </a:pPr>
            <a:endParaRPr kumimoji="0" lang="en-CA"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r>
              <a:rPr kumimoji="0" lang="en-US" altLang="en-US" sz="2400">
                <a:solidFill>
                  <a:srgbClr val="002060"/>
                </a:solidFill>
              </a:rPr>
              <a:t>18. Enter </a:t>
            </a:r>
            <a:r>
              <a:rPr lang="en-US" altLang="en-US" sz="2400">
                <a:solidFill>
                  <a:srgbClr val="FF6600"/>
                </a:solidFill>
                <a:cs typeface="Arial" panose="020B0604020202020204" pitchFamily="34" charset="0"/>
              </a:rPr>
              <a:t>rehab costs </a:t>
            </a:r>
            <a:r>
              <a:rPr kumimoji="0" lang="en-US" altLang="en-US" sz="2400">
                <a:solidFill>
                  <a:srgbClr val="002060"/>
                </a:solidFill>
              </a:rPr>
              <a:t>under ProjectCostsAlt1 tab.</a:t>
            </a: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p:txBody>
      </p:sp>
      <p:pic>
        <p:nvPicPr>
          <p:cNvPr id="35845" name="Picture 8"/>
          <p:cNvPicPr>
            <a:picLocks noChangeAspect="1" noChangeArrowheads="1"/>
          </p:cNvPicPr>
          <p:nvPr/>
        </p:nvPicPr>
        <p:blipFill>
          <a:blip r:embed="rId4">
            <a:extLst>
              <a:ext uri="{28A0092B-C50C-407E-A947-70E740481C1C}">
                <a14:useLocalDpi xmlns:a14="http://schemas.microsoft.com/office/drawing/2010/main" val="0"/>
              </a:ext>
            </a:extLst>
          </a:blip>
          <a:srcRect l="12968" t="96289" r="18410" b="1990"/>
          <a:stretch>
            <a:fillRect/>
          </a:stretch>
        </p:blipFill>
        <p:spPr bwMode="auto">
          <a:xfrm>
            <a:off x="514350" y="912813"/>
            <a:ext cx="8486775" cy="296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9"/>
          <p:cNvSpPr/>
          <p:nvPr/>
        </p:nvSpPr>
        <p:spPr>
          <a:xfrm>
            <a:off x="4645025" y="882650"/>
            <a:ext cx="86995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Repeat Steps 1-18 </a:t>
            </a:r>
          </a:p>
          <a:p>
            <a:pPr eaLnBrk="1" hangingPunct="1"/>
            <a:r>
              <a:rPr lang="en-US" altLang="en-US" sz="6000" smtClean="0"/>
              <a:t>For Alternative 2</a:t>
            </a:r>
          </a:p>
        </p:txBody>
      </p:sp>
      <p:sp>
        <p:nvSpPr>
          <p:cNvPr id="37891"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BDBE4F7-D5C3-4352-93EA-85866C4063A6}" type="slidenum">
              <a:rPr lang="en-CA" altLang="en-US" sz="1800">
                <a:solidFill>
                  <a:srgbClr val="FFFFFF"/>
                </a:solidFill>
                <a:latin typeface="Arial" panose="020B0604020202020204" pitchFamily="34" charset="0"/>
              </a:rPr>
              <a:pPr>
                <a:spcBef>
                  <a:spcPct val="0"/>
                </a:spcBef>
                <a:buFontTx/>
                <a:buNone/>
              </a:pPr>
              <a:t>16</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p:cNvPicPr>
            <a:picLocks noChangeAspect="1" noChangeArrowheads="1"/>
          </p:cNvPicPr>
          <p:nvPr/>
        </p:nvPicPr>
        <p:blipFill>
          <a:blip r:embed="rId3">
            <a:extLst>
              <a:ext uri="{28A0092B-C50C-407E-A947-70E740481C1C}">
                <a14:useLocalDpi xmlns:a14="http://schemas.microsoft.com/office/drawing/2010/main" val="0"/>
              </a:ext>
            </a:extLst>
          </a:blip>
          <a:srcRect l="53720" t="27580" r="7889" b="19276"/>
          <a:stretch>
            <a:fillRect/>
          </a:stretch>
        </p:blipFill>
        <p:spPr bwMode="auto">
          <a:xfrm>
            <a:off x="457200" y="228600"/>
            <a:ext cx="8229600"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itle 1"/>
          <p:cNvSpPr>
            <a:spLocks noGrp="1"/>
          </p:cNvSpPr>
          <p:nvPr>
            <p:ph type="title"/>
          </p:nvPr>
        </p:nvSpPr>
        <p:spPr>
          <a:xfrm>
            <a:off x="6248400" y="1600200"/>
            <a:ext cx="1600200" cy="762000"/>
          </a:xfrm>
          <a:solidFill>
            <a:schemeClr val="bg1"/>
          </a:solidFill>
        </p:spPr>
        <p:txBody>
          <a:bodyPr/>
          <a:lstStyle/>
          <a:p>
            <a:pPr algn="r" eaLnBrk="1" hangingPunct="1"/>
            <a:r>
              <a:rPr lang="en-US" altLang="en-US" sz="4000" smtClean="0">
                <a:solidFill>
                  <a:srgbClr val="0070C0"/>
                </a:solidFill>
              </a:rPr>
              <a:t>ALT 2 </a:t>
            </a:r>
            <a:endParaRPr lang="en-CA" altLang="en-US" sz="4000" smtClean="0">
              <a:solidFill>
                <a:srgbClr val="0070C0"/>
              </a:solidFill>
            </a:endParaRPr>
          </a:p>
        </p:txBody>
      </p:sp>
      <p:pic>
        <p:nvPicPr>
          <p:cNvPr id="38916" name="Picture 4"/>
          <p:cNvPicPr>
            <a:picLocks noChangeAspect="1" noChangeArrowheads="1"/>
          </p:cNvPicPr>
          <p:nvPr/>
        </p:nvPicPr>
        <p:blipFill>
          <a:blip r:embed="rId4">
            <a:extLst>
              <a:ext uri="{28A0092B-C50C-407E-A947-70E740481C1C}">
                <a14:useLocalDpi xmlns:a14="http://schemas.microsoft.com/office/drawing/2010/main" val="0"/>
              </a:ext>
            </a:extLst>
          </a:blip>
          <a:srcRect l="7051" t="96301" r="37830" b="2083"/>
          <a:stretch>
            <a:fillRect/>
          </a:stretch>
        </p:blipFill>
        <p:spPr bwMode="auto">
          <a:xfrm>
            <a:off x="457200" y="5543550"/>
            <a:ext cx="84582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 name="Oval 4"/>
          <p:cNvSpPr/>
          <p:nvPr/>
        </p:nvSpPr>
        <p:spPr>
          <a:xfrm>
            <a:off x="3352800" y="5524500"/>
            <a:ext cx="8382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891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F2FF5D6-AB77-4E77-A788-6893E5CAFC3A}" type="slidenum">
              <a:rPr lang="en-US" altLang="en-US" sz="1800">
                <a:solidFill>
                  <a:srgbClr val="909395"/>
                </a:solidFill>
                <a:cs typeface="Arial" panose="020B0604020202020204" pitchFamily="34" charset="0"/>
              </a:rPr>
              <a:pPr>
                <a:spcBef>
                  <a:spcPct val="0"/>
                </a:spcBef>
                <a:buFontTx/>
                <a:buNone/>
              </a:pPr>
              <a:t>17</a:t>
            </a:fld>
            <a:endParaRPr lang="en-US" altLang="en-US" sz="1800">
              <a:solidFill>
                <a:srgbClr val="909395"/>
              </a:solidFill>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p:cNvSpPr>
          <p:nvPr/>
        </p:nvSpPr>
        <p:spPr bwMode="auto">
          <a:xfrm>
            <a:off x="974725" y="304800"/>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ALTERNATIVE 2 SCREENSHOTS:</a:t>
            </a:r>
            <a:endParaRPr kumimoji="0" lang="en-CA" altLang="en-US" sz="2800">
              <a:solidFill>
                <a:srgbClr val="FFFFFF"/>
              </a:solidFill>
            </a:endParaRPr>
          </a:p>
        </p:txBody>
      </p:sp>
      <p:pic>
        <p:nvPicPr>
          <p:cNvPr id="40963" name="Picture 4"/>
          <p:cNvPicPr>
            <a:picLocks noChangeAspect="1" noChangeArrowheads="1"/>
          </p:cNvPicPr>
          <p:nvPr/>
        </p:nvPicPr>
        <p:blipFill>
          <a:blip r:embed="rId3">
            <a:extLst>
              <a:ext uri="{28A0092B-C50C-407E-A947-70E740481C1C}">
                <a14:useLocalDpi xmlns:a14="http://schemas.microsoft.com/office/drawing/2010/main" val="0"/>
              </a:ext>
            </a:extLst>
          </a:blip>
          <a:srcRect l="5000" t="96341" r="18929" b="2083"/>
          <a:stretch>
            <a:fillRect/>
          </a:stretch>
        </p:blipFill>
        <p:spPr bwMode="auto">
          <a:xfrm>
            <a:off x="295275" y="5334000"/>
            <a:ext cx="8553450" cy="236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2743200" y="5334000"/>
            <a:ext cx="457200" cy="236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4096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 y="304800"/>
            <a:ext cx="8572500" cy="2752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096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275" y="3290888"/>
            <a:ext cx="8553450" cy="95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7"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38D33E9-60E7-4182-A327-6506567EA079}" type="slidenum">
              <a:rPr lang="en-US" altLang="en-US" sz="1800">
                <a:solidFill>
                  <a:srgbClr val="909395"/>
                </a:solidFill>
                <a:cs typeface="Arial" panose="020B0604020202020204" pitchFamily="34" charset="0"/>
              </a:rPr>
              <a:pPr>
                <a:spcBef>
                  <a:spcPct val="0"/>
                </a:spcBef>
                <a:buFontTx/>
                <a:buNone/>
              </a:pPr>
              <a:t>18</a:t>
            </a:fld>
            <a:endParaRPr lang="en-US" altLang="en-US" sz="1800">
              <a:solidFill>
                <a:srgbClr val="909395"/>
              </a:solidFill>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5"/>
          <p:cNvPicPr>
            <a:picLocks noChangeAspect="1" noChangeArrowheads="1"/>
          </p:cNvPicPr>
          <p:nvPr/>
        </p:nvPicPr>
        <p:blipFill>
          <a:blip r:embed="rId3">
            <a:extLst>
              <a:ext uri="{28A0092B-C50C-407E-A947-70E740481C1C}">
                <a14:useLocalDpi xmlns:a14="http://schemas.microsoft.com/office/drawing/2010/main" val="0"/>
              </a:ext>
            </a:extLst>
          </a:blip>
          <a:srcRect l="50885" t="22504" r="5075" b="5672"/>
          <a:stretch>
            <a:fillRect/>
          </a:stretch>
        </p:blipFill>
        <p:spPr bwMode="auto">
          <a:xfrm>
            <a:off x="228600" y="381000"/>
            <a:ext cx="846296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5257800" y="5905500"/>
            <a:ext cx="914400" cy="1936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301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4F744431-F0EC-4BBC-A3C3-C61BEB1D4F3B}" type="slidenum">
              <a:rPr lang="en-US" altLang="en-US" sz="1800">
                <a:solidFill>
                  <a:srgbClr val="909395"/>
                </a:solidFill>
                <a:cs typeface="Arial" panose="020B0604020202020204" pitchFamily="34" charset="0"/>
              </a:rPr>
              <a:pPr>
                <a:spcBef>
                  <a:spcPct val="0"/>
                </a:spcBef>
                <a:buFontTx/>
                <a:buNone/>
              </a:pPr>
              <a:t>19</a:t>
            </a:fld>
            <a:endParaRPr lang="en-US" altLang="en-US" sz="1800">
              <a:solidFill>
                <a:srgbClr val="909395"/>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533400" y="1905000"/>
            <a:ext cx="7521575" cy="3200400"/>
          </a:xfrm>
        </p:spPr>
        <p:txBody>
          <a:bodyPr/>
          <a:lstStyle/>
          <a:p>
            <a:pPr marL="0" indent="0" eaLnBrk="1" hangingPunct="1">
              <a:buFontTx/>
              <a:buNone/>
            </a:pPr>
            <a:r>
              <a:rPr kumimoji="1" lang="en-US" altLang="en-US" sz="2800" smtClean="0">
                <a:solidFill>
                  <a:srgbClr val="FF6600"/>
                </a:solidFill>
                <a:cs typeface="Arial" panose="020B0604020202020204" pitchFamily="34" charset="0"/>
              </a:rPr>
              <a:t>Alternative 1</a:t>
            </a:r>
            <a:r>
              <a:rPr lang="en-US" altLang="en-US" sz="2800" smtClean="0">
                <a:solidFill>
                  <a:srgbClr val="002060"/>
                </a:solidFill>
              </a:rPr>
              <a:t>:  The “do minimum” option, i.e. continue maintaining the gravel road as is.</a:t>
            </a:r>
          </a:p>
          <a:p>
            <a:pPr marL="0" indent="0" eaLnBrk="1" hangingPunct="1">
              <a:buFontTx/>
              <a:buNone/>
            </a:pPr>
            <a:endParaRPr lang="en-US" altLang="en-US" sz="2800" smtClean="0">
              <a:solidFill>
                <a:srgbClr val="002060"/>
              </a:solidFill>
            </a:endParaRPr>
          </a:p>
          <a:p>
            <a:pPr marL="0" indent="0" eaLnBrk="1" hangingPunct="1">
              <a:buFontTx/>
              <a:buNone/>
            </a:pPr>
            <a:r>
              <a:rPr kumimoji="1" lang="en-US" altLang="en-US" sz="2800" smtClean="0">
                <a:solidFill>
                  <a:srgbClr val="FF6600"/>
                </a:solidFill>
                <a:cs typeface="Arial" panose="020B0604020202020204" pitchFamily="34" charset="0"/>
              </a:rPr>
              <a:t>Alternative 2</a:t>
            </a:r>
            <a:r>
              <a:rPr lang="en-US" altLang="en-US" sz="2800" smtClean="0">
                <a:solidFill>
                  <a:srgbClr val="002060"/>
                </a:solidFill>
              </a:rPr>
              <a:t>: Pave gravel road now</a:t>
            </a:r>
          </a:p>
          <a:p>
            <a:pPr marL="0" indent="0" eaLnBrk="1" hangingPunct="1"/>
            <a:endParaRPr lang="en-US" altLang="en-US" sz="2800" smtClean="0">
              <a:solidFill>
                <a:srgbClr val="002060"/>
              </a:solidFill>
            </a:endParaRPr>
          </a:p>
          <a:p>
            <a:pPr marL="0" indent="0" eaLnBrk="1" hangingPunct="1">
              <a:buFontTx/>
              <a:buNone/>
            </a:pPr>
            <a:r>
              <a:rPr lang="en-US" altLang="en-US" sz="2800" smtClean="0">
                <a:solidFill>
                  <a:srgbClr val="002060"/>
                </a:solidFill>
              </a:rPr>
              <a:t>No </a:t>
            </a:r>
            <a:r>
              <a:rPr kumimoji="1" lang="en-US" altLang="en-US" sz="2800" smtClean="0">
                <a:solidFill>
                  <a:srgbClr val="FF6600"/>
                </a:solidFill>
                <a:cs typeface="Arial" panose="020B0604020202020204" pitchFamily="34" charset="0"/>
              </a:rPr>
              <a:t>Alternative 3 </a:t>
            </a:r>
            <a:r>
              <a:rPr lang="en-US" altLang="en-US" sz="2800" smtClean="0">
                <a:solidFill>
                  <a:srgbClr val="002060"/>
                </a:solidFill>
              </a:rPr>
              <a:t>in this example.</a:t>
            </a:r>
            <a:endParaRPr lang="en-CA" altLang="en-US" sz="2800" smtClean="0">
              <a:solidFill>
                <a:srgbClr val="002060"/>
              </a:solidFill>
            </a:endParaRPr>
          </a:p>
        </p:txBody>
      </p:sp>
      <p:sp>
        <p:nvSpPr>
          <p:cNvPr id="9219" name="TextBox 3"/>
          <p:cNvSpPr txBox="1">
            <a:spLocks noChangeArrowheads="1"/>
          </p:cNvSpPr>
          <p:nvPr/>
        </p:nvSpPr>
        <p:spPr bwMode="auto">
          <a:xfrm>
            <a:off x="533400" y="434975"/>
            <a:ext cx="78263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4400">
                <a:solidFill>
                  <a:srgbClr val="00AAD2"/>
                </a:solidFill>
                <a:latin typeface="Arial" panose="020B0604020202020204" pitchFamily="34" charset="0"/>
              </a:rPr>
              <a:t>Alternatives</a:t>
            </a:r>
            <a:endParaRPr lang="en-CA" altLang="en-US" sz="4000">
              <a:solidFill>
                <a:srgbClr val="00AAD2"/>
              </a:solidFill>
            </a:endParaRPr>
          </a:p>
        </p:txBody>
      </p:sp>
      <p:sp>
        <p:nvSpPr>
          <p:cNvPr id="922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EEA4F1C-5E19-481E-86F8-98B3F157FABB}" type="slidenum">
              <a:rPr lang="en-US" altLang="en-US" sz="1800">
                <a:solidFill>
                  <a:srgbClr val="909395"/>
                </a:solidFill>
                <a:cs typeface="Arial" panose="020B0604020202020204" pitchFamily="34" charset="0"/>
              </a:rPr>
              <a:pPr>
                <a:spcBef>
                  <a:spcPct val="0"/>
                </a:spcBef>
                <a:buFontTx/>
                <a:buNone/>
              </a:pPr>
              <a:t>2</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Collision Rates</a:t>
            </a:r>
          </a:p>
        </p:txBody>
      </p:sp>
      <p:sp>
        <p:nvSpPr>
          <p:cNvPr id="45059"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209026A-74D0-4AD4-8BB9-E54A61F50762}" type="slidenum">
              <a:rPr lang="en-CA" altLang="en-US" sz="1800">
                <a:solidFill>
                  <a:srgbClr val="FFFFFF"/>
                </a:solidFill>
                <a:latin typeface="Arial" panose="020B0604020202020204" pitchFamily="34" charset="0"/>
              </a:rPr>
              <a:pPr>
                <a:spcBef>
                  <a:spcPct val="0"/>
                </a:spcBef>
                <a:buFontTx/>
                <a:buNone/>
              </a:pPr>
              <a:t>20</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txBox="1">
            <a:spLocks/>
          </p:cNvSpPr>
          <p:nvPr/>
        </p:nvSpPr>
        <p:spPr bwMode="auto">
          <a:xfrm>
            <a:off x="974725" y="304800"/>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ALTERNATIVE 2 SCREENSHOTS:</a:t>
            </a:r>
            <a:endParaRPr kumimoji="0" lang="en-CA" altLang="en-US" sz="2800">
              <a:solidFill>
                <a:srgbClr val="FFFFFF"/>
              </a:solidFill>
            </a:endParaRPr>
          </a:p>
        </p:txBody>
      </p:sp>
      <p:pic>
        <p:nvPicPr>
          <p:cNvPr id="46083" name="Picture 8"/>
          <p:cNvPicPr>
            <a:picLocks noChangeAspect="1" noChangeArrowheads="1"/>
          </p:cNvPicPr>
          <p:nvPr/>
        </p:nvPicPr>
        <p:blipFill>
          <a:blip r:embed="rId3">
            <a:extLst>
              <a:ext uri="{28A0092B-C50C-407E-A947-70E740481C1C}">
                <a14:useLocalDpi xmlns:a14="http://schemas.microsoft.com/office/drawing/2010/main" val="0"/>
              </a:ext>
            </a:extLst>
          </a:blip>
          <a:srcRect l="4204" t="36546" r="33749" b="8665"/>
          <a:stretch>
            <a:fillRect/>
          </a:stretch>
        </p:blipFill>
        <p:spPr bwMode="auto">
          <a:xfrm>
            <a:off x="533400" y="228600"/>
            <a:ext cx="8229600" cy="5564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cxnSp>
        <p:nvCxnSpPr>
          <p:cNvPr id="5" name="Straight Arrow Connector 4"/>
          <p:cNvCxnSpPr/>
          <p:nvPr/>
        </p:nvCxnSpPr>
        <p:spPr bwMode="auto">
          <a:xfrm flipV="1">
            <a:off x="4735513" y="3490913"/>
            <a:ext cx="533400" cy="1295400"/>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6085" name="Title 1"/>
          <p:cNvSpPr>
            <a:spLocks noGrp="1"/>
          </p:cNvSpPr>
          <p:nvPr>
            <p:ph type="title"/>
          </p:nvPr>
        </p:nvSpPr>
        <p:spPr>
          <a:xfrm>
            <a:off x="4648200" y="808038"/>
            <a:ext cx="4419600" cy="1630362"/>
          </a:xfrm>
          <a:solidFill>
            <a:schemeClr val="bg1"/>
          </a:solidFill>
        </p:spPr>
        <p:txBody>
          <a:bodyPr/>
          <a:lstStyle/>
          <a:p>
            <a:pPr algn="r"/>
            <a:r>
              <a:rPr lang="en-US" altLang="en-US" smtClean="0">
                <a:solidFill>
                  <a:srgbClr val="00AAD2"/>
                </a:solidFill>
              </a:rPr>
              <a:t>Selecting a collision rate from chart based on 8.5 m width:</a:t>
            </a:r>
            <a:endParaRPr lang="en-CA" altLang="en-US" smtClean="0">
              <a:solidFill>
                <a:srgbClr val="00AAD2"/>
              </a:solidFill>
            </a:endParaRPr>
          </a:p>
        </p:txBody>
      </p:sp>
      <p:pic>
        <p:nvPicPr>
          <p:cNvPr id="46086" name="Picture 5"/>
          <p:cNvPicPr>
            <a:picLocks noChangeAspect="1" noChangeArrowheads="1"/>
          </p:cNvPicPr>
          <p:nvPr/>
        </p:nvPicPr>
        <p:blipFill>
          <a:blip r:embed="rId4">
            <a:extLst>
              <a:ext uri="{28A0092B-C50C-407E-A947-70E740481C1C}">
                <a14:useLocalDpi xmlns:a14="http://schemas.microsoft.com/office/drawing/2010/main" val="0"/>
              </a:ext>
            </a:extLst>
          </a:blip>
          <a:srcRect l="4916" t="96268" r="23232" b="2098"/>
          <a:stretch>
            <a:fillRect/>
          </a:stretch>
        </p:blipFill>
        <p:spPr bwMode="auto">
          <a:xfrm>
            <a:off x="228600" y="5751513"/>
            <a:ext cx="8534400" cy="268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7"/>
          <p:cNvSpPr/>
          <p:nvPr/>
        </p:nvSpPr>
        <p:spPr>
          <a:xfrm>
            <a:off x="6019800" y="5719763"/>
            <a:ext cx="9906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6088" name="TextBox 8"/>
          <p:cNvSpPr txBox="1">
            <a:spLocks noChangeArrowheads="1"/>
          </p:cNvSpPr>
          <p:nvPr/>
        </p:nvSpPr>
        <p:spPr bwMode="auto">
          <a:xfrm>
            <a:off x="7620000" y="5006975"/>
            <a:ext cx="1447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2000">
                <a:solidFill>
                  <a:srgbClr val="002060"/>
                </a:solidFill>
                <a:latin typeface="Arial" panose="020B0604020202020204" pitchFamily="34" charset="0"/>
              </a:rPr>
              <a:t>2008-2012 data</a:t>
            </a:r>
            <a:endParaRPr lang="en-CA" altLang="en-US" sz="2000">
              <a:solidFill>
                <a:srgbClr val="002060"/>
              </a:solidFill>
              <a:latin typeface="Arial" panose="020B0604020202020204" pitchFamily="34" charset="0"/>
            </a:endParaRPr>
          </a:p>
        </p:txBody>
      </p:sp>
      <p:sp>
        <p:nvSpPr>
          <p:cNvPr id="10" name="Oval 9"/>
          <p:cNvSpPr/>
          <p:nvPr/>
        </p:nvSpPr>
        <p:spPr>
          <a:xfrm>
            <a:off x="5029200" y="3313113"/>
            <a:ext cx="457200" cy="3746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609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C1E3F128-D4D1-4185-8A03-CEE726D39FFD}" type="slidenum">
              <a:rPr lang="en-US" altLang="en-US" sz="1800">
                <a:solidFill>
                  <a:srgbClr val="909395"/>
                </a:solidFill>
                <a:cs typeface="Arial" panose="020B0604020202020204" pitchFamily="34" charset="0"/>
              </a:rPr>
              <a:pPr>
                <a:spcBef>
                  <a:spcPct val="0"/>
                </a:spcBef>
                <a:buFontTx/>
                <a:buNone/>
              </a:pPr>
              <a:t>21</a:t>
            </a:fld>
            <a:endParaRPr lang="en-US" altLang="en-US" sz="1800">
              <a:solidFill>
                <a:srgbClr val="909395"/>
              </a:solidFill>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
          <p:cNvPicPr>
            <a:picLocks noChangeAspect="1" noChangeArrowheads="1"/>
          </p:cNvPicPr>
          <p:nvPr/>
        </p:nvPicPr>
        <p:blipFill>
          <a:blip r:embed="rId3">
            <a:extLst>
              <a:ext uri="{28A0092B-C50C-407E-A947-70E740481C1C}">
                <a14:useLocalDpi xmlns:a14="http://schemas.microsoft.com/office/drawing/2010/main" val="0"/>
              </a:ext>
            </a:extLst>
          </a:blip>
          <a:srcRect l="53851" t="55594" r="11359" b="14218"/>
          <a:stretch>
            <a:fillRect/>
          </a:stretch>
        </p:blipFill>
        <p:spPr bwMode="auto">
          <a:xfrm>
            <a:off x="533400" y="1514475"/>
            <a:ext cx="7924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Box 4"/>
          <p:cNvSpPr txBox="1">
            <a:spLocks noChangeArrowheads="1"/>
          </p:cNvSpPr>
          <p:nvPr/>
        </p:nvSpPr>
        <p:spPr bwMode="auto">
          <a:xfrm>
            <a:off x="457200" y="533400"/>
            <a:ext cx="8153400" cy="1077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buClr>
                <a:schemeClr val="accent2"/>
              </a:buClr>
            </a:pPr>
            <a:r>
              <a:rPr kumimoji="0" lang="en-US" altLang="en-US" sz="3200">
                <a:solidFill>
                  <a:srgbClr val="002060"/>
                </a:solidFill>
                <a:latin typeface="Arial" panose="020B0604020202020204" pitchFamily="34" charset="0"/>
              </a:rPr>
              <a:t>Collision rate of gravel road: </a:t>
            </a:r>
          </a:p>
          <a:p>
            <a:pPr algn="ctr">
              <a:buClr>
                <a:schemeClr val="accent2"/>
              </a:buClr>
            </a:pPr>
            <a:r>
              <a:rPr kumimoji="0" lang="en-US" altLang="en-US" sz="3200">
                <a:solidFill>
                  <a:srgbClr val="002060"/>
                </a:solidFill>
                <a:latin typeface="Arial" panose="020B0604020202020204" pitchFamily="34" charset="0"/>
              </a:rPr>
              <a:t>149.4/134.3 = 1.11x that of 2 lane paved</a:t>
            </a:r>
            <a:endParaRPr lang="en-CA" altLang="en-US" sz="3200">
              <a:solidFill>
                <a:srgbClr val="002060"/>
              </a:solidFill>
            </a:endParaRPr>
          </a:p>
        </p:txBody>
      </p:sp>
      <p:sp>
        <p:nvSpPr>
          <p:cNvPr id="6" name="Oval 5"/>
          <p:cNvSpPr/>
          <p:nvPr/>
        </p:nvSpPr>
        <p:spPr>
          <a:xfrm>
            <a:off x="4162425" y="2771775"/>
            <a:ext cx="45720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48133"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5824" r="29655" b="2055"/>
          <a:stretch>
            <a:fillRect/>
          </a:stretch>
        </p:blipFill>
        <p:spPr bwMode="auto">
          <a:xfrm>
            <a:off x="304800" y="5410200"/>
            <a:ext cx="84296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7"/>
          <p:cNvSpPr/>
          <p:nvPr/>
        </p:nvSpPr>
        <p:spPr>
          <a:xfrm>
            <a:off x="1943100" y="54102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813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C09217DA-6A86-4033-8909-C0B8EE4618AD}" type="slidenum">
              <a:rPr lang="en-US" altLang="en-US" sz="1800">
                <a:solidFill>
                  <a:srgbClr val="909395"/>
                </a:solidFill>
                <a:cs typeface="Arial" panose="020B0604020202020204" pitchFamily="34" charset="0"/>
              </a:rPr>
              <a:pPr>
                <a:spcBef>
                  <a:spcPct val="0"/>
                </a:spcBef>
                <a:buFontTx/>
                <a:buNone/>
              </a:pPr>
              <a:t>22</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9"/>
          <p:cNvPicPr>
            <a:picLocks noChangeAspect="1" noChangeArrowheads="1"/>
          </p:cNvPicPr>
          <p:nvPr/>
        </p:nvPicPr>
        <p:blipFill>
          <a:blip r:embed="rId3">
            <a:extLst>
              <a:ext uri="{28A0092B-C50C-407E-A947-70E740481C1C}">
                <a14:useLocalDpi xmlns:a14="http://schemas.microsoft.com/office/drawing/2010/main" val="0"/>
              </a:ext>
            </a:extLst>
          </a:blip>
          <a:srcRect l="53851" t="56491" b="13803"/>
          <a:stretch>
            <a:fillRect/>
          </a:stretch>
        </p:blipFill>
        <p:spPr bwMode="auto">
          <a:xfrm>
            <a:off x="323850" y="2868613"/>
            <a:ext cx="81534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itle 1"/>
          <p:cNvSpPr>
            <a:spLocks noGrp="1"/>
          </p:cNvSpPr>
          <p:nvPr>
            <p:ph type="title"/>
          </p:nvPr>
        </p:nvSpPr>
        <p:spPr>
          <a:xfrm>
            <a:off x="457200" y="427038"/>
            <a:ext cx="8229600" cy="792162"/>
          </a:xfrm>
        </p:spPr>
        <p:txBody>
          <a:bodyPr/>
          <a:lstStyle/>
          <a:p>
            <a:r>
              <a:rPr lang="en-US" altLang="en-US" sz="3600" b="0" smtClean="0">
                <a:solidFill>
                  <a:srgbClr val="00AAD2"/>
                </a:solidFill>
                <a:cs typeface="Arial" panose="020B0604020202020204" pitchFamily="34" charset="0"/>
              </a:rPr>
              <a:t>Alt 1 Collision Rate PSV</a:t>
            </a:r>
            <a:endParaRPr lang="en-CA" altLang="en-US" sz="3600" b="0" smtClean="0">
              <a:solidFill>
                <a:srgbClr val="00AAD2"/>
              </a:solidFill>
              <a:cs typeface="Arial" panose="020B0604020202020204" pitchFamily="34" charset="0"/>
            </a:endParaRPr>
          </a:p>
        </p:txBody>
      </p:sp>
      <p:pic>
        <p:nvPicPr>
          <p:cNvPr id="50180"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6358" r="29655" b="2055"/>
          <a:stretch>
            <a:fillRect/>
          </a:stretch>
        </p:blipFill>
        <p:spPr bwMode="auto">
          <a:xfrm>
            <a:off x="457200" y="5378450"/>
            <a:ext cx="8077200" cy="26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7"/>
          <p:cNvSpPr/>
          <p:nvPr/>
        </p:nvSpPr>
        <p:spPr>
          <a:xfrm>
            <a:off x="2057400" y="53340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1" name="Oval 10"/>
          <p:cNvSpPr/>
          <p:nvPr/>
        </p:nvSpPr>
        <p:spPr>
          <a:xfrm>
            <a:off x="323850" y="3443288"/>
            <a:ext cx="419100" cy="276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2" name="Oval 11"/>
          <p:cNvSpPr/>
          <p:nvPr/>
        </p:nvSpPr>
        <p:spPr>
          <a:xfrm>
            <a:off x="6629400" y="3571875"/>
            <a:ext cx="609600" cy="2635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0184" name="TextBox 3"/>
          <p:cNvSpPr txBox="1">
            <a:spLocks noChangeArrowheads="1"/>
          </p:cNvSpPr>
          <p:nvPr/>
        </p:nvSpPr>
        <p:spPr bwMode="auto">
          <a:xfrm>
            <a:off x="457200" y="2057400"/>
            <a:ext cx="822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200">
                <a:solidFill>
                  <a:srgbClr val="002060"/>
                </a:solidFill>
                <a:latin typeface="Arial" panose="020B0604020202020204" pitchFamily="34" charset="0"/>
              </a:rPr>
              <a:t>117 * 1.11 = 129.87</a:t>
            </a:r>
            <a:endParaRPr lang="en-CA" altLang="en-US" sz="3200">
              <a:solidFill>
                <a:srgbClr val="002060"/>
              </a:solidFill>
              <a:latin typeface="Arial" panose="020B0604020202020204" pitchFamily="34" charset="0"/>
            </a:endParaRPr>
          </a:p>
        </p:txBody>
      </p:sp>
      <p:cxnSp>
        <p:nvCxnSpPr>
          <p:cNvPr id="50185" name="Straight Arrow Connector 15"/>
          <p:cNvCxnSpPr>
            <a:cxnSpLocks noChangeShapeType="1"/>
          </p:cNvCxnSpPr>
          <p:nvPr/>
        </p:nvCxnSpPr>
        <p:spPr bwMode="auto">
          <a:xfrm>
            <a:off x="6038850" y="2489200"/>
            <a:ext cx="609600" cy="1106488"/>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5018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E6DA34E5-2D63-4C95-849C-B04B6CB2AA13}" type="slidenum">
              <a:rPr lang="en-US" altLang="en-US" sz="1800">
                <a:solidFill>
                  <a:srgbClr val="909395"/>
                </a:solidFill>
                <a:cs typeface="Arial" panose="020B0604020202020204" pitchFamily="34" charset="0"/>
              </a:rPr>
              <a:pPr>
                <a:spcBef>
                  <a:spcPct val="0"/>
                </a:spcBef>
                <a:buFontTx/>
                <a:buNone/>
              </a:pPr>
              <a:t>23</a:t>
            </a:fld>
            <a:endParaRPr lang="en-US" altLang="en-US" sz="1800">
              <a:solidFill>
                <a:srgbClr val="909395"/>
              </a:solidFill>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3"/>
          <p:cNvPicPr>
            <a:picLocks noChangeAspect="1" noChangeArrowheads="1"/>
          </p:cNvPicPr>
          <p:nvPr/>
        </p:nvPicPr>
        <p:blipFill>
          <a:blip r:embed="rId3">
            <a:extLst>
              <a:ext uri="{28A0092B-C50C-407E-A947-70E740481C1C}">
                <a14:useLocalDpi xmlns:a14="http://schemas.microsoft.com/office/drawing/2010/main" val="0"/>
              </a:ext>
            </a:extLst>
          </a:blip>
          <a:srcRect l="9843" t="9766" r="11250" b="13477"/>
          <a:stretch>
            <a:fillRect/>
          </a:stretch>
        </p:blipFill>
        <p:spPr bwMode="auto">
          <a:xfrm>
            <a:off x="1682750" y="1447800"/>
            <a:ext cx="5708650" cy="4443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2227" name="Title 1"/>
          <p:cNvSpPr>
            <a:spLocks noGrp="1"/>
          </p:cNvSpPr>
          <p:nvPr>
            <p:ph type="title"/>
          </p:nvPr>
        </p:nvSpPr>
        <p:spPr>
          <a:xfrm>
            <a:off x="457200" y="427038"/>
            <a:ext cx="8229600" cy="868362"/>
          </a:xfrm>
        </p:spPr>
        <p:txBody>
          <a:bodyPr/>
          <a:lstStyle/>
          <a:p>
            <a:r>
              <a:rPr lang="en-US" altLang="en-US" sz="3600" b="0" smtClean="0">
                <a:solidFill>
                  <a:srgbClr val="00AAD2"/>
                </a:solidFill>
                <a:cs typeface="Arial" panose="020B0604020202020204" pitchFamily="34" charset="0"/>
              </a:rPr>
              <a:t>CMF for centreline rumble strips</a:t>
            </a:r>
            <a:endParaRPr lang="en-CA" altLang="en-US" sz="3600" b="0" smtClean="0">
              <a:solidFill>
                <a:srgbClr val="00AAD2"/>
              </a:solidFill>
              <a:cs typeface="Arial" panose="020B0604020202020204" pitchFamily="34" charset="0"/>
            </a:endParaRPr>
          </a:p>
        </p:txBody>
      </p:sp>
      <p:sp>
        <p:nvSpPr>
          <p:cNvPr id="5" name="Oval 4"/>
          <p:cNvSpPr/>
          <p:nvPr/>
        </p:nvSpPr>
        <p:spPr>
          <a:xfrm>
            <a:off x="3619500" y="5076825"/>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222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40B1C86D-3F20-44E9-A885-511C47F3E717}" type="slidenum">
              <a:rPr lang="en-US" altLang="en-US" sz="1800">
                <a:solidFill>
                  <a:srgbClr val="909395"/>
                </a:solidFill>
                <a:cs typeface="Arial" panose="020B0604020202020204" pitchFamily="34" charset="0"/>
              </a:rPr>
              <a:pPr>
                <a:spcBef>
                  <a:spcPct val="0"/>
                </a:spcBef>
                <a:buFontTx/>
                <a:buNone/>
              </a:pPr>
              <a:t>24</a:t>
            </a:fld>
            <a:endParaRPr lang="en-US" altLang="en-US" sz="1800">
              <a:solidFill>
                <a:srgbClr val="909395"/>
              </a:solidFill>
              <a:cs typeface="Arial" panose="020B0604020202020204" pitchFamily="34" charset="0"/>
            </a:endParaRPr>
          </a:p>
        </p:txBody>
      </p:sp>
      <p:sp>
        <p:nvSpPr>
          <p:cNvPr id="6" name="TextBox 5"/>
          <p:cNvSpPr txBox="1"/>
          <p:nvPr/>
        </p:nvSpPr>
        <p:spPr>
          <a:xfrm>
            <a:off x="403225" y="5997575"/>
            <a:ext cx="8229600" cy="584200"/>
          </a:xfrm>
          <a:prstGeom prst="rect">
            <a:avLst/>
          </a:prstGeom>
          <a:noFill/>
        </p:spPr>
        <p:txBody>
          <a:bodyPr>
            <a:spAutoFit/>
          </a:bodyPr>
          <a:lstStyle/>
          <a:p>
            <a:pPr algn="ctr">
              <a:defRPr/>
            </a:pPr>
            <a:r>
              <a:rPr lang="en-US" sz="3200" dirty="0">
                <a:solidFill>
                  <a:srgbClr val="002060"/>
                </a:solidFill>
                <a:latin typeface="+mn-lt"/>
              </a:rPr>
              <a:t> design CMF=0.9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0"/>
          <p:cNvPicPr>
            <a:picLocks noChangeAspect="1" noChangeArrowheads="1"/>
          </p:cNvPicPr>
          <p:nvPr/>
        </p:nvPicPr>
        <p:blipFill>
          <a:blip r:embed="rId3">
            <a:extLst>
              <a:ext uri="{28A0092B-C50C-407E-A947-70E740481C1C}">
                <a14:useLocalDpi xmlns:a14="http://schemas.microsoft.com/office/drawing/2010/main" val="0"/>
              </a:ext>
            </a:extLst>
          </a:blip>
          <a:srcRect l="53687" t="63737" r="11057" b="11456"/>
          <a:stretch>
            <a:fillRect/>
          </a:stretch>
        </p:blipFill>
        <p:spPr bwMode="auto">
          <a:xfrm>
            <a:off x="457200" y="2106613"/>
            <a:ext cx="800100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4"/>
          <p:cNvPicPr>
            <a:picLocks noChangeAspect="1" noChangeArrowheads="1"/>
          </p:cNvPicPr>
          <p:nvPr/>
        </p:nvPicPr>
        <p:blipFill>
          <a:blip r:embed="rId4">
            <a:extLst>
              <a:ext uri="{28A0092B-C50C-407E-A947-70E740481C1C}">
                <a14:useLocalDpi xmlns:a14="http://schemas.microsoft.com/office/drawing/2010/main" val="0"/>
              </a:ext>
            </a:extLst>
          </a:blip>
          <a:srcRect l="7051" t="96301" r="19740" b="2083"/>
          <a:stretch>
            <a:fillRect/>
          </a:stretch>
        </p:blipFill>
        <p:spPr bwMode="auto">
          <a:xfrm>
            <a:off x="457200" y="5100638"/>
            <a:ext cx="8229600" cy="233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4276" name="Title 1"/>
          <p:cNvSpPr>
            <a:spLocks noGrp="1"/>
          </p:cNvSpPr>
          <p:nvPr>
            <p:ph type="title"/>
          </p:nvPr>
        </p:nvSpPr>
        <p:spPr>
          <a:xfrm>
            <a:off x="457200" y="503238"/>
            <a:ext cx="8229600" cy="792162"/>
          </a:xfrm>
        </p:spPr>
        <p:txBody>
          <a:bodyPr/>
          <a:lstStyle/>
          <a:p>
            <a:r>
              <a:rPr lang="en-US" altLang="en-US" sz="3600" b="0" smtClean="0">
                <a:solidFill>
                  <a:srgbClr val="00AAD2"/>
                </a:solidFill>
                <a:cs typeface="Arial" panose="020B0604020202020204" pitchFamily="34" charset="0"/>
              </a:rPr>
              <a:t>Alt 2 Collision Rate PSV</a:t>
            </a:r>
            <a:endParaRPr lang="en-CA" altLang="en-US" sz="3600" b="0" smtClean="0">
              <a:solidFill>
                <a:srgbClr val="00AAD2"/>
              </a:solidFill>
              <a:cs typeface="Arial" panose="020B0604020202020204" pitchFamily="34" charset="0"/>
            </a:endParaRPr>
          </a:p>
        </p:txBody>
      </p:sp>
      <p:sp>
        <p:nvSpPr>
          <p:cNvPr id="9" name="Oval 8"/>
          <p:cNvSpPr/>
          <p:nvPr/>
        </p:nvSpPr>
        <p:spPr>
          <a:xfrm>
            <a:off x="7770813" y="3179763"/>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0" name="Oval 9"/>
          <p:cNvSpPr/>
          <p:nvPr/>
        </p:nvSpPr>
        <p:spPr>
          <a:xfrm>
            <a:off x="455613" y="2736850"/>
            <a:ext cx="419100" cy="276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 name="TextBox 3"/>
          <p:cNvSpPr txBox="1"/>
          <p:nvPr/>
        </p:nvSpPr>
        <p:spPr>
          <a:xfrm>
            <a:off x="457200" y="1600200"/>
            <a:ext cx="8229600" cy="584200"/>
          </a:xfrm>
          <a:prstGeom prst="rect">
            <a:avLst/>
          </a:prstGeom>
          <a:noFill/>
        </p:spPr>
        <p:txBody>
          <a:bodyPr>
            <a:spAutoFit/>
          </a:bodyPr>
          <a:lstStyle/>
          <a:p>
            <a:pPr algn="ctr">
              <a:defRPr/>
            </a:pPr>
            <a:r>
              <a:rPr lang="en-US" sz="3200" dirty="0">
                <a:solidFill>
                  <a:srgbClr val="002060"/>
                </a:solidFill>
                <a:latin typeface="+mn-lt"/>
              </a:rPr>
              <a:t>117 * 0.9 = 105.3</a:t>
            </a:r>
          </a:p>
        </p:txBody>
      </p:sp>
      <p:cxnSp>
        <p:nvCxnSpPr>
          <p:cNvPr id="54280" name="Straight Arrow Connector 12"/>
          <p:cNvCxnSpPr>
            <a:cxnSpLocks noChangeShapeType="1"/>
            <a:endCxn id="9" idx="2"/>
          </p:cNvCxnSpPr>
          <p:nvPr/>
        </p:nvCxnSpPr>
        <p:spPr bwMode="auto">
          <a:xfrm>
            <a:off x="5686425" y="2106613"/>
            <a:ext cx="2084388" cy="1225550"/>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4" name="Oval 23"/>
          <p:cNvSpPr/>
          <p:nvPr/>
        </p:nvSpPr>
        <p:spPr>
          <a:xfrm>
            <a:off x="2667000" y="50292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428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12579E29-44A5-496C-BF8D-1E2A063753D8}" type="slidenum">
              <a:rPr lang="en-US" altLang="en-US" sz="1800">
                <a:solidFill>
                  <a:srgbClr val="909395"/>
                </a:solidFill>
                <a:cs typeface="Arial" panose="020B0604020202020204" pitchFamily="34" charset="0"/>
              </a:rPr>
              <a:pPr>
                <a:spcBef>
                  <a:spcPct val="0"/>
                </a:spcBef>
                <a:buFontTx/>
                <a:buNone/>
              </a:pPr>
              <a:t>25</a:t>
            </a:fld>
            <a:endParaRPr lang="en-US" altLang="en-US" sz="1800">
              <a:solidFill>
                <a:srgbClr val="909395"/>
              </a:solidFill>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6"/>
          <p:cNvPicPr>
            <a:picLocks noChangeAspect="1" noChangeArrowheads="1"/>
          </p:cNvPicPr>
          <p:nvPr/>
        </p:nvPicPr>
        <p:blipFill>
          <a:blip r:embed="rId3">
            <a:extLst>
              <a:ext uri="{28A0092B-C50C-407E-A947-70E740481C1C}">
                <a14:useLocalDpi xmlns:a14="http://schemas.microsoft.com/office/drawing/2010/main" val="0"/>
              </a:ext>
            </a:extLst>
          </a:blip>
          <a:srcRect l="52083" t="28258" r="17297" b="28934"/>
          <a:stretch>
            <a:fillRect/>
          </a:stretch>
        </p:blipFill>
        <p:spPr bwMode="auto">
          <a:xfrm>
            <a:off x="228600" y="641350"/>
            <a:ext cx="81153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5"/>
          <p:cNvPicPr>
            <a:picLocks noChangeAspect="1" noChangeArrowheads="1"/>
          </p:cNvPicPr>
          <p:nvPr/>
        </p:nvPicPr>
        <p:blipFill>
          <a:blip r:embed="rId4">
            <a:extLst>
              <a:ext uri="{28A0092B-C50C-407E-A947-70E740481C1C}">
                <a14:useLocalDpi xmlns:a14="http://schemas.microsoft.com/office/drawing/2010/main" val="0"/>
              </a:ext>
            </a:extLst>
          </a:blip>
          <a:srcRect l="4613" t="96614" r="19054" b="1936"/>
          <a:stretch>
            <a:fillRect/>
          </a:stretch>
        </p:blipFill>
        <p:spPr bwMode="auto">
          <a:xfrm>
            <a:off x="2362200" y="6096000"/>
            <a:ext cx="6629400" cy="198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8343900" y="6065838"/>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6325" name="Rectangle 1"/>
          <p:cNvSpPr>
            <a:spLocks noGrp="1" noChangeArrowheads="1"/>
          </p:cNvSpPr>
          <p:nvPr>
            <p:ph type="title"/>
          </p:nvPr>
        </p:nvSpPr>
        <p:spPr>
          <a:xfrm>
            <a:off x="0" y="152400"/>
            <a:ext cx="5334000" cy="488950"/>
          </a:xfrm>
          <a:solidFill>
            <a:srgbClr val="FFFFFF"/>
          </a:solidFill>
        </p:spPr>
        <p:txBody>
          <a:bodyPr/>
          <a:lstStyle/>
          <a:p>
            <a:pPr>
              <a:spcBef>
                <a:spcPts val="800"/>
              </a:spcBef>
              <a:buClr>
                <a:schemeClr val="accent2"/>
              </a:buClr>
            </a:pPr>
            <a:r>
              <a:rPr lang="en-US" altLang="en-US" sz="2400" smtClean="0">
                <a:solidFill>
                  <a:srgbClr val="002060"/>
                </a:solidFill>
              </a:rPr>
              <a:t>19. Enter analysis period</a:t>
            </a:r>
          </a:p>
        </p:txBody>
      </p:sp>
      <p:sp>
        <p:nvSpPr>
          <p:cNvPr id="5632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1EC38528-EF1C-476E-A36D-EAB9C1CB1707}" type="slidenum">
              <a:rPr lang="en-US" altLang="en-US" sz="1800">
                <a:solidFill>
                  <a:srgbClr val="909395"/>
                </a:solidFill>
                <a:cs typeface="Arial" panose="020B0604020202020204" pitchFamily="34" charset="0"/>
              </a:rPr>
              <a:pPr>
                <a:spcBef>
                  <a:spcPct val="0"/>
                </a:spcBef>
                <a:buFontTx/>
                <a:buNone/>
              </a:pPr>
              <a:t>26</a:t>
            </a:fld>
            <a:endParaRPr lang="en-US" altLang="en-US" sz="1800">
              <a:solidFill>
                <a:srgbClr val="909395"/>
              </a:solidFill>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5"/>
          <p:cNvPicPr>
            <a:picLocks noChangeAspect="1" noChangeArrowheads="1"/>
          </p:cNvPicPr>
          <p:nvPr/>
        </p:nvPicPr>
        <p:blipFill>
          <a:blip r:embed="rId3">
            <a:extLst>
              <a:ext uri="{28A0092B-C50C-407E-A947-70E740481C1C}">
                <a14:useLocalDpi xmlns:a14="http://schemas.microsoft.com/office/drawing/2010/main" val="0"/>
              </a:ext>
            </a:extLst>
          </a:blip>
          <a:srcRect l="4613" t="96132" r="19054" b="2351"/>
          <a:stretch>
            <a:fillRect/>
          </a:stretch>
        </p:blipFill>
        <p:spPr bwMode="auto">
          <a:xfrm>
            <a:off x="685800" y="6311900"/>
            <a:ext cx="6629400" cy="160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6718300" y="6311900"/>
            <a:ext cx="635000" cy="1952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837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1D334FE2-35C4-4DC8-B264-A51CFB94CD35}" type="slidenum">
              <a:rPr lang="en-US" altLang="en-US" sz="1800">
                <a:solidFill>
                  <a:srgbClr val="909395"/>
                </a:solidFill>
                <a:cs typeface="Arial" panose="020B0604020202020204" pitchFamily="34" charset="0"/>
              </a:rPr>
              <a:pPr>
                <a:spcBef>
                  <a:spcPct val="0"/>
                </a:spcBef>
                <a:buFontTx/>
                <a:buNone/>
              </a:pPr>
              <a:t>27</a:t>
            </a:fld>
            <a:endParaRPr lang="en-US" altLang="en-US" sz="1800">
              <a:solidFill>
                <a:srgbClr val="909395"/>
              </a:solidFill>
              <a:cs typeface="Arial" panose="020B0604020202020204" pitchFamily="34" charset="0"/>
            </a:endParaRPr>
          </a:p>
        </p:txBody>
      </p:sp>
      <p:pic>
        <p:nvPicPr>
          <p:cNvPr id="58373" name="Picture 7"/>
          <p:cNvPicPr>
            <a:picLocks noChangeAspect="1" noChangeArrowheads="1"/>
          </p:cNvPicPr>
          <p:nvPr/>
        </p:nvPicPr>
        <p:blipFill>
          <a:blip r:embed="rId4">
            <a:extLst>
              <a:ext uri="{28A0092B-C50C-407E-A947-70E740481C1C}">
                <a14:useLocalDpi xmlns:a14="http://schemas.microsoft.com/office/drawing/2010/main" val="0"/>
              </a:ext>
            </a:extLst>
          </a:blip>
          <a:srcRect l="51602" t="27032" r="22276" b="27550"/>
          <a:stretch>
            <a:fillRect/>
          </a:stretch>
        </p:blipFill>
        <p:spPr bwMode="auto">
          <a:xfrm>
            <a:off x="528638" y="187325"/>
            <a:ext cx="7362825"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Work to find the </a:t>
            </a:r>
          </a:p>
          <a:p>
            <a:pPr eaLnBrk="1" hangingPunct="1"/>
            <a:r>
              <a:rPr lang="en-US" altLang="en-US" sz="6000" smtClean="0"/>
              <a:t>AADT that paving is not economically feasible</a:t>
            </a:r>
          </a:p>
        </p:txBody>
      </p:sp>
      <p:sp>
        <p:nvSpPr>
          <p:cNvPr id="60419"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BA8998A-81A4-4470-A71D-0E1D3F51E2D1}" type="slidenum">
              <a:rPr lang="en-CA" altLang="en-US" sz="1800">
                <a:solidFill>
                  <a:srgbClr val="FFFFFF"/>
                </a:solidFill>
                <a:latin typeface="Arial" panose="020B0604020202020204" pitchFamily="34" charset="0"/>
              </a:rPr>
              <a:pPr>
                <a:spcBef>
                  <a:spcPct val="0"/>
                </a:spcBef>
                <a:buFontTx/>
                <a:buNone/>
              </a:pPr>
              <a:t>28</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6"/>
          <p:cNvPicPr>
            <a:picLocks noChangeAspect="1" noChangeArrowheads="1"/>
          </p:cNvPicPr>
          <p:nvPr/>
        </p:nvPicPr>
        <p:blipFill>
          <a:blip r:embed="rId3">
            <a:extLst>
              <a:ext uri="{28A0092B-C50C-407E-A947-70E740481C1C}">
                <a14:useLocalDpi xmlns:a14="http://schemas.microsoft.com/office/drawing/2010/main" val="0"/>
              </a:ext>
            </a:extLst>
          </a:blip>
          <a:srcRect l="51282" t="26038" r="21954" b="27922"/>
          <a:stretch>
            <a:fillRect/>
          </a:stretch>
        </p:blipFill>
        <p:spPr bwMode="auto">
          <a:xfrm>
            <a:off x="123825" y="152400"/>
            <a:ext cx="7419975"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5"/>
          <p:cNvPicPr>
            <a:picLocks noChangeAspect="1" noChangeArrowheads="1"/>
          </p:cNvPicPr>
          <p:nvPr/>
        </p:nvPicPr>
        <p:blipFill>
          <a:blip r:embed="rId4">
            <a:extLst>
              <a:ext uri="{28A0092B-C50C-407E-A947-70E740481C1C}">
                <a14:useLocalDpi xmlns:a14="http://schemas.microsoft.com/office/drawing/2010/main" val="0"/>
              </a:ext>
            </a:extLst>
          </a:blip>
          <a:srcRect l="4613" t="96330" r="19054" b="2208"/>
          <a:stretch>
            <a:fillRect/>
          </a:stretch>
        </p:blipFill>
        <p:spPr bwMode="auto">
          <a:xfrm>
            <a:off x="1028700" y="6446838"/>
            <a:ext cx="6629400" cy="182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7010400" y="6416675"/>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1445" name="Rectangle 1"/>
          <p:cNvSpPr>
            <a:spLocks noGrp="1" noChangeArrowheads="1"/>
          </p:cNvSpPr>
          <p:nvPr>
            <p:ph type="title"/>
          </p:nvPr>
        </p:nvSpPr>
        <p:spPr>
          <a:xfrm>
            <a:off x="6248400" y="2667000"/>
            <a:ext cx="2938463" cy="1524000"/>
          </a:xfrm>
          <a:solidFill>
            <a:srgbClr val="FFFFFF"/>
          </a:solidFill>
        </p:spPr>
        <p:txBody>
          <a:bodyPr/>
          <a:lstStyle/>
          <a:p>
            <a:pPr algn="ctr" eaLnBrk="1" hangingPunct="1">
              <a:tabLst>
                <a:tab pos="855663" algn="l"/>
              </a:tabLst>
            </a:pPr>
            <a:r>
              <a:rPr lang="en-US" altLang="en-US" sz="3600" b="0" smtClean="0">
                <a:solidFill>
                  <a:srgbClr val="0070C0"/>
                </a:solidFill>
                <a:cs typeface="Arial" panose="020B0604020202020204" pitchFamily="34" charset="0"/>
                <a:sym typeface="Gill Sans Light"/>
              </a:rPr>
              <a:t>AADT=1000</a:t>
            </a:r>
          </a:p>
        </p:txBody>
      </p:sp>
      <p:sp>
        <p:nvSpPr>
          <p:cNvPr id="6144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D2FD62F-E3C9-471F-9B71-93F459BF752D}" type="slidenum">
              <a:rPr lang="en-US" altLang="en-US" sz="1800">
                <a:solidFill>
                  <a:srgbClr val="909395"/>
                </a:solidFill>
                <a:cs typeface="Arial" panose="020B0604020202020204" pitchFamily="34" charset="0"/>
              </a:rPr>
              <a:pPr>
                <a:spcBef>
                  <a:spcPct val="0"/>
                </a:spcBef>
                <a:buFontTx/>
                <a:buNone/>
              </a:pPr>
              <a:t>29</a:t>
            </a:fld>
            <a:endParaRPr lang="en-US" altLang="en-US" sz="1800">
              <a:solidFill>
                <a:srgbClr val="909395"/>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457200" y="1600200"/>
            <a:ext cx="8153400" cy="4191000"/>
          </a:xfrm>
        </p:spPr>
        <p:txBody>
          <a:bodyPr/>
          <a:lstStyle/>
          <a:p>
            <a:pPr marL="0" indent="0" algn="ctr" eaLnBrk="1" hangingPunct="1">
              <a:buClr>
                <a:srgbClr val="FFC000"/>
              </a:buClr>
              <a:buFontTx/>
              <a:buNone/>
            </a:pPr>
            <a:r>
              <a:rPr lang="en-US" altLang="en-US" sz="2400" smtClean="0">
                <a:solidFill>
                  <a:srgbClr val="002060"/>
                </a:solidFill>
              </a:rPr>
              <a:t>A gravel road is 12 years old. Do we pave or keep gravel? </a:t>
            </a:r>
          </a:p>
          <a:p>
            <a:pPr marL="0" indent="0" algn="ctr" eaLnBrk="1" hangingPunct="1">
              <a:buClr>
                <a:srgbClr val="FFC000"/>
              </a:buClr>
              <a:buFontTx/>
              <a:buNone/>
            </a:pPr>
            <a:endParaRPr lang="en-US" altLang="en-US" sz="1200" smtClean="0">
              <a:solidFill>
                <a:srgbClr val="002060"/>
              </a:solidFill>
            </a:endParaRPr>
          </a:p>
          <a:p>
            <a:pPr marL="0" indent="0" eaLnBrk="1" hangingPunct="1">
              <a:buClr>
                <a:schemeClr val="tx1"/>
              </a:buClr>
            </a:pPr>
            <a:r>
              <a:rPr kumimoji="1" lang="en-US" altLang="en-US" sz="2400" smtClean="0">
                <a:solidFill>
                  <a:srgbClr val="FF6600"/>
                </a:solidFill>
                <a:cs typeface="Arial" panose="020B0604020202020204" pitchFamily="34" charset="0"/>
              </a:rPr>
              <a:t>2-lane</a:t>
            </a:r>
            <a:r>
              <a:rPr lang="en-US" altLang="en-US" sz="2400" smtClean="0">
                <a:solidFill>
                  <a:srgbClr val="002060"/>
                </a:solidFill>
              </a:rPr>
              <a:t>, 9m wide, undivided gravel highway in rural setting</a:t>
            </a:r>
          </a:p>
          <a:p>
            <a:pPr marL="0" indent="0" eaLnBrk="1" hangingPunct="1">
              <a:buClr>
                <a:schemeClr val="tx1"/>
              </a:buClr>
              <a:buFontTx/>
              <a:buNone/>
            </a:pPr>
            <a:endParaRPr lang="en-US" altLang="en-US" sz="1200" smtClean="0">
              <a:solidFill>
                <a:srgbClr val="002060"/>
              </a:solidFill>
            </a:endParaRPr>
          </a:p>
          <a:p>
            <a:pPr marL="0" indent="0" eaLnBrk="1" hangingPunct="1">
              <a:buClr>
                <a:schemeClr val="tx1"/>
              </a:buClr>
            </a:pPr>
            <a:r>
              <a:rPr kumimoji="1" lang="en-US" altLang="en-US" sz="2400" smtClean="0">
                <a:solidFill>
                  <a:srgbClr val="FF6600"/>
                </a:solidFill>
                <a:cs typeface="Arial" panose="020B0604020202020204" pitchFamily="34" charset="0"/>
              </a:rPr>
              <a:t>5 km </a:t>
            </a:r>
            <a:r>
              <a:rPr lang="en-US" altLang="en-US" sz="2400" smtClean="0">
                <a:solidFill>
                  <a:srgbClr val="002060"/>
                </a:solidFill>
              </a:rPr>
              <a:t>length at </a:t>
            </a:r>
            <a:r>
              <a:rPr kumimoji="1" lang="en-US" altLang="en-US" sz="2400" smtClean="0">
                <a:solidFill>
                  <a:srgbClr val="FF6600"/>
                </a:solidFill>
                <a:cs typeface="Arial" panose="020B0604020202020204" pitchFamily="34" charset="0"/>
              </a:rPr>
              <a:t>1%</a:t>
            </a:r>
            <a:r>
              <a:rPr lang="en-US" altLang="en-US" sz="2400" smtClean="0">
                <a:solidFill>
                  <a:srgbClr val="002060"/>
                </a:solidFill>
              </a:rPr>
              <a:t> grade, tangent, no curve</a:t>
            </a:r>
          </a:p>
          <a:p>
            <a:pPr marL="0" indent="0" eaLnBrk="1" hangingPunct="1">
              <a:buClr>
                <a:schemeClr val="tx1"/>
              </a:buClr>
              <a:buFontTx/>
              <a:buNone/>
            </a:pPr>
            <a:endParaRPr lang="en-US" altLang="en-US" sz="1200" smtClean="0">
              <a:solidFill>
                <a:srgbClr val="002060"/>
              </a:solidFill>
            </a:endParaRPr>
          </a:p>
          <a:p>
            <a:pPr marL="0" indent="0" eaLnBrk="1" hangingPunct="1">
              <a:buClr>
                <a:schemeClr val="tx1"/>
              </a:buClr>
            </a:pPr>
            <a:r>
              <a:rPr lang="en-US" altLang="en-US" sz="2400" smtClean="0">
                <a:solidFill>
                  <a:srgbClr val="002060"/>
                </a:solidFill>
              </a:rPr>
              <a:t>Paved road would be </a:t>
            </a:r>
            <a:r>
              <a:rPr kumimoji="1" lang="en-US" altLang="en-US" sz="2400" smtClean="0">
                <a:solidFill>
                  <a:srgbClr val="FF6600"/>
                </a:solidFill>
                <a:cs typeface="Arial" panose="020B0604020202020204" pitchFamily="34" charset="0"/>
              </a:rPr>
              <a:t>8.5 m </a:t>
            </a:r>
            <a:r>
              <a:rPr lang="en-US" altLang="en-US" sz="2400" smtClean="0">
                <a:solidFill>
                  <a:srgbClr val="002060"/>
                </a:solidFill>
              </a:rPr>
              <a:t>wide</a:t>
            </a:r>
          </a:p>
          <a:p>
            <a:pPr marL="0" indent="0" eaLnBrk="1" hangingPunct="1">
              <a:buClr>
                <a:schemeClr val="tx1"/>
              </a:buClr>
              <a:buFontTx/>
              <a:buNone/>
            </a:pPr>
            <a:endParaRPr lang="en-US" altLang="en-US" sz="1200" smtClean="0">
              <a:solidFill>
                <a:srgbClr val="002060"/>
              </a:solidFill>
            </a:endParaRPr>
          </a:p>
          <a:p>
            <a:pPr marL="0" indent="0" eaLnBrk="1" hangingPunct="1">
              <a:buClr>
                <a:schemeClr val="tx1"/>
              </a:buClr>
            </a:pPr>
            <a:r>
              <a:rPr lang="en-US" altLang="en-US" sz="2400" smtClean="0">
                <a:solidFill>
                  <a:srgbClr val="002060"/>
                </a:solidFill>
              </a:rPr>
              <a:t>Average (running) speed is </a:t>
            </a:r>
            <a:r>
              <a:rPr kumimoji="1" lang="en-US" altLang="en-US" sz="2400" smtClean="0">
                <a:solidFill>
                  <a:srgbClr val="FF6600"/>
                </a:solidFill>
                <a:cs typeface="Arial" panose="020B0604020202020204" pitchFamily="34" charset="0"/>
              </a:rPr>
              <a:t>80 km/h </a:t>
            </a:r>
            <a:r>
              <a:rPr lang="en-US" altLang="en-US" sz="2400" smtClean="0">
                <a:solidFill>
                  <a:srgbClr val="002060"/>
                </a:solidFill>
              </a:rPr>
              <a:t>on gravel; </a:t>
            </a:r>
            <a:r>
              <a:rPr kumimoji="1" lang="en-US" altLang="en-US" sz="2400" smtClean="0">
                <a:solidFill>
                  <a:srgbClr val="FF6600"/>
                </a:solidFill>
                <a:cs typeface="Arial" panose="020B0604020202020204" pitchFamily="34" charset="0"/>
              </a:rPr>
              <a:t>105</a:t>
            </a:r>
            <a:r>
              <a:rPr lang="en-US" altLang="en-US" sz="2400" smtClean="0">
                <a:solidFill>
                  <a:srgbClr val="002060"/>
                </a:solidFill>
              </a:rPr>
              <a:t> km/h on paved</a:t>
            </a:r>
          </a:p>
          <a:p>
            <a:pPr marL="0" indent="0" eaLnBrk="1" hangingPunct="1">
              <a:buClr>
                <a:schemeClr val="tx1"/>
              </a:buClr>
              <a:buFontTx/>
              <a:buNone/>
            </a:pPr>
            <a:endParaRPr lang="en-US" altLang="en-US" sz="1200" smtClean="0">
              <a:solidFill>
                <a:srgbClr val="002060"/>
              </a:solidFill>
            </a:endParaRPr>
          </a:p>
          <a:p>
            <a:pPr marL="0" indent="0" eaLnBrk="1" hangingPunct="1">
              <a:buClr>
                <a:schemeClr val="tx1"/>
              </a:buClr>
            </a:pPr>
            <a:r>
              <a:rPr lang="en-US" altLang="en-US" sz="2400" smtClean="0">
                <a:solidFill>
                  <a:srgbClr val="002060"/>
                </a:solidFill>
              </a:rPr>
              <a:t>Traffic growth rate is </a:t>
            </a:r>
            <a:r>
              <a:rPr kumimoji="1" lang="en-US" altLang="en-US" sz="2400" smtClean="0">
                <a:solidFill>
                  <a:srgbClr val="FF6600"/>
                </a:solidFill>
                <a:cs typeface="Arial" panose="020B0604020202020204" pitchFamily="34" charset="0"/>
              </a:rPr>
              <a:t>3%</a:t>
            </a:r>
            <a:r>
              <a:rPr lang="en-US" altLang="en-US" sz="2400" smtClean="0">
                <a:solidFill>
                  <a:srgbClr val="002060"/>
                </a:solidFill>
              </a:rPr>
              <a:t>, linearly</a:t>
            </a:r>
          </a:p>
          <a:p>
            <a:pPr marL="0" indent="0" eaLnBrk="1" hangingPunct="1">
              <a:buClr>
                <a:srgbClr val="FFC000"/>
              </a:buClr>
              <a:buFontTx/>
              <a:buNone/>
            </a:pPr>
            <a:endParaRPr kumimoji="1" lang="en-US" altLang="en-US" sz="2400" smtClean="0">
              <a:solidFill>
                <a:srgbClr val="FF6600"/>
              </a:solidFill>
              <a:cs typeface="Arial" panose="020B0604020202020204" pitchFamily="34" charset="0"/>
            </a:endParaRPr>
          </a:p>
        </p:txBody>
      </p:sp>
      <p:sp>
        <p:nvSpPr>
          <p:cNvPr id="11267" name="Title 1"/>
          <p:cNvSpPr txBox="1">
            <a:spLocks/>
          </p:cNvSpPr>
          <p:nvPr/>
        </p:nvSpPr>
        <p:spPr bwMode="auto">
          <a:xfrm>
            <a:off x="685800" y="441325"/>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GENERAL INFORMATION</a:t>
            </a:r>
            <a:endParaRPr kumimoji="0" lang="en-CA" altLang="en-US" sz="2800">
              <a:solidFill>
                <a:srgbClr val="FFFFFF"/>
              </a:solidFill>
            </a:endParaRPr>
          </a:p>
        </p:txBody>
      </p:sp>
      <p:sp>
        <p:nvSpPr>
          <p:cNvPr id="11268" name="TextBox 4"/>
          <p:cNvSpPr txBox="1">
            <a:spLocks noChangeArrowheads="1"/>
          </p:cNvSpPr>
          <p:nvPr/>
        </p:nvSpPr>
        <p:spPr bwMode="auto">
          <a:xfrm>
            <a:off x="571500" y="666750"/>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Project information</a:t>
            </a:r>
            <a:endParaRPr lang="en-CA" altLang="en-US" sz="3600">
              <a:solidFill>
                <a:srgbClr val="00AAD2"/>
              </a:solidFill>
              <a:latin typeface="Arial" panose="020B0604020202020204" pitchFamily="34" charset="0"/>
            </a:endParaRPr>
          </a:p>
        </p:txBody>
      </p:sp>
      <p:sp>
        <p:nvSpPr>
          <p:cNvPr id="1126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18C8CDB3-F085-40B4-9356-C8BC87715E99}" type="slidenum">
              <a:rPr lang="en-US" altLang="en-US" sz="1800">
                <a:solidFill>
                  <a:srgbClr val="909395"/>
                </a:solidFill>
                <a:cs typeface="Arial" panose="020B0604020202020204" pitchFamily="34" charset="0"/>
              </a:rPr>
              <a:pPr>
                <a:spcBef>
                  <a:spcPct val="0"/>
                </a:spcBef>
                <a:buFontTx/>
                <a:buNone/>
              </a:pPr>
              <a:t>3</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txBox="1">
            <a:spLocks/>
          </p:cNvSpPr>
          <p:nvPr/>
        </p:nvSpPr>
        <p:spPr bwMode="auto">
          <a:xfrm>
            <a:off x="838200" y="304800"/>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RESULTS, ANALYSIS PERIOD = 25 YEARS:</a:t>
            </a:r>
            <a:endParaRPr kumimoji="0" lang="en-CA" altLang="en-US" sz="2800">
              <a:solidFill>
                <a:srgbClr val="FFFFFF"/>
              </a:solidFill>
            </a:endParaRPr>
          </a:p>
        </p:txBody>
      </p:sp>
      <p:pic>
        <p:nvPicPr>
          <p:cNvPr id="63491" name="Picture 5"/>
          <p:cNvPicPr>
            <a:picLocks noChangeAspect="1" noChangeArrowheads="1"/>
          </p:cNvPicPr>
          <p:nvPr/>
        </p:nvPicPr>
        <p:blipFill>
          <a:blip r:embed="rId3">
            <a:extLst>
              <a:ext uri="{28A0092B-C50C-407E-A947-70E740481C1C}">
                <a14:useLocalDpi xmlns:a14="http://schemas.microsoft.com/office/drawing/2010/main" val="0"/>
              </a:ext>
            </a:extLst>
          </a:blip>
          <a:srcRect l="4613" t="96614" r="19054" b="2362"/>
          <a:stretch>
            <a:fillRect/>
          </a:stretch>
        </p:blipFill>
        <p:spPr bwMode="auto">
          <a:xfrm>
            <a:off x="2209800" y="6019800"/>
            <a:ext cx="6781800" cy="160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8343900" y="6011863"/>
            <a:ext cx="685800" cy="1682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3493" name="Rectangle 1"/>
          <p:cNvSpPr>
            <a:spLocks noGrp="1" noChangeArrowheads="1"/>
          </p:cNvSpPr>
          <p:nvPr>
            <p:ph type="title"/>
          </p:nvPr>
        </p:nvSpPr>
        <p:spPr>
          <a:xfrm>
            <a:off x="6286500" y="990600"/>
            <a:ext cx="2743200" cy="838200"/>
          </a:xfrm>
          <a:solidFill>
            <a:srgbClr val="FFFFFF"/>
          </a:solidFill>
        </p:spPr>
        <p:txBody>
          <a:bodyPr/>
          <a:lstStyle/>
          <a:p>
            <a:pPr algn="ctr" eaLnBrk="1" hangingPunct="1">
              <a:tabLst>
                <a:tab pos="855663" algn="l"/>
              </a:tabLst>
            </a:pPr>
            <a:r>
              <a:rPr lang="en-US" altLang="en-US" sz="3600" b="0" smtClean="0">
                <a:solidFill>
                  <a:srgbClr val="00AAD2"/>
                </a:solidFill>
                <a:cs typeface="Arial" panose="020B0604020202020204" pitchFamily="34" charset="0"/>
                <a:sym typeface="Gill Sans Light"/>
              </a:rPr>
              <a:t>AADT=1000</a:t>
            </a:r>
          </a:p>
        </p:txBody>
      </p:sp>
      <p:sp>
        <p:nvSpPr>
          <p:cNvPr id="6349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B19E228-06A1-4C33-B2BB-97356F97CC34}" type="slidenum">
              <a:rPr lang="en-US" altLang="en-US" sz="1800">
                <a:solidFill>
                  <a:srgbClr val="909395"/>
                </a:solidFill>
                <a:cs typeface="Arial" panose="020B0604020202020204" pitchFamily="34" charset="0"/>
              </a:rPr>
              <a:pPr>
                <a:spcBef>
                  <a:spcPct val="0"/>
                </a:spcBef>
                <a:buFontTx/>
                <a:buNone/>
              </a:pPr>
              <a:t>30</a:t>
            </a:fld>
            <a:endParaRPr lang="en-US" altLang="en-US" sz="1800">
              <a:solidFill>
                <a:srgbClr val="909395"/>
              </a:solidFill>
              <a:cs typeface="Arial" panose="020B0604020202020204" pitchFamily="34" charset="0"/>
            </a:endParaRPr>
          </a:p>
        </p:txBody>
      </p:sp>
      <p:pic>
        <p:nvPicPr>
          <p:cNvPr id="63495" name="Picture 7"/>
          <p:cNvPicPr>
            <a:picLocks noChangeAspect="1" noChangeArrowheads="1"/>
          </p:cNvPicPr>
          <p:nvPr/>
        </p:nvPicPr>
        <p:blipFill>
          <a:blip r:embed="rId4">
            <a:extLst>
              <a:ext uri="{28A0092B-C50C-407E-A947-70E740481C1C}">
                <a14:useLocalDpi xmlns:a14="http://schemas.microsoft.com/office/drawing/2010/main" val="0"/>
              </a:ext>
            </a:extLst>
          </a:blip>
          <a:srcRect l="51923" t="34769" r="29327" b="30144"/>
          <a:stretch>
            <a:fillRect/>
          </a:stretch>
        </p:blipFill>
        <p:spPr bwMode="auto">
          <a:xfrm>
            <a:off x="228600" y="228600"/>
            <a:ext cx="5976938" cy="578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ctrTitle"/>
          </p:nvPr>
        </p:nvSpPr>
        <p:spPr>
          <a:xfrm>
            <a:off x="471488" y="1676400"/>
            <a:ext cx="8348662" cy="1506538"/>
          </a:xfrm>
        </p:spPr>
        <p:txBody>
          <a:bodyPr/>
          <a:lstStyle/>
          <a:p>
            <a:pPr eaLnBrk="1" hangingPunct="1"/>
            <a:r>
              <a:rPr lang="en-US" altLang="en-US" smtClean="0"/>
              <a:t>Questions?</a:t>
            </a:r>
            <a:endParaRPr lang="en-CA" altLang="en-US" smtClean="0"/>
          </a:p>
        </p:txBody>
      </p:sp>
      <p:pic>
        <p:nvPicPr>
          <p:cNvPr id="6553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838200"/>
            <a:ext cx="41148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1"/>
          <p:cNvSpPr>
            <a:spLocks noChangeArrowheads="1"/>
          </p:cNvSpPr>
          <p:nvPr/>
        </p:nvSpPr>
        <p:spPr bwMode="auto">
          <a:xfrm>
            <a:off x="117475" y="641032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E8E55624-6E92-498C-9F71-7861BC975EDD}" type="slidenum">
              <a:rPr lang="en-CA" altLang="en-US" sz="1800">
                <a:solidFill>
                  <a:srgbClr val="FFFFFF"/>
                </a:solidFill>
              </a:rPr>
              <a:pPr>
                <a:spcBef>
                  <a:spcPct val="0"/>
                </a:spcBef>
                <a:buFontTx/>
                <a:buNone/>
              </a:pPr>
              <a:t>31</a:t>
            </a:fld>
            <a:endParaRPr lang="en-CA" altLang="en-US" sz="24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457200" y="1600200"/>
            <a:ext cx="8153400" cy="4114800"/>
          </a:xfrm>
        </p:spPr>
        <p:txBody>
          <a:bodyPr/>
          <a:lstStyle/>
          <a:p>
            <a:pPr eaLnBrk="1" hangingPunct="1">
              <a:buClr>
                <a:schemeClr val="tx1"/>
              </a:buClr>
            </a:pPr>
            <a:r>
              <a:rPr kumimoji="1" lang="en-US" altLang="en-US" sz="2400" smtClean="0">
                <a:solidFill>
                  <a:srgbClr val="FF6600"/>
                </a:solidFill>
                <a:cs typeface="Arial" panose="020B0604020202020204" pitchFamily="34" charset="0"/>
              </a:rPr>
              <a:t>$14,400 / 2 lane km </a:t>
            </a:r>
            <a:r>
              <a:rPr kumimoji="1" lang="en-US" altLang="en-US" sz="2400" smtClean="0">
                <a:solidFill>
                  <a:srgbClr val="002060"/>
                </a:solidFill>
                <a:cs typeface="Arial" panose="020B0604020202020204" pitchFamily="34" charset="0"/>
              </a:rPr>
              <a:t>costs initially, and then every 12 years for re-shaping subgrade. Engineering costs are </a:t>
            </a:r>
            <a:r>
              <a:rPr kumimoji="1" lang="en-US" altLang="en-US" sz="2400" smtClean="0">
                <a:solidFill>
                  <a:srgbClr val="FF6600"/>
                </a:solidFill>
                <a:cs typeface="Arial" panose="020B0604020202020204" pitchFamily="34" charset="0"/>
              </a:rPr>
              <a:t>10%.</a:t>
            </a:r>
          </a:p>
          <a:p>
            <a:pPr eaLnBrk="1" hangingPunct="1">
              <a:buClr>
                <a:schemeClr val="tx1"/>
              </a:buClr>
              <a:buFontTx/>
              <a:buNone/>
            </a:pPr>
            <a:endParaRPr kumimoji="1" lang="en-US" altLang="en-US" sz="2400" smtClean="0">
              <a:solidFill>
                <a:srgbClr val="002060"/>
              </a:solidFill>
              <a:cs typeface="Arial" panose="020B0604020202020204" pitchFamily="34" charset="0"/>
            </a:endParaRPr>
          </a:p>
          <a:p>
            <a:pPr eaLnBrk="1" hangingPunct="1">
              <a:buClr>
                <a:schemeClr val="tx1"/>
              </a:buClr>
            </a:pPr>
            <a:r>
              <a:rPr kumimoji="1" lang="en-US" altLang="en-US" sz="2400" smtClean="0">
                <a:solidFill>
                  <a:srgbClr val="002060"/>
                </a:solidFill>
                <a:cs typeface="Arial" panose="020B0604020202020204" pitchFamily="34" charset="0"/>
              </a:rPr>
              <a:t>Every year, </a:t>
            </a:r>
            <a:r>
              <a:rPr kumimoji="1" lang="en-US" altLang="en-US" sz="2400" smtClean="0">
                <a:solidFill>
                  <a:srgbClr val="FF6600"/>
                </a:solidFill>
                <a:cs typeface="Arial" panose="020B0604020202020204" pitchFamily="34" charset="0"/>
              </a:rPr>
              <a:t>$ 8,000 / 2 lane km </a:t>
            </a:r>
            <a:r>
              <a:rPr kumimoji="1" lang="en-US" altLang="en-US" sz="2400" smtClean="0">
                <a:solidFill>
                  <a:srgbClr val="002060"/>
                </a:solidFill>
                <a:cs typeface="Arial" panose="020B0604020202020204" pitchFamily="34" charset="0"/>
              </a:rPr>
              <a:t>for maintenance and general rehab costs and applying fresh gravel every 3 years on average</a:t>
            </a:r>
          </a:p>
          <a:p>
            <a:pPr eaLnBrk="1" hangingPunct="1">
              <a:buClr>
                <a:srgbClr val="FFC000"/>
              </a:buClr>
              <a:buFontTx/>
              <a:buNone/>
            </a:pPr>
            <a:endParaRPr kumimoji="1" lang="en-US" altLang="en-US" sz="2400" smtClean="0">
              <a:solidFill>
                <a:srgbClr val="002060"/>
              </a:solidFill>
              <a:cs typeface="Arial" panose="020B0604020202020204" pitchFamily="34" charset="0"/>
            </a:endParaRPr>
          </a:p>
          <a:p>
            <a:pPr eaLnBrk="1" hangingPunct="1">
              <a:buClr>
                <a:srgbClr val="FFC000"/>
              </a:buClr>
            </a:pPr>
            <a:endParaRPr kumimoji="1" lang="en-US" altLang="en-US" sz="2400" smtClean="0">
              <a:solidFill>
                <a:srgbClr val="FF6600"/>
              </a:solidFill>
              <a:cs typeface="Arial" panose="020B0604020202020204" pitchFamily="34" charset="0"/>
            </a:endParaRPr>
          </a:p>
        </p:txBody>
      </p:sp>
      <p:sp>
        <p:nvSpPr>
          <p:cNvPr id="13315" name="Title 1"/>
          <p:cNvSpPr txBox="1">
            <a:spLocks/>
          </p:cNvSpPr>
          <p:nvPr/>
        </p:nvSpPr>
        <p:spPr bwMode="auto">
          <a:xfrm>
            <a:off x="685800" y="441325"/>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GENERAL INFORMATION</a:t>
            </a:r>
            <a:endParaRPr kumimoji="0" lang="en-CA" altLang="en-US" sz="2800">
              <a:solidFill>
                <a:srgbClr val="FFFFFF"/>
              </a:solidFill>
            </a:endParaRPr>
          </a:p>
        </p:txBody>
      </p:sp>
      <p:sp>
        <p:nvSpPr>
          <p:cNvPr id="13316" name="TextBox 4"/>
          <p:cNvSpPr txBox="1">
            <a:spLocks noChangeArrowheads="1"/>
          </p:cNvSpPr>
          <p:nvPr/>
        </p:nvSpPr>
        <p:spPr bwMode="auto">
          <a:xfrm>
            <a:off x="566738" y="666750"/>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Gravel Road Costs</a:t>
            </a:r>
            <a:endParaRPr lang="en-CA" altLang="en-US" sz="3600">
              <a:solidFill>
                <a:srgbClr val="00AAD2"/>
              </a:solidFill>
              <a:latin typeface="Arial" panose="020B0604020202020204" pitchFamily="34" charset="0"/>
            </a:endParaRPr>
          </a:p>
        </p:txBody>
      </p:sp>
      <p:sp>
        <p:nvSpPr>
          <p:cNvPr id="13317"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D31F5E20-FA96-43F4-82C2-EE2A17A3E414}" type="slidenum">
              <a:rPr lang="en-US" altLang="en-US" sz="1800">
                <a:solidFill>
                  <a:srgbClr val="909395"/>
                </a:solidFill>
                <a:cs typeface="Arial" panose="020B0604020202020204" pitchFamily="34" charset="0"/>
              </a:rPr>
              <a:pPr>
                <a:spcBef>
                  <a:spcPct val="0"/>
                </a:spcBef>
                <a:buFontTx/>
                <a:buNone/>
              </a:pPr>
              <a:t>4</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457200" y="1524000"/>
            <a:ext cx="8153400" cy="3886200"/>
          </a:xfrm>
        </p:spPr>
        <p:txBody>
          <a:bodyPr/>
          <a:lstStyle/>
          <a:p>
            <a:pPr eaLnBrk="1" hangingPunct="1">
              <a:buClr>
                <a:schemeClr val="tx1"/>
              </a:buClr>
            </a:pPr>
            <a:r>
              <a:rPr lang="en-US" altLang="en-US" sz="2400" smtClean="0">
                <a:solidFill>
                  <a:srgbClr val="002060"/>
                </a:solidFill>
              </a:rPr>
              <a:t>Grading: </a:t>
            </a:r>
            <a:r>
              <a:rPr kumimoji="1" lang="en-US" altLang="en-US" sz="2400" smtClean="0">
                <a:solidFill>
                  <a:srgbClr val="FF6600"/>
                </a:solidFill>
                <a:cs typeface="Arial" panose="020B0604020202020204" pitchFamily="34" charset="0"/>
              </a:rPr>
              <a:t>$300,000 / 2 lane km</a:t>
            </a:r>
          </a:p>
          <a:p>
            <a:pPr eaLnBrk="1" hangingPunct="1">
              <a:buClr>
                <a:schemeClr val="tx1"/>
              </a:buClr>
            </a:pPr>
            <a:r>
              <a:rPr lang="en-US" altLang="en-US" sz="2400" smtClean="0">
                <a:solidFill>
                  <a:srgbClr val="002060"/>
                </a:solidFill>
              </a:rPr>
              <a:t>Base/Pave:</a:t>
            </a:r>
            <a:r>
              <a:rPr kumimoji="1" lang="en-US" altLang="en-US" sz="2400" smtClean="0">
                <a:solidFill>
                  <a:srgbClr val="FF6600"/>
                </a:solidFill>
                <a:cs typeface="Arial" panose="020B0604020202020204" pitchFamily="34" charset="0"/>
              </a:rPr>
              <a:t> $344,000 / 2 lane km </a:t>
            </a:r>
            <a:r>
              <a:rPr lang="en-US" altLang="en-US" sz="2400" smtClean="0">
                <a:solidFill>
                  <a:srgbClr val="002060"/>
                </a:solidFill>
              </a:rPr>
              <a:t>– includes base/1st stage pave &amp; final stage pave</a:t>
            </a:r>
          </a:p>
          <a:p>
            <a:pPr eaLnBrk="1" hangingPunct="1">
              <a:buClr>
                <a:schemeClr val="tx1"/>
              </a:buClr>
            </a:pPr>
            <a:r>
              <a:rPr lang="en-US" altLang="en-US" sz="2400" smtClean="0">
                <a:solidFill>
                  <a:srgbClr val="002060"/>
                </a:solidFill>
              </a:rPr>
              <a:t>Engineering costs are </a:t>
            </a:r>
            <a:r>
              <a:rPr kumimoji="1" lang="en-US" altLang="en-US" sz="2400" smtClean="0">
                <a:solidFill>
                  <a:srgbClr val="FF6600"/>
                </a:solidFill>
                <a:cs typeface="Arial" panose="020B0604020202020204" pitchFamily="34" charset="0"/>
              </a:rPr>
              <a:t>10%</a:t>
            </a:r>
          </a:p>
          <a:p>
            <a:pPr eaLnBrk="1" hangingPunct="1">
              <a:buClr>
                <a:schemeClr val="tx1"/>
              </a:buClr>
              <a:buFontTx/>
              <a:buNone/>
            </a:pPr>
            <a:endParaRPr kumimoji="1" lang="en-US" altLang="en-US" sz="2400" smtClean="0">
              <a:solidFill>
                <a:srgbClr val="FF6600"/>
              </a:solidFill>
              <a:cs typeface="Arial" panose="020B0604020202020204" pitchFamily="34" charset="0"/>
            </a:endParaRPr>
          </a:p>
          <a:p>
            <a:pPr eaLnBrk="1" hangingPunct="1">
              <a:buClr>
                <a:schemeClr val="tx1"/>
              </a:buClr>
            </a:pPr>
            <a:r>
              <a:rPr lang="en-US" altLang="en-US" sz="2400" smtClean="0">
                <a:solidFill>
                  <a:srgbClr val="002060"/>
                </a:solidFill>
              </a:rPr>
              <a:t>Yearly cost for general maintenance / rehab is: </a:t>
            </a:r>
            <a:r>
              <a:rPr kumimoji="1" lang="en-US" altLang="en-US" sz="2400" smtClean="0">
                <a:solidFill>
                  <a:srgbClr val="FF6600"/>
                </a:solidFill>
                <a:cs typeface="Arial" panose="020B0604020202020204" pitchFamily="34" charset="0"/>
              </a:rPr>
              <a:t>$9,800 / 2 lane km</a:t>
            </a:r>
          </a:p>
          <a:p>
            <a:pPr eaLnBrk="1" hangingPunct="1">
              <a:buClr>
                <a:schemeClr val="tx1"/>
              </a:buClr>
            </a:pPr>
            <a:r>
              <a:rPr lang="en-US" altLang="en-US" sz="2400" smtClean="0">
                <a:solidFill>
                  <a:srgbClr val="002060"/>
                </a:solidFill>
              </a:rPr>
              <a:t>Overlay every 20 years at </a:t>
            </a:r>
            <a:r>
              <a:rPr kumimoji="1" lang="en-US" altLang="en-US" sz="2400" smtClean="0">
                <a:solidFill>
                  <a:srgbClr val="FF6600"/>
                </a:solidFill>
                <a:cs typeface="Arial" panose="020B0604020202020204" pitchFamily="34" charset="0"/>
              </a:rPr>
              <a:t>$205,000 / km </a:t>
            </a:r>
            <a:r>
              <a:rPr lang="en-US" altLang="en-US" sz="2400" smtClean="0">
                <a:solidFill>
                  <a:srgbClr val="002060"/>
                </a:solidFill>
              </a:rPr>
              <a:t>(includes engineering costs)</a:t>
            </a:r>
          </a:p>
          <a:p>
            <a:pPr marL="347663" lvl="1" indent="0" eaLnBrk="1" hangingPunct="1">
              <a:buClr>
                <a:srgbClr val="FFC000"/>
              </a:buClr>
              <a:buFontTx/>
              <a:buNone/>
            </a:pPr>
            <a:endParaRPr lang="en-US" altLang="en-US" sz="2200" smtClean="0">
              <a:solidFill>
                <a:srgbClr val="002060"/>
              </a:solidFill>
            </a:endParaRPr>
          </a:p>
          <a:p>
            <a:pPr eaLnBrk="1" hangingPunct="1">
              <a:buClr>
                <a:srgbClr val="FFC000"/>
              </a:buClr>
            </a:pPr>
            <a:endParaRPr kumimoji="1" lang="en-US" altLang="en-US" sz="2400" smtClean="0">
              <a:solidFill>
                <a:srgbClr val="FF6600"/>
              </a:solidFill>
              <a:cs typeface="Arial" panose="020B0604020202020204" pitchFamily="34" charset="0"/>
            </a:endParaRPr>
          </a:p>
        </p:txBody>
      </p:sp>
      <p:sp>
        <p:nvSpPr>
          <p:cNvPr id="15363" name="Title 1"/>
          <p:cNvSpPr txBox="1">
            <a:spLocks/>
          </p:cNvSpPr>
          <p:nvPr/>
        </p:nvSpPr>
        <p:spPr bwMode="auto">
          <a:xfrm>
            <a:off x="685800" y="441325"/>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GENERAL INFORMATION</a:t>
            </a:r>
            <a:endParaRPr kumimoji="0" lang="en-CA" altLang="en-US" sz="2800">
              <a:solidFill>
                <a:srgbClr val="FFFFFF"/>
              </a:solidFill>
            </a:endParaRPr>
          </a:p>
        </p:txBody>
      </p:sp>
      <p:sp>
        <p:nvSpPr>
          <p:cNvPr id="15364" name="TextBox 4"/>
          <p:cNvSpPr txBox="1">
            <a:spLocks noChangeArrowheads="1"/>
          </p:cNvSpPr>
          <p:nvPr/>
        </p:nvSpPr>
        <p:spPr bwMode="auto">
          <a:xfrm>
            <a:off x="684213" y="666750"/>
            <a:ext cx="7826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Paving Costs</a:t>
            </a:r>
            <a:endParaRPr lang="en-CA" altLang="en-US" sz="3600">
              <a:solidFill>
                <a:srgbClr val="00AAD2"/>
              </a:solidFill>
              <a:latin typeface="Arial" panose="020B0604020202020204" pitchFamily="34" charset="0"/>
            </a:endParaRPr>
          </a:p>
        </p:txBody>
      </p:sp>
      <p:sp>
        <p:nvSpPr>
          <p:cNvPr id="1536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1534643-956E-415C-B55A-373C546C87DE}" type="slidenum">
              <a:rPr lang="en-US" altLang="en-US" sz="1800">
                <a:solidFill>
                  <a:srgbClr val="909395"/>
                </a:solidFill>
                <a:cs typeface="Arial" panose="020B0604020202020204" pitchFamily="34" charset="0"/>
              </a:rPr>
              <a:pPr>
                <a:spcBef>
                  <a:spcPct val="0"/>
                </a:spcBef>
                <a:buFontTx/>
                <a:buNone/>
              </a:pPr>
              <a:t>5</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533400" y="2057400"/>
            <a:ext cx="8077200" cy="1752600"/>
          </a:xfrm>
        </p:spPr>
        <p:txBody>
          <a:bodyPr/>
          <a:lstStyle/>
          <a:p>
            <a:r>
              <a:rPr lang="en-US" altLang="en-US" smtClean="0">
                <a:solidFill>
                  <a:srgbClr val="002060"/>
                </a:solidFill>
              </a:rPr>
              <a:t>At what </a:t>
            </a:r>
            <a:r>
              <a:rPr kumimoji="1" lang="en-US" altLang="en-US" smtClean="0">
                <a:solidFill>
                  <a:srgbClr val="FF6600"/>
                </a:solidFill>
                <a:cs typeface="Arial" panose="020B0604020202020204" pitchFamily="34" charset="0"/>
              </a:rPr>
              <a:t>AADT</a:t>
            </a:r>
            <a:r>
              <a:rPr kumimoji="1" lang="en-US" altLang="en-US" sz="2800" smtClean="0">
                <a:solidFill>
                  <a:srgbClr val="FF6600"/>
                </a:solidFill>
                <a:cs typeface="Arial" panose="020B0604020202020204" pitchFamily="34" charset="0"/>
              </a:rPr>
              <a:t> </a:t>
            </a:r>
            <a:r>
              <a:rPr lang="en-US" altLang="en-US" smtClean="0">
                <a:solidFill>
                  <a:srgbClr val="002060"/>
                </a:solidFill>
              </a:rPr>
              <a:t>(and resulting </a:t>
            </a:r>
            <a:r>
              <a:rPr kumimoji="1" lang="en-US" altLang="en-US" smtClean="0">
                <a:solidFill>
                  <a:srgbClr val="FF6600"/>
                </a:solidFill>
                <a:cs typeface="Arial" panose="020B0604020202020204" pitchFamily="34" charset="0"/>
              </a:rPr>
              <a:t>collision rates</a:t>
            </a:r>
            <a:r>
              <a:rPr lang="en-US" altLang="en-US" smtClean="0">
                <a:solidFill>
                  <a:srgbClr val="002060"/>
                </a:solidFill>
              </a:rPr>
              <a:t>) does the project become economically feasible? </a:t>
            </a:r>
            <a:endParaRPr lang="en-CA" altLang="en-US" smtClean="0">
              <a:solidFill>
                <a:srgbClr val="002060"/>
              </a:solidFill>
            </a:endParaRPr>
          </a:p>
        </p:txBody>
      </p:sp>
      <p:sp>
        <p:nvSpPr>
          <p:cNvPr id="17411" name="TextBox 3"/>
          <p:cNvSpPr txBox="1">
            <a:spLocks noChangeArrowheads="1"/>
          </p:cNvSpPr>
          <p:nvPr/>
        </p:nvSpPr>
        <p:spPr bwMode="auto">
          <a:xfrm>
            <a:off x="685800" y="609600"/>
            <a:ext cx="38100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Question</a:t>
            </a:r>
            <a:r>
              <a:rPr lang="en-US" altLang="en-US" sz="4400">
                <a:solidFill>
                  <a:srgbClr val="00AAD2"/>
                </a:solidFill>
                <a:latin typeface="Arial" panose="020B0604020202020204" pitchFamily="34" charset="0"/>
              </a:rPr>
              <a:t>:</a:t>
            </a:r>
            <a:endParaRPr lang="en-CA" altLang="en-US" sz="4400">
              <a:solidFill>
                <a:srgbClr val="00AAD2"/>
              </a:solidFill>
              <a:latin typeface="Arial" panose="020B0604020202020204" pitchFamily="34" charset="0"/>
            </a:endParaRPr>
          </a:p>
        </p:txBody>
      </p:sp>
      <p:sp>
        <p:nvSpPr>
          <p:cNvPr id="1741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C60BE15-9EC4-414B-B844-DB3AAB8632D7}" type="slidenum">
              <a:rPr lang="en-US" altLang="en-US" sz="1800">
                <a:solidFill>
                  <a:srgbClr val="909395"/>
                </a:solidFill>
                <a:cs typeface="Arial" panose="020B0604020202020204" pitchFamily="34" charset="0"/>
              </a:rPr>
              <a:pPr>
                <a:spcBef>
                  <a:spcPct val="0"/>
                </a:spcBef>
                <a:buFontTx/>
                <a:buNone/>
              </a:pPr>
              <a:t>6</a:t>
            </a:fld>
            <a:endParaRPr lang="en-US" altLang="en-US" sz="1800">
              <a:solidFill>
                <a:srgbClr val="909395"/>
              </a:solidFill>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533400" y="1752600"/>
            <a:ext cx="8077200" cy="3579813"/>
          </a:xfrm>
        </p:spPr>
        <p:txBody>
          <a:bodyPr/>
          <a:lstStyle/>
          <a:p>
            <a:pPr marL="0" indent="0" eaLnBrk="1" hangingPunct="1">
              <a:buClr>
                <a:schemeClr val="accent2"/>
              </a:buClr>
              <a:buFontTx/>
              <a:buNone/>
            </a:pPr>
            <a:r>
              <a:rPr lang="en-US" altLang="en-US" sz="2400" smtClean="0">
                <a:solidFill>
                  <a:srgbClr val="002060"/>
                </a:solidFill>
              </a:rPr>
              <a:t>1. Go to Project Defn tab.</a:t>
            </a:r>
          </a:p>
          <a:p>
            <a:pPr marL="0" indent="0" eaLnBrk="1" hangingPunct="1">
              <a:buClr>
                <a:schemeClr val="accent2"/>
              </a:buClr>
            </a:pPr>
            <a:endParaRPr lang="en-US" altLang="en-US" sz="2400" smtClean="0">
              <a:solidFill>
                <a:srgbClr val="002060"/>
              </a:solidFill>
            </a:endParaRPr>
          </a:p>
          <a:p>
            <a:pPr marL="0" indent="0" eaLnBrk="1" hangingPunct="1">
              <a:buClr>
                <a:schemeClr val="accent2"/>
              </a:buClr>
              <a:buFontTx/>
              <a:buNone/>
            </a:pPr>
            <a:endParaRPr lang="en-US" altLang="en-US" sz="2400" smtClean="0">
              <a:solidFill>
                <a:srgbClr val="002060"/>
              </a:solidFill>
            </a:endParaRPr>
          </a:p>
          <a:p>
            <a:pPr marL="0" indent="0" eaLnBrk="1" hangingPunct="1">
              <a:buClr>
                <a:schemeClr val="accent2"/>
              </a:buClr>
              <a:buFontTx/>
              <a:buNone/>
            </a:pPr>
            <a:r>
              <a:rPr lang="en-US" altLang="en-US" sz="2400" smtClean="0">
                <a:solidFill>
                  <a:srgbClr val="002060"/>
                </a:solidFill>
              </a:rPr>
              <a:t>2. Click in the Vehicle Running Cost to select method: </a:t>
            </a:r>
            <a:r>
              <a:rPr kumimoji="1" lang="en-US" altLang="en-US" sz="2400" smtClean="0">
                <a:solidFill>
                  <a:srgbClr val="FF6600"/>
                </a:solidFill>
                <a:cs typeface="Arial" panose="020B0604020202020204" pitchFamily="34" charset="0"/>
              </a:rPr>
              <a:t>California</a:t>
            </a:r>
            <a:r>
              <a:rPr lang="en-US" altLang="en-US" sz="2400" smtClean="0">
                <a:solidFill>
                  <a:srgbClr val="002060"/>
                </a:solidFill>
              </a:rPr>
              <a:t> (Fuel &amp; Non-Fuel Costs), which is default, or </a:t>
            </a:r>
            <a:r>
              <a:rPr kumimoji="1" lang="en-US" altLang="en-US" sz="2400" smtClean="0">
                <a:solidFill>
                  <a:srgbClr val="FF6600"/>
                </a:solidFill>
                <a:cs typeface="Arial" panose="020B0604020202020204" pitchFamily="34" charset="0"/>
              </a:rPr>
              <a:t>Texas</a:t>
            </a:r>
            <a:r>
              <a:rPr lang="en-US" altLang="en-US" sz="2400" smtClean="0">
                <a:solidFill>
                  <a:srgbClr val="002060"/>
                </a:solidFill>
              </a:rPr>
              <a:t> (Curvature &amp; Gradient).</a:t>
            </a:r>
          </a:p>
          <a:p>
            <a:pPr marL="0" indent="0" eaLnBrk="1" hangingPunct="1">
              <a:buClr>
                <a:schemeClr val="accent2"/>
              </a:buClr>
              <a:buFontTx/>
              <a:buNone/>
            </a:pPr>
            <a:endParaRPr lang="en-CA" altLang="en-US" sz="2400" smtClean="0">
              <a:solidFill>
                <a:srgbClr val="002060"/>
              </a:solidFill>
            </a:endParaRPr>
          </a:p>
        </p:txBody>
      </p:sp>
      <p:pic>
        <p:nvPicPr>
          <p:cNvPr id="19459" name="Picture 4"/>
          <p:cNvPicPr>
            <a:picLocks noChangeAspect="1" noChangeArrowheads="1"/>
          </p:cNvPicPr>
          <p:nvPr/>
        </p:nvPicPr>
        <p:blipFill>
          <a:blip r:embed="rId3">
            <a:extLst>
              <a:ext uri="{28A0092B-C50C-407E-A947-70E740481C1C}">
                <a14:useLocalDpi xmlns:a14="http://schemas.microsoft.com/office/drawing/2010/main" val="0"/>
              </a:ext>
            </a:extLst>
          </a:blip>
          <a:srcRect l="4935" t="96321" r="30688" b="1981"/>
          <a:stretch>
            <a:fillRect/>
          </a:stretch>
        </p:blipFill>
        <p:spPr bwMode="auto">
          <a:xfrm>
            <a:off x="685800" y="2362200"/>
            <a:ext cx="7467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1295400" y="2339975"/>
            <a:ext cx="9144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19461"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4419600"/>
            <a:ext cx="74453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2" name="TextBox 6"/>
          <p:cNvSpPr txBox="1">
            <a:spLocks noChangeArrowheads="1"/>
          </p:cNvSpPr>
          <p:nvPr/>
        </p:nvSpPr>
        <p:spPr bwMode="auto">
          <a:xfrm>
            <a:off x="533400" y="703263"/>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Defining your project</a:t>
            </a:r>
            <a:endParaRPr lang="en-CA" altLang="en-US" sz="3600">
              <a:solidFill>
                <a:srgbClr val="00AAD2"/>
              </a:solidFill>
              <a:latin typeface="Arial" panose="020B0604020202020204" pitchFamily="34" charset="0"/>
              <a:cs typeface="Arial" panose="020B0604020202020204" pitchFamily="34" charset="0"/>
            </a:endParaRPr>
          </a:p>
        </p:txBody>
      </p:sp>
      <p:sp>
        <p:nvSpPr>
          <p:cNvPr id="1946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6C18FEB-7FC0-4586-9F3B-44EB003F78D1}" type="slidenum">
              <a:rPr lang="en-US" altLang="en-US" sz="1800">
                <a:solidFill>
                  <a:srgbClr val="909395"/>
                </a:solidFill>
                <a:cs typeface="Arial" panose="020B0604020202020204" pitchFamily="34" charset="0"/>
              </a:rPr>
              <a:pPr>
                <a:spcBef>
                  <a:spcPct val="0"/>
                </a:spcBef>
                <a:buFontTx/>
                <a:buNone/>
              </a:pPr>
              <a:t>7</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txBox="1">
            <a:spLocks/>
          </p:cNvSpPr>
          <p:nvPr/>
        </p:nvSpPr>
        <p:spPr bwMode="auto">
          <a:xfrm>
            <a:off x="381000" y="533400"/>
            <a:ext cx="8382000" cy="42656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defRPr/>
            </a:pPr>
            <a:r>
              <a:rPr lang="en-US" altLang="en-US" sz="2400" dirty="0">
                <a:solidFill>
                  <a:srgbClr val="002060"/>
                </a:solidFill>
                <a:latin typeface="+mn-lt"/>
              </a:rPr>
              <a:t>3. </a:t>
            </a:r>
            <a:r>
              <a:rPr kumimoji="0" lang="en-US" altLang="en-US" sz="2400" dirty="0" smtClean="0">
                <a:solidFill>
                  <a:srgbClr val="002060"/>
                </a:solidFill>
              </a:rPr>
              <a:t>Enter a name for your project.</a:t>
            </a:r>
          </a:p>
          <a:p>
            <a:pPr>
              <a:spcBef>
                <a:spcPts val="800"/>
              </a:spcBef>
              <a:buClr>
                <a:schemeClr val="accent2"/>
              </a:buClr>
              <a:defRPr/>
            </a:pPr>
            <a:endParaRPr kumimoji="0" lang="en-US" altLang="en-US" sz="2400" dirty="0" smtClean="0">
              <a:solidFill>
                <a:srgbClr val="002060"/>
              </a:solidFill>
            </a:endParaRPr>
          </a:p>
          <a:p>
            <a:pPr>
              <a:spcBef>
                <a:spcPts val="800"/>
              </a:spcBef>
              <a:buClr>
                <a:schemeClr val="accent2"/>
              </a:buClr>
              <a:buFontTx/>
              <a:buNone/>
              <a:defRPr/>
            </a:pPr>
            <a:endParaRPr kumimoji="0" lang="en-US" altLang="en-US" sz="2400" dirty="0" smtClean="0">
              <a:solidFill>
                <a:srgbClr val="002060"/>
              </a:solidFill>
            </a:endParaRPr>
          </a:p>
          <a:p>
            <a:pPr>
              <a:spcBef>
                <a:spcPts val="800"/>
              </a:spcBef>
              <a:buClr>
                <a:schemeClr val="accent2"/>
              </a:buClr>
              <a:buFontTx/>
              <a:buNone/>
              <a:defRPr/>
            </a:pPr>
            <a:r>
              <a:rPr lang="en-US" altLang="en-US" sz="2400" dirty="0" smtClean="0">
                <a:solidFill>
                  <a:srgbClr val="002060"/>
                </a:solidFill>
                <a:latin typeface="+mn-lt"/>
              </a:rPr>
              <a:t>4. </a:t>
            </a:r>
            <a:r>
              <a:rPr kumimoji="0" lang="en-US" altLang="en-US" sz="2400" dirty="0" smtClean="0">
                <a:solidFill>
                  <a:srgbClr val="002060"/>
                </a:solidFill>
              </a:rPr>
              <a:t>Observe the remainder of the tab. Do you have </a:t>
            </a:r>
            <a:r>
              <a:rPr lang="en-US" altLang="en-US" sz="2400" dirty="0" smtClean="0">
                <a:solidFill>
                  <a:srgbClr val="FF6600"/>
                </a:solidFill>
                <a:cs typeface="Arial" panose="020B0604020202020204" pitchFamily="34" charset="0"/>
              </a:rPr>
              <a:t>project specific</a:t>
            </a:r>
            <a:r>
              <a:rPr lang="en-US" altLang="en-US" sz="2400" dirty="0" smtClean="0">
                <a:solidFill>
                  <a:srgbClr val="FF9900"/>
                </a:solidFill>
                <a:cs typeface="Arial" panose="020B0604020202020204" pitchFamily="34" charset="0"/>
              </a:rPr>
              <a:t> </a:t>
            </a:r>
            <a:r>
              <a:rPr kumimoji="0" lang="en-US" altLang="en-US" sz="2400" dirty="0" smtClean="0">
                <a:solidFill>
                  <a:srgbClr val="002060"/>
                </a:solidFill>
              </a:rPr>
              <a:t>values?</a:t>
            </a:r>
            <a:endParaRPr kumimoji="0" lang="en-CA" altLang="en-US" sz="2400" dirty="0" smtClean="0">
              <a:solidFill>
                <a:srgbClr val="002060"/>
              </a:solidFill>
            </a:endParaRPr>
          </a:p>
        </p:txBody>
      </p:sp>
      <p:pic>
        <p:nvPicPr>
          <p:cNvPr id="21507" name="Picture 6"/>
          <p:cNvPicPr>
            <a:picLocks noChangeAspect="1" noChangeArrowheads="1"/>
          </p:cNvPicPr>
          <p:nvPr/>
        </p:nvPicPr>
        <p:blipFill>
          <a:blip r:embed="rId3">
            <a:extLst>
              <a:ext uri="{28A0092B-C50C-407E-A947-70E740481C1C}">
                <a14:useLocalDpi xmlns:a14="http://schemas.microsoft.com/office/drawing/2010/main" val="0"/>
              </a:ext>
            </a:extLst>
          </a:blip>
          <a:srcRect l="5486" t="47993" r="4482" b="25752"/>
          <a:stretch>
            <a:fillRect/>
          </a:stretch>
        </p:blipFill>
        <p:spPr bwMode="auto">
          <a:xfrm>
            <a:off x="341313" y="3048000"/>
            <a:ext cx="83089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5105400" y="3351212"/>
            <a:ext cx="1524000" cy="1449388"/>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9" name="Oval 8"/>
          <p:cNvSpPr/>
          <p:nvPr/>
        </p:nvSpPr>
        <p:spPr>
          <a:xfrm>
            <a:off x="4675188" y="2971800"/>
            <a:ext cx="2411412" cy="2209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21510" name="Picture 4"/>
          <p:cNvPicPr>
            <a:picLocks noChangeAspect="1" noChangeArrowheads="1"/>
          </p:cNvPicPr>
          <p:nvPr/>
        </p:nvPicPr>
        <p:blipFill>
          <a:blip r:embed="rId4">
            <a:extLst>
              <a:ext uri="{28A0092B-C50C-407E-A947-70E740481C1C}">
                <a14:useLocalDpi xmlns:a14="http://schemas.microsoft.com/office/drawing/2010/main" val="0"/>
              </a:ext>
            </a:extLst>
          </a:blip>
          <a:srcRect l="4935" t="96321" r="16438" b="1756"/>
          <a:stretch>
            <a:fillRect/>
          </a:stretch>
        </p:blipFill>
        <p:spPr bwMode="auto">
          <a:xfrm>
            <a:off x="341313" y="5562600"/>
            <a:ext cx="83089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876300" y="5519738"/>
            <a:ext cx="9525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21512"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77B37124-B03A-41A7-8649-7AA7D635F776}" type="slidenum">
              <a:rPr lang="en-US" altLang="en-US" sz="1800">
                <a:solidFill>
                  <a:srgbClr val="909395"/>
                </a:solidFill>
                <a:cs typeface="Arial" panose="020B0604020202020204" pitchFamily="34" charset="0"/>
              </a:rPr>
              <a:pPr>
                <a:spcBef>
                  <a:spcPct val="0"/>
                </a:spcBef>
                <a:buFontTx/>
                <a:buNone/>
              </a:pPr>
              <a:t>8</a:t>
            </a:fld>
            <a:endParaRPr lang="en-US" altLang="en-US" sz="1800">
              <a:solidFill>
                <a:srgbClr val="909395"/>
              </a:solidFill>
              <a:cs typeface="Arial" panose="020B0604020202020204" pitchFamily="34" charset="0"/>
            </a:endParaRPr>
          </a:p>
        </p:txBody>
      </p:sp>
      <p:pic>
        <p:nvPicPr>
          <p:cNvPr id="21513" name="Picture 9"/>
          <p:cNvPicPr>
            <a:picLocks noChangeAspect="1" noChangeArrowheads="1"/>
          </p:cNvPicPr>
          <p:nvPr/>
        </p:nvPicPr>
        <p:blipFill>
          <a:blip r:embed="rId5">
            <a:extLst>
              <a:ext uri="{28A0092B-C50C-407E-A947-70E740481C1C}">
                <a14:useLocalDpi xmlns:a14="http://schemas.microsoft.com/office/drawing/2010/main" val="0"/>
              </a:ext>
            </a:extLst>
          </a:blip>
          <a:srcRect l="5988" t="39220" r="63979" b="56734"/>
          <a:stretch>
            <a:fillRect/>
          </a:stretch>
        </p:blipFill>
        <p:spPr bwMode="auto">
          <a:xfrm>
            <a:off x="457200" y="1133475"/>
            <a:ext cx="5389563"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533400" y="381000"/>
            <a:ext cx="8229600" cy="54864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5. </a:t>
            </a:r>
            <a:r>
              <a:rPr lang="en-US" altLang="en-US" sz="2400" dirty="0" smtClean="0">
                <a:solidFill>
                  <a:srgbClr val="002060"/>
                </a:solidFill>
              </a:rPr>
              <a:t>Go to Alt 1 tab.</a:t>
            </a: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6. </a:t>
            </a:r>
            <a:r>
              <a:rPr lang="en-US" altLang="en-US" sz="2400" dirty="0" smtClean="0">
                <a:solidFill>
                  <a:srgbClr val="002060"/>
                </a:solidFill>
              </a:rPr>
              <a:t>Select </a:t>
            </a:r>
            <a:r>
              <a:rPr kumimoji="1" lang="en-US" altLang="en-US" sz="2400" dirty="0" smtClean="0">
                <a:solidFill>
                  <a:srgbClr val="FF6600"/>
                </a:solidFill>
                <a:cs typeface="Arial" panose="020B0604020202020204" pitchFamily="34" charset="0"/>
              </a:rPr>
              <a:t>Project Type</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kumimoji="1" lang="en-US" altLang="en-US" sz="2400" dirty="0" smtClean="0">
              <a:solidFill>
                <a:srgbClr val="FF6600"/>
              </a:solidFill>
              <a:cs typeface="Arial" panose="020B0604020202020204" pitchFamily="34" charset="0"/>
            </a:endParaRPr>
          </a:p>
          <a:p>
            <a:pPr marL="0" indent="0" eaLnBrk="1" hangingPunct="1">
              <a:buClr>
                <a:schemeClr val="accent2"/>
              </a:buClr>
              <a:buFontTx/>
              <a:buNone/>
              <a:defRPr/>
            </a:pPr>
            <a:r>
              <a:rPr kumimoji="1" lang="en-US" altLang="en-US" sz="2400" kern="1200" dirty="0">
                <a:solidFill>
                  <a:srgbClr val="002060"/>
                </a:solidFill>
              </a:rPr>
              <a:t>7. </a:t>
            </a:r>
            <a:r>
              <a:rPr lang="en-US" altLang="en-US" sz="2400" dirty="0">
                <a:solidFill>
                  <a:srgbClr val="002060"/>
                </a:solidFill>
              </a:rPr>
              <a:t>Select the </a:t>
            </a:r>
            <a:r>
              <a:rPr kumimoji="1" lang="en-US" altLang="en-US" sz="2400" dirty="0" smtClean="0">
                <a:solidFill>
                  <a:srgbClr val="FF6600"/>
                </a:solidFill>
                <a:cs typeface="Arial" panose="020B0604020202020204" pitchFamily="34" charset="0"/>
              </a:rPr>
              <a:t>setting</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8. </a:t>
            </a:r>
            <a:r>
              <a:rPr lang="en-US" altLang="en-US" sz="2400" dirty="0" smtClean="0">
                <a:solidFill>
                  <a:srgbClr val="002060"/>
                </a:solidFill>
              </a:rPr>
              <a:t>Choose a </a:t>
            </a:r>
            <a:r>
              <a:rPr kumimoji="1" lang="en-US" altLang="en-US" sz="2400" dirty="0" smtClean="0">
                <a:solidFill>
                  <a:srgbClr val="FF6600"/>
                </a:solidFill>
                <a:cs typeface="Arial" panose="020B0604020202020204" pitchFamily="34" charset="0"/>
              </a:rPr>
              <a:t>name</a:t>
            </a:r>
            <a:r>
              <a:rPr lang="en-US" altLang="en-US" sz="2400" dirty="0" smtClean="0">
                <a:solidFill>
                  <a:srgbClr val="002060"/>
                </a:solidFill>
              </a:rPr>
              <a:t> for Alternative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CA" altLang="en-US" sz="2400" dirty="0" smtClean="0">
              <a:solidFill>
                <a:srgbClr val="002060"/>
              </a:solidFill>
            </a:endParaRPr>
          </a:p>
        </p:txBody>
      </p:sp>
      <p:pic>
        <p:nvPicPr>
          <p:cNvPr id="23555"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487" r="29655" b="2055"/>
          <a:stretch>
            <a:fillRect/>
          </a:stretch>
        </p:blipFill>
        <p:spPr bwMode="auto">
          <a:xfrm>
            <a:off x="685800" y="885825"/>
            <a:ext cx="7315200"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2057400" y="8620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23557"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71795825-8CE3-4FA6-93F3-6D93620A0639}" type="slidenum">
              <a:rPr lang="en-US" altLang="en-US" sz="1800">
                <a:solidFill>
                  <a:srgbClr val="909395"/>
                </a:solidFill>
                <a:cs typeface="Arial" panose="020B0604020202020204" pitchFamily="34" charset="0"/>
              </a:rPr>
              <a:pPr>
                <a:spcBef>
                  <a:spcPct val="0"/>
                </a:spcBef>
                <a:buFontTx/>
                <a:buNone/>
              </a:pPr>
              <a:t>9</a:t>
            </a:fld>
            <a:endParaRPr lang="en-US" altLang="en-US" sz="1800">
              <a:solidFill>
                <a:srgbClr val="909395"/>
              </a:solidFill>
              <a:cs typeface="Arial" panose="020B0604020202020204" pitchFamily="34" charset="0"/>
            </a:endParaRPr>
          </a:p>
        </p:txBody>
      </p:sp>
      <p:pic>
        <p:nvPicPr>
          <p:cNvPr id="23558" name="Picture 7"/>
          <p:cNvPicPr>
            <a:picLocks noChangeAspect="1" noChangeArrowheads="1"/>
          </p:cNvPicPr>
          <p:nvPr/>
        </p:nvPicPr>
        <p:blipFill>
          <a:blip r:embed="rId4">
            <a:extLst>
              <a:ext uri="{28A0092B-C50C-407E-A947-70E740481C1C}">
                <a14:useLocalDpi xmlns:a14="http://schemas.microsoft.com/office/drawing/2010/main" val="0"/>
              </a:ext>
            </a:extLst>
          </a:blip>
          <a:srcRect l="5972" t="34895" r="63611" b="52431"/>
          <a:stretch>
            <a:fillRect/>
          </a:stretch>
        </p:blipFill>
        <p:spPr bwMode="auto">
          <a:xfrm>
            <a:off x="563563" y="1508125"/>
            <a:ext cx="5181600" cy="172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23559" name="Picture 9"/>
          <p:cNvPicPr>
            <a:picLocks noChangeAspect="1" noChangeArrowheads="1"/>
          </p:cNvPicPr>
          <p:nvPr/>
        </p:nvPicPr>
        <p:blipFill>
          <a:blip r:embed="rId5">
            <a:extLst>
              <a:ext uri="{28A0092B-C50C-407E-A947-70E740481C1C}">
                <a14:useLocalDpi xmlns:a14="http://schemas.microsoft.com/office/drawing/2010/main" val="0"/>
              </a:ext>
            </a:extLst>
          </a:blip>
          <a:srcRect l="53218" t="31693" r="28819" b="63312"/>
          <a:stretch>
            <a:fillRect/>
          </a:stretch>
        </p:blipFill>
        <p:spPr bwMode="auto">
          <a:xfrm>
            <a:off x="581025" y="3819525"/>
            <a:ext cx="38671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025" y="4979988"/>
            <a:ext cx="5562600" cy="103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GoA_Sky_Horizontal">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GoA_Sky_Horizontal</Template>
  <TotalTime>6342</TotalTime>
  <Words>1964</Words>
  <Application>Microsoft Office PowerPoint</Application>
  <PresentationFormat>On-screen Show (4:3)</PresentationFormat>
  <Paragraphs>225</Paragraphs>
  <Slides>31</Slides>
  <Notes>26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31</vt:i4>
      </vt:variant>
    </vt:vector>
  </HeadingPairs>
  <TitlesOfParts>
    <vt:vector size="38" baseType="lpstr">
      <vt:lpstr>Arial</vt:lpstr>
      <vt:lpstr>Calibri</vt:lpstr>
      <vt:lpstr>Gill Sans Light</vt:lpstr>
      <vt:lpstr>Times New Roman</vt:lpstr>
      <vt:lpstr>GoA_Sky_Horizontal</vt:lpstr>
      <vt:lpstr>Custom Design</vt:lpstr>
      <vt:lpstr>1_Office Theme</vt:lpstr>
      <vt:lpstr>PowerPoint Presentation</vt:lpstr>
      <vt:lpstr>PowerPoint Presentation</vt:lpstr>
      <vt:lpstr>PowerPoint Presentation</vt:lpstr>
      <vt:lpstr>PowerPoint Presentation</vt:lpstr>
      <vt:lpstr>PowerPoint Presentation</vt:lpstr>
      <vt:lpstr>At what AADT (and resulting collision rates) does the project become economically feasible?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ALT 2 </vt:lpstr>
      <vt:lpstr>PowerPoint Presentation</vt:lpstr>
      <vt:lpstr>PowerPoint Presentation</vt:lpstr>
      <vt:lpstr>PowerPoint Presentation</vt:lpstr>
      <vt:lpstr>Selecting a collision rate from chart based on 8.5 m width:</vt:lpstr>
      <vt:lpstr>PowerPoint Presentation</vt:lpstr>
      <vt:lpstr>Alt 1 Collision Rate PSV</vt:lpstr>
      <vt:lpstr>CMF for centreline rumble strips</vt:lpstr>
      <vt:lpstr>Alt 2 Collision Rate PSV</vt:lpstr>
      <vt:lpstr>19. Enter analysis period</vt:lpstr>
      <vt:lpstr>PowerPoint Presentation</vt:lpstr>
      <vt:lpstr>PowerPoint Presentation</vt:lpstr>
      <vt:lpstr>AADT=1000</vt:lpstr>
      <vt:lpstr>AADT=1000</vt:lpstr>
      <vt:lpstr>Questions?</vt:lpstr>
    </vt:vector>
  </TitlesOfParts>
  <Company>Alberta Transportation &amp; Utilities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DESIGN GUIDELINES FOR PASSING LANES IN ALBERTA</dc:title>
  <dc:creator>RGUTIERR</dc:creator>
  <cp:lastModifiedBy>Lei Ma</cp:lastModifiedBy>
  <cp:revision>349</cp:revision>
  <cp:lastPrinted>1999-01-26T21:23:39Z</cp:lastPrinted>
  <dcterms:created xsi:type="dcterms:W3CDTF">1999-01-13T20:48:41Z</dcterms:created>
  <dcterms:modified xsi:type="dcterms:W3CDTF">2018-10-17T23:15:02Z</dcterms:modified>
</cp:coreProperties>
</file>