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9"/>
  </p:notesMasterIdLst>
  <p:handoutMasterIdLst>
    <p:handoutMasterId r:id="rId30"/>
  </p:handoutMasterIdLst>
  <p:sldIdLst>
    <p:sldId id="265" r:id="rId3"/>
    <p:sldId id="262" r:id="rId4"/>
    <p:sldId id="275" r:id="rId5"/>
    <p:sldId id="276" r:id="rId6"/>
    <p:sldId id="263" r:id="rId7"/>
    <p:sldId id="282" r:id="rId8"/>
    <p:sldId id="281" r:id="rId9"/>
    <p:sldId id="283" r:id="rId10"/>
    <p:sldId id="286" r:id="rId11"/>
    <p:sldId id="279" r:id="rId12"/>
    <p:sldId id="285" r:id="rId13"/>
    <p:sldId id="277" r:id="rId14"/>
    <p:sldId id="280" r:id="rId15"/>
    <p:sldId id="293" r:id="rId16"/>
    <p:sldId id="297" r:id="rId17"/>
    <p:sldId id="301" r:id="rId18"/>
    <p:sldId id="294" r:id="rId19"/>
    <p:sldId id="303" r:id="rId20"/>
    <p:sldId id="287" r:id="rId21"/>
    <p:sldId id="302" r:id="rId22"/>
    <p:sldId id="300" r:id="rId23"/>
    <p:sldId id="299" r:id="rId24"/>
    <p:sldId id="298" r:id="rId25"/>
    <p:sldId id="304" r:id="rId26"/>
    <p:sldId id="295" r:id="rId27"/>
    <p:sldId id="273" r:id="rId2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072"/>
    <a:srgbClr val="FF7900"/>
    <a:srgbClr val="00AAD2"/>
    <a:srgbClr val="C05017"/>
    <a:srgbClr val="909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7" autoAdjust="0"/>
    <p:restoredTop sz="85592" autoAdjust="0"/>
  </p:normalViewPr>
  <p:slideViewPr>
    <p:cSldViewPr>
      <p:cViewPr varScale="1">
        <p:scale>
          <a:sx n="92" d="100"/>
          <a:sy n="92" d="100"/>
        </p:scale>
        <p:origin x="52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274B2428-D072-4A97-9F23-1327748EBC0F}" type="datetimeFigureOut">
              <a:rPr lang="en-CA" smtClean="0"/>
              <a:t>2018-10-17</a:t>
            </a:fld>
            <a:endParaRPr lang="en-CA"/>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F8272F4D-609C-4931-907C-A824DDD7A326}" type="slidenum">
              <a:rPr lang="en-CA" smtClean="0"/>
              <a:t>‹#›</a:t>
            </a:fld>
            <a:endParaRPr lang="en-CA"/>
          </a:p>
        </p:txBody>
      </p:sp>
    </p:spTree>
    <p:extLst>
      <p:ext uri="{BB962C8B-B14F-4D97-AF65-F5344CB8AC3E}">
        <p14:creationId xmlns:p14="http://schemas.microsoft.com/office/powerpoint/2010/main" val="27351272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9C840D4E-0181-46D5-BFDF-7AAAA7774527}" type="datetimeFigureOut">
              <a:rPr lang="en-CA" smtClean="0"/>
              <a:t>2018-10-17</a:t>
            </a:fld>
            <a:endParaRPr lang="en-CA"/>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CA"/>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CA"/>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0A1D4E96-1D55-4937-B89E-BCD454DCF799}" type="slidenum">
              <a:rPr lang="en-CA" smtClean="0"/>
              <a:t>‹#›</a:t>
            </a:fld>
            <a:endParaRPr lang="en-CA"/>
          </a:p>
        </p:txBody>
      </p:sp>
    </p:spTree>
    <p:extLst>
      <p:ext uri="{BB962C8B-B14F-4D97-AF65-F5344CB8AC3E}">
        <p14:creationId xmlns:p14="http://schemas.microsoft.com/office/powerpoint/2010/main" val="179709047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A1D4E96-1D55-4937-B89E-BCD454DCF799}" type="slidenum">
              <a:rPr lang="en-CA" smtClean="0"/>
              <a:t>1</a:t>
            </a:fld>
            <a:endParaRPr lang="en-CA"/>
          </a:p>
        </p:txBody>
      </p:sp>
    </p:spTree>
    <p:extLst>
      <p:ext uri="{BB962C8B-B14F-4D97-AF65-F5344CB8AC3E}">
        <p14:creationId xmlns:p14="http://schemas.microsoft.com/office/powerpoint/2010/main" val="1657174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Two approaches to determining operating and maintenance costs: Specified, which are defined by the user, and Scheduled, which are from Alberta Transportation’s RODA model. It is up to the user whether they want to use either one or a combination of the two.</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10</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user Specified O&amp;M cost categories are used to enter the associated costs (orange cells). The total O&amp;M costs for the first year of operation are totaled in the year 1 row. The O&amp;M costs will increase according to the traffic growth rate, which is defined in the project segment definition section further down in the tab. </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11</a:t>
            </a:fld>
            <a:endParaRPr lang="en-CA"/>
          </a:p>
        </p:txBody>
      </p:sp>
    </p:spTree>
    <p:extLst>
      <p:ext uri="{BB962C8B-B14F-4D97-AF65-F5344CB8AC3E}">
        <p14:creationId xmlns:p14="http://schemas.microsoft.com/office/powerpoint/2010/main" val="390477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Important: any entered Specified O&amp;M costs will be added to Scheduled O&amp;M costs identified by segment as discussed next. Should the user wish to not use one or all of these categories, enter a zero in the relevant cell(s) (or ensure it is blank).</a:t>
            </a: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12</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Default Collision rates for rural and urban settings. The default values can be modified by entering the desired values in the Project Specific Values field. It was based on 2008-2012 data.</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13</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If collision rates specific to the project location are available, they should be entered as project specific values in the corresponding cells.</a:t>
            </a:r>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14</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Default Collision rates for rural and urban settings. The default values can be modified by entering the desired values in the Project Specific Values field. It was based on 2008-2012 data.</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15</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Default values for collision costs. These were calculated by AT’s Office of Traffic Safety using Alberta data based on a willingness-to-pay model established by Transport Canada. For further details see references in the Guide.</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16</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The project segment definition is required to calculate various components of road user costs, as listed below. Input name for the segment and its length. Surface type should be either paved or gravel.</a:t>
            </a:r>
          </a:p>
          <a:p>
            <a:pPr>
              <a:defRPr/>
            </a:pPr>
            <a:r>
              <a:rPr lang="en-US" dirty="0" smtClean="0"/>
              <a:t>Road type can be either 2-lane, 4-lane undivided, 4-lane divided at grade or not at grade, or 6+lanes.</a:t>
            </a:r>
          </a:p>
          <a:p>
            <a:pPr>
              <a:defRPr/>
            </a:pPr>
            <a:r>
              <a:rPr lang="en-US" dirty="0" smtClean="0"/>
              <a:t>Gradient should reflect the best average for the segment (an integer from -8 to +8).</a:t>
            </a:r>
          </a:p>
          <a:p>
            <a:pPr>
              <a:defRPr/>
            </a:pPr>
            <a:r>
              <a:rPr lang="en-US" dirty="0" smtClean="0"/>
              <a:t>Traffic Direction – either one or two way.</a:t>
            </a:r>
          </a:p>
          <a:p>
            <a:pPr>
              <a:defRPr/>
            </a:pPr>
            <a:r>
              <a:rPr lang="en-US" dirty="0" smtClean="0"/>
              <a:t>For both curvature radius and superelevation, the best average for the segment should be selected. If these parameters start to vary significantly, consider separating the segment into two (or more) segments.  </a:t>
            </a: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17</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Input traffic volumes for base year (AADT).</a:t>
            </a:r>
          </a:p>
          <a:p>
            <a:pPr>
              <a:defRPr/>
            </a:pPr>
            <a:r>
              <a:rPr lang="en-US" dirty="0" smtClean="0"/>
              <a:t>Traffic Growth Driver Type – can be either linear or exponential.</a:t>
            </a:r>
          </a:p>
          <a:p>
            <a:pPr>
              <a:defRPr/>
            </a:pPr>
            <a:r>
              <a:rPr lang="en-US" dirty="0" smtClean="0"/>
              <a:t>Identify traffic growth rate (which is set at 3% by default) and average running speed (note – this cannot be greater than 120 km/h as emissions table does not go higher). The default running speed is associated with a Project Type and can be changed in the Parameters tab.</a:t>
            </a:r>
          </a:p>
          <a:p>
            <a:pPr>
              <a:defRPr/>
            </a:pPr>
            <a:r>
              <a:rPr lang="en-US" dirty="0" smtClean="0"/>
              <a:t>Scheduled Maintenance Cost Category – select appropriate road maintenance cost category (e.g. Gravel, Paved Base, Paved 2</a:t>
            </a:r>
            <a:r>
              <a:rPr lang="en-US" baseline="30000" dirty="0" smtClean="0"/>
              <a:t>nd</a:t>
            </a:r>
            <a:r>
              <a:rPr lang="en-US" dirty="0" smtClean="0"/>
              <a:t>) This will use the applicable costs in AT’s RODA model. </a:t>
            </a:r>
          </a:p>
          <a:p>
            <a:pPr>
              <a:defRPr/>
            </a:pPr>
            <a:r>
              <a:rPr lang="en-US" dirty="0" smtClean="0"/>
              <a:t>Age of surface – when using the scheduled road maintenance costs from the RODA model, it is necessary to specify the age of the surface. </a:t>
            </a:r>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18</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Before entering data into this table, depending on the complexity of the project being analyzed, it may be necessary to plan how the inputs are best defined. While there are 20 possible segments that can be defined, for very complex projects it may be necessary to combine components that have common features, or make separate spreadsheets. </a:t>
            </a:r>
          </a:p>
          <a:p>
            <a:pPr>
              <a:defRPr/>
            </a:pPr>
            <a:r>
              <a:rPr lang="en-US" dirty="0" smtClean="0"/>
              <a:t>You’ll noticed the only value you can’t change in the Project Segment Definition tab is the Default Running Speed. This has been pre-defined in the Parameters tab, but can be modified there. However, it doesn’t make any impact on the results (the user-defined average running speed does) – it is just a guidance value.</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19</a:t>
            </a:fld>
            <a:endParaRPr lang="en-CA"/>
          </a:p>
        </p:txBody>
      </p:sp>
    </p:spTree>
    <p:extLst>
      <p:ext uri="{BB962C8B-B14F-4D97-AF65-F5344CB8AC3E}">
        <p14:creationId xmlns:p14="http://schemas.microsoft.com/office/powerpoint/2010/main" val="3246411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r>
              <a:rPr lang="en-US" dirty="0" smtClean="0"/>
              <a:t>Every analysis will require the development of information for a ‘do minimum’ option and at least one (up to two) Alternative options. </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a:t>
            </a:fld>
            <a:endParaRPr lang="en-CA"/>
          </a:p>
        </p:txBody>
      </p:sp>
    </p:spTree>
    <p:extLst>
      <p:ext uri="{BB962C8B-B14F-4D97-AF65-F5344CB8AC3E}">
        <p14:creationId xmlns:p14="http://schemas.microsoft.com/office/powerpoint/2010/main" val="3152468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solidFill>
                  <a:schemeClr val="accent2"/>
                </a:solidFill>
                <a:latin typeface="Arial" panose="020B0604020202020204" pitchFamily="34" charset="0"/>
                <a:cs typeface="Arial" panose="020B0604020202020204" pitchFamily="34" charset="0"/>
              </a:rPr>
              <a:t>Scheduled O&amp;M costs must be selected for each segment to be used in the analysis. If you wish to not use the scheduled O&amp;M costs (using only specified instead), then “Do Not Use” must be selected in each cell for </a:t>
            </a:r>
            <a:r>
              <a:rPr lang="en-US" u="sng" dirty="0" smtClean="0">
                <a:solidFill>
                  <a:schemeClr val="accent2"/>
                </a:solidFill>
                <a:latin typeface="Arial" panose="020B0604020202020204" pitchFamily="34" charset="0"/>
                <a:cs typeface="Arial" panose="020B0604020202020204" pitchFamily="34" charset="0"/>
              </a:rPr>
              <a:t>each applicable</a:t>
            </a:r>
            <a:r>
              <a:rPr lang="en-US" dirty="0" smtClean="0">
                <a:solidFill>
                  <a:schemeClr val="accent2"/>
                </a:solidFill>
                <a:latin typeface="Arial" panose="020B0604020202020204" pitchFamily="34" charset="0"/>
                <a:cs typeface="Arial" panose="020B0604020202020204" pitchFamily="34" charset="0"/>
              </a:rPr>
              <a:t> segment.</a:t>
            </a:r>
            <a:endParaRPr lang="en-CA" dirty="0" smtClean="0">
              <a:solidFill>
                <a:schemeClr val="accent2"/>
              </a:solidFill>
              <a:latin typeface="Arial" panose="020B0604020202020204" pitchFamily="34" charset="0"/>
              <a:cs typeface="Arial" panose="020B0604020202020204" pitchFamily="34" charset="0"/>
            </a:endParaRP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20</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When comparing intersection improvements, the user should enter estimated delay times (from capacity analysis software) in seconds per vehicle for AM Peak, PM Peak, and Off-Peak averages (both daytime and nighttime). Volumes on each approach must also be entered. These volumes and delays are converted into time loss costs based on the time values for money embedded in the model. The time loss costs are reflected in the </a:t>
            </a:r>
            <a:r>
              <a:rPr lang="en-US" dirty="0" err="1" smtClean="0"/>
              <a:t>TrafficAlt</a:t>
            </a:r>
            <a:r>
              <a:rPr lang="en-US" dirty="0" smtClean="0"/>
              <a:t># tabs for each alternative.</a:t>
            </a:r>
          </a:p>
          <a:p>
            <a:pPr>
              <a:defRPr/>
            </a:pPr>
            <a:r>
              <a:rPr lang="en-US" dirty="0" smtClean="0"/>
              <a:t>This is only applicable to Project Type: Intersection (new or upgrade). When these project types are chosen, the time cost of travel will not be accounted in the road user costs – rather the time loss costs will instead.</a:t>
            </a:r>
          </a:p>
          <a:p>
            <a:pPr>
              <a:defRPr/>
            </a:pPr>
            <a:r>
              <a:rPr lang="en-US" dirty="0" smtClean="0"/>
              <a:t>Note: this method assumes that the growth rate of delay is equal to the traffic growth rate. Therefore, the user should ensure that the traffic growth rate is selected correctly under project segment definition.</a:t>
            </a:r>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21</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The mix of traffic must be allocated for each segment. The Traffic Mix must add up to 100% for each segment. If it doesn’t, an error message will appear. </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22</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The share of trip purpose (work/business or other) must be set for each Vehicle Type. When the share of trips that are Work/Business are entered for a Vehicle type, the share of Other trips is calculated automatically (that’s why it’s grey).</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23</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There are three traffic alt tabs, one for each alternative. No inputs are required in these tabs.</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24</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These tabs do not require any user inputs; they provide a detailed breakdown of the traffic forecast (growth rate is specified in definition of alternative), running costs for grade and curvature (if using Texas method), travel time costs, collision costs, emission costs, and vehicle operating costs (if using California method). If the Project Type is selected as Intersection – New or Upgrade, then time loss costs will populate instead of travel time costs. All costs listed are per day.</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25</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A1D4E96-1D55-4937-B89E-BCD454DCF799}" type="slidenum">
              <a:rPr lang="en-CA" smtClean="0"/>
              <a:t>26</a:t>
            </a:fld>
            <a:endParaRPr lang="en-CA"/>
          </a:p>
        </p:txBody>
      </p:sp>
    </p:spTree>
    <p:extLst>
      <p:ext uri="{BB962C8B-B14F-4D97-AF65-F5344CB8AC3E}">
        <p14:creationId xmlns:p14="http://schemas.microsoft.com/office/powerpoint/2010/main" val="3764252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r>
              <a:rPr lang="en-US" dirty="0" smtClean="0"/>
              <a:t>The Alternatives to be evaluated are defined in the Alt # tab (i.e. Alt 1, Alt 2, Alt 3). To conduct an analysis, at least 2 Alternatives must be defined. It is important that Alt 1 be the ‘Do Minimum’ alternative against which other alternatives are evaluated. The determination of Benefits (or Cost Savings) are based on a comparison of the Non-Investment cost savings of each alternative against Alternative 1. </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3</a:t>
            </a:fld>
            <a:endParaRPr lang="en-CA"/>
          </a:p>
        </p:txBody>
      </p:sp>
    </p:spTree>
    <p:extLst>
      <p:ext uri="{BB962C8B-B14F-4D97-AF65-F5344CB8AC3E}">
        <p14:creationId xmlns:p14="http://schemas.microsoft.com/office/powerpoint/2010/main" val="3392848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This is the required information for the definition of each alternative. We will go over each in more detail.</a:t>
            </a:r>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4</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Select an option from the list of project type categories. The project type will have a default project life associated with it, which is meant to assist the user with determining when replacement costs would apply (which are input in rehab costs column in the </a:t>
            </a:r>
            <a:r>
              <a:rPr lang="en-US" dirty="0" err="1" smtClean="0"/>
              <a:t>ProjectCostsAlt</a:t>
            </a:r>
            <a:r>
              <a:rPr lang="en-US" dirty="0" smtClean="0"/>
              <a:t># tabs). The project type categories (up to 20) can be modified in the Parameters tab. </a:t>
            </a:r>
            <a:endParaRPr lang="en-CA" dirty="0" smtClean="0"/>
          </a:p>
          <a:p>
            <a:pPr>
              <a:defRPr/>
            </a:pPr>
            <a:r>
              <a:rPr lang="en-US" dirty="0" smtClean="0"/>
              <a:t>The project should also be given a locale – either rural or urban. </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5</a:t>
            </a:fld>
            <a:endParaRPr lang="en-CA"/>
          </a:p>
        </p:txBody>
      </p:sp>
    </p:spTree>
    <p:extLst>
      <p:ext uri="{BB962C8B-B14F-4D97-AF65-F5344CB8AC3E}">
        <p14:creationId xmlns:p14="http://schemas.microsoft.com/office/powerpoint/2010/main" val="56821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Enter a name that reflects an identifiable characteristic of the Alternative. As mentioned previously, Alternative 1 is meant to be the ‘Do Minimum’ Alternative.</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6</a:t>
            </a:fld>
            <a:endParaRPr lang="en-CA"/>
          </a:p>
        </p:txBody>
      </p:sp>
    </p:spTree>
    <p:extLst>
      <p:ext uri="{BB962C8B-B14F-4D97-AF65-F5344CB8AC3E}">
        <p14:creationId xmlns:p14="http://schemas.microsoft.com/office/powerpoint/2010/main" val="1259592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Define the years over which construction of the Alternative will take place. The year following the end of the construction period is assumed to be the first year of operation. Since there is no construction associated with this alternative, the start/end years of construction are the same.</a:t>
            </a:r>
            <a:endParaRPr lang="en-CA" dirty="0" smtClean="0"/>
          </a:p>
          <a:p>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7</a:t>
            </a:fld>
            <a:endParaRPr lang="en-CA"/>
          </a:p>
        </p:txBody>
      </p:sp>
    </p:spTree>
    <p:extLst>
      <p:ext uri="{BB962C8B-B14F-4D97-AF65-F5344CB8AC3E}">
        <p14:creationId xmlns:p14="http://schemas.microsoft.com/office/powerpoint/2010/main" val="865727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Defining the original (historical) cost of the project is optional if available, and would typically only be entered when no significant construction costs are needed for the alternative being examined. It is meant to be an informational reference value.</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8</a:t>
            </a:fld>
            <a:endParaRPr lang="en-CA"/>
          </a:p>
        </p:txBody>
      </p:sp>
    </p:spTree>
    <p:extLst>
      <p:ext uri="{BB962C8B-B14F-4D97-AF65-F5344CB8AC3E}">
        <p14:creationId xmlns:p14="http://schemas.microsoft.com/office/powerpoint/2010/main" val="4120538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construction cost categories (which are defined in the Parameters tab) and construction period will define the cells that are available to enter the associated construction costs (orange cells). The total cost by category is provided in each column and total cost by year in each row.</a:t>
            </a:r>
            <a:endParaRPr lang="en-CA"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9</a:t>
            </a:fld>
            <a:endParaRPr lang="en-CA"/>
          </a:p>
        </p:txBody>
      </p:sp>
    </p:spTree>
    <p:extLst>
      <p:ext uri="{BB962C8B-B14F-4D97-AF65-F5344CB8AC3E}">
        <p14:creationId xmlns:p14="http://schemas.microsoft.com/office/powerpoint/2010/main" val="28371581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a:extLst>
              <a:ext uri="{FF2B5EF4-FFF2-40B4-BE49-F238E27FC236}">
                <a16:creationId xmlns:a16="http://schemas.microsoft.com/office/drawing/2014/main" id="{AB7099E1-DF10-2B41-8532-CAA5267F1F05}"/>
              </a:ext>
            </a:extLst>
          </p:cNvPr>
          <p:cNvSpPr/>
          <p:nvPr userDrawn="1"/>
        </p:nvSpPr>
        <p:spPr>
          <a:xfrm>
            <a:off x="555453" y="3386353"/>
            <a:ext cx="1496267"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784848"/>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Subtitle 2"/>
          <p:cNvSpPr>
            <a:spLocks noGrp="1"/>
          </p:cNvSpPr>
          <p:nvPr>
            <p:ph type="subTitle" idx="1" hasCustomPrompt="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a:p>
            <a:pPr lvl="1"/>
            <a:endParaRPr lang="en-CA" dirty="0"/>
          </a:p>
        </p:txBody>
      </p:sp>
      <p:sp>
        <p:nvSpPr>
          <p:cNvPr id="11" name="Text Placeholder 21"/>
          <p:cNvSpPr>
            <a:spLocks noGrp="1"/>
          </p:cNvSpPr>
          <p:nvPr>
            <p:ph type="body" sz="quarter" idx="12" hasCustomPrompt="1"/>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dirty="0"/>
              <a:t>[Presenter Name], [Presenter Title]</a:t>
            </a:r>
          </a:p>
          <a:p>
            <a:pPr lvl="0"/>
            <a:r>
              <a:rPr lang="en-US" dirty="0"/>
              <a:t>[Month] [Day], [Year]</a:t>
            </a:r>
          </a:p>
        </p:txBody>
      </p:sp>
      <p:sp>
        <p:nvSpPr>
          <p:cNvPr id="12"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a:t>Title of Presentation</a:t>
            </a:r>
            <a:endParaRPr lang="en-CA" dirty="0"/>
          </a:p>
        </p:txBody>
      </p:sp>
    </p:spTree>
    <p:extLst>
      <p:ext uri="{BB962C8B-B14F-4D97-AF65-F5344CB8AC3E}">
        <p14:creationId xmlns:p14="http://schemas.microsoft.com/office/powerpoint/2010/main" val="10218942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mphasis (Colour)">
    <p:bg>
      <p:bgPr>
        <a:solidFill>
          <a:schemeClr val="accent2"/>
        </a:solid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sp>
        <p:nvSpPr>
          <p:cNvPr id="6" name="Slide Number Placeholder 2"/>
          <p:cNvSpPr>
            <a:spLocks noGrp="1"/>
          </p:cNvSpPr>
          <p:nvPr>
            <p:ph type="sldNum" sz="quarter" idx="10"/>
          </p:nvPr>
        </p:nvSpPr>
        <p:spPr>
          <a:xfrm>
            <a:off x="152400" y="6356350"/>
            <a:ext cx="2133600" cy="365125"/>
          </a:xfr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6692643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a:noFill/>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Text content slide</a:t>
            </a:r>
            <a:endParaRPr lang="en-CA" dirty="0"/>
          </a:p>
        </p:txBody>
      </p:sp>
      <p:sp>
        <p:nvSpPr>
          <p:cNvPr id="9" name="Content Placeholder 2"/>
          <p:cNvSpPr>
            <a:spLocks noGrp="1"/>
          </p:cNvSpPr>
          <p:nvPr>
            <p:ph idx="1"/>
          </p:nvPr>
        </p:nvSpPr>
        <p:spPr>
          <a:xfrm>
            <a:off x="1403648" y="1552663"/>
            <a:ext cx="7283152" cy="46957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3621540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no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9" name="Content Placeholder 2"/>
          <p:cNvSpPr>
            <a:spLocks noGrp="1"/>
          </p:cNvSpPr>
          <p:nvPr>
            <p:ph idx="1"/>
          </p:nvPr>
        </p:nvSpPr>
        <p:spPr>
          <a:xfrm>
            <a:off x="560266" y="609599"/>
            <a:ext cx="8126534" cy="5638801"/>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41809619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e / Contras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624E056-0060-F047-943E-3150CB1524C2}"/>
              </a:ext>
            </a:extLst>
          </p:cNvPr>
          <p:cNvSpPr/>
          <p:nvPr userDrawn="1"/>
        </p:nvSpPr>
        <p:spPr>
          <a:xfrm>
            <a:off x="4572000" y="0"/>
            <a:ext cx="4572000" cy="6781800"/>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3799656" cy="914781"/>
          </a:xfrm>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Concept #1</a:t>
            </a:r>
            <a:endParaRPr lang="en-CA" dirty="0"/>
          </a:p>
        </p:txBody>
      </p:sp>
      <p:sp>
        <p:nvSpPr>
          <p:cNvPr id="9" name="Content Placeholder 2"/>
          <p:cNvSpPr>
            <a:spLocks noGrp="1"/>
          </p:cNvSpPr>
          <p:nvPr>
            <p:ph idx="1"/>
          </p:nvPr>
        </p:nvSpPr>
        <p:spPr>
          <a:xfrm>
            <a:off x="457200" y="1552663"/>
            <a:ext cx="3810000" cy="45433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363073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ontent Placeholder 2"/>
          <p:cNvSpPr>
            <a:spLocks noGrp="1"/>
          </p:cNvSpPr>
          <p:nvPr>
            <p:ph idx="10"/>
          </p:nvPr>
        </p:nvSpPr>
        <p:spPr>
          <a:xfrm>
            <a:off x="4894028" y="1552663"/>
            <a:ext cx="3810000" cy="45433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5" name="Straight Connector 14"/>
          <p:cNvCxnSpPr>
            <a:cxnSpLocks/>
          </p:cNvCxnSpPr>
          <p:nvPr userDrawn="1"/>
        </p:nvCxnSpPr>
        <p:spPr>
          <a:xfrm>
            <a:off x="4997094" y="1192623"/>
            <a:ext cx="363073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Content Placeholder 2"/>
          <p:cNvSpPr>
            <a:spLocks noGrp="1"/>
          </p:cNvSpPr>
          <p:nvPr>
            <p:ph idx="11" hasCustomPrompt="1"/>
          </p:nvPr>
        </p:nvSpPr>
        <p:spPr>
          <a:xfrm>
            <a:off x="4907461" y="232821"/>
            <a:ext cx="3810000" cy="910179"/>
          </a:xfrm>
        </p:spPr>
        <p:txBody>
          <a:bodyPr anchor="b">
            <a:normAutofit/>
          </a:bodyPr>
          <a:lstStyle>
            <a:lvl1pPr marL="0" indent="0" algn="l">
              <a:buFont typeface="Arial" panose="020B0604020202020204" pitchFamily="34" charset="0"/>
              <a:buNone/>
              <a:defRPr sz="3600">
                <a:solidFill>
                  <a:schemeClr val="accent3"/>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smtClean="0"/>
              <a:t>Concept #2</a:t>
            </a:r>
            <a:endParaRPr lang="en-CA"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54817822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e / Contrast (Colour)">
    <p:bg>
      <p:bgPr>
        <a:solidFill>
          <a:schemeClr val="accent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3799656" cy="914781"/>
          </a:xfrm>
        </p:spPr>
        <p:txBody>
          <a:bodyPr anchor="b">
            <a:normAutofit/>
          </a:bodyPr>
          <a:lstStyle>
            <a:lvl1pPr algn="l">
              <a:defRPr sz="3600" b="0">
                <a:solidFill>
                  <a:schemeClr val="bg1"/>
                </a:solidFill>
                <a:latin typeface="Arial" panose="020B0604020202020204" pitchFamily="34" charset="0"/>
                <a:cs typeface="Arial" panose="020B0604020202020204" pitchFamily="34" charset="0"/>
              </a:defRPr>
            </a:lvl1pPr>
          </a:lstStyle>
          <a:p>
            <a:r>
              <a:rPr lang="en-US" dirty="0" smtClean="0"/>
              <a:t>Concept #1</a:t>
            </a:r>
            <a:endParaRPr lang="en-CA" dirty="0"/>
          </a:p>
        </p:txBody>
      </p:sp>
      <p:sp>
        <p:nvSpPr>
          <p:cNvPr id="9" name="Content Placeholder 2"/>
          <p:cNvSpPr>
            <a:spLocks noGrp="1"/>
          </p:cNvSpPr>
          <p:nvPr>
            <p:ph idx="1"/>
          </p:nvPr>
        </p:nvSpPr>
        <p:spPr>
          <a:xfrm>
            <a:off x="457200" y="1552663"/>
            <a:ext cx="3810000" cy="4543337"/>
          </a:xfrm>
        </p:spPr>
        <p:txBody>
          <a:bodyPr/>
          <a:lstStyle>
            <a:lvl1pPr marL="342900" indent="-342900" algn="l">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algn="l">
              <a:defRPr sz="2000">
                <a:solidFill>
                  <a:schemeClr val="bg1"/>
                </a:solidFill>
                <a:latin typeface="Arial" panose="020B0604020202020204" pitchFamily="34" charset="0"/>
                <a:cs typeface="Arial" panose="020B0604020202020204" pitchFamily="34" charset="0"/>
              </a:defRPr>
            </a:lvl2pPr>
            <a:lvl3pPr algn="l">
              <a:defRPr sz="1400">
                <a:solidFill>
                  <a:schemeClr val="bg1"/>
                </a:solidFill>
                <a:latin typeface="Arial" panose="020B0604020202020204" pitchFamily="34" charset="0"/>
                <a:cs typeface="Arial" panose="020B0604020202020204" pitchFamily="34" charset="0"/>
              </a:defRPr>
            </a:lvl3pPr>
            <a:lvl4pPr algn="l">
              <a:defRPr sz="1400">
                <a:solidFill>
                  <a:schemeClr val="bg1"/>
                </a:solidFill>
                <a:latin typeface="Arial" panose="020B0604020202020204" pitchFamily="34" charset="0"/>
                <a:cs typeface="Arial" panose="020B0604020202020204" pitchFamily="34" charset="0"/>
              </a:defRPr>
            </a:lvl4pPr>
            <a:lvl5pPr algn="l">
              <a:defRPr sz="1400">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363073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624E056-0060-F047-943E-3150CB1524C2}"/>
              </a:ext>
            </a:extLst>
          </p:cNvPr>
          <p:cNvSpPr/>
          <p:nvPr userDrawn="1"/>
        </p:nvSpPr>
        <p:spPr>
          <a:xfrm>
            <a:off x="4572000" y="0"/>
            <a:ext cx="4572000" cy="6781800"/>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userDrawn="1"/>
        </p:nvSpPr>
        <p:spPr>
          <a:xfrm>
            <a:off x="4904372" y="228600"/>
            <a:ext cx="3799656" cy="914781"/>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b="0" kern="1200">
                <a:solidFill>
                  <a:schemeClr val="accent3"/>
                </a:solidFill>
                <a:latin typeface="Arial" panose="020B0604020202020204" pitchFamily="34" charset="0"/>
                <a:ea typeface="+mj-ea"/>
                <a:cs typeface="Arial" panose="020B0604020202020204" pitchFamily="34" charset="0"/>
              </a:defRPr>
            </a:lvl1pPr>
          </a:lstStyle>
          <a:p>
            <a:r>
              <a:rPr lang="en-US" dirty="0" smtClean="0">
                <a:solidFill>
                  <a:schemeClr val="bg1"/>
                </a:solidFill>
              </a:rPr>
              <a:t>Concept #2</a:t>
            </a:r>
            <a:endParaRPr lang="en-CA" dirty="0">
              <a:solidFill>
                <a:schemeClr val="bg1"/>
              </a:solidFill>
            </a:endParaRPr>
          </a:p>
        </p:txBody>
      </p:sp>
      <p:sp>
        <p:nvSpPr>
          <p:cNvPr id="14" name="Content Placeholder 2"/>
          <p:cNvSpPr>
            <a:spLocks noGrp="1"/>
          </p:cNvSpPr>
          <p:nvPr>
            <p:ph idx="10"/>
          </p:nvPr>
        </p:nvSpPr>
        <p:spPr>
          <a:xfrm>
            <a:off x="4894028" y="1552663"/>
            <a:ext cx="3810000" cy="4543337"/>
          </a:xfrm>
        </p:spPr>
        <p:txBody>
          <a:bodyPr/>
          <a:lstStyle>
            <a:lvl1pPr marL="342900" indent="-342900" algn="l">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algn="l">
              <a:defRPr sz="2000">
                <a:solidFill>
                  <a:schemeClr val="bg1"/>
                </a:solidFill>
                <a:latin typeface="Arial" panose="020B0604020202020204" pitchFamily="34" charset="0"/>
                <a:cs typeface="Arial" panose="020B0604020202020204" pitchFamily="34" charset="0"/>
              </a:defRPr>
            </a:lvl2pPr>
            <a:lvl3pPr algn="l">
              <a:defRPr sz="1400">
                <a:solidFill>
                  <a:schemeClr val="bg1"/>
                </a:solidFill>
                <a:latin typeface="Arial" panose="020B0604020202020204" pitchFamily="34" charset="0"/>
                <a:cs typeface="Arial" panose="020B0604020202020204" pitchFamily="34" charset="0"/>
              </a:defRPr>
            </a:lvl3pPr>
            <a:lvl4pPr algn="l">
              <a:defRPr sz="1400">
                <a:solidFill>
                  <a:schemeClr val="bg1"/>
                </a:solidFill>
                <a:latin typeface="Arial" panose="020B0604020202020204" pitchFamily="34" charset="0"/>
                <a:cs typeface="Arial" panose="020B0604020202020204" pitchFamily="34" charset="0"/>
              </a:defRPr>
            </a:lvl4pPr>
            <a:lvl5pPr algn="l">
              <a:defRPr sz="1400">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5" name="Straight Connector 14"/>
          <p:cNvCxnSpPr>
            <a:cxnSpLocks/>
          </p:cNvCxnSpPr>
          <p:nvPr userDrawn="1"/>
        </p:nvCxnSpPr>
        <p:spPr>
          <a:xfrm>
            <a:off x="4997094" y="1192623"/>
            <a:ext cx="363073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18" name="Rectangle 17"/>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344377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slide photo">
    <p:spTree>
      <p:nvGrpSpPr>
        <p:cNvPr id="1" name=""/>
        <p:cNvGrpSpPr/>
        <p:nvPr/>
      </p:nvGrpSpPr>
      <p:grpSpPr>
        <a:xfrm>
          <a:off x="0" y="0"/>
          <a:ext cx="0" cy="0"/>
          <a:chOff x="0" y="0"/>
          <a:chExt cx="0" cy="0"/>
        </a:xfrm>
      </p:grpSpPr>
      <p:sp>
        <p:nvSpPr>
          <p:cNvPr id="5" name="Picture Placeholder 8"/>
          <p:cNvSpPr>
            <a:spLocks noGrp="1"/>
          </p:cNvSpPr>
          <p:nvPr>
            <p:ph type="pic" sz="quarter" idx="13" hasCustomPrompt="1"/>
          </p:nvPr>
        </p:nvSpPr>
        <p:spPr>
          <a:xfrm>
            <a:off x="0" y="0"/>
            <a:ext cx="9144000" cy="6781800"/>
          </a:xfrm>
        </p:spPr>
        <p:txBody>
          <a:bodyPr/>
          <a:lstStyle>
            <a:lvl1pPr marL="0" indent="0">
              <a:buNone/>
              <a:defRPr baseline="0"/>
            </a:lvl1pPr>
          </a:lstStyle>
          <a:p>
            <a:r>
              <a:rPr lang="en-US" dirty="0"/>
              <a:t>[Insert picture]</a:t>
            </a:r>
            <a:endParaRPr lang="en-CA" dirty="0"/>
          </a:p>
        </p:txBody>
      </p:sp>
      <p:sp>
        <p:nvSpPr>
          <p:cNvPr id="6" name="Content Placeholder 2"/>
          <p:cNvSpPr>
            <a:spLocks noGrp="1"/>
          </p:cNvSpPr>
          <p:nvPr>
            <p:ph idx="1"/>
          </p:nvPr>
        </p:nvSpPr>
        <p:spPr>
          <a:xfrm>
            <a:off x="467544" y="483518"/>
            <a:ext cx="8208912" cy="5841082"/>
          </a:xfrm>
        </p:spPr>
        <p:txBody>
          <a:bodyPr/>
          <a:lstStyle>
            <a:lvl1pPr marL="0" indent="0">
              <a:buNone/>
              <a:defRPr sz="3200">
                <a:solidFill>
                  <a:schemeClr val="bg1"/>
                </a:solidFill>
                <a:latin typeface="Arial" panose="020B0604020202020204" pitchFamily="34" charset="0"/>
                <a:cs typeface="Arial" panose="020B0604020202020204" pitchFamily="34" charset="0"/>
              </a:defRPr>
            </a:lvl1pPr>
            <a:lvl2pPr marL="457200" indent="0">
              <a:buNone/>
              <a:defRPr>
                <a:solidFill>
                  <a:schemeClr val="bg1"/>
                </a:solidFill>
                <a:latin typeface="Arial" panose="020B0604020202020204" pitchFamily="34" charset="0"/>
                <a:cs typeface="Arial" panose="020B0604020202020204" pitchFamily="34" charset="0"/>
              </a:defRPr>
            </a:lvl2pPr>
            <a:lvl3pPr marL="914400" indent="0">
              <a:buNone/>
              <a:defRPr>
                <a:solidFill>
                  <a:schemeClr val="bg1"/>
                </a:solidFill>
                <a:latin typeface="Arial" panose="020B0604020202020204" pitchFamily="34" charset="0"/>
                <a:cs typeface="Arial" panose="020B0604020202020204" pitchFamily="34" charset="0"/>
              </a:defRPr>
            </a:lvl3pPr>
            <a:lvl4pPr marL="1371600" indent="0">
              <a:buNone/>
              <a:defRPr>
                <a:solidFill>
                  <a:schemeClr val="bg1"/>
                </a:solidFill>
                <a:latin typeface="Arial" panose="020B0604020202020204" pitchFamily="34" charset="0"/>
                <a:cs typeface="Arial" panose="020B0604020202020204" pitchFamily="34" charset="0"/>
              </a:defRPr>
            </a:lvl4pPr>
            <a:lvl5pPr marL="1828800" indent="0">
              <a:buNone/>
              <a:defRPr>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8" name="Slide Number Placeholder 1">
            <a:extLst>
              <a:ext uri="{FF2B5EF4-FFF2-40B4-BE49-F238E27FC236}">
                <a16:creationId xmlns:a16="http://schemas.microsoft.com/office/drawing/2014/main" id="{03483ED2-1B2C-4548-B27C-A24395341ACD}"/>
              </a:ext>
            </a:extLst>
          </p:cNvPr>
          <p:cNvSpPr txBox="1">
            <a:spLocks/>
          </p:cNvSpPr>
          <p:nvPr userDrawn="1"/>
        </p:nvSpPr>
        <p:spPr>
          <a:xfrm>
            <a:off x="152400" y="6400800"/>
            <a:ext cx="2057400" cy="274637"/>
          </a:xfrm>
          <a:prstGeom prst="rect">
            <a:avLst/>
          </a:prstGeom>
        </p:spPr>
        <p:txBody>
          <a:bodyPr vert="horz" lIns="91440" tIns="45720" rIns="91440" bIns="45720" rtlCol="0" anchor="ctr"/>
          <a:lstStyle>
            <a:defPPr>
              <a:defRPr lang="en-US"/>
            </a:defPPr>
            <a:lvl1pPr marL="0" algn="l" defTabSz="914400" rtl="0" eaLnBrk="1" latinLnBrk="0" hangingPunct="1">
              <a:defRPr sz="13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2281A5-0AAD-5C43-9874-F8F3A9F5B29A}" type="slidenum">
              <a:rPr lang="en-US" smtClean="0"/>
              <a:pPr/>
              <a:t>‹#›</a:t>
            </a:fld>
            <a:endParaRPr lang="en-US"/>
          </a:p>
        </p:txBody>
      </p:sp>
    </p:spTree>
    <p:extLst>
      <p:ext uri="{BB962C8B-B14F-4D97-AF65-F5344CB8AC3E}">
        <p14:creationId xmlns:p14="http://schemas.microsoft.com/office/powerpoint/2010/main" val="31765659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0"/>
            <a:ext cx="9144000" cy="6858000"/>
          </a:xfrm>
        </p:spPr>
        <p:txBody>
          <a:bodyPr/>
          <a:lstStyle/>
          <a:p>
            <a:endParaRPr lang="en-CA"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9" name="Rectangle 8">
            <a:extLst>
              <a:ext uri="{FF2B5EF4-FFF2-40B4-BE49-F238E27FC236}">
                <a16:creationId xmlns:a16="http://schemas.microsoft.com/office/drawing/2014/main" id="{AB7099E1-DF10-2B41-8532-CAA5267F1F05}"/>
              </a:ext>
            </a:extLst>
          </p:cNvPr>
          <p:cNvSpPr/>
          <p:nvPr userDrawn="1"/>
        </p:nvSpPr>
        <p:spPr>
          <a:xfrm>
            <a:off x="555453" y="3386353"/>
            <a:ext cx="1496267"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6784848"/>
            <a:ext cx="9144000" cy="73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Subtitle 2"/>
          <p:cNvSpPr>
            <a:spLocks noGrp="1"/>
          </p:cNvSpPr>
          <p:nvPr>
            <p:ph type="subTitle" idx="1" hasCustomPrompt="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a:p>
            <a:pPr lvl="1"/>
            <a:endParaRPr lang="en-CA" dirty="0"/>
          </a:p>
        </p:txBody>
      </p:sp>
      <p:sp>
        <p:nvSpPr>
          <p:cNvPr id="12" name="Text Placeholder 21"/>
          <p:cNvSpPr>
            <a:spLocks noGrp="1"/>
          </p:cNvSpPr>
          <p:nvPr>
            <p:ph type="body" sz="quarter" idx="12" hasCustomPrompt="1"/>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dirty="0"/>
              <a:t>[Presenter Name], [Presenter Title]</a:t>
            </a:r>
          </a:p>
          <a:p>
            <a:pPr lvl="0"/>
            <a:r>
              <a:rPr lang="en-US" dirty="0"/>
              <a:t>[Month] [Day], [Year]</a:t>
            </a:r>
          </a:p>
        </p:txBody>
      </p:sp>
      <p:sp>
        <p:nvSpPr>
          <p:cNvPr id="13"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a:t>Title of Presentation</a:t>
            </a:r>
            <a:endParaRPr lang="en-CA" dirty="0"/>
          </a:p>
        </p:txBody>
      </p:sp>
    </p:spTree>
    <p:extLst>
      <p:ext uri="{BB962C8B-B14F-4D97-AF65-F5344CB8AC3E}">
        <p14:creationId xmlns:p14="http://schemas.microsoft.com/office/powerpoint/2010/main" val="33373326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a:extLst>
              <a:ext uri="{FF2B5EF4-FFF2-40B4-BE49-F238E27FC236}">
                <a16:creationId xmlns:a16="http://schemas.microsoft.com/office/drawing/2014/main" id="{AB7099E1-DF10-2B41-8532-CAA5267F1F05}"/>
              </a:ext>
            </a:extLst>
          </p:cNvPr>
          <p:cNvSpPr/>
          <p:nvPr userDrawn="1"/>
        </p:nvSpPr>
        <p:spPr>
          <a:xfrm>
            <a:off x="555453" y="3386353"/>
            <a:ext cx="1496267"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784848"/>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smtClean="0"/>
              <a:t>Closing note (</a:t>
            </a:r>
            <a:r>
              <a:rPr lang="en-US" dirty="0" err="1" smtClean="0"/>
              <a:t>eg</a:t>
            </a:r>
            <a:r>
              <a:rPr lang="en-US" dirty="0" smtClean="0"/>
              <a:t>. “Discuss”)</a:t>
            </a:r>
            <a:endParaRPr lang="en-CA" dirty="0"/>
          </a:p>
        </p:txBody>
      </p:sp>
    </p:spTree>
    <p:extLst>
      <p:ext uri="{BB962C8B-B14F-4D97-AF65-F5344CB8AC3E}">
        <p14:creationId xmlns:p14="http://schemas.microsoft.com/office/powerpoint/2010/main" val="133003355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a:t>List or agenda slide</a:t>
            </a:r>
            <a:endParaRPr lang="en-CA" dirty="0"/>
          </a:p>
        </p:txBody>
      </p:sp>
      <p:sp>
        <p:nvSpPr>
          <p:cNvPr id="9" name="Content Placeholder 2"/>
          <p:cNvSpPr>
            <a:spLocks noGrp="1"/>
          </p:cNvSpPr>
          <p:nvPr>
            <p:ph idx="1"/>
          </p:nvPr>
        </p:nvSpPr>
        <p:spPr>
          <a:xfrm>
            <a:off x="1403648" y="1552663"/>
            <a:ext cx="7283152" cy="4695737"/>
          </a:xfrm>
        </p:spPr>
        <p:txBody>
          <a:bodyPr/>
          <a:lstStyle>
            <a:lvl1pPr marL="0" indent="0" algn="l">
              <a:buFontTx/>
              <a:buNone/>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10"/>
          </a:xfrm>
          <a:prstGeom prst="rect">
            <a:avLst/>
          </a:prstGeom>
        </p:spPr>
      </p:pic>
    </p:spTree>
    <p:extLst>
      <p:ext uri="{BB962C8B-B14F-4D97-AF65-F5344CB8AC3E}">
        <p14:creationId xmlns:p14="http://schemas.microsoft.com/office/powerpoint/2010/main" val="428767763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Light)">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tx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id="{7A60EB15-79C0-8843-996A-FDCECF1B1958}"/>
              </a:ext>
            </a:extLst>
          </p:cNvPr>
          <p:cNvSpPr/>
          <p:nvPr userDrawn="1"/>
        </p:nvSpPr>
        <p:spPr>
          <a:xfrm>
            <a:off x="4233937" y="3127750"/>
            <a:ext cx="676126"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42478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Dark)">
    <p:bg>
      <p:bgPr>
        <a:solidFill>
          <a:schemeClr val="tx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bg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id="{7A60EB15-79C0-8843-996A-FDCECF1B1958}"/>
              </a:ext>
            </a:extLst>
          </p:cNvPr>
          <p:cNvSpPr/>
          <p:nvPr userDrawn="1"/>
        </p:nvSpPr>
        <p:spPr>
          <a:xfrm>
            <a:off x="4233937" y="3127750"/>
            <a:ext cx="676126"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Tree>
    <p:extLst>
      <p:ext uri="{BB962C8B-B14F-4D97-AF65-F5344CB8AC3E}">
        <p14:creationId xmlns:p14="http://schemas.microsoft.com/office/powerpoint/2010/main" val="28787387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Colour)">
    <p:bg>
      <p:bgPr>
        <a:solidFill>
          <a:schemeClr val="accent2"/>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solidFill>
                  <a:schemeClr val="accent4"/>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bg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id="{7A60EB15-79C0-8843-996A-FDCECF1B1958}"/>
              </a:ext>
            </a:extLst>
          </p:cNvPr>
          <p:cNvSpPr/>
          <p:nvPr userDrawn="1"/>
        </p:nvSpPr>
        <p:spPr>
          <a:xfrm>
            <a:off x="4233937" y="3127750"/>
            <a:ext cx="676126"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7" name="Rectangle 6"/>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79424344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mphasis (Ligh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5" name="Subtitle 2"/>
          <p:cNvSpPr>
            <a:spLocks noGrp="1"/>
          </p:cNvSpPr>
          <p:nvPr>
            <p:ph type="subTitle" idx="1" hasCustomPrompt="1"/>
          </p:nvPr>
        </p:nvSpPr>
        <p:spPr>
          <a:xfrm>
            <a:off x="457200" y="1219200"/>
            <a:ext cx="8305800" cy="4065656"/>
          </a:xfrm>
        </p:spPr>
        <p:txBody>
          <a:bodyPr anchor="ctr"/>
          <a:lstStyle>
            <a:lvl1pPr marL="0" indent="0" algn="ctr">
              <a:buNone/>
              <a:defRPr sz="3200" b="0" baseline="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42544735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hasis (Dark)">
    <p:bg>
      <p:bgPr>
        <a:solidFill>
          <a:schemeClr val="tx1"/>
        </a:solid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457200" y="1219200"/>
            <a:ext cx="8305800" cy="4065656"/>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sp>
        <p:nvSpPr>
          <p:cNvPr id="6" name="Slide Number Placeholder 2"/>
          <p:cNvSpPr>
            <a:spLocks noGrp="1"/>
          </p:cNvSpPr>
          <p:nvPr>
            <p:ph type="sldNum" sz="quarter" idx="10"/>
          </p:nvPr>
        </p:nvSpPr>
        <p:spPr>
          <a:xfrm>
            <a:off x="152400" y="6356350"/>
            <a:ext cx="2133600" cy="365125"/>
          </a:xfr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Tree>
    <p:extLst>
      <p:ext uri="{BB962C8B-B14F-4D97-AF65-F5344CB8AC3E}">
        <p14:creationId xmlns:p14="http://schemas.microsoft.com/office/powerpoint/2010/main" val="4128300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5C879E-5CD8-4FC7-88DA-E1A175BB59B7}" type="datetimeFigureOut">
              <a:rPr lang="en-CA" smtClean="0"/>
              <a:t>2018-10-17</a:t>
            </a:fld>
            <a:endParaRPr lang="en-CA"/>
          </a:p>
        </p:txBody>
      </p:sp>
    </p:spTree>
    <p:extLst>
      <p:ext uri="{BB962C8B-B14F-4D97-AF65-F5344CB8AC3E}">
        <p14:creationId xmlns:p14="http://schemas.microsoft.com/office/powerpoint/2010/main" val="704627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6"/>
          <p:cNvSpPr/>
          <p:nvPr userDrawn="1"/>
        </p:nvSpPr>
        <p:spPr>
          <a:xfrm>
            <a:off x="0" y="6784848"/>
            <a:ext cx="9144000" cy="73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Slide Number Placeholder 5"/>
          <p:cNvSpPr>
            <a:spLocks noGrp="1"/>
          </p:cNvSpPr>
          <p:nvPr>
            <p:ph type="sldNum" sz="quarter" idx="4"/>
          </p:nvPr>
        </p:nvSpPr>
        <p:spPr>
          <a:xfrm>
            <a:off x="152400" y="6356350"/>
            <a:ext cx="2133600" cy="365125"/>
          </a:xfrm>
          <a:prstGeom prst="rect">
            <a:avLst/>
          </a:prstGeom>
        </p:spPr>
        <p:txBody>
          <a:bodyPr/>
          <a:lstStyle>
            <a:lvl1pPr>
              <a:defRPr>
                <a:solidFill>
                  <a:srgbClr val="909395"/>
                </a:solidFill>
              </a:defRPr>
            </a:lvl1pPr>
          </a:lstStyle>
          <a:p>
            <a:fld id="{F386F424-8527-4AE7-9323-139CE0DDEA8C}" type="slidenum">
              <a:rPr lang="en-CA" smtClean="0"/>
              <a:pPr/>
              <a:t>‹#›</a:t>
            </a:fld>
            <a:endParaRPr lang="en-CA" dirty="0"/>
          </a:p>
        </p:txBody>
      </p:sp>
    </p:spTree>
    <p:extLst>
      <p:ext uri="{BB962C8B-B14F-4D97-AF65-F5344CB8AC3E}">
        <p14:creationId xmlns:p14="http://schemas.microsoft.com/office/powerpoint/2010/main" val="331775781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26.emf"/><Relationship Id="rId4" Type="http://schemas.openxmlformats.org/officeDocument/2006/relationships/image" Target="../media/image25.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28.emf"/></Relationships>
</file>

<file path=ppt/slides/_rels/slide2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33.png"/><Relationship Id="rId5" Type="http://schemas.openxmlformats.org/officeDocument/2006/relationships/image" Target="../media/image6.png"/><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8.emf"/><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1"/>
          </p:nvPr>
        </p:nvSpPr>
        <p:spPr>
          <a:xfrm>
            <a:off x="533400" y="1600200"/>
            <a:ext cx="8153400" cy="3124200"/>
          </a:xfrm>
        </p:spPr>
        <p:txBody>
          <a:bodyPr>
            <a:normAutofit/>
          </a:bodyPr>
          <a:lstStyle/>
          <a:p>
            <a:pPr algn="ctr" eaLnBrk="1" hangingPunct="1"/>
            <a:r>
              <a:rPr lang="en-US" altLang="en-US" sz="6000" dirty="0" smtClean="0">
                <a:solidFill>
                  <a:schemeClr val="bg1"/>
                </a:solidFill>
              </a:rPr>
              <a:t>Module 3:</a:t>
            </a:r>
            <a:r>
              <a:rPr lang="en-US" altLang="en-US" sz="8000" dirty="0" smtClean="0">
                <a:solidFill>
                  <a:schemeClr val="bg1"/>
                </a:solidFill>
              </a:rPr>
              <a:t> </a:t>
            </a:r>
            <a:r>
              <a:rPr lang="en-US" altLang="en-US" sz="5100" dirty="0" smtClean="0">
                <a:solidFill>
                  <a:schemeClr val="bg1"/>
                </a:solidFill>
              </a:rPr>
              <a:t/>
            </a:r>
            <a:br>
              <a:rPr lang="en-US" altLang="en-US" sz="5100" dirty="0" smtClean="0">
                <a:solidFill>
                  <a:schemeClr val="bg1"/>
                </a:solidFill>
              </a:rPr>
            </a:br>
            <a:r>
              <a:rPr lang="en-US" altLang="en-US" sz="4800" dirty="0" smtClean="0">
                <a:solidFill>
                  <a:schemeClr val="bg1"/>
                </a:solidFill>
              </a:rPr>
              <a:t>Defining your Alternatives</a:t>
            </a:r>
          </a:p>
        </p:txBody>
      </p:sp>
      <p:sp>
        <p:nvSpPr>
          <p:cNvPr id="3" name="Slide Number Placeholder 1"/>
          <p:cNvSpPr>
            <a:spLocks noGrp="1"/>
          </p:cNvSpPr>
          <p:nvPr>
            <p:ph type="sldNum" sz="quarter" idx="10"/>
          </p:nvPr>
        </p:nvSpPr>
        <p:spPr bwMode="auto">
          <a:xfrm>
            <a:off x="26158" y="6400800"/>
            <a:ext cx="10668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lvl1pPr eaLnBrk="0" hangingPunct="0">
              <a:defRPr sz="3200">
                <a:solidFill>
                  <a:srgbClr val="4D4D4D"/>
                </a:solidFill>
                <a:latin typeface="Gill Sans"/>
                <a:ea typeface="ヒラギノ角ゴ ProN W3"/>
                <a:cs typeface="ヒラギノ角ゴ ProN W3"/>
                <a:sym typeface="Gill Sans"/>
              </a:defRPr>
            </a:lvl1pPr>
            <a:lvl2pPr marL="742950" indent="-285750" eaLnBrk="0" hangingPunct="0">
              <a:defRPr sz="3200">
                <a:solidFill>
                  <a:srgbClr val="4D4D4D"/>
                </a:solidFill>
                <a:latin typeface="Gill Sans"/>
                <a:ea typeface="ヒラギノ角ゴ ProN W3"/>
                <a:cs typeface="ヒラギノ角ゴ ProN W3"/>
                <a:sym typeface="Gill Sans"/>
              </a:defRPr>
            </a:lvl2pPr>
            <a:lvl3pPr marL="1143000" indent="-228600" eaLnBrk="0" hangingPunct="0">
              <a:defRPr sz="3200">
                <a:solidFill>
                  <a:srgbClr val="4D4D4D"/>
                </a:solidFill>
                <a:latin typeface="Gill Sans"/>
                <a:ea typeface="ヒラギノ角ゴ ProN W3"/>
                <a:cs typeface="ヒラギノ角ゴ ProN W3"/>
                <a:sym typeface="Gill Sans"/>
              </a:defRPr>
            </a:lvl3pPr>
            <a:lvl4pPr marL="1600200" indent="-228600" eaLnBrk="0" hangingPunct="0">
              <a:defRPr sz="3200">
                <a:solidFill>
                  <a:srgbClr val="4D4D4D"/>
                </a:solidFill>
                <a:latin typeface="Gill Sans"/>
                <a:ea typeface="ヒラギノ角ゴ ProN W3"/>
                <a:cs typeface="ヒラギノ角ゴ ProN W3"/>
                <a:sym typeface="Gill Sans"/>
              </a:defRPr>
            </a:lvl4pPr>
            <a:lvl5pPr marL="2057400" indent="-228600" eaLnBrk="0" hangingPunct="0">
              <a:defRPr sz="3200">
                <a:solidFill>
                  <a:srgbClr val="4D4D4D"/>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3200">
                <a:solidFill>
                  <a:srgbClr val="4D4D4D"/>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3200">
                <a:solidFill>
                  <a:srgbClr val="4D4D4D"/>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3200">
                <a:solidFill>
                  <a:srgbClr val="4D4D4D"/>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3200">
                <a:solidFill>
                  <a:srgbClr val="4D4D4D"/>
                </a:solidFill>
                <a:latin typeface="Gill Sans"/>
                <a:ea typeface="ヒラギノ角ゴ ProN W3"/>
                <a:cs typeface="ヒラギノ角ゴ ProN W3"/>
                <a:sym typeface="Gill Sans"/>
              </a:defRPr>
            </a:lvl9pPr>
          </a:lstStyle>
          <a:p>
            <a:pPr eaLnBrk="1" hangingPunct="1"/>
            <a:fld id="{C5FEAE47-CEC4-442D-A78D-57C5085B6935}" type="slidenum">
              <a:rPr lang="en-CA" altLang="en-US" sz="1700">
                <a:solidFill>
                  <a:srgbClr val="FFFFFF"/>
                </a:solidFill>
                <a:latin typeface="Arial" pitchFamily="34" charset="0"/>
                <a:cs typeface="Arial" pitchFamily="34" charset="0"/>
              </a:rPr>
              <a:pPr eaLnBrk="1" hangingPunct="1"/>
              <a:t>1</a:t>
            </a:fld>
            <a:endParaRPr lang="en-CA" altLang="en-US" sz="170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5612976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Operating </a:t>
            </a:r>
            <a:r>
              <a:rPr lang="en-US" altLang="en-US" dirty="0"/>
              <a:t>&amp; maintenance costs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10</a:t>
            </a:fld>
            <a:endParaRPr lang="en-US" dirty="0"/>
          </a:p>
        </p:txBody>
      </p:sp>
      <p:sp>
        <p:nvSpPr>
          <p:cNvPr id="11" name="Rectangle 10"/>
          <p:cNvSpPr/>
          <p:nvPr/>
        </p:nvSpPr>
        <p:spPr>
          <a:xfrm>
            <a:off x="627748" y="1600200"/>
            <a:ext cx="2464136" cy="707886"/>
          </a:xfrm>
          <a:prstGeom prst="rect">
            <a:avLst/>
          </a:prstGeom>
          <a:noFill/>
          <a:ln>
            <a:noFill/>
          </a:ln>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000" b="1" dirty="0">
                <a:ln w="11430">
                  <a:noFill/>
                </a:ln>
                <a:solidFill>
                  <a:srgbClr val="FF6600"/>
                </a:solidFill>
                <a:effectLst>
                  <a:outerShdw blurRad="50800" dist="39000" dir="5460000" algn="tl">
                    <a:srgbClr val="000000">
                      <a:alpha val="38000"/>
                    </a:srgbClr>
                  </a:outerShdw>
                </a:effectLst>
                <a:latin typeface="Gill Sans" pitchFamily="-84" charset="0"/>
                <a:ea typeface="ヒラギノ角ゴ ProN W3" pitchFamily="-84" charset="-128"/>
                <a:cs typeface="+mn-cs"/>
                <a:sym typeface="Gill Sans" pitchFamily="-84" charset="0"/>
              </a:rPr>
              <a:t>Specified</a:t>
            </a:r>
          </a:p>
        </p:txBody>
      </p:sp>
      <p:sp>
        <p:nvSpPr>
          <p:cNvPr id="12" name="Rectangle 11"/>
          <p:cNvSpPr/>
          <p:nvPr/>
        </p:nvSpPr>
        <p:spPr>
          <a:xfrm>
            <a:off x="5478031" y="1600200"/>
            <a:ext cx="2775119" cy="70788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000" b="1" dirty="0">
                <a:ln w="11430"/>
                <a:solidFill>
                  <a:srgbClr val="FF6600"/>
                </a:solidFill>
                <a:effectLst>
                  <a:outerShdw blurRad="50800" dist="39000" dir="5460000" algn="tl">
                    <a:srgbClr val="000000">
                      <a:alpha val="38000"/>
                    </a:srgbClr>
                  </a:outerShdw>
                </a:effectLst>
                <a:latin typeface="Gill Sans" pitchFamily="-84" charset="0"/>
                <a:ea typeface="ヒラギノ角ゴ ProN W3" pitchFamily="-84" charset="-128"/>
                <a:cs typeface="+mn-cs"/>
                <a:sym typeface="Gill Sans" pitchFamily="-84" charset="0"/>
              </a:rPr>
              <a:t>Scheduled</a:t>
            </a:r>
          </a:p>
        </p:txBody>
      </p:sp>
      <p:sp>
        <p:nvSpPr>
          <p:cNvPr id="13" name="TextBox 9"/>
          <p:cNvSpPr txBox="1">
            <a:spLocks noChangeArrowheads="1"/>
          </p:cNvSpPr>
          <p:nvPr/>
        </p:nvSpPr>
        <p:spPr bwMode="auto">
          <a:xfrm>
            <a:off x="228600" y="2458215"/>
            <a:ext cx="3430711" cy="585787"/>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200" dirty="0">
                <a:solidFill>
                  <a:schemeClr val="tx1"/>
                </a:solidFill>
              </a:rPr>
              <a:t>Defined by user</a:t>
            </a:r>
            <a:endParaRPr lang="en-CA" altLang="en-US" sz="3200" dirty="0">
              <a:solidFill>
                <a:schemeClr val="tx1"/>
              </a:solidFill>
            </a:endParaRPr>
          </a:p>
        </p:txBody>
      </p:sp>
      <p:sp>
        <p:nvSpPr>
          <p:cNvPr id="14" name="TextBox 10"/>
          <p:cNvSpPr txBox="1">
            <a:spLocks noChangeArrowheads="1"/>
          </p:cNvSpPr>
          <p:nvPr/>
        </p:nvSpPr>
        <p:spPr bwMode="auto">
          <a:xfrm>
            <a:off x="4599833" y="2452266"/>
            <a:ext cx="4524375" cy="584200"/>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200" dirty="0">
                <a:solidFill>
                  <a:schemeClr val="tx1"/>
                </a:solidFill>
              </a:rPr>
              <a:t>From AT’s RODA model</a:t>
            </a:r>
            <a:endParaRPr lang="en-CA" altLang="en-US" sz="3200" dirty="0">
              <a:solidFill>
                <a:schemeClr val="tx1"/>
              </a:solidFill>
            </a:endParaRPr>
          </a:p>
        </p:txBody>
      </p:sp>
      <p:sp>
        <p:nvSpPr>
          <p:cNvPr id="15" name="TextBox 11"/>
          <p:cNvSpPr txBox="1">
            <a:spLocks noChangeArrowheads="1"/>
          </p:cNvSpPr>
          <p:nvPr/>
        </p:nvSpPr>
        <p:spPr bwMode="auto">
          <a:xfrm>
            <a:off x="2209800" y="3671107"/>
            <a:ext cx="4524375" cy="1200329"/>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600" dirty="0">
                <a:solidFill>
                  <a:schemeClr val="tx1"/>
                </a:solidFill>
              </a:rPr>
              <a:t>Can use either, or a combination of both</a:t>
            </a:r>
            <a:endParaRPr lang="en-CA" altLang="en-US" sz="3600" dirty="0">
              <a:solidFill>
                <a:schemeClr val="tx1"/>
              </a:solidFill>
            </a:endParaRPr>
          </a:p>
        </p:txBody>
      </p:sp>
    </p:spTree>
    <p:extLst>
      <p:ext uri="{BB962C8B-B14F-4D97-AF65-F5344CB8AC3E}">
        <p14:creationId xmlns:p14="http://schemas.microsoft.com/office/powerpoint/2010/main" val="6510935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3" cstate="print">
            <a:extLst>
              <a:ext uri="{28A0092B-C50C-407E-A947-70E740481C1C}">
                <a14:useLocalDpi xmlns:a14="http://schemas.microsoft.com/office/drawing/2010/main" val="0"/>
              </a:ext>
            </a:extLst>
          </a:blip>
          <a:srcRect t="7564"/>
          <a:stretch>
            <a:fillRect/>
          </a:stretch>
        </p:blipFill>
        <p:spPr bwMode="auto">
          <a:xfrm>
            <a:off x="4248254" y="1979"/>
            <a:ext cx="4871995" cy="450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11</a:t>
            </a:fld>
            <a:endParaRPr lang="en-US" dirty="0"/>
          </a:p>
        </p:txBody>
      </p:sp>
      <p:sp>
        <p:nvSpPr>
          <p:cNvPr id="5" name="Title 1"/>
          <p:cNvSpPr txBox="1">
            <a:spLocks/>
          </p:cNvSpPr>
          <p:nvPr/>
        </p:nvSpPr>
        <p:spPr>
          <a:xfrm>
            <a:off x="228600" y="677289"/>
            <a:ext cx="3689354" cy="2350254"/>
          </a:xfrm>
          <a:prstGeom prst="rect">
            <a:avLst/>
          </a:prstGeom>
          <a:solidFill>
            <a:schemeClr val="bg1"/>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3600" dirty="0" smtClean="0">
                <a:solidFill>
                  <a:srgbClr val="0070C0"/>
                </a:solidFill>
                <a:latin typeface="Arial" panose="020B0604020202020204" pitchFamily="34" charset="0"/>
                <a:cs typeface="Arial" panose="020B0604020202020204" pitchFamily="34" charset="0"/>
              </a:rPr>
              <a:t>Operating &amp; maintenance costs - </a:t>
            </a:r>
            <a:r>
              <a:rPr kumimoji="1" lang="en-US" sz="3600" dirty="0" smtClean="0">
                <a:solidFill>
                  <a:srgbClr val="FF6600"/>
                </a:solidFill>
                <a:latin typeface="Arial" panose="020B0604020202020204" pitchFamily="34" charset="0"/>
                <a:ea typeface="+mn-ea"/>
                <a:cs typeface="Arial" panose="020B0604020202020204" pitchFamily="34" charset="0"/>
              </a:rPr>
              <a:t>specified</a:t>
            </a:r>
            <a:endParaRPr kumimoji="1" lang="en-CA" sz="3600" dirty="0">
              <a:solidFill>
                <a:srgbClr val="FF6600"/>
              </a:solidFill>
              <a:latin typeface="Arial" panose="020B0604020202020204" pitchFamily="34" charset="0"/>
              <a:ea typeface="+mn-ea"/>
              <a:cs typeface="Arial" panose="020B0604020202020204" pitchFamily="34" charset="0"/>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l="6741" t="61987" r="10535" b="23053"/>
          <a:stretch>
            <a:fillRect/>
          </a:stretch>
        </p:blipFill>
        <p:spPr bwMode="auto">
          <a:xfrm>
            <a:off x="58734" y="4187508"/>
            <a:ext cx="8993184" cy="1527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l="6473" t="95901" r="26205" b="1791"/>
          <a:stretch>
            <a:fillRect/>
          </a:stretch>
        </p:blipFill>
        <p:spPr bwMode="auto">
          <a:xfrm>
            <a:off x="61908" y="5988802"/>
            <a:ext cx="8990985" cy="411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1524000" y="6074430"/>
            <a:ext cx="473077" cy="24074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26011838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Important</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12</a:t>
            </a:fld>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l="6741" t="61987" r="37041" b="23053"/>
          <a:stretch>
            <a:fillRect/>
          </a:stretch>
        </p:blipFill>
        <p:spPr bwMode="auto">
          <a:xfrm>
            <a:off x="349430" y="3748848"/>
            <a:ext cx="8660047"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1021854" y="1371600"/>
            <a:ext cx="7315200" cy="2308324"/>
          </a:xfrm>
          <a:prstGeom prst="rect">
            <a:avLst/>
          </a:prstGeom>
          <a:solidFill>
            <a:schemeClr val="bg1">
              <a:alpha val="81000"/>
            </a:schemeClr>
          </a:solidFill>
        </p:spPr>
        <p:txBody>
          <a:bodyPr wrap="square">
            <a:spAutoFit/>
          </a:bodyPr>
          <a:lstStyle/>
          <a:p>
            <a:pPr algn="ctr">
              <a:defRPr/>
            </a:pPr>
            <a:r>
              <a:rPr lang="en-US" sz="2400" dirty="0">
                <a:latin typeface="Arial" panose="020B0604020202020204" pitchFamily="34" charset="0"/>
                <a:ea typeface="ヒラギノ角ゴ ProN W3" pitchFamily="-84" charset="-128"/>
                <a:cs typeface="Arial" pitchFamily="34" charset="0"/>
                <a:sym typeface="Gill Sans" pitchFamily="-84" charset="0"/>
              </a:rPr>
              <a:t>Entering</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kumimoji="1" lang="en-US" sz="2400" b="1" dirty="0">
                <a:solidFill>
                  <a:srgbClr val="FF6600"/>
                </a:solidFill>
                <a:latin typeface="Arial" pitchFamily="34" charset="0"/>
                <a:cs typeface="Arial" pitchFamily="34" charset="0"/>
                <a:sym typeface="Gill Sans" pitchFamily="-84" charset="0"/>
              </a:rPr>
              <a:t>Specified </a:t>
            </a:r>
            <a:r>
              <a:rPr lang="en-US" sz="2400" dirty="0">
                <a:latin typeface="Arial" panose="020B0604020202020204" pitchFamily="34" charset="0"/>
                <a:ea typeface="ヒラギノ角ゴ ProN W3" pitchFamily="-84" charset="-128"/>
                <a:cs typeface="Arial" pitchFamily="34" charset="0"/>
                <a:sym typeface="Gill Sans" pitchFamily="-84" charset="0"/>
              </a:rPr>
              <a:t>O&amp;M costs will add them to </a:t>
            </a:r>
            <a:r>
              <a:rPr kumimoji="1" lang="en-US" sz="2400" b="1" dirty="0">
                <a:solidFill>
                  <a:srgbClr val="FF6600"/>
                </a:solidFill>
                <a:latin typeface="Arial" pitchFamily="34" charset="0"/>
                <a:cs typeface="Arial" pitchFamily="34" charset="0"/>
                <a:sym typeface="Gill Sans" pitchFamily="-84" charset="0"/>
              </a:rPr>
              <a:t>Scheduled</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lang="en-US" sz="2400" dirty="0">
                <a:latin typeface="Arial" panose="020B0604020202020204" pitchFamily="34" charset="0"/>
                <a:ea typeface="ヒラギノ角ゴ ProN W3" pitchFamily="-84" charset="-128"/>
                <a:cs typeface="Arial" pitchFamily="34" charset="0"/>
                <a:sym typeface="Gill Sans" pitchFamily="-84" charset="0"/>
              </a:rPr>
              <a:t>O&amp;M costs identified in each segment.</a:t>
            </a:r>
          </a:p>
          <a:p>
            <a:pPr algn="ctr">
              <a:defRPr/>
            </a:pPr>
            <a:endPar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endParaRPr>
          </a:p>
          <a:p>
            <a:pPr algn="ctr">
              <a:defRPr/>
            </a:pPr>
            <a:r>
              <a:rPr lang="en-US" sz="2400" dirty="0">
                <a:latin typeface="Arial" panose="020B0604020202020204" pitchFamily="34" charset="0"/>
                <a:ea typeface="ヒラギノ角ゴ ProN W3" pitchFamily="-84" charset="-128"/>
                <a:cs typeface="Arial" pitchFamily="34" charset="0"/>
                <a:sym typeface="Gill Sans" pitchFamily="-84" charset="0"/>
              </a:rPr>
              <a:t>If you wish to only use </a:t>
            </a:r>
            <a:r>
              <a:rPr kumimoji="1" lang="en-US" sz="2400" b="1" dirty="0">
                <a:solidFill>
                  <a:srgbClr val="FF6600"/>
                </a:solidFill>
                <a:latin typeface="Arial" pitchFamily="34" charset="0"/>
                <a:cs typeface="Arial" pitchFamily="34" charset="0"/>
                <a:sym typeface="Gill Sans" pitchFamily="-84" charset="0"/>
              </a:rPr>
              <a:t>Scheduled</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lang="en-US" sz="2400" dirty="0">
                <a:latin typeface="Arial" panose="020B0604020202020204" pitchFamily="34" charset="0"/>
                <a:ea typeface="ヒラギノ角ゴ ProN W3" pitchFamily="-84" charset="-128"/>
                <a:cs typeface="Arial" pitchFamily="34" charset="0"/>
                <a:sym typeface="Gill Sans" pitchFamily="-84" charset="0"/>
              </a:rPr>
              <a:t>O&amp;M costs, enter a zero in each of the </a:t>
            </a:r>
            <a:r>
              <a:rPr kumimoji="1" lang="en-US" sz="2400" b="1" dirty="0">
                <a:solidFill>
                  <a:srgbClr val="FF6600"/>
                </a:solidFill>
                <a:latin typeface="Arial" pitchFamily="34" charset="0"/>
                <a:cs typeface="Arial" pitchFamily="34" charset="0"/>
                <a:sym typeface="Gill Sans" pitchFamily="-84" charset="0"/>
              </a:rPr>
              <a:t>Specified</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lang="en-US" sz="2400" dirty="0">
                <a:latin typeface="Arial" panose="020B0604020202020204" pitchFamily="34" charset="0"/>
                <a:ea typeface="ヒラギノ角ゴ ProN W3" pitchFamily="-84" charset="-128"/>
                <a:cs typeface="Arial" pitchFamily="34" charset="0"/>
                <a:sym typeface="Gill Sans" pitchFamily="-84" charset="0"/>
              </a:rPr>
              <a:t>O&amp;M cost categories.</a:t>
            </a:r>
            <a:endParaRPr lang="en-CA" sz="2400" dirty="0">
              <a:latin typeface="Arial" panose="020B0604020202020204" pitchFamily="34" charset="0"/>
              <a:ea typeface="ヒラギノ角ゴ ProN W3" pitchFamily="-84" charset="-128"/>
              <a:cs typeface="Arial" pitchFamily="34" charset="0"/>
              <a:sym typeface="Gill Sans" pitchFamily="-84" charset="0"/>
            </a:endParaRPr>
          </a:p>
        </p:txBody>
      </p:sp>
      <p:sp>
        <p:nvSpPr>
          <p:cNvPr id="16" name="Rectangle 15"/>
          <p:cNvSpPr/>
          <p:nvPr/>
        </p:nvSpPr>
        <p:spPr>
          <a:xfrm>
            <a:off x="7010400" y="2971800"/>
            <a:ext cx="327576" cy="923330"/>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6600"/>
                </a:solidFill>
                <a:effectLst>
                  <a:outerShdw blurRad="50800" dist="39000" dir="5460000" algn="tl">
                    <a:srgbClr val="000000">
                      <a:alpha val="38000"/>
                    </a:srgbClr>
                  </a:outerShdw>
                </a:effectLst>
                <a:latin typeface="Gill Sans" pitchFamily="-84" charset="0"/>
                <a:ea typeface="ヒラギノ角ゴ ProN W3" pitchFamily="-84" charset="-128"/>
                <a:cs typeface="+mn-cs"/>
                <a:sym typeface="Gill Sans" pitchFamily="-84" charset="0"/>
              </a:rPr>
              <a:t>0</a:t>
            </a:r>
          </a:p>
        </p:txBody>
      </p:sp>
      <p:sp>
        <p:nvSpPr>
          <p:cNvPr id="17" name="Rectangle 16"/>
          <p:cNvSpPr/>
          <p:nvPr/>
        </p:nvSpPr>
        <p:spPr>
          <a:xfrm>
            <a:off x="8337054" y="2971800"/>
            <a:ext cx="441082" cy="923330"/>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6600"/>
                </a:solidFill>
                <a:effectLst>
                  <a:outerShdw blurRad="50800" dist="39000" dir="5460000" algn="tl">
                    <a:srgbClr val="000000">
                      <a:alpha val="38000"/>
                    </a:srgbClr>
                  </a:outerShdw>
                </a:effectLst>
                <a:latin typeface="Gill Sans" pitchFamily="-84" charset="0"/>
                <a:ea typeface="ヒラギノ角ゴ ProN W3" pitchFamily="-84" charset="-128"/>
                <a:cs typeface="+mn-cs"/>
                <a:sym typeface="Gill Sans" pitchFamily="-84" charset="0"/>
              </a:rPr>
              <a:t>0</a:t>
            </a:r>
          </a:p>
        </p:txBody>
      </p:sp>
      <p:cxnSp>
        <p:nvCxnSpPr>
          <p:cNvPr id="18" name="Straight Arrow Connector 17"/>
          <p:cNvCxnSpPr/>
          <p:nvPr/>
        </p:nvCxnSpPr>
        <p:spPr>
          <a:xfrm>
            <a:off x="7139258" y="3581400"/>
            <a:ext cx="41270" cy="1752600"/>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8580856" y="3581400"/>
            <a:ext cx="42709" cy="1752600"/>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l="6473" t="95901" r="26205" b="1791"/>
          <a:stretch>
            <a:fillRect/>
          </a:stretch>
        </p:blipFill>
        <p:spPr bwMode="auto">
          <a:xfrm>
            <a:off x="-60084" y="5869581"/>
            <a:ext cx="9204084" cy="407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Oval 20"/>
          <p:cNvSpPr/>
          <p:nvPr/>
        </p:nvSpPr>
        <p:spPr>
          <a:xfrm>
            <a:off x="1343007" y="5929439"/>
            <a:ext cx="589755" cy="28733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1610959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3"/>
          <a:srcRect l="53205" t="41667" r="18075" b="8654"/>
          <a:stretch/>
        </p:blipFill>
        <p:spPr bwMode="auto">
          <a:xfrm>
            <a:off x="228600" y="1143000"/>
            <a:ext cx="8478672" cy="5002697"/>
          </a:xfrm>
          <a:prstGeom prst="rect">
            <a:avLst/>
          </a:prstGeom>
          <a:ln>
            <a:noFill/>
          </a:ln>
          <a:extLst>
            <a:ext uri="{53640926-AAD7-44D8-BBD7-CCE9431645EC}">
              <a14:shadowObscured xmlns:a14="http://schemas.microsoft.com/office/drawing/2010/main"/>
            </a:ext>
          </a:extLst>
        </p:spPr>
      </p:pic>
      <p:sp>
        <p:nvSpPr>
          <p:cNvPr id="4" name="Title 3"/>
          <p:cNvSpPr>
            <a:spLocks noGrp="1"/>
          </p:cNvSpPr>
          <p:nvPr>
            <p:ph type="title"/>
          </p:nvPr>
        </p:nvSpPr>
        <p:spPr/>
        <p:txBody>
          <a:bodyPr/>
          <a:lstStyle/>
          <a:p>
            <a:r>
              <a:rPr lang="en-US" dirty="0" smtClean="0"/>
              <a:t>Collision rates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13</a:t>
            </a:fld>
            <a:endParaRPr lang="en-US" dirty="0"/>
          </a:p>
        </p:txBody>
      </p:sp>
      <p:sp>
        <p:nvSpPr>
          <p:cNvPr id="18" name="Oval 17"/>
          <p:cNvSpPr/>
          <p:nvPr/>
        </p:nvSpPr>
        <p:spPr>
          <a:xfrm>
            <a:off x="321685" y="1143000"/>
            <a:ext cx="526497" cy="40723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19" name="Oval 18"/>
          <p:cNvSpPr/>
          <p:nvPr/>
        </p:nvSpPr>
        <p:spPr>
          <a:xfrm>
            <a:off x="321685" y="3644348"/>
            <a:ext cx="526497" cy="40723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pic>
        <p:nvPicPr>
          <p:cNvPr id="2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474" t="95901" r="35918" b="1753"/>
          <a:stretch/>
        </p:blipFill>
        <p:spPr bwMode="auto">
          <a:xfrm>
            <a:off x="17464" y="6145696"/>
            <a:ext cx="9031534" cy="293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Oval 20"/>
          <p:cNvSpPr/>
          <p:nvPr/>
        </p:nvSpPr>
        <p:spPr>
          <a:xfrm>
            <a:off x="1750206" y="6158176"/>
            <a:ext cx="498107" cy="28133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9883778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rotWithShape="1">
          <a:blip r:embed="rId3"/>
          <a:srcRect l="53205" t="41667" r="4006" b="8654"/>
          <a:stretch/>
        </p:blipFill>
        <p:spPr bwMode="auto">
          <a:xfrm>
            <a:off x="87228" y="2524441"/>
            <a:ext cx="8751972" cy="3660655"/>
          </a:xfrm>
          <a:prstGeom prst="rect">
            <a:avLst/>
          </a:prstGeom>
          <a:ln>
            <a:noFill/>
          </a:ln>
          <a:extLst>
            <a:ext uri="{53640926-AAD7-44D8-BBD7-CCE9431645EC}">
              <a14:shadowObscured xmlns:a14="http://schemas.microsoft.com/office/drawing/2010/main"/>
            </a:ext>
          </a:extLst>
        </p:spPr>
      </p:pic>
      <p:sp>
        <p:nvSpPr>
          <p:cNvPr id="4" name="Title 3"/>
          <p:cNvSpPr>
            <a:spLocks noGrp="1"/>
          </p:cNvSpPr>
          <p:nvPr>
            <p:ph type="title"/>
          </p:nvPr>
        </p:nvSpPr>
        <p:spPr/>
        <p:txBody>
          <a:bodyPr>
            <a:normAutofit/>
          </a:bodyPr>
          <a:lstStyle/>
          <a:p>
            <a:r>
              <a:rPr lang="en-US" altLang="en-US" dirty="0" smtClean="0"/>
              <a:t>Collision rates cont.</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14</a:t>
            </a:fld>
            <a:endParaRPr lang="en-US" dirty="0"/>
          </a:p>
        </p:txBody>
      </p:sp>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473" t="95901" r="31461" b="2139"/>
          <a:stretch/>
        </p:blipFill>
        <p:spPr bwMode="auto">
          <a:xfrm>
            <a:off x="-29560" y="6185096"/>
            <a:ext cx="9148971" cy="23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4"/>
          <p:cNvSpPr txBox="1">
            <a:spLocks noChangeArrowheads="1"/>
          </p:cNvSpPr>
          <p:nvPr/>
        </p:nvSpPr>
        <p:spPr bwMode="auto">
          <a:xfrm>
            <a:off x="87227" y="1219200"/>
            <a:ext cx="8915399" cy="1384995"/>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eaLnBrk="1" hangingPunct="1">
              <a:spcBef>
                <a:spcPct val="0"/>
              </a:spcBef>
              <a:buFontTx/>
              <a:buNone/>
            </a:pPr>
            <a:r>
              <a:rPr lang="en-US" altLang="en-US" dirty="0">
                <a:solidFill>
                  <a:srgbClr val="002060"/>
                </a:solidFill>
              </a:rPr>
              <a:t>If project specific collision rates are available, they should be entered into the appropriate </a:t>
            </a:r>
            <a:r>
              <a:rPr lang="en-US" altLang="en-US" dirty="0">
                <a:solidFill>
                  <a:srgbClr val="FF6600"/>
                </a:solidFill>
              </a:rPr>
              <a:t>project specific values </a:t>
            </a:r>
            <a:r>
              <a:rPr lang="en-US" altLang="en-US" dirty="0">
                <a:solidFill>
                  <a:srgbClr val="002060"/>
                </a:solidFill>
              </a:rPr>
              <a:t>cells</a:t>
            </a:r>
          </a:p>
        </p:txBody>
      </p:sp>
      <p:sp>
        <p:nvSpPr>
          <p:cNvPr id="10" name="Oval 9"/>
          <p:cNvSpPr/>
          <p:nvPr/>
        </p:nvSpPr>
        <p:spPr>
          <a:xfrm>
            <a:off x="5867399" y="2524440"/>
            <a:ext cx="2983173" cy="344697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11" name="Oval 10"/>
          <p:cNvSpPr/>
          <p:nvPr/>
        </p:nvSpPr>
        <p:spPr>
          <a:xfrm>
            <a:off x="1447800" y="6185096"/>
            <a:ext cx="775518" cy="3216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2552384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altLang="en-US" dirty="0" smtClean="0"/>
              <a:t>Collision </a:t>
            </a:r>
            <a:r>
              <a:rPr lang="en-US" altLang="en-US" dirty="0"/>
              <a:t>rates tab (AT’s data) (if PSV’s are </a:t>
            </a:r>
            <a:r>
              <a:rPr lang="en-US" altLang="en-US" dirty="0">
                <a:solidFill>
                  <a:srgbClr val="FF6600"/>
                </a:solidFill>
              </a:rPr>
              <a:t>not</a:t>
            </a:r>
            <a:r>
              <a:rPr lang="en-US" altLang="en-US" dirty="0">
                <a:solidFill>
                  <a:srgbClr val="002060"/>
                </a:solidFill>
              </a:rPr>
              <a:t> </a:t>
            </a:r>
            <a:r>
              <a:rPr lang="en-US" altLang="en-US" dirty="0"/>
              <a:t>available)</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15</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2238" t="4488" r="1057" b="3601"/>
          <a:stretch>
            <a:fillRect/>
          </a:stretch>
        </p:blipFill>
        <p:spPr bwMode="auto">
          <a:xfrm>
            <a:off x="1452529" y="1569894"/>
            <a:ext cx="6653211" cy="461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TextBox 5"/>
          <p:cNvSpPr txBox="1">
            <a:spLocks noChangeArrowheads="1"/>
          </p:cNvSpPr>
          <p:nvPr/>
        </p:nvSpPr>
        <p:spPr bwMode="auto">
          <a:xfrm>
            <a:off x="300004" y="1447800"/>
            <a:ext cx="2671796"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600" dirty="0">
                <a:solidFill>
                  <a:srgbClr val="002060"/>
                </a:solidFill>
              </a:rPr>
              <a:t>example:</a:t>
            </a:r>
            <a:endParaRPr lang="en-CA" altLang="en-US" sz="3600" dirty="0">
              <a:solidFill>
                <a:srgbClr val="002060"/>
              </a:solidFill>
              <a:latin typeface="Gill Sans"/>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l="5113" t="96129" r="24640" b="1935"/>
          <a:stretch>
            <a:fillRect/>
          </a:stretch>
        </p:blipFill>
        <p:spPr bwMode="auto">
          <a:xfrm>
            <a:off x="76200" y="6099508"/>
            <a:ext cx="8740890" cy="192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p:cNvSpPr/>
          <p:nvPr/>
        </p:nvSpPr>
        <p:spPr>
          <a:xfrm>
            <a:off x="6078571" y="6052150"/>
            <a:ext cx="1133650" cy="2513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15154832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Collision costs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16</a:t>
            </a:fld>
            <a:endParaRPr lang="en-US" dirty="0"/>
          </a:p>
        </p:txBody>
      </p:sp>
      <p:pic>
        <p:nvPicPr>
          <p:cNvPr id="5"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6324" y="19050"/>
            <a:ext cx="4047676" cy="258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24753"/>
          <a:stretch/>
        </p:blipFill>
        <p:spPr bwMode="auto">
          <a:xfrm>
            <a:off x="366712" y="3073860"/>
            <a:ext cx="8559394" cy="17267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l="6473" t="95901" r="26205" b="1791"/>
          <a:stretch>
            <a:fillRect/>
          </a:stretch>
        </p:blipFill>
        <p:spPr bwMode="auto">
          <a:xfrm>
            <a:off x="57150" y="5791201"/>
            <a:ext cx="8934060" cy="520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1447800" y="5791200"/>
            <a:ext cx="598488" cy="51221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27785650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Project </a:t>
            </a:r>
            <a:r>
              <a:rPr lang="en-US" altLang="en-US" dirty="0"/>
              <a:t>segment definition</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17</a:t>
            </a:fld>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l="6473" t="95901" r="26205" b="1791"/>
          <a:stretch>
            <a:fillRect/>
          </a:stretch>
        </p:blipFill>
        <p:spPr bwMode="auto">
          <a:xfrm>
            <a:off x="300855" y="5867400"/>
            <a:ext cx="869975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54435" y="1673758"/>
            <a:ext cx="5789565" cy="422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
          <p:cNvSpPr txBox="1">
            <a:spLocks noChangeArrowheads="1"/>
          </p:cNvSpPr>
          <p:nvPr/>
        </p:nvSpPr>
        <p:spPr bwMode="auto">
          <a:xfrm>
            <a:off x="152400" y="1295400"/>
            <a:ext cx="5488070" cy="3585597"/>
          </a:xfrm>
          <a:prstGeom prst="rect">
            <a:avLst/>
          </a:prstGeom>
          <a:solidFill>
            <a:schemeClr val="bg1">
              <a:alpha val="78038"/>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eaLnBrk="1" hangingPunct="1">
              <a:spcBef>
                <a:spcPct val="0"/>
              </a:spcBef>
              <a:spcAft>
                <a:spcPts val="600"/>
              </a:spcAft>
              <a:buClr>
                <a:schemeClr val="tx1"/>
              </a:buClr>
            </a:pPr>
            <a:r>
              <a:rPr lang="en-US" altLang="en-US" sz="2400" dirty="0">
                <a:solidFill>
                  <a:schemeClr val="tx1"/>
                </a:solidFill>
              </a:rPr>
              <a:t>Segment name</a:t>
            </a:r>
          </a:p>
          <a:p>
            <a:pPr eaLnBrk="1" hangingPunct="1">
              <a:spcBef>
                <a:spcPct val="0"/>
              </a:spcBef>
              <a:spcAft>
                <a:spcPts val="600"/>
              </a:spcAft>
              <a:buClr>
                <a:schemeClr val="tx1"/>
              </a:buClr>
            </a:pPr>
            <a:r>
              <a:rPr lang="en-US" altLang="en-US" sz="2400" dirty="0" smtClean="0">
                <a:solidFill>
                  <a:schemeClr val="tx1"/>
                </a:solidFill>
              </a:rPr>
              <a:t>Length </a:t>
            </a:r>
            <a:r>
              <a:rPr lang="en-US" altLang="en-US" sz="2400" dirty="0">
                <a:solidFill>
                  <a:schemeClr val="tx1"/>
                </a:solidFill>
              </a:rPr>
              <a:t>(km)</a:t>
            </a:r>
          </a:p>
          <a:p>
            <a:pPr eaLnBrk="1" hangingPunct="1">
              <a:spcBef>
                <a:spcPct val="0"/>
              </a:spcBef>
              <a:spcAft>
                <a:spcPts val="600"/>
              </a:spcAft>
              <a:buClr>
                <a:schemeClr val="tx1"/>
              </a:buClr>
            </a:pPr>
            <a:r>
              <a:rPr lang="en-US" altLang="en-US" sz="2400" dirty="0" smtClean="0">
                <a:solidFill>
                  <a:schemeClr val="tx1"/>
                </a:solidFill>
              </a:rPr>
              <a:t>Surface </a:t>
            </a:r>
            <a:r>
              <a:rPr lang="en-US" altLang="en-US" sz="2400" dirty="0">
                <a:solidFill>
                  <a:schemeClr val="tx1"/>
                </a:solidFill>
              </a:rPr>
              <a:t>type</a:t>
            </a:r>
          </a:p>
          <a:p>
            <a:pPr eaLnBrk="1" hangingPunct="1">
              <a:spcBef>
                <a:spcPct val="0"/>
              </a:spcBef>
              <a:spcAft>
                <a:spcPts val="600"/>
              </a:spcAft>
              <a:buClr>
                <a:schemeClr val="tx1"/>
              </a:buClr>
            </a:pPr>
            <a:r>
              <a:rPr lang="en-US" altLang="en-US" sz="2400" dirty="0" smtClean="0">
                <a:solidFill>
                  <a:schemeClr val="tx1"/>
                </a:solidFill>
              </a:rPr>
              <a:t>Road </a:t>
            </a:r>
            <a:r>
              <a:rPr lang="en-US" altLang="en-US" sz="2400" dirty="0">
                <a:solidFill>
                  <a:schemeClr val="tx1"/>
                </a:solidFill>
              </a:rPr>
              <a:t>type</a:t>
            </a:r>
          </a:p>
          <a:p>
            <a:pPr eaLnBrk="1" hangingPunct="1">
              <a:spcBef>
                <a:spcPct val="0"/>
              </a:spcBef>
              <a:spcAft>
                <a:spcPts val="600"/>
              </a:spcAft>
              <a:buClr>
                <a:schemeClr val="tx1"/>
              </a:buClr>
            </a:pPr>
            <a:r>
              <a:rPr lang="en-US" altLang="en-US" sz="2400" dirty="0" smtClean="0">
                <a:solidFill>
                  <a:schemeClr val="tx1"/>
                </a:solidFill>
              </a:rPr>
              <a:t>Gradient</a:t>
            </a:r>
            <a:endParaRPr lang="en-US" altLang="en-US" sz="2400" dirty="0">
              <a:solidFill>
                <a:schemeClr val="tx1"/>
              </a:solidFill>
            </a:endParaRPr>
          </a:p>
          <a:p>
            <a:pPr eaLnBrk="1" hangingPunct="1">
              <a:spcBef>
                <a:spcPct val="0"/>
              </a:spcBef>
              <a:spcAft>
                <a:spcPts val="600"/>
              </a:spcAft>
              <a:buClr>
                <a:schemeClr val="tx1"/>
              </a:buClr>
            </a:pPr>
            <a:r>
              <a:rPr lang="en-US" altLang="en-US" sz="2400" dirty="0" smtClean="0">
                <a:solidFill>
                  <a:schemeClr val="tx1"/>
                </a:solidFill>
              </a:rPr>
              <a:t>Traffic </a:t>
            </a:r>
            <a:r>
              <a:rPr lang="en-US" altLang="en-US" sz="2400" dirty="0">
                <a:solidFill>
                  <a:schemeClr val="tx1"/>
                </a:solidFill>
              </a:rPr>
              <a:t>direction</a:t>
            </a:r>
          </a:p>
          <a:p>
            <a:pPr eaLnBrk="1" hangingPunct="1">
              <a:spcBef>
                <a:spcPct val="0"/>
              </a:spcBef>
              <a:spcAft>
                <a:spcPts val="600"/>
              </a:spcAft>
              <a:buClr>
                <a:schemeClr val="tx1"/>
              </a:buClr>
            </a:pPr>
            <a:r>
              <a:rPr lang="en-US" altLang="en-US" sz="2400" dirty="0" smtClean="0">
                <a:solidFill>
                  <a:schemeClr val="tx1"/>
                </a:solidFill>
              </a:rPr>
              <a:t>Curvature </a:t>
            </a:r>
            <a:r>
              <a:rPr lang="en-US" altLang="en-US" sz="2400" dirty="0">
                <a:solidFill>
                  <a:schemeClr val="tx1"/>
                </a:solidFill>
              </a:rPr>
              <a:t>radius</a:t>
            </a:r>
          </a:p>
          <a:p>
            <a:pPr eaLnBrk="1" hangingPunct="1">
              <a:spcBef>
                <a:spcPct val="0"/>
              </a:spcBef>
              <a:spcAft>
                <a:spcPts val="600"/>
              </a:spcAft>
              <a:buClr>
                <a:schemeClr val="tx1"/>
              </a:buClr>
            </a:pPr>
            <a:r>
              <a:rPr lang="en-US" altLang="en-US" sz="2400" dirty="0" smtClean="0">
                <a:solidFill>
                  <a:schemeClr val="tx1"/>
                </a:solidFill>
              </a:rPr>
              <a:t>Curvature superelevation</a:t>
            </a:r>
            <a:endParaRPr lang="en-US" altLang="en-US" sz="2400" dirty="0">
              <a:solidFill>
                <a:schemeClr val="tx1"/>
              </a:solidFill>
            </a:endParaRPr>
          </a:p>
        </p:txBody>
      </p:sp>
      <p:sp>
        <p:nvSpPr>
          <p:cNvPr id="12" name="Oval 11"/>
          <p:cNvSpPr/>
          <p:nvPr/>
        </p:nvSpPr>
        <p:spPr>
          <a:xfrm>
            <a:off x="1746520" y="5903328"/>
            <a:ext cx="463280" cy="38534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21047160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Project </a:t>
            </a:r>
            <a:r>
              <a:rPr lang="en-US" altLang="en-US" dirty="0"/>
              <a:t>segment </a:t>
            </a:r>
            <a:r>
              <a:rPr lang="en-US" altLang="en-US" dirty="0" smtClean="0"/>
              <a:t>definition cont.</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18</a:t>
            </a:fld>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l="6473" t="95901" r="26205" b="1791"/>
          <a:stretch>
            <a:fillRect/>
          </a:stretch>
        </p:blipFill>
        <p:spPr bwMode="auto">
          <a:xfrm>
            <a:off x="300855" y="5867400"/>
            <a:ext cx="869975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54435" y="1673758"/>
            <a:ext cx="5789565" cy="422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
          <p:cNvSpPr txBox="1">
            <a:spLocks noChangeArrowheads="1"/>
          </p:cNvSpPr>
          <p:nvPr/>
        </p:nvSpPr>
        <p:spPr bwMode="auto">
          <a:xfrm>
            <a:off x="152400" y="1295400"/>
            <a:ext cx="5488070" cy="3508653"/>
          </a:xfrm>
          <a:prstGeom prst="rect">
            <a:avLst/>
          </a:prstGeom>
          <a:solidFill>
            <a:schemeClr val="bg1">
              <a:alpha val="78038"/>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eaLnBrk="1" hangingPunct="1">
              <a:spcBef>
                <a:spcPct val="0"/>
              </a:spcBef>
              <a:spcAft>
                <a:spcPts val="600"/>
              </a:spcAft>
              <a:buClr>
                <a:schemeClr val="tx1"/>
              </a:buClr>
            </a:pPr>
            <a:r>
              <a:rPr lang="en-US" altLang="en-US" sz="2400" dirty="0">
                <a:solidFill>
                  <a:schemeClr val="tx1"/>
                </a:solidFill>
              </a:rPr>
              <a:t>Base year traffic (AADT)</a:t>
            </a:r>
          </a:p>
          <a:p>
            <a:pPr eaLnBrk="1" hangingPunct="1">
              <a:spcBef>
                <a:spcPct val="0"/>
              </a:spcBef>
              <a:spcAft>
                <a:spcPts val="600"/>
              </a:spcAft>
              <a:buClr>
                <a:schemeClr val="tx1"/>
              </a:buClr>
            </a:pPr>
            <a:r>
              <a:rPr lang="en-US" altLang="en-US" sz="2400" dirty="0">
                <a:solidFill>
                  <a:schemeClr val="tx1"/>
                </a:solidFill>
              </a:rPr>
              <a:t>Traffic growth driver type</a:t>
            </a:r>
          </a:p>
          <a:p>
            <a:pPr eaLnBrk="1" hangingPunct="1">
              <a:spcBef>
                <a:spcPct val="0"/>
              </a:spcBef>
              <a:spcAft>
                <a:spcPts val="600"/>
              </a:spcAft>
              <a:buClr>
                <a:schemeClr val="tx1"/>
              </a:buClr>
            </a:pPr>
            <a:r>
              <a:rPr lang="en-US" altLang="en-US" sz="2400" dirty="0">
                <a:solidFill>
                  <a:schemeClr val="tx1"/>
                </a:solidFill>
              </a:rPr>
              <a:t>Traffic growth rate</a:t>
            </a:r>
          </a:p>
          <a:p>
            <a:pPr eaLnBrk="1" hangingPunct="1">
              <a:spcBef>
                <a:spcPct val="0"/>
              </a:spcBef>
              <a:spcAft>
                <a:spcPts val="600"/>
              </a:spcAft>
              <a:buClr>
                <a:schemeClr val="tx1"/>
              </a:buClr>
            </a:pPr>
            <a:r>
              <a:rPr lang="en-US" altLang="en-US" sz="2400" dirty="0">
                <a:solidFill>
                  <a:schemeClr val="tx1"/>
                </a:solidFill>
              </a:rPr>
              <a:t>Default running speed</a:t>
            </a:r>
          </a:p>
          <a:p>
            <a:pPr eaLnBrk="1" hangingPunct="1">
              <a:spcBef>
                <a:spcPct val="0"/>
              </a:spcBef>
              <a:spcAft>
                <a:spcPts val="600"/>
              </a:spcAft>
              <a:buClr>
                <a:schemeClr val="tx1"/>
              </a:buClr>
            </a:pPr>
            <a:r>
              <a:rPr lang="en-US" altLang="en-US" sz="2400" dirty="0">
                <a:solidFill>
                  <a:schemeClr val="tx1"/>
                </a:solidFill>
              </a:rPr>
              <a:t>Average running speed</a:t>
            </a:r>
          </a:p>
          <a:p>
            <a:pPr eaLnBrk="1" hangingPunct="1">
              <a:spcBef>
                <a:spcPct val="0"/>
              </a:spcBef>
              <a:spcAft>
                <a:spcPts val="600"/>
              </a:spcAft>
              <a:buClr>
                <a:schemeClr val="tx1"/>
              </a:buClr>
            </a:pPr>
            <a:r>
              <a:rPr lang="en-US" altLang="en-US" sz="2400" dirty="0">
                <a:solidFill>
                  <a:schemeClr val="tx1"/>
                </a:solidFill>
              </a:rPr>
              <a:t>Scheduled maintenance cost category</a:t>
            </a:r>
          </a:p>
          <a:p>
            <a:pPr eaLnBrk="1" hangingPunct="1">
              <a:spcBef>
                <a:spcPct val="0"/>
              </a:spcBef>
              <a:spcAft>
                <a:spcPts val="600"/>
              </a:spcAft>
              <a:buClr>
                <a:schemeClr val="tx1"/>
              </a:buClr>
            </a:pPr>
            <a:r>
              <a:rPr lang="en-US" altLang="en-US" sz="2400" dirty="0">
                <a:solidFill>
                  <a:schemeClr val="tx1"/>
                </a:solidFill>
              </a:rPr>
              <a:t>Age of surface</a:t>
            </a:r>
          </a:p>
        </p:txBody>
      </p:sp>
      <p:sp>
        <p:nvSpPr>
          <p:cNvPr id="12" name="Oval 11"/>
          <p:cNvSpPr/>
          <p:nvPr/>
        </p:nvSpPr>
        <p:spPr>
          <a:xfrm>
            <a:off x="1746520" y="5903328"/>
            <a:ext cx="463280" cy="38534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18669261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19</a:t>
            </a:fld>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l="41107" t="56004" r="12550" b="30037"/>
          <a:stretch>
            <a:fillRect/>
          </a:stretch>
        </p:blipFill>
        <p:spPr bwMode="auto">
          <a:xfrm>
            <a:off x="3421784" y="2008596"/>
            <a:ext cx="5493117" cy="1324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49" y="555624"/>
            <a:ext cx="8802710" cy="1630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5925320" y="2286000"/>
            <a:ext cx="741636" cy="52037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9838" y="3332868"/>
            <a:ext cx="4110037" cy="30906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 name="TextBox 13"/>
          <p:cNvSpPr txBox="1">
            <a:spLocks noChangeArrowheads="1"/>
          </p:cNvSpPr>
          <p:nvPr/>
        </p:nvSpPr>
        <p:spPr bwMode="auto">
          <a:xfrm>
            <a:off x="481083" y="3986152"/>
            <a:ext cx="3218231" cy="1077218"/>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200" dirty="0">
                <a:solidFill>
                  <a:srgbClr val="002060"/>
                </a:solidFill>
                <a:cs typeface="Arial" panose="020B0604020202020204" pitchFamily="34" charset="0"/>
              </a:rPr>
              <a:t>obtained </a:t>
            </a:r>
            <a:r>
              <a:rPr lang="en-US" altLang="en-US" sz="3200" dirty="0" smtClean="0">
                <a:solidFill>
                  <a:srgbClr val="002060"/>
                </a:solidFill>
                <a:cs typeface="Arial" panose="020B0604020202020204" pitchFamily="34" charset="0"/>
              </a:rPr>
              <a:t>from Parameters tab</a:t>
            </a:r>
            <a:endParaRPr lang="en-CA" altLang="en-US" sz="3200" dirty="0">
              <a:solidFill>
                <a:srgbClr val="002060"/>
              </a:solidFill>
              <a:cs typeface="Arial" panose="020B0604020202020204" pitchFamily="34" charset="0"/>
            </a:endParaRPr>
          </a:p>
        </p:txBody>
      </p:sp>
      <p:cxnSp>
        <p:nvCxnSpPr>
          <p:cNvPr id="11" name="Straight Arrow Connector 10"/>
          <p:cNvCxnSpPr/>
          <p:nvPr/>
        </p:nvCxnSpPr>
        <p:spPr>
          <a:xfrm>
            <a:off x="3421784" y="4524761"/>
            <a:ext cx="1418054" cy="0"/>
          </a:xfrm>
          <a:prstGeom prst="straightConnector1">
            <a:avLst/>
          </a:prstGeom>
          <a:ln w="2222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3"/>
          </p:cNvCxnSpPr>
          <p:nvPr/>
        </p:nvCxnSpPr>
        <p:spPr>
          <a:xfrm flipH="1">
            <a:off x="3407004" y="2730166"/>
            <a:ext cx="2626926" cy="1639181"/>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l="6473" t="95901" r="26205" b="1791"/>
          <a:stretch>
            <a:fillRect/>
          </a:stretch>
        </p:blipFill>
        <p:spPr bwMode="auto">
          <a:xfrm>
            <a:off x="42617" y="129766"/>
            <a:ext cx="8907258" cy="243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3"/>
          <p:cNvSpPr/>
          <p:nvPr/>
        </p:nvSpPr>
        <p:spPr>
          <a:xfrm>
            <a:off x="1524000" y="129766"/>
            <a:ext cx="469377" cy="20099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15" name="TextBox 13"/>
          <p:cNvSpPr txBox="1">
            <a:spLocks noChangeArrowheads="1"/>
          </p:cNvSpPr>
          <p:nvPr/>
        </p:nvSpPr>
        <p:spPr bwMode="auto">
          <a:xfrm>
            <a:off x="455901" y="5273311"/>
            <a:ext cx="3621750" cy="1077218"/>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200" dirty="0" smtClean="0">
                <a:solidFill>
                  <a:srgbClr val="002060"/>
                </a:solidFill>
                <a:cs typeface="Arial" panose="020B0604020202020204" pitchFamily="34" charset="0"/>
              </a:rPr>
              <a:t>Dropdown box cannot be deleted</a:t>
            </a:r>
            <a:endParaRPr lang="en-CA" altLang="en-US" sz="3200" dirty="0">
              <a:solidFill>
                <a:srgbClr val="002060"/>
              </a:solidFill>
              <a:cs typeface="Arial" panose="020B0604020202020204" pitchFamily="34" charset="0"/>
            </a:endParaRPr>
          </a:p>
        </p:txBody>
      </p:sp>
    </p:spTree>
    <p:extLst>
      <p:ext uri="{BB962C8B-B14F-4D97-AF65-F5344CB8AC3E}">
        <p14:creationId xmlns:p14="http://schemas.microsoft.com/office/powerpoint/2010/main" val="42146826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a:t>
            </a:fld>
            <a:endParaRPr lang="en-US" dirty="0"/>
          </a:p>
        </p:txBody>
      </p: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8312" y="833675"/>
            <a:ext cx="7078663"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304800" y="762000"/>
            <a:ext cx="4419600" cy="614363"/>
          </a:xfrm>
          <a:solidFill>
            <a:schemeClr val="bg1"/>
          </a:solidFill>
        </p:spPr>
        <p:txBody>
          <a:bodyPr>
            <a:noAutofit/>
          </a:bodyPr>
          <a:lstStyle/>
          <a:p>
            <a:r>
              <a:rPr lang="en-US" altLang="en-US" dirty="0"/>
              <a:t>Preparing for</a:t>
            </a:r>
            <a:endParaRPr lang="en-CA" altLang="en-US" dirty="0"/>
          </a:p>
        </p:txBody>
      </p:sp>
    </p:spTree>
    <p:extLst>
      <p:ext uri="{BB962C8B-B14F-4D97-AF65-F5344CB8AC3E}">
        <p14:creationId xmlns:p14="http://schemas.microsoft.com/office/powerpoint/2010/main" val="5612976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Important</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20</a:t>
            </a:fld>
            <a:endParaRPr lang="en-US" dirty="0"/>
          </a:p>
        </p:txBody>
      </p:sp>
      <p:sp>
        <p:nvSpPr>
          <p:cNvPr id="5" name="TextBox 4"/>
          <p:cNvSpPr txBox="1"/>
          <p:nvPr/>
        </p:nvSpPr>
        <p:spPr>
          <a:xfrm>
            <a:off x="1046060" y="1407054"/>
            <a:ext cx="7529462" cy="1200329"/>
          </a:xfrm>
          <a:prstGeom prst="rect">
            <a:avLst/>
          </a:prstGeom>
          <a:solidFill>
            <a:schemeClr val="bg1">
              <a:alpha val="81000"/>
            </a:schemeClr>
          </a:solidFill>
        </p:spPr>
        <p:txBody>
          <a:bodyPr wrap="square">
            <a:spAutoFit/>
          </a:bodyPr>
          <a:lstStyle/>
          <a:p>
            <a:pPr>
              <a:defRPr/>
            </a:pPr>
            <a:r>
              <a:rPr kumimoji="1" lang="en-US" sz="2400" dirty="0">
                <a:solidFill>
                  <a:srgbClr val="FF6600"/>
                </a:solidFill>
                <a:latin typeface="Arial" pitchFamily="34" charset="0"/>
                <a:cs typeface="Arial" pitchFamily="34" charset="0"/>
                <a:sym typeface="Gill Sans" pitchFamily="-84" charset="0"/>
              </a:rPr>
              <a:t>Scheduled</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lang="en-US" sz="2400" dirty="0">
                <a:latin typeface="Arial" panose="020B0604020202020204" pitchFamily="34" charset="0"/>
                <a:ea typeface="ヒラギノ角ゴ ProN W3" pitchFamily="-84" charset="-128"/>
                <a:cs typeface="Arial" pitchFamily="34" charset="0"/>
                <a:sym typeface="Gill Sans" pitchFamily="-84" charset="0"/>
              </a:rPr>
              <a:t>O&amp;M costs will be added to</a:t>
            </a:r>
            <a:r>
              <a:rPr lang="en-US" sz="2400" b="1" dirty="0">
                <a:latin typeface="Arial" panose="020B0604020202020204" pitchFamily="34" charset="0"/>
                <a:ea typeface="ヒラギノ角ゴ ProN W3" pitchFamily="-84" charset="-128"/>
                <a:cs typeface="Arial" pitchFamily="34" charset="0"/>
                <a:sym typeface="Gill Sans" pitchFamily="-84" charset="0"/>
              </a:rPr>
              <a:t> </a:t>
            </a:r>
            <a:r>
              <a:rPr kumimoji="1" lang="en-US" sz="2400" dirty="0">
                <a:solidFill>
                  <a:srgbClr val="FF6600"/>
                </a:solidFill>
                <a:latin typeface="Arial" pitchFamily="34" charset="0"/>
                <a:cs typeface="Arial" pitchFamily="34" charset="0"/>
                <a:sym typeface="Gill Sans" pitchFamily="-84" charset="0"/>
              </a:rPr>
              <a:t>Specified</a:t>
            </a:r>
            <a:r>
              <a:rPr lang="en-US" sz="2400" b="1"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lang="en-US" sz="2400" dirty="0">
                <a:latin typeface="Arial" panose="020B0604020202020204" pitchFamily="34" charset="0"/>
                <a:ea typeface="ヒラギノ角ゴ ProN W3" pitchFamily="-84" charset="-128"/>
                <a:cs typeface="Arial" pitchFamily="34" charset="0"/>
                <a:sym typeface="Gill Sans" pitchFamily="-84" charset="0"/>
              </a:rPr>
              <a:t>O&amp;M costs indicated previously, unless</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t>
            </a:r>
            <a:r>
              <a:rPr kumimoji="1" lang="en-US" sz="2400" dirty="0">
                <a:solidFill>
                  <a:srgbClr val="FF6600"/>
                </a:solidFill>
                <a:latin typeface="Arial" pitchFamily="34" charset="0"/>
                <a:cs typeface="Arial" pitchFamily="34" charset="0"/>
                <a:sym typeface="Gill Sans" pitchFamily="-84" charset="0"/>
              </a:rPr>
              <a:t>‘Do Not Use’ </a:t>
            </a:r>
            <a:r>
              <a:rPr lang="en-US" sz="2400" dirty="0">
                <a:latin typeface="Arial" panose="020B0604020202020204" pitchFamily="34" charset="0"/>
                <a:ea typeface="ヒラギノ角ゴ ProN W3" pitchFamily="-84" charset="-128"/>
                <a:cs typeface="Arial" pitchFamily="34" charset="0"/>
                <a:sym typeface="Gill Sans" pitchFamily="-84" charset="0"/>
              </a:rPr>
              <a:t>is selected.</a:t>
            </a:r>
            <a:endParaRPr lang="en-CA" sz="2400" dirty="0">
              <a:latin typeface="Arial" panose="020B0604020202020204" pitchFamily="34" charset="0"/>
              <a:ea typeface="ヒラギノ角ゴ ProN W3" pitchFamily="-84" charset="-128"/>
              <a:cs typeface="Arial" pitchFamily="34" charset="0"/>
              <a:sym typeface="Gill Sans" pitchFamily="-84"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t="9525"/>
          <a:stretch>
            <a:fillRect/>
          </a:stretch>
        </p:blipFill>
        <p:spPr bwMode="auto">
          <a:xfrm>
            <a:off x="4872364" y="3450564"/>
            <a:ext cx="3929085" cy="226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a:xfrm>
            <a:off x="6836906" y="4343400"/>
            <a:ext cx="1215400" cy="154536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l="11761"/>
          <a:stretch>
            <a:fillRect/>
          </a:stretch>
        </p:blipFill>
        <p:spPr bwMode="auto">
          <a:xfrm>
            <a:off x="583791" y="3450565"/>
            <a:ext cx="4288573" cy="22626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p:cNvCxnSpPr/>
          <p:nvPr/>
        </p:nvCxnSpPr>
        <p:spPr>
          <a:xfrm>
            <a:off x="6705600" y="2133600"/>
            <a:ext cx="457200" cy="3429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l="6473" t="95901" r="26205" b="1791"/>
          <a:stretch>
            <a:fillRect/>
          </a:stretch>
        </p:blipFill>
        <p:spPr bwMode="auto">
          <a:xfrm>
            <a:off x="82385" y="6052048"/>
            <a:ext cx="8991600" cy="424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Oval 11"/>
          <p:cNvSpPr/>
          <p:nvPr/>
        </p:nvSpPr>
        <p:spPr>
          <a:xfrm>
            <a:off x="1447800" y="6030861"/>
            <a:ext cx="685800" cy="35963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13615840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smtClean="0"/>
              <a:t>Intersection </a:t>
            </a:r>
            <a:r>
              <a:rPr lang="en-US" altLang="en-US" dirty="0"/>
              <a:t>definition</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21</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71304"/>
            <a:ext cx="9129156" cy="233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79972" y="1353234"/>
            <a:ext cx="8048380" cy="1646605"/>
          </a:xfrm>
          <a:prstGeom prst="rect">
            <a:avLst/>
          </a:prstGeom>
          <a:solidFill>
            <a:schemeClr val="bg1">
              <a:alpha val="81000"/>
            </a:schemeClr>
          </a:solidFill>
        </p:spPr>
        <p:txBody>
          <a:bodyPr wrap="square">
            <a:spAutoFit/>
          </a:bodyPr>
          <a:lstStyle/>
          <a:p>
            <a:pPr marL="342900" indent="-342900">
              <a:spcAft>
                <a:spcPts val="600"/>
              </a:spcAft>
              <a:buFont typeface="Arial" panose="020B0604020202020204" pitchFamily="34" charset="0"/>
              <a:buChar char="•"/>
              <a:defRPr/>
            </a:pP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Volumes and delays on </a:t>
            </a:r>
            <a:r>
              <a:rPr kumimoji="1" lang="en-US" sz="2400" dirty="0">
                <a:solidFill>
                  <a:srgbClr val="FF6600"/>
                </a:solidFill>
                <a:latin typeface="Arial" pitchFamily="34" charset="0"/>
                <a:cs typeface="Arial" pitchFamily="34" charset="0"/>
                <a:sym typeface="Gill Sans" pitchFamily="-84" charset="0"/>
              </a:rPr>
              <a:t>approaches</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 are converted into time loss costs based on </a:t>
            </a:r>
            <a:r>
              <a:rPr kumimoji="1" lang="en-US" sz="2400" dirty="0">
                <a:solidFill>
                  <a:srgbClr val="FF6600"/>
                </a:solidFill>
                <a:latin typeface="Arial" pitchFamily="34" charset="0"/>
                <a:cs typeface="Arial" pitchFamily="34" charset="0"/>
                <a:sym typeface="Gill Sans" pitchFamily="-84" charset="0"/>
              </a:rPr>
              <a:t>time</a:t>
            </a:r>
            <a:r>
              <a:rPr kumimoji="1" lang="en-US" sz="2400" b="1" dirty="0">
                <a:solidFill>
                  <a:srgbClr val="FF6600"/>
                </a:solidFill>
                <a:latin typeface="Arial" pitchFamily="34" charset="0"/>
                <a:cs typeface="Arial" pitchFamily="34" charset="0"/>
                <a:sym typeface="Gill Sans" pitchFamily="-84" charset="0"/>
              </a:rPr>
              <a:t> </a:t>
            </a: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values for money</a:t>
            </a:r>
            <a:r>
              <a:rPr lang="en-US" sz="2400" dirty="0" smtClean="0">
                <a:solidFill>
                  <a:srgbClr val="002060"/>
                </a:solidFill>
                <a:latin typeface="Arial" panose="020B0604020202020204" pitchFamily="34" charset="0"/>
                <a:ea typeface="ヒラギノ角ゴ ProN W3" pitchFamily="-84" charset="-128"/>
                <a:cs typeface="Arial" pitchFamily="34" charset="0"/>
                <a:sym typeface="Gill Sans" pitchFamily="-84" charset="0"/>
              </a:rPr>
              <a:t>.</a:t>
            </a:r>
          </a:p>
          <a:p>
            <a:pPr marL="342900" indent="-342900">
              <a:spcAft>
                <a:spcPts val="600"/>
              </a:spcAft>
              <a:buFont typeface="Arial" panose="020B0604020202020204" pitchFamily="34" charset="0"/>
              <a:buChar char="•"/>
              <a:defRPr/>
            </a:pPr>
            <a:r>
              <a:rPr lang="en-US" sz="2400" dirty="0">
                <a:solidFill>
                  <a:srgbClr val="002060"/>
                </a:solidFill>
                <a:latin typeface="Arial" panose="020B0604020202020204" pitchFamily="34" charset="0"/>
                <a:ea typeface="ヒラギノ角ゴ ProN W3" pitchFamily="-84" charset="-128"/>
                <a:cs typeface="Arial" pitchFamily="34" charset="0"/>
                <a:sym typeface="Gill Sans" pitchFamily="-84" charset="0"/>
              </a:rPr>
              <a:t>Applicable to Project Type: </a:t>
            </a:r>
            <a:r>
              <a:rPr kumimoji="1" lang="en-US" sz="2400" dirty="0">
                <a:solidFill>
                  <a:srgbClr val="FF6600"/>
                </a:solidFill>
                <a:latin typeface="Arial" pitchFamily="34" charset="0"/>
                <a:cs typeface="Arial" pitchFamily="34" charset="0"/>
                <a:sym typeface="Gill Sans" pitchFamily="-84" charset="0"/>
              </a:rPr>
              <a:t>Intersection (New or Upgrade) </a:t>
            </a:r>
            <a:r>
              <a:rPr lang="en-US" sz="2400" dirty="0" smtClean="0">
                <a:solidFill>
                  <a:srgbClr val="002060"/>
                </a:solidFill>
                <a:latin typeface="Arial" panose="020B0604020202020204" pitchFamily="34" charset="0"/>
                <a:ea typeface="ヒラギノ角ゴ ProN W3" pitchFamily="-84" charset="-128"/>
                <a:cs typeface="Arial" pitchFamily="34" charset="0"/>
                <a:sym typeface="Gill Sans" pitchFamily="-84" charset="0"/>
              </a:rPr>
              <a:t>only.</a:t>
            </a:r>
            <a:endParaRPr lang="en-CA" sz="2400" dirty="0">
              <a:solidFill>
                <a:srgbClr val="002060"/>
              </a:solidFill>
              <a:latin typeface="Arial" panose="020B0604020202020204" pitchFamily="34" charset="0"/>
              <a:ea typeface="ヒラギノ角ゴ ProN W3" pitchFamily="-84" charset="-128"/>
              <a:cs typeface="Arial" pitchFamily="34" charset="0"/>
              <a:sym typeface="Gill Sans" pitchFamily="-84" charset="0"/>
            </a:endParaRPr>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472" t="95901" r="32124" b="1871"/>
          <a:stretch/>
        </p:blipFill>
        <p:spPr bwMode="auto">
          <a:xfrm>
            <a:off x="34636" y="5932921"/>
            <a:ext cx="9109364" cy="264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1600200" y="5900160"/>
            <a:ext cx="618960" cy="32952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32233154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Project </a:t>
            </a:r>
            <a:r>
              <a:rPr lang="en-US" altLang="en-US" dirty="0"/>
              <a:t>segment traffic mix</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22</a:t>
            </a:fld>
            <a:endParaRPr lang="en-US" dirty="0"/>
          </a:p>
        </p:txBody>
      </p:sp>
      <p:sp>
        <p:nvSpPr>
          <p:cNvPr id="9" name="TextBox 5"/>
          <p:cNvSpPr txBox="1">
            <a:spLocks noChangeArrowheads="1"/>
          </p:cNvSpPr>
          <p:nvPr/>
        </p:nvSpPr>
        <p:spPr bwMode="auto">
          <a:xfrm>
            <a:off x="2133600" y="4020767"/>
            <a:ext cx="5812952" cy="584775"/>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200" dirty="0">
                <a:solidFill>
                  <a:srgbClr val="002060"/>
                </a:solidFill>
              </a:rPr>
              <a:t>Must add up to 100 %</a:t>
            </a:r>
            <a:endParaRPr lang="en-CA" altLang="en-US" sz="3200" dirty="0">
              <a:solidFill>
                <a:srgbClr val="002060"/>
              </a:solidFill>
            </a:endParaRPr>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73" t="95901" r="39567" b="2298"/>
          <a:stretch/>
        </p:blipFill>
        <p:spPr bwMode="auto">
          <a:xfrm>
            <a:off x="0" y="5486400"/>
            <a:ext cx="8915399" cy="584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a:xfrm>
            <a:off x="1639692" y="5544317"/>
            <a:ext cx="987816" cy="52613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pic>
        <p:nvPicPr>
          <p:cNvPr id="12" name="Picture 7"/>
          <p:cNvPicPr>
            <a:picLocks noChangeAspect="1" noChangeArrowheads="1"/>
          </p:cNvPicPr>
          <p:nvPr/>
        </p:nvPicPr>
        <p:blipFill>
          <a:blip r:embed="rId4">
            <a:extLst>
              <a:ext uri="{28A0092B-C50C-407E-A947-70E740481C1C}">
                <a14:useLocalDpi xmlns:a14="http://schemas.microsoft.com/office/drawing/2010/main" val="0"/>
              </a:ext>
            </a:extLst>
          </a:blip>
          <a:srcRect l="53325" t="51537" r="7599" b="42409"/>
          <a:stretch>
            <a:fillRect/>
          </a:stretch>
        </p:blipFill>
        <p:spPr bwMode="auto">
          <a:xfrm>
            <a:off x="500472" y="1914977"/>
            <a:ext cx="8153400" cy="133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8981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Trip purpose</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23</a:t>
            </a:fld>
            <a:endParaRPr lang="en-US" dirty="0"/>
          </a:p>
        </p:txBody>
      </p:sp>
      <p:pic>
        <p:nvPicPr>
          <p:cNvPr id="7" name="Picture 1"/>
          <p:cNvPicPr>
            <a:picLocks noChangeAspect="1"/>
          </p:cNvPicPr>
          <p:nvPr/>
        </p:nvPicPr>
        <p:blipFill>
          <a:blip r:embed="rId3" cstate="print">
            <a:extLst>
              <a:ext uri="{28A0092B-C50C-407E-A947-70E740481C1C}">
                <a14:useLocalDpi xmlns:a14="http://schemas.microsoft.com/office/drawing/2010/main" val="0"/>
              </a:ext>
            </a:extLst>
          </a:blip>
          <a:srcRect l="10800" r="2525"/>
          <a:stretch>
            <a:fillRect/>
          </a:stretch>
        </p:blipFill>
        <p:spPr bwMode="auto">
          <a:xfrm>
            <a:off x="4953000" y="3352800"/>
            <a:ext cx="3823653" cy="29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 y="3352799"/>
            <a:ext cx="3937700" cy="2940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l="8731" t="95901" r="29681" b="1791"/>
          <a:stretch>
            <a:fillRect/>
          </a:stretch>
        </p:blipFill>
        <p:spPr bwMode="auto">
          <a:xfrm>
            <a:off x="0" y="2835210"/>
            <a:ext cx="9109075" cy="441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1219200" y="2835210"/>
            <a:ext cx="528542" cy="3963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pic>
        <p:nvPicPr>
          <p:cNvPr id="12" name="Picture 8"/>
          <p:cNvPicPr>
            <a:picLocks noChangeAspect="1" noChangeArrowheads="1"/>
          </p:cNvPicPr>
          <p:nvPr/>
        </p:nvPicPr>
        <p:blipFill>
          <a:blip r:embed="rId6">
            <a:extLst>
              <a:ext uri="{28A0092B-C50C-407E-A947-70E740481C1C}">
                <a14:useLocalDpi xmlns:a14="http://schemas.microsoft.com/office/drawing/2010/main" val="0"/>
              </a:ext>
            </a:extLst>
          </a:blip>
          <a:srcRect l="52884" t="47311" r="7318" b="41466"/>
          <a:stretch>
            <a:fillRect/>
          </a:stretch>
        </p:blipFill>
        <p:spPr bwMode="auto">
          <a:xfrm>
            <a:off x="439835" y="1194697"/>
            <a:ext cx="8050212"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31975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smtClean="0"/>
              <a:t>Traffic </a:t>
            </a:r>
            <a:r>
              <a:rPr lang="en-US" altLang="en-US" dirty="0"/>
              <a:t>Alt# (3 tabs)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24</a:t>
            </a:fld>
            <a:endParaRPr lang="en-US" dirty="0"/>
          </a:p>
        </p:txBody>
      </p:sp>
      <p:pic>
        <p:nvPicPr>
          <p:cNvPr id="5"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4603" y="2212977"/>
            <a:ext cx="5779870" cy="385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p:cNvSpPr txBox="1">
            <a:spLocks noChangeArrowheads="1"/>
          </p:cNvSpPr>
          <p:nvPr/>
        </p:nvSpPr>
        <p:spPr bwMode="auto">
          <a:xfrm>
            <a:off x="6400799" y="2761455"/>
            <a:ext cx="2735263" cy="1200329"/>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600" dirty="0">
                <a:solidFill>
                  <a:srgbClr val="002060"/>
                </a:solidFill>
              </a:rPr>
              <a:t>No Inputs Required</a:t>
            </a:r>
            <a:endParaRPr lang="en-CA" altLang="en-US" sz="3600" dirty="0">
              <a:solidFill>
                <a:srgbClr val="002060"/>
              </a:solidFill>
            </a:endParaRPr>
          </a:p>
        </p:txBody>
      </p:sp>
      <p:sp>
        <p:nvSpPr>
          <p:cNvPr id="8" name="TextBox 8"/>
          <p:cNvSpPr txBox="1">
            <a:spLocks noChangeArrowheads="1"/>
          </p:cNvSpPr>
          <p:nvPr/>
        </p:nvSpPr>
        <p:spPr bwMode="auto">
          <a:xfrm>
            <a:off x="19050" y="3145631"/>
            <a:ext cx="3960813" cy="1754326"/>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eaLnBrk="1" hangingPunct="1">
              <a:spcBef>
                <a:spcPct val="0"/>
              </a:spcBef>
              <a:buFontTx/>
              <a:buNone/>
            </a:pPr>
            <a:r>
              <a:rPr lang="en-US" altLang="en-US" sz="3600" dirty="0">
                <a:solidFill>
                  <a:srgbClr val="002060"/>
                </a:solidFill>
              </a:rPr>
              <a:t>For each segment, the tab calculates:</a:t>
            </a:r>
            <a:endParaRPr lang="en-CA" altLang="en-US" sz="3600" dirty="0">
              <a:solidFill>
                <a:srgbClr val="002060"/>
              </a:solidFill>
            </a:endParaRPr>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391" t="96579" r="40878" b="2007"/>
          <a:stretch/>
        </p:blipFill>
        <p:spPr bwMode="auto">
          <a:xfrm>
            <a:off x="173038" y="1347787"/>
            <a:ext cx="8763000" cy="360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2763838" y="1276350"/>
            <a:ext cx="1082675" cy="3952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11" name="Oval 10"/>
          <p:cNvSpPr/>
          <p:nvPr/>
        </p:nvSpPr>
        <p:spPr>
          <a:xfrm>
            <a:off x="4346576" y="1276350"/>
            <a:ext cx="1084262" cy="3937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12" name="Oval 11"/>
          <p:cNvSpPr/>
          <p:nvPr/>
        </p:nvSpPr>
        <p:spPr>
          <a:xfrm>
            <a:off x="5859463" y="1276350"/>
            <a:ext cx="1082675" cy="3937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21464823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Traffic Alt# (3 tabs</a:t>
            </a:r>
            <a:r>
              <a:rPr lang="en-US" altLang="en-US" dirty="0" smtClean="0"/>
              <a:t>) </a:t>
            </a:r>
            <a:r>
              <a:rPr lang="en-US" altLang="en-US" dirty="0" err="1" smtClean="0"/>
              <a:t>cont</a:t>
            </a:r>
            <a:r>
              <a:rPr lang="en-US" altLang="en-US" dirty="0" smtClean="0"/>
              <a:t>’</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25</a:t>
            </a:fld>
            <a:endParaRPr lang="en-US" dirty="0"/>
          </a:p>
        </p:txBody>
      </p:sp>
      <p:sp>
        <p:nvSpPr>
          <p:cNvPr id="2" name="Rectangle 1"/>
          <p:cNvSpPr/>
          <p:nvPr/>
        </p:nvSpPr>
        <p:spPr>
          <a:xfrm>
            <a:off x="228600" y="1212234"/>
            <a:ext cx="8229600" cy="3046988"/>
          </a:xfrm>
          <a:prstGeom prst="rect">
            <a:avLst/>
          </a:prstGeom>
        </p:spPr>
        <p:txBody>
          <a:bodyPr wrap="square">
            <a:spAutoFit/>
          </a:bodyPr>
          <a:lstStyle/>
          <a:p>
            <a:pPr marL="806015" lvl="1" indent="-311568">
              <a:buClr>
                <a:schemeClr val="tx1"/>
              </a:buClr>
              <a:buFont typeface="Arial" panose="020B0604020202020204" pitchFamily="34" charset="0"/>
              <a:buChar char="•"/>
              <a:defRPr/>
            </a:pPr>
            <a:r>
              <a:rPr lang="en-US" sz="2400" dirty="0">
                <a:solidFill>
                  <a:srgbClr val="002060"/>
                </a:solidFill>
                <a:latin typeface="Arial" panose="020B0604020202020204" pitchFamily="34" charset="0"/>
                <a:cs typeface="Arial" panose="020B0604020202020204" pitchFamily="34" charset="0"/>
              </a:rPr>
              <a:t>Traffic forecast (AADT)</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Running </a:t>
            </a:r>
            <a:r>
              <a:rPr lang="en-US" sz="2400" dirty="0">
                <a:solidFill>
                  <a:srgbClr val="002060"/>
                </a:solidFill>
                <a:latin typeface="Arial" panose="020B0604020202020204" pitchFamily="34" charset="0"/>
                <a:cs typeface="Arial" panose="020B0604020202020204" pitchFamily="34" charset="0"/>
              </a:rPr>
              <a:t>costs for </a:t>
            </a:r>
            <a:r>
              <a:rPr kumimoji="1" lang="en-US" sz="2400" dirty="0">
                <a:solidFill>
                  <a:srgbClr val="FF6600"/>
                </a:solidFill>
                <a:latin typeface="Arial" panose="020B0604020202020204" pitchFamily="34" charset="0"/>
                <a:cs typeface="Arial" panose="020B0604020202020204" pitchFamily="34" charset="0"/>
              </a:rPr>
              <a:t>grade</a:t>
            </a:r>
            <a:r>
              <a:rPr lang="en-US" sz="2400" dirty="0">
                <a:solidFill>
                  <a:srgbClr val="002060"/>
                </a:solidFill>
                <a:latin typeface="Arial" panose="020B0604020202020204" pitchFamily="34" charset="0"/>
                <a:cs typeface="Arial" panose="020B0604020202020204" pitchFamily="34" charset="0"/>
              </a:rPr>
              <a:t> (if using </a:t>
            </a:r>
            <a:r>
              <a:rPr kumimoji="1" lang="en-US" sz="2400" dirty="0">
                <a:solidFill>
                  <a:srgbClr val="FF6600"/>
                </a:solidFill>
                <a:latin typeface="Arial" panose="020B0604020202020204" pitchFamily="34" charset="0"/>
                <a:cs typeface="Arial" panose="020B0604020202020204" pitchFamily="34" charset="0"/>
              </a:rPr>
              <a:t>Texas</a:t>
            </a:r>
            <a:r>
              <a:rPr lang="en-US" sz="2400" dirty="0">
                <a:solidFill>
                  <a:srgbClr val="002060"/>
                </a:solidFill>
                <a:latin typeface="Arial" panose="020B0604020202020204" pitchFamily="34" charset="0"/>
                <a:cs typeface="Arial" panose="020B0604020202020204" pitchFamily="34" charset="0"/>
              </a:rPr>
              <a:t> method)</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Running </a:t>
            </a:r>
            <a:r>
              <a:rPr lang="en-US" sz="2400" dirty="0">
                <a:solidFill>
                  <a:srgbClr val="002060"/>
                </a:solidFill>
                <a:latin typeface="Arial" panose="020B0604020202020204" pitchFamily="34" charset="0"/>
                <a:cs typeface="Arial" panose="020B0604020202020204" pitchFamily="34" charset="0"/>
              </a:rPr>
              <a:t>costs for </a:t>
            </a:r>
            <a:r>
              <a:rPr kumimoji="1" lang="en-US" sz="2400" dirty="0">
                <a:solidFill>
                  <a:srgbClr val="FF6600"/>
                </a:solidFill>
                <a:latin typeface="Arial" panose="020B0604020202020204" pitchFamily="34" charset="0"/>
                <a:cs typeface="Arial" panose="020B0604020202020204" pitchFamily="34" charset="0"/>
                <a:sym typeface="Gill Sans" pitchFamily="-84" charset="0"/>
              </a:rPr>
              <a:t>curvature</a:t>
            </a:r>
            <a:r>
              <a:rPr lang="en-US" sz="2400" dirty="0">
                <a:solidFill>
                  <a:srgbClr val="002060"/>
                </a:solidFill>
                <a:latin typeface="Arial" panose="020B0604020202020204" pitchFamily="34" charset="0"/>
                <a:cs typeface="Arial" panose="020B0604020202020204" pitchFamily="34" charset="0"/>
              </a:rPr>
              <a:t> (if using </a:t>
            </a:r>
            <a:r>
              <a:rPr kumimoji="1" lang="en-US" sz="2400" dirty="0">
                <a:solidFill>
                  <a:srgbClr val="FF6600"/>
                </a:solidFill>
                <a:latin typeface="Arial" panose="020B0604020202020204" pitchFamily="34" charset="0"/>
                <a:cs typeface="Arial" panose="020B0604020202020204" pitchFamily="34" charset="0"/>
              </a:rPr>
              <a:t>Texas</a:t>
            </a:r>
            <a:r>
              <a:rPr lang="en-US" sz="2400" dirty="0">
                <a:solidFill>
                  <a:srgbClr val="002060"/>
                </a:solidFill>
                <a:latin typeface="Arial" panose="020B0604020202020204" pitchFamily="34" charset="0"/>
                <a:cs typeface="Arial" panose="020B0604020202020204" pitchFamily="34" charset="0"/>
              </a:rPr>
              <a:t> method)</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Travel </a:t>
            </a:r>
            <a:r>
              <a:rPr lang="en-US" sz="2400" dirty="0">
                <a:solidFill>
                  <a:srgbClr val="002060"/>
                </a:solidFill>
                <a:latin typeface="Arial" panose="020B0604020202020204" pitchFamily="34" charset="0"/>
                <a:cs typeface="Arial" panose="020B0604020202020204" pitchFamily="34" charset="0"/>
              </a:rPr>
              <a:t>time costs</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Time </a:t>
            </a:r>
            <a:r>
              <a:rPr lang="en-US" sz="2400" dirty="0">
                <a:solidFill>
                  <a:srgbClr val="002060"/>
                </a:solidFill>
                <a:latin typeface="Arial" panose="020B0604020202020204" pitchFamily="34" charset="0"/>
                <a:cs typeface="Arial" panose="020B0604020202020204" pitchFamily="34" charset="0"/>
              </a:rPr>
              <a:t>loss costs – if </a:t>
            </a:r>
            <a:r>
              <a:rPr kumimoji="1" lang="en-US" sz="2400" dirty="0">
                <a:solidFill>
                  <a:srgbClr val="FF6600"/>
                </a:solidFill>
                <a:latin typeface="Arial" panose="020B0604020202020204" pitchFamily="34" charset="0"/>
                <a:cs typeface="Arial" panose="020B0604020202020204" pitchFamily="34" charset="0"/>
              </a:rPr>
              <a:t>Project Type </a:t>
            </a:r>
            <a:r>
              <a:rPr lang="en-US" sz="2400" dirty="0">
                <a:solidFill>
                  <a:srgbClr val="002060"/>
                </a:solidFill>
                <a:latin typeface="Arial" panose="020B0604020202020204" pitchFamily="34" charset="0"/>
                <a:cs typeface="Arial" panose="020B0604020202020204" pitchFamily="34" charset="0"/>
              </a:rPr>
              <a:t>is Intersection</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Collision </a:t>
            </a:r>
            <a:r>
              <a:rPr lang="en-US" sz="2400" dirty="0">
                <a:solidFill>
                  <a:srgbClr val="002060"/>
                </a:solidFill>
                <a:latin typeface="Arial" panose="020B0604020202020204" pitchFamily="34" charset="0"/>
                <a:cs typeface="Arial" panose="020B0604020202020204" pitchFamily="34" charset="0"/>
              </a:rPr>
              <a:t>costs</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Emission </a:t>
            </a:r>
            <a:r>
              <a:rPr lang="en-US" sz="2400" dirty="0">
                <a:solidFill>
                  <a:srgbClr val="002060"/>
                </a:solidFill>
                <a:latin typeface="Arial" panose="020B0604020202020204" pitchFamily="34" charset="0"/>
                <a:cs typeface="Arial" panose="020B0604020202020204" pitchFamily="34" charset="0"/>
              </a:rPr>
              <a:t>costs</a:t>
            </a:r>
          </a:p>
          <a:p>
            <a:pPr marL="806015" lvl="1" indent="-311568">
              <a:buClr>
                <a:schemeClr val="tx1"/>
              </a:buClr>
              <a:buFont typeface="Arial" panose="020B0604020202020204" pitchFamily="34" charset="0"/>
              <a:buChar char="•"/>
              <a:defRPr/>
            </a:pPr>
            <a:r>
              <a:rPr lang="en-US" sz="2400" dirty="0" smtClean="0">
                <a:solidFill>
                  <a:srgbClr val="002060"/>
                </a:solidFill>
                <a:latin typeface="Arial" panose="020B0604020202020204" pitchFamily="34" charset="0"/>
                <a:cs typeface="Arial" panose="020B0604020202020204" pitchFamily="34" charset="0"/>
              </a:rPr>
              <a:t>Vehicle </a:t>
            </a:r>
            <a:r>
              <a:rPr lang="en-US" sz="2400" dirty="0">
                <a:solidFill>
                  <a:srgbClr val="002060"/>
                </a:solidFill>
                <a:latin typeface="Arial" panose="020B0604020202020204" pitchFamily="34" charset="0"/>
                <a:cs typeface="Arial" panose="020B0604020202020204" pitchFamily="34" charset="0"/>
              </a:rPr>
              <a:t>operating costs (if using </a:t>
            </a:r>
            <a:r>
              <a:rPr kumimoji="1" lang="en-US" sz="2400" dirty="0">
                <a:solidFill>
                  <a:srgbClr val="FF6600"/>
                </a:solidFill>
                <a:latin typeface="Arial" panose="020B0604020202020204" pitchFamily="34" charset="0"/>
                <a:cs typeface="Arial" panose="020B0604020202020204" pitchFamily="34" charset="0"/>
              </a:rPr>
              <a:t>California</a:t>
            </a:r>
            <a:r>
              <a:rPr lang="en-US" sz="2400" dirty="0">
                <a:solidFill>
                  <a:srgbClr val="002060"/>
                </a:solidFill>
                <a:latin typeface="Arial" panose="020B0604020202020204" pitchFamily="34" charset="0"/>
                <a:cs typeface="Arial" panose="020B0604020202020204" pitchFamily="34" charset="0"/>
              </a:rPr>
              <a:t> method)</a:t>
            </a:r>
            <a:endParaRPr lang="en-CA" sz="2400" dirty="0">
              <a:solidFill>
                <a:srgbClr val="002060"/>
              </a:solidFill>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391" t="96417" r="42251" b="2007"/>
          <a:stretch/>
        </p:blipFill>
        <p:spPr bwMode="auto">
          <a:xfrm>
            <a:off x="228600" y="4495800"/>
            <a:ext cx="8543048" cy="36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5"/>
          <p:cNvSpPr txBox="1">
            <a:spLocks noChangeArrowheads="1"/>
          </p:cNvSpPr>
          <p:nvPr/>
        </p:nvSpPr>
        <p:spPr bwMode="auto">
          <a:xfrm>
            <a:off x="1363265" y="5257800"/>
            <a:ext cx="5960270" cy="769441"/>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4400" dirty="0">
                <a:solidFill>
                  <a:srgbClr val="002060"/>
                </a:solidFill>
              </a:rPr>
              <a:t>No inputs required</a:t>
            </a:r>
            <a:endParaRPr lang="en-CA" altLang="en-US" sz="4400" dirty="0">
              <a:solidFill>
                <a:srgbClr val="002060"/>
              </a:solidFill>
            </a:endParaRPr>
          </a:p>
        </p:txBody>
      </p:sp>
      <p:sp>
        <p:nvSpPr>
          <p:cNvPr id="8" name="Oval 7"/>
          <p:cNvSpPr/>
          <p:nvPr/>
        </p:nvSpPr>
        <p:spPr>
          <a:xfrm>
            <a:off x="2781299" y="4395788"/>
            <a:ext cx="1082675" cy="4683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9" name="Oval 8"/>
          <p:cNvSpPr/>
          <p:nvPr/>
        </p:nvSpPr>
        <p:spPr>
          <a:xfrm>
            <a:off x="4343400" y="4403560"/>
            <a:ext cx="1082675" cy="4683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
        <p:nvSpPr>
          <p:cNvPr id="10" name="Oval 9"/>
          <p:cNvSpPr/>
          <p:nvPr/>
        </p:nvSpPr>
        <p:spPr>
          <a:xfrm>
            <a:off x="5867400" y="4395788"/>
            <a:ext cx="1082675" cy="4683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1475905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Questions?</a:t>
            </a:r>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901" y="838200"/>
            <a:ext cx="4114799" cy="3924300"/>
          </a:xfrm>
          <a:prstGeom prst="rect">
            <a:avLst/>
          </a:prstGeom>
        </p:spPr>
      </p:pic>
      <p:sp>
        <p:nvSpPr>
          <p:cNvPr id="6" name="Slide Number Placeholder 1"/>
          <p:cNvSpPr txBox="1">
            <a:spLocks/>
          </p:cNvSpPr>
          <p:nvPr/>
        </p:nvSpPr>
        <p:spPr bwMode="auto">
          <a:xfrm>
            <a:off x="26158" y="6400800"/>
            <a:ext cx="1066800"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defPPr>
              <a:defRPr lang="en-US"/>
            </a:defPPr>
            <a:lvl1pPr marL="0" algn="l" defTabSz="914400" rtl="0" eaLnBrk="0" latinLnBrk="0" hangingPunct="0">
              <a:defRPr sz="3200" kern="1200">
                <a:solidFill>
                  <a:srgbClr val="4D4D4D"/>
                </a:solidFill>
                <a:latin typeface="Gill Sans"/>
                <a:ea typeface="ヒラギノ角ゴ ProN W3"/>
                <a:cs typeface="ヒラギノ角ゴ ProN W3"/>
                <a:sym typeface="Gill Sans"/>
              </a:defRPr>
            </a:lvl1pPr>
            <a:lvl2pPr marL="742950" indent="-285750" algn="l" defTabSz="914400" rtl="0" eaLnBrk="0" latinLnBrk="0" hangingPunct="0">
              <a:defRPr sz="3200" kern="1200">
                <a:solidFill>
                  <a:srgbClr val="4D4D4D"/>
                </a:solidFill>
                <a:latin typeface="Gill Sans"/>
                <a:ea typeface="ヒラギノ角ゴ ProN W3"/>
                <a:cs typeface="ヒラギノ角ゴ ProN W3"/>
                <a:sym typeface="Gill Sans"/>
              </a:defRPr>
            </a:lvl2pPr>
            <a:lvl3pPr marL="1143000" indent="-228600" algn="l" defTabSz="914400" rtl="0" eaLnBrk="0" latinLnBrk="0" hangingPunct="0">
              <a:defRPr sz="3200" kern="1200">
                <a:solidFill>
                  <a:srgbClr val="4D4D4D"/>
                </a:solidFill>
                <a:latin typeface="Gill Sans"/>
                <a:ea typeface="ヒラギノ角ゴ ProN W3"/>
                <a:cs typeface="ヒラギノ角ゴ ProN W3"/>
                <a:sym typeface="Gill Sans"/>
              </a:defRPr>
            </a:lvl3pPr>
            <a:lvl4pPr marL="1600200" indent="-228600" algn="l" defTabSz="914400" rtl="0" eaLnBrk="0" latinLnBrk="0" hangingPunct="0">
              <a:defRPr sz="3200" kern="1200">
                <a:solidFill>
                  <a:srgbClr val="4D4D4D"/>
                </a:solidFill>
                <a:latin typeface="Gill Sans"/>
                <a:ea typeface="ヒラギノ角ゴ ProN W3"/>
                <a:cs typeface="ヒラギノ角ゴ ProN W3"/>
                <a:sym typeface="Gill Sans"/>
              </a:defRPr>
            </a:lvl4pPr>
            <a:lvl5pPr marL="2057400" indent="-228600" algn="l" defTabSz="914400" rtl="0" eaLnBrk="0" latinLnBrk="0" hangingPunct="0">
              <a:defRPr sz="3200" kern="1200">
                <a:solidFill>
                  <a:srgbClr val="4D4D4D"/>
                </a:solidFill>
                <a:latin typeface="Gill Sans"/>
                <a:ea typeface="ヒラギノ角ゴ ProN W3"/>
                <a:cs typeface="ヒラギノ角ゴ ProN W3"/>
                <a:sym typeface="Gill Sans"/>
              </a:defRPr>
            </a:lvl5pPr>
            <a:lvl6pPr marL="2514600" indent="-228600" algn="l" defTabSz="914400" rtl="0" eaLnBrk="0" fontAlgn="base" latinLnBrk="0" hangingPunct="0">
              <a:spcBef>
                <a:spcPct val="0"/>
              </a:spcBef>
              <a:spcAft>
                <a:spcPct val="0"/>
              </a:spcAft>
              <a:defRPr sz="3200" kern="1200">
                <a:solidFill>
                  <a:srgbClr val="4D4D4D"/>
                </a:solidFill>
                <a:latin typeface="Gill Sans"/>
                <a:ea typeface="ヒラギノ角ゴ ProN W3"/>
                <a:cs typeface="ヒラギノ角ゴ ProN W3"/>
                <a:sym typeface="Gill Sans"/>
              </a:defRPr>
            </a:lvl6pPr>
            <a:lvl7pPr marL="2971800" indent="-228600" algn="l" defTabSz="914400" rtl="0" eaLnBrk="0" fontAlgn="base" latinLnBrk="0" hangingPunct="0">
              <a:spcBef>
                <a:spcPct val="0"/>
              </a:spcBef>
              <a:spcAft>
                <a:spcPct val="0"/>
              </a:spcAft>
              <a:defRPr sz="3200" kern="1200">
                <a:solidFill>
                  <a:srgbClr val="4D4D4D"/>
                </a:solidFill>
                <a:latin typeface="Gill Sans"/>
                <a:ea typeface="ヒラギノ角ゴ ProN W3"/>
                <a:cs typeface="ヒラギノ角ゴ ProN W3"/>
                <a:sym typeface="Gill Sans"/>
              </a:defRPr>
            </a:lvl7pPr>
            <a:lvl8pPr marL="3429000" indent="-228600" algn="l" defTabSz="914400" rtl="0" eaLnBrk="0" fontAlgn="base" latinLnBrk="0" hangingPunct="0">
              <a:spcBef>
                <a:spcPct val="0"/>
              </a:spcBef>
              <a:spcAft>
                <a:spcPct val="0"/>
              </a:spcAft>
              <a:defRPr sz="3200" kern="1200">
                <a:solidFill>
                  <a:srgbClr val="4D4D4D"/>
                </a:solidFill>
                <a:latin typeface="Gill Sans"/>
                <a:ea typeface="ヒラギノ角ゴ ProN W3"/>
                <a:cs typeface="ヒラギノ角ゴ ProN W3"/>
                <a:sym typeface="Gill Sans"/>
              </a:defRPr>
            </a:lvl8pPr>
            <a:lvl9pPr marL="3886200" indent="-228600" algn="l" defTabSz="914400" rtl="0" eaLnBrk="0" fontAlgn="base" latinLnBrk="0" hangingPunct="0">
              <a:spcBef>
                <a:spcPct val="0"/>
              </a:spcBef>
              <a:spcAft>
                <a:spcPct val="0"/>
              </a:spcAft>
              <a:defRPr sz="3200" kern="1200">
                <a:solidFill>
                  <a:srgbClr val="4D4D4D"/>
                </a:solidFill>
                <a:latin typeface="Gill Sans"/>
                <a:ea typeface="ヒラギノ角ゴ ProN W3"/>
                <a:cs typeface="ヒラギノ角ゴ ProN W3"/>
                <a:sym typeface="Gill Sans"/>
              </a:defRPr>
            </a:lvl9pPr>
          </a:lstStyle>
          <a:p>
            <a:pPr eaLnBrk="1" hangingPunct="1"/>
            <a:fld id="{C5FEAE47-CEC4-442D-A78D-57C5085B6935}" type="slidenum">
              <a:rPr lang="en-CA" altLang="en-US" sz="1700" smtClean="0">
                <a:solidFill>
                  <a:srgbClr val="FFFFFF"/>
                </a:solidFill>
                <a:latin typeface="Arial" pitchFamily="34" charset="0"/>
                <a:cs typeface="Arial" pitchFamily="34" charset="0"/>
              </a:rPr>
              <a:pPr eaLnBrk="1" hangingPunct="1"/>
              <a:t>26</a:t>
            </a:fld>
            <a:endParaRPr lang="en-CA" altLang="en-US" sz="170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2720525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3</a:t>
            </a:fld>
            <a:endParaRPr lang="en-US" dirty="0"/>
          </a:p>
        </p:txBody>
      </p:sp>
      <p:sp>
        <p:nvSpPr>
          <p:cNvPr id="5" name="Content Placeholder 2"/>
          <p:cNvSpPr>
            <a:spLocks noGrp="1"/>
          </p:cNvSpPr>
          <p:nvPr>
            <p:ph idx="1"/>
          </p:nvPr>
        </p:nvSpPr>
        <p:spPr>
          <a:xfrm>
            <a:off x="457200" y="457200"/>
            <a:ext cx="8305800" cy="1600200"/>
          </a:xfrm>
          <a:solidFill>
            <a:schemeClr val="bg1"/>
          </a:solidFill>
        </p:spPr>
        <p:txBody>
          <a:bodyPr>
            <a:normAutofit fontScale="85000" lnSpcReduction="10000"/>
          </a:bodyPr>
          <a:lstStyle/>
          <a:p>
            <a:pPr marL="0" indent="0">
              <a:buNone/>
              <a:defRPr/>
            </a:pPr>
            <a:r>
              <a:rPr lang="en-US" sz="4200" dirty="0" smtClean="0">
                <a:solidFill>
                  <a:schemeClr val="accent3"/>
                </a:solidFill>
              </a:rPr>
              <a:t>Consider Alternative 1 as the </a:t>
            </a:r>
            <a:r>
              <a:rPr kumimoji="1" lang="en-US" sz="4200" kern="1200" dirty="0" smtClean="0">
                <a:solidFill>
                  <a:srgbClr val="FF6600"/>
                </a:solidFill>
              </a:rPr>
              <a:t>‘do minimum’ </a:t>
            </a:r>
            <a:r>
              <a:rPr lang="en-US" sz="4200" dirty="0" smtClean="0">
                <a:solidFill>
                  <a:schemeClr val="accent3"/>
                </a:solidFill>
              </a:rPr>
              <a:t>alternative, </a:t>
            </a:r>
            <a:r>
              <a:rPr lang="en-US" altLang="en-US" sz="4200" dirty="0">
                <a:solidFill>
                  <a:schemeClr val="accent3"/>
                </a:solidFill>
              </a:rPr>
              <a:t>Then define the other alternatives to be analyzed.</a:t>
            </a:r>
          </a:p>
          <a:p>
            <a:pPr marL="0" indent="0" eaLnBrk="1" hangingPunct="1">
              <a:buFontTx/>
              <a:buNone/>
              <a:defRPr/>
            </a:pPr>
            <a:endParaRPr lang="en-US" sz="4400" dirty="0" smtClean="0">
              <a:solidFill>
                <a:srgbClr val="002060"/>
              </a:solidFill>
            </a:endParaRPr>
          </a:p>
          <a:p>
            <a:pPr marL="329630" indent="-329630" eaLnBrk="1" hangingPunct="1">
              <a:buFont typeface="Wingdings" panose="05000000000000000000" pitchFamily="2" charset="2"/>
              <a:buChar char="§"/>
              <a:defRPr/>
            </a:pPr>
            <a:endParaRPr lang="en-CA" sz="4400" dirty="0">
              <a:solidFill>
                <a:srgbClr val="0070C0"/>
              </a:solidFill>
            </a:endParaRPr>
          </a:p>
        </p:txBody>
      </p:sp>
      <p:pic>
        <p:nvPicPr>
          <p:cNvPr id="8"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2514600"/>
            <a:ext cx="5853554" cy="341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0982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Defining </a:t>
            </a:r>
            <a:r>
              <a:rPr lang="en-US" altLang="en-US" dirty="0"/>
              <a:t>each alternative</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4</a:t>
            </a:fld>
            <a:endParaRPr lang="en-US" dirty="0"/>
          </a:p>
        </p:txBody>
      </p:sp>
      <p:sp>
        <p:nvSpPr>
          <p:cNvPr id="5" name="Content Placeholder 2"/>
          <p:cNvSpPr>
            <a:spLocks noGrp="1"/>
          </p:cNvSpPr>
          <p:nvPr>
            <p:ph idx="1"/>
          </p:nvPr>
        </p:nvSpPr>
        <p:spPr>
          <a:xfrm>
            <a:off x="228601" y="1371600"/>
            <a:ext cx="8305799" cy="4724400"/>
          </a:xfrm>
          <a:solidFill>
            <a:schemeClr val="bg1"/>
          </a:solidFill>
        </p:spPr>
        <p:txBody>
          <a:bodyPr>
            <a:noAutofit/>
          </a:bodyPr>
          <a:lstStyle/>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Project Type, selecting rural or urban setting</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Alternative Name</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Construction Start/End Year</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Original/Historic Project Cost (if applicable)</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Construction Cost</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Specified Operating and Maintenance Costs (if applicable)</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Collision Rates and Costs</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Project Segment Definition </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Intersection Definition (if applicable) </a:t>
            </a:r>
          </a:p>
          <a:p>
            <a:pPr marL="806015" lvl="1" indent="-311568" eaLnBrk="1" hangingPunct="1">
              <a:spcBef>
                <a:spcPts val="0"/>
              </a:spcBef>
              <a:buClr>
                <a:schemeClr val="tx1"/>
              </a:buClr>
              <a:buFont typeface="Arial" panose="020B0604020202020204" pitchFamily="34" charset="0"/>
              <a:buChar char="•"/>
              <a:defRPr/>
            </a:pPr>
            <a:r>
              <a:rPr lang="en-US" sz="2800" dirty="0" smtClean="0">
                <a:cs typeface="Arial" panose="020B0604020202020204" pitchFamily="34" charset="0"/>
              </a:rPr>
              <a:t>Traffic Mix and Trip Purpose by Vehicle Type</a:t>
            </a:r>
          </a:p>
        </p:txBody>
      </p:sp>
    </p:spTree>
    <p:extLst>
      <p:ext uri="{BB962C8B-B14F-4D97-AF65-F5344CB8AC3E}">
        <p14:creationId xmlns:p14="http://schemas.microsoft.com/office/powerpoint/2010/main" val="14186765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1431"/>
          <a:stretch/>
        </p:blipFill>
        <p:spPr bwMode="auto">
          <a:xfrm>
            <a:off x="3581400" y="3699123"/>
            <a:ext cx="3819525" cy="290639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5</a:t>
            </a:fld>
            <a:endParaRPr lang="en-US"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l="6473" t="95901" r="26205" b="1791"/>
          <a:stretch>
            <a:fillRect/>
          </a:stretch>
        </p:blipFill>
        <p:spPr bwMode="auto">
          <a:xfrm>
            <a:off x="129654" y="4126499"/>
            <a:ext cx="9014346" cy="420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1"/>
          <p:cNvPicPr>
            <a:picLocks noChangeAspect="1"/>
          </p:cNvPicPr>
          <p:nvPr/>
        </p:nvPicPr>
        <p:blipFill>
          <a:blip r:embed="rId5" cstate="print">
            <a:extLst>
              <a:ext uri="{28A0092B-C50C-407E-A947-70E740481C1C}">
                <a14:useLocalDpi xmlns:a14="http://schemas.microsoft.com/office/drawing/2010/main" val="0"/>
              </a:ext>
            </a:extLst>
          </a:blip>
          <a:srcRect t="9860" b="17825"/>
          <a:stretch>
            <a:fillRect/>
          </a:stretch>
        </p:blipFill>
        <p:spPr bwMode="auto">
          <a:xfrm>
            <a:off x="3942356" y="131963"/>
            <a:ext cx="5191408" cy="281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162635" y="458787"/>
            <a:ext cx="3190165" cy="540544"/>
          </a:xfrm>
          <a:prstGeom prst="rect">
            <a:avLst/>
          </a:prstGeom>
          <a:solidFill>
            <a:schemeClr val="bg1">
              <a:alpha val="63136"/>
            </a:scheme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accent3"/>
                </a:solidFill>
                <a:latin typeface="Arial" panose="020B0604020202020204" pitchFamily="34" charset="0"/>
                <a:cs typeface="Arial" panose="020B0604020202020204" pitchFamily="34" charset="0"/>
              </a:rPr>
              <a:t>Project type</a:t>
            </a:r>
            <a:endParaRPr lang="en-CA" altLang="en-US" sz="3600" dirty="0">
              <a:solidFill>
                <a:schemeClr val="accent3"/>
              </a:solidFill>
              <a:latin typeface="Arial" panose="020B0604020202020204" pitchFamily="34" charset="0"/>
              <a:cs typeface="Arial" panose="020B0604020202020204" pitchFamily="34" charset="0"/>
            </a:endParaRPr>
          </a:p>
        </p:txBody>
      </p:sp>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636" y="3297534"/>
            <a:ext cx="8981364" cy="1136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1524000" y="4126499"/>
            <a:ext cx="611187" cy="3460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cxnSp>
        <p:nvCxnSpPr>
          <p:cNvPr id="10" name="Straight Arrow Connector 9"/>
          <p:cNvCxnSpPr/>
          <p:nvPr/>
        </p:nvCxnSpPr>
        <p:spPr>
          <a:xfrm flipH="1">
            <a:off x="8458200" y="3951080"/>
            <a:ext cx="76200" cy="849520"/>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12"/>
          <p:cNvSpPr txBox="1">
            <a:spLocks noChangeArrowheads="1"/>
          </p:cNvSpPr>
          <p:nvPr/>
        </p:nvSpPr>
        <p:spPr bwMode="auto">
          <a:xfrm>
            <a:off x="6705600" y="4800600"/>
            <a:ext cx="2514600" cy="1384995"/>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r" eaLnBrk="1" hangingPunct="1">
              <a:spcBef>
                <a:spcPct val="0"/>
              </a:spcBef>
              <a:buFontTx/>
              <a:buNone/>
            </a:pPr>
            <a:r>
              <a:rPr lang="en-US" altLang="en-US" dirty="0">
                <a:solidFill>
                  <a:schemeClr val="accent3"/>
                </a:solidFill>
              </a:rPr>
              <a:t>Don’t forget to select rural or urban!</a:t>
            </a:r>
            <a:endParaRPr lang="en-CA" altLang="en-US" dirty="0">
              <a:solidFill>
                <a:schemeClr val="accent3"/>
              </a:solidFill>
            </a:endParaRPr>
          </a:p>
        </p:txBody>
      </p:sp>
      <p:cxnSp>
        <p:nvCxnSpPr>
          <p:cNvPr id="13" name="Straight Arrow Connector 12"/>
          <p:cNvCxnSpPr/>
          <p:nvPr/>
        </p:nvCxnSpPr>
        <p:spPr>
          <a:xfrm>
            <a:off x="4636827" y="3505200"/>
            <a:ext cx="1078173" cy="2772568"/>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22"/>
          <p:cNvSpPr txBox="1">
            <a:spLocks noChangeArrowheads="1"/>
          </p:cNvSpPr>
          <p:nvPr/>
        </p:nvSpPr>
        <p:spPr bwMode="auto">
          <a:xfrm>
            <a:off x="877260" y="5077618"/>
            <a:ext cx="2636837" cy="523220"/>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r" eaLnBrk="1" hangingPunct="1">
              <a:spcBef>
                <a:spcPct val="0"/>
              </a:spcBef>
              <a:buFontTx/>
              <a:buNone/>
            </a:pPr>
            <a:r>
              <a:rPr lang="en-US" altLang="en-US" dirty="0">
                <a:solidFill>
                  <a:schemeClr val="accent3"/>
                </a:solidFill>
              </a:rPr>
              <a:t>Parameters tab</a:t>
            </a:r>
            <a:endParaRPr lang="en-CA" altLang="en-US" dirty="0">
              <a:solidFill>
                <a:schemeClr val="accent3"/>
              </a:solidFill>
            </a:endParaRPr>
          </a:p>
        </p:txBody>
      </p:sp>
    </p:spTree>
    <p:extLst>
      <p:ext uri="{BB962C8B-B14F-4D97-AF65-F5344CB8AC3E}">
        <p14:creationId xmlns:p14="http://schemas.microsoft.com/office/powerpoint/2010/main" val="211257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6</a:t>
            </a:fld>
            <a:endParaRPr lang="en-US" dirty="0"/>
          </a:p>
        </p:txBody>
      </p:sp>
      <p:pic>
        <p:nvPicPr>
          <p:cNvPr id="10"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990600"/>
            <a:ext cx="4840287" cy="322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txBox="1">
            <a:spLocks/>
          </p:cNvSpPr>
          <p:nvPr/>
        </p:nvSpPr>
        <p:spPr>
          <a:xfrm>
            <a:off x="150454" y="252780"/>
            <a:ext cx="5064124" cy="737820"/>
          </a:xfrm>
          <a:prstGeom prst="rect">
            <a:avLst/>
          </a:prstGeom>
          <a:solidFill>
            <a:schemeClr val="bg1">
              <a:alpha val="63136"/>
            </a:scheme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accent3"/>
                </a:solidFill>
                <a:latin typeface="Arial" panose="020B0604020202020204" pitchFamily="34" charset="0"/>
                <a:cs typeface="Arial" panose="020B0604020202020204" pitchFamily="34" charset="0"/>
              </a:rPr>
              <a:t>Alternative name</a:t>
            </a:r>
            <a:endParaRPr lang="en-CA" altLang="en-US" sz="3600" dirty="0">
              <a:solidFill>
                <a:schemeClr val="accent3"/>
              </a:solidFill>
              <a:latin typeface="Arial" panose="020B0604020202020204" pitchFamily="34" charset="0"/>
              <a:cs typeface="Arial" panose="020B0604020202020204" pitchFamily="34" charset="0"/>
            </a:endParaRPr>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848" y="4293022"/>
            <a:ext cx="7910447" cy="167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l="6473" t="95901" r="26205" b="1791"/>
          <a:stretch>
            <a:fillRect/>
          </a:stretch>
        </p:blipFill>
        <p:spPr bwMode="auto">
          <a:xfrm>
            <a:off x="477672" y="6009282"/>
            <a:ext cx="8255387" cy="226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3"/>
          <p:cNvSpPr/>
          <p:nvPr/>
        </p:nvSpPr>
        <p:spPr>
          <a:xfrm>
            <a:off x="1847661" y="5990811"/>
            <a:ext cx="399753" cy="24394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20681497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74" t="95874" r="60488" b="1791"/>
          <a:stretch/>
        </p:blipFill>
        <p:spPr bwMode="auto">
          <a:xfrm>
            <a:off x="436021" y="5209361"/>
            <a:ext cx="8170816" cy="461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p:nvPr/>
        </p:nvPicPr>
        <p:blipFill rotWithShape="1">
          <a:blip r:embed="rId4"/>
          <a:srcRect l="53525" t="48878" r="22116" b="43109"/>
          <a:stretch/>
        </p:blipFill>
        <p:spPr bwMode="auto">
          <a:xfrm>
            <a:off x="260088" y="3738233"/>
            <a:ext cx="8820222" cy="1539056"/>
          </a:xfrm>
          <a:prstGeom prst="rect">
            <a:avLst/>
          </a:prstGeom>
          <a:ln>
            <a:noFill/>
          </a:ln>
          <a:extLst>
            <a:ext uri="{53640926-AAD7-44D8-BBD7-CCE9431645EC}">
              <a14:shadowObscured xmlns:a14="http://schemas.microsoft.com/office/drawing/2010/main"/>
            </a:ext>
          </a:extLst>
        </p:spPr>
      </p:pic>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7</a:t>
            </a:fld>
            <a:endParaRPr lang="en-US" dirty="0"/>
          </a:p>
        </p:txBody>
      </p:sp>
      <p:pic>
        <p:nvPicPr>
          <p:cNvPr id="12"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6096" y="19414"/>
            <a:ext cx="5437904" cy="407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7"/>
          <p:cNvSpPr txBox="1">
            <a:spLocks noChangeArrowheads="1"/>
          </p:cNvSpPr>
          <p:nvPr/>
        </p:nvSpPr>
        <p:spPr bwMode="auto">
          <a:xfrm>
            <a:off x="986051" y="5627695"/>
            <a:ext cx="6553200" cy="954107"/>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dirty="0">
                <a:solidFill>
                  <a:schemeClr val="accent3"/>
                </a:solidFill>
                <a:cs typeface="Arial" panose="020B0604020202020204" pitchFamily="34" charset="0"/>
              </a:rPr>
              <a:t>Operation will be the year following specified end year of construction</a:t>
            </a:r>
            <a:endParaRPr lang="en-CA" altLang="en-US" dirty="0">
              <a:solidFill>
                <a:schemeClr val="accent3"/>
              </a:solidFill>
              <a:cs typeface="Arial" panose="020B0604020202020204" pitchFamily="34" charset="0"/>
            </a:endParaRPr>
          </a:p>
        </p:txBody>
      </p:sp>
      <p:sp>
        <p:nvSpPr>
          <p:cNvPr id="15" name="Oval 14"/>
          <p:cNvSpPr/>
          <p:nvPr/>
        </p:nvSpPr>
        <p:spPr>
          <a:xfrm>
            <a:off x="8001000" y="4577396"/>
            <a:ext cx="940122" cy="26114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cxnSp>
        <p:nvCxnSpPr>
          <p:cNvPr id="16" name="Straight Arrow Connector 15"/>
          <p:cNvCxnSpPr>
            <a:stCxn id="15" idx="3"/>
          </p:cNvCxnSpPr>
          <p:nvPr/>
        </p:nvCxnSpPr>
        <p:spPr>
          <a:xfrm flipH="1">
            <a:off x="7315200" y="4800296"/>
            <a:ext cx="823478" cy="990904"/>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8" name="Title 1"/>
          <p:cNvSpPr txBox="1">
            <a:spLocks/>
          </p:cNvSpPr>
          <p:nvPr/>
        </p:nvSpPr>
        <p:spPr>
          <a:xfrm>
            <a:off x="95178" y="152400"/>
            <a:ext cx="3543300" cy="1622425"/>
          </a:xfrm>
          <a:prstGeom prst="rect">
            <a:avLst/>
          </a:prstGeom>
          <a:solidFill>
            <a:schemeClr val="bg1">
              <a:alpha val="63136"/>
            </a:schemeClr>
          </a:solidFill>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accent3"/>
                </a:solidFill>
                <a:latin typeface="Arial" panose="020B0604020202020204" pitchFamily="34" charset="0"/>
                <a:cs typeface="Arial" panose="020B0604020202020204" pitchFamily="34" charset="0"/>
              </a:rPr>
              <a:t>Construction </a:t>
            </a:r>
            <a:br>
              <a:rPr lang="en-US" altLang="en-US" sz="3600" dirty="0">
                <a:solidFill>
                  <a:schemeClr val="accent3"/>
                </a:solidFill>
                <a:latin typeface="Arial" panose="020B0604020202020204" pitchFamily="34" charset="0"/>
                <a:cs typeface="Arial" panose="020B0604020202020204" pitchFamily="34" charset="0"/>
              </a:rPr>
            </a:br>
            <a:r>
              <a:rPr lang="en-US" altLang="en-US" sz="3600" dirty="0">
                <a:solidFill>
                  <a:schemeClr val="accent3"/>
                </a:solidFill>
                <a:latin typeface="Arial" panose="020B0604020202020204" pitchFamily="34" charset="0"/>
                <a:cs typeface="Arial" panose="020B0604020202020204" pitchFamily="34" charset="0"/>
              </a:rPr>
              <a:t>start/end years</a:t>
            </a:r>
            <a:endParaRPr lang="en-CA" altLang="en-US" sz="3600" dirty="0">
              <a:solidFill>
                <a:schemeClr val="accent3"/>
              </a:solidFill>
              <a:latin typeface="Arial" panose="020B0604020202020204" pitchFamily="34" charset="0"/>
              <a:cs typeface="Arial" panose="020B0604020202020204" pitchFamily="34" charset="0"/>
            </a:endParaRPr>
          </a:p>
        </p:txBody>
      </p:sp>
      <p:sp>
        <p:nvSpPr>
          <p:cNvPr id="21" name="Oval 20"/>
          <p:cNvSpPr/>
          <p:nvPr/>
        </p:nvSpPr>
        <p:spPr>
          <a:xfrm>
            <a:off x="3124200" y="5173922"/>
            <a:ext cx="881037" cy="49788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3064814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8</a:t>
            </a:fld>
            <a:endParaRPr lang="en-US" dirty="0"/>
          </a:p>
        </p:txBody>
      </p:sp>
      <p:sp>
        <p:nvSpPr>
          <p:cNvPr id="4" name="Title 1"/>
          <p:cNvSpPr txBox="1">
            <a:spLocks/>
          </p:cNvSpPr>
          <p:nvPr/>
        </p:nvSpPr>
        <p:spPr>
          <a:xfrm>
            <a:off x="0" y="228600"/>
            <a:ext cx="5646737" cy="1195387"/>
          </a:xfrm>
          <a:prstGeom prst="rect">
            <a:avLst/>
          </a:prstGeom>
          <a:solidFill>
            <a:schemeClr val="bg1"/>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en-US" sz="3600" dirty="0">
                <a:solidFill>
                  <a:schemeClr val="accent3"/>
                </a:solidFill>
                <a:latin typeface="Arial" panose="020B0604020202020204" pitchFamily="34" charset="0"/>
                <a:cs typeface="Arial" panose="020B0604020202020204" pitchFamily="34" charset="0"/>
              </a:rPr>
              <a:t>Original (historic) project cost</a:t>
            </a:r>
            <a:endParaRPr lang="en-CA" altLang="en-US" sz="3600" dirty="0">
              <a:solidFill>
                <a:schemeClr val="accent3"/>
              </a:solidFill>
              <a:latin typeface="Arial" panose="020B0604020202020204" pitchFamily="34" charset="0"/>
              <a:cs typeface="Arial" panose="020B0604020202020204" pitchFamily="34" charset="0"/>
            </a:endParaRPr>
          </a:p>
        </p:txBody>
      </p:sp>
      <p:pic>
        <p:nvPicPr>
          <p:cNvPr id="5" name="Picture 1"/>
          <p:cNvPicPr>
            <a:picLocks noChangeAspect="1"/>
          </p:cNvPicPr>
          <p:nvPr/>
        </p:nvPicPr>
        <p:blipFill>
          <a:blip r:embed="rId3">
            <a:extLst>
              <a:ext uri="{28A0092B-C50C-407E-A947-70E740481C1C}">
                <a14:useLocalDpi xmlns:a14="http://schemas.microsoft.com/office/drawing/2010/main" val="0"/>
              </a:ext>
            </a:extLst>
          </a:blip>
          <a:srcRect l="5351" t="31032" b="13458"/>
          <a:stretch>
            <a:fillRect/>
          </a:stretch>
        </p:blipFill>
        <p:spPr bwMode="auto">
          <a:xfrm>
            <a:off x="5392370" y="-19051"/>
            <a:ext cx="3807192" cy="2457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l="6853" t="62128" r="37959" b="29478"/>
          <a:stretch>
            <a:fillRect/>
          </a:stretch>
        </p:blipFill>
        <p:spPr bwMode="auto">
          <a:xfrm>
            <a:off x="228599" y="3342517"/>
            <a:ext cx="8851793" cy="1458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l="6473" t="95901" r="26205" b="1791"/>
          <a:stretch>
            <a:fillRect/>
          </a:stretch>
        </p:blipFill>
        <p:spPr bwMode="auto">
          <a:xfrm>
            <a:off x="228599" y="5068889"/>
            <a:ext cx="8851799" cy="530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1620741" y="5174119"/>
            <a:ext cx="595905" cy="31976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1563120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9</a:t>
            </a:fld>
            <a:endParaRPr lang="en-US" dirty="0"/>
          </a:p>
        </p:txBody>
      </p:sp>
      <p:sp>
        <p:nvSpPr>
          <p:cNvPr id="4" name="TextBox 9"/>
          <p:cNvSpPr txBox="1">
            <a:spLocks noChangeArrowheads="1"/>
          </p:cNvSpPr>
          <p:nvPr/>
        </p:nvSpPr>
        <p:spPr bwMode="auto">
          <a:xfrm>
            <a:off x="775399" y="5146081"/>
            <a:ext cx="3038079" cy="1569660"/>
          </a:xfrm>
          <a:prstGeom prst="rect">
            <a:avLst/>
          </a:prstGeom>
          <a:solidFill>
            <a:schemeClr val="bg1">
              <a:alpha val="8117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005072"/>
                </a:solidFill>
                <a:latin typeface="Arial" pitchFamily="34" charset="0"/>
              </a:defRPr>
            </a:lvl1pPr>
            <a:lvl2pPr marL="742950" indent="-285750" eaLnBrk="0" hangingPunct="0">
              <a:spcBef>
                <a:spcPct val="20000"/>
              </a:spcBef>
              <a:buChar char="–"/>
              <a:defRPr>
                <a:solidFill>
                  <a:srgbClr val="00AAD2"/>
                </a:solidFill>
                <a:latin typeface="Arial" pitchFamily="34" charset="0"/>
              </a:defRPr>
            </a:lvl2pPr>
            <a:lvl3pPr marL="1143000" indent="-228600" eaLnBrk="0" hangingPunct="0">
              <a:spcBef>
                <a:spcPct val="20000"/>
              </a:spcBef>
              <a:buChar char="•"/>
              <a:defRPr>
                <a:solidFill>
                  <a:srgbClr val="00AAD2"/>
                </a:solidFill>
                <a:latin typeface="Arial" pitchFamily="34" charset="0"/>
              </a:defRPr>
            </a:lvl3pPr>
            <a:lvl4pPr marL="1600200" indent="-228600" eaLnBrk="0" hangingPunct="0">
              <a:spcBef>
                <a:spcPct val="20000"/>
              </a:spcBef>
              <a:buChar char="–"/>
              <a:defRPr>
                <a:solidFill>
                  <a:srgbClr val="00AAD2"/>
                </a:solidFill>
                <a:latin typeface="Arial" pitchFamily="34" charset="0"/>
              </a:defRPr>
            </a:lvl4pPr>
            <a:lvl5pPr marL="2057400" indent="-228600" eaLnBrk="0" hangingPunct="0">
              <a:spcBef>
                <a:spcPct val="20000"/>
              </a:spcBef>
              <a:buChar char="»"/>
              <a:defRPr>
                <a:solidFill>
                  <a:srgbClr val="00AAD2"/>
                </a:solidFill>
                <a:latin typeface="Arial" pitchFamily="34" charset="0"/>
              </a:defRPr>
            </a:lvl5pPr>
            <a:lvl6pPr marL="2514600" indent="-228600" eaLnBrk="0" fontAlgn="base" hangingPunct="0">
              <a:spcBef>
                <a:spcPct val="20000"/>
              </a:spcBef>
              <a:spcAft>
                <a:spcPct val="0"/>
              </a:spcAft>
              <a:buChar char="»"/>
              <a:defRPr>
                <a:solidFill>
                  <a:srgbClr val="00AAD2"/>
                </a:solidFill>
                <a:latin typeface="Arial" pitchFamily="34" charset="0"/>
              </a:defRPr>
            </a:lvl6pPr>
            <a:lvl7pPr marL="2971800" indent="-228600" eaLnBrk="0" fontAlgn="base" hangingPunct="0">
              <a:spcBef>
                <a:spcPct val="20000"/>
              </a:spcBef>
              <a:spcAft>
                <a:spcPct val="0"/>
              </a:spcAft>
              <a:buChar char="»"/>
              <a:defRPr>
                <a:solidFill>
                  <a:srgbClr val="00AAD2"/>
                </a:solidFill>
                <a:latin typeface="Arial" pitchFamily="34" charset="0"/>
              </a:defRPr>
            </a:lvl7pPr>
            <a:lvl8pPr marL="3429000" indent="-228600" eaLnBrk="0" fontAlgn="base" hangingPunct="0">
              <a:spcBef>
                <a:spcPct val="20000"/>
              </a:spcBef>
              <a:spcAft>
                <a:spcPct val="0"/>
              </a:spcAft>
              <a:buChar char="»"/>
              <a:defRPr>
                <a:solidFill>
                  <a:srgbClr val="00AAD2"/>
                </a:solidFill>
                <a:latin typeface="Arial" pitchFamily="34" charset="0"/>
              </a:defRPr>
            </a:lvl8pPr>
            <a:lvl9pPr marL="3886200" indent="-228600" eaLnBrk="0" fontAlgn="base" hangingPunct="0">
              <a:spcBef>
                <a:spcPct val="20000"/>
              </a:spcBef>
              <a:spcAft>
                <a:spcPct val="0"/>
              </a:spcAft>
              <a:buChar char="»"/>
              <a:defRPr>
                <a:solidFill>
                  <a:srgbClr val="00AAD2"/>
                </a:solidFill>
                <a:latin typeface="Arial" pitchFamily="34" charset="0"/>
              </a:defRPr>
            </a:lvl9pPr>
          </a:lstStyle>
          <a:p>
            <a:pPr algn="ctr" eaLnBrk="1" hangingPunct="1">
              <a:spcBef>
                <a:spcPct val="0"/>
              </a:spcBef>
              <a:buFontTx/>
              <a:buNone/>
            </a:pPr>
            <a:r>
              <a:rPr lang="en-US" altLang="en-US" sz="3200" dirty="0">
                <a:solidFill>
                  <a:schemeClr val="accent3"/>
                </a:solidFill>
                <a:cs typeface="Arial" panose="020B0604020202020204" pitchFamily="34" charset="0"/>
              </a:rPr>
              <a:t>Categories are defined in Parameters tab</a:t>
            </a:r>
            <a:endParaRPr lang="en-CA" altLang="en-US" sz="3200" dirty="0">
              <a:solidFill>
                <a:schemeClr val="accent3"/>
              </a:solidFill>
              <a:cs typeface="Arial" panose="020B0604020202020204" pitchFamily="34" charset="0"/>
            </a:endParaRPr>
          </a:p>
        </p:txBody>
      </p:sp>
      <p:pic>
        <p:nvPicPr>
          <p:cNvPr id="5"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1529"/>
          <a:stretch/>
        </p:blipFill>
        <p:spPr bwMode="auto">
          <a:xfrm>
            <a:off x="4210050" y="0"/>
            <a:ext cx="5105400" cy="6022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17416" y="352425"/>
            <a:ext cx="4487278" cy="666750"/>
          </a:xfrm>
          <a:prstGeom prst="rect">
            <a:avLst/>
          </a:prstGeom>
          <a:solidFill>
            <a:schemeClr val="bg1">
              <a:alpha val="81960"/>
            </a:scheme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accent3"/>
                </a:solidFill>
                <a:latin typeface="Arial" panose="020B0604020202020204" pitchFamily="34" charset="0"/>
                <a:cs typeface="Arial" panose="020B0604020202020204" pitchFamily="34" charset="0"/>
              </a:rPr>
              <a:t>Construction cost</a:t>
            </a:r>
            <a:endParaRPr lang="en-CA" altLang="en-US" sz="3600" dirty="0">
              <a:solidFill>
                <a:schemeClr val="accent3"/>
              </a:solidFill>
              <a:latin typeface="Arial" panose="020B0604020202020204" pitchFamily="34" charset="0"/>
              <a:cs typeface="Arial" panose="020B0604020202020204" pitchFamily="34" charset="0"/>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l="7085" t="72089" r="14557" b="5106"/>
          <a:stretch>
            <a:fillRect/>
          </a:stretch>
        </p:blipFill>
        <p:spPr bwMode="auto">
          <a:xfrm>
            <a:off x="411163" y="2996357"/>
            <a:ext cx="8727627" cy="1865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4953000" y="3505200"/>
            <a:ext cx="3080760" cy="5180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cxnSp>
        <p:nvCxnSpPr>
          <p:cNvPr id="9" name="Straight Arrow Connector 8"/>
          <p:cNvCxnSpPr/>
          <p:nvPr/>
        </p:nvCxnSpPr>
        <p:spPr>
          <a:xfrm flipV="1">
            <a:off x="3505200" y="4023221"/>
            <a:ext cx="2590800" cy="1691780"/>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l="6473" t="95901" r="26205" b="1791"/>
          <a:stretch>
            <a:fillRect/>
          </a:stretch>
        </p:blipFill>
        <p:spPr bwMode="auto">
          <a:xfrm>
            <a:off x="411163" y="4892179"/>
            <a:ext cx="8727654" cy="239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a:xfrm>
            <a:off x="1862163" y="4896199"/>
            <a:ext cx="373455" cy="24988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sym typeface="Gill Sans" pitchFamily="-84" charset="0"/>
            </a:endParaRPr>
          </a:p>
        </p:txBody>
      </p:sp>
    </p:spTree>
    <p:extLst>
      <p:ext uri="{BB962C8B-B14F-4D97-AF65-F5344CB8AC3E}">
        <p14:creationId xmlns:p14="http://schemas.microsoft.com/office/powerpoint/2010/main" val="4884427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14716</TotalTime>
  <Words>1965</Words>
  <Application>Microsoft Office PowerPoint</Application>
  <PresentationFormat>On-screen Show (4:3)</PresentationFormat>
  <Paragraphs>171</Paragraphs>
  <Slides>26</Slides>
  <Notes>26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Calibri</vt:lpstr>
      <vt:lpstr>Gill Sans</vt:lpstr>
      <vt:lpstr>Wingdings</vt:lpstr>
      <vt:lpstr>ヒラギノ角ゴ ProN W3</vt:lpstr>
      <vt:lpstr>Office Theme</vt:lpstr>
      <vt:lpstr>Custom Design</vt:lpstr>
      <vt:lpstr>PowerPoint Presentation</vt:lpstr>
      <vt:lpstr>Preparing for</vt:lpstr>
      <vt:lpstr>PowerPoint Presentation</vt:lpstr>
      <vt:lpstr>Defining each alternative</vt:lpstr>
      <vt:lpstr>PowerPoint Presentation</vt:lpstr>
      <vt:lpstr>PowerPoint Presentation</vt:lpstr>
      <vt:lpstr>PowerPoint Presentation</vt:lpstr>
      <vt:lpstr>PowerPoint Presentation</vt:lpstr>
      <vt:lpstr>PowerPoint Presentation</vt:lpstr>
      <vt:lpstr>Operating &amp; maintenance costs</vt:lpstr>
      <vt:lpstr>PowerPoint Presentation</vt:lpstr>
      <vt:lpstr>Important</vt:lpstr>
      <vt:lpstr>Collision rates</vt:lpstr>
      <vt:lpstr>Collision rates cont.</vt:lpstr>
      <vt:lpstr>Collision rates tab (AT’s data) (if PSV’s are not available)</vt:lpstr>
      <vt:lpstr>Collision costs</vt:lpstr>
      <vt:lpstr>Project segment definition</vt:lpstr>
      <vt:lpstr>Project segment definition cont.</vt:lpstr>
      <vt:lpstr>PowerPoint Presentation</vt:lpstr>
      <vt:lpstr>Important</vt:lpstr>
      <vt:lpstr>Intersection definition</vt:lpstr>
      <vt:lpstr>Project segment traffic mix</vt:lpstr>
      <vt:lpstr>Trip purpose</vt:lpstr>
      <vt:lpstr>Traffic Alt# (3 tabs)</vt:lpstr>
      <vt:lpstr>Traffic Alt# (3 tabs) cont’</vt:lpstr>
      <vt:lpstr>Questions?</vt:lpstr>
    </vt:vector>
  </TitlesOfParts>
  <Company>GOA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james.stuart</dc:creator>
  <cp:lastModifiedBy>Lei Ma</cp:lastModifiedBy>
  <cp:revision>96</cp:revision>
  <cp:lastPrinted>2018-08-28T15:15:01Z</cp:lastPrinted>
  <dcterms:created xsi:type="dcterms:W3CDTF">2018-07-18T14:11:37Z</dcterms:created>
  <dcterms:modified xsi:type="dcterms:W3CDTF">2018-10-17T22:12:56Z</dcterms:modified>
</cp:coreProperties>
</file>