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91" r:id="rId1"/>
    <p:sldMasterId id="2147484115" r:id="rId2"/>
    <p:sldMasterId id="2147484117" r:id="rId3"/>
    <p:sldMasterId id="2147484120" r:id="rId4"/>
  </p:sldMasterIdLst>
  <p:notesMasterIdLst>
    <p:notesMasterId r:id="rId21"/>
  </p:notesMasterIdLst>
  <p:handoutMasterIdLst>
    <p:handoutMasterId r:id="rId22"/>
  </p:handoutMasterIdLst>
  <p:sldIdLst>
    <p:sldId id="432" r:id="rId5"/>
    <p:sldId id="381" r:id="rId6"/>
    <p:sldId id="403" r:id="rId7"/>
    <p:sldId id="404" r:id="rId8"/>
    <p:sldId id="405" r:id="rId9"/>
    <p:sldId id="382" r:id="rId10"/>
    <p:sldId id="383" r:id="rId11"/>
    <p:sldId id="380" r:id="rId12"/>
    <p:sldId id="375" r:id="rId13"/>
    <p:sldId id="385" r:id="rId14"/>
    <p:sldId id="386" r:id="rId15"/>
    <p:sldId id="387" r:id="rId16"/>
    <p:sldId id="394" r:id="rId17"/>
    <p:sldId id="434" r:id="rId18"/>
    <p:sldId id="435" r:id="rId19"/>
    <p:sldId id="433" r:id="rId20"/>
  </p:sldIdLst>
  <p:sldSz cx="9144000" cy="6858000" type="screen4x3"/>
  <p:notesSz cx="7023100" cy="93091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AD2"/>
    <a:srgbClr val="5FCEEA"/>
    <a:srgbClr val="FF6600"/>
    <a:srgbClr val="66FFCC"/>
    <a:srgbClr val="FFFFFF"/>
    <a:srgbClr val="CC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36" autoAdjust="0"/>
    <p:restoredTop sz="93804" autoAdjust="0"/>
  </p:normalViewPr>
  <p:slideViewPr>
    <p:cSldViewPr>
      <p:cViewPr varScale="1">
        <p:scale>
          <a:sx n="101" d="100"/>
          <a:sy n="101" d="100"/>
        </p:scale>
        <p:origin x="25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1026"/>
          <p:cNvSpPr>
            <a:spLocks noGrp="1" noChangeArrowheads="1"/>
          </p:cNvSpPr>
          <p:nvPr>
            <p:ph type="hdr" sz="quarter"/>
          </p:nvPr>
        </p:nvSpPr>
        <p:spPr bwMode="auto">
          <a:xfrm>
            <a:off x="0" y="0"/>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lvl1pPr>
              <a:defRPr kumimoji="0" sz="1200" b="1"/>
            </a:lvl1pPr>
          </a:lstStyle>
          <a:p>
            <a:pPr>
              <a:defRPr/>
            </a:pPr>
            <a:endParaRPr lang="en-US" altLang="en-US"/>
          </a:p>
        </p:txBody>
      </p:sp>
      <p:sp>
        <p:nvSpPr>
          <p:cNvPr id="61443" name="Rectangle 1027"/>
          <p:cNvSpPr>
            <a:spLocks noGrp="1" noChangeArrowheads="1"/>
          </p:cNvSpPr>
          <p:nvPr>
            <p:ph type="dt" idx="1"/>
          </p:nvPr>
        </p:nvSpPr>
        <p:spPr bwMode="auto">
          <a:xfrm>
            <a:off x="3990975" y="0"/>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lvl1pPr algn="r">
              <a:defRPr kumimoji="0" sz="1200" b="1"/>
            </a:lvl1pPr>
          </a:lstStyle>
          <a:p>
            <a:pPr>
              <a:defRPr/>
            </a:pPr>
            <a:endParaRPr lang="en-US" altLang="en-US"/>
          </a:p>
        </p:txBody>
      </p:sp>
      <p:sp>
        <p:nvSpPr>
          <p:cNvPr id="49156" name="Rectangle 1028"/>
          <p:cNvSpPr>
            <a:spLocks noChangeArrowheads="1" noTextEdit="1"/>
          </p:cNvSpPr>
          <p:nvPr>
            <p:ph type="sldImg" idx="2"/>
          </p:nvPr>
        </p:nvSpPr>
        <p:spPr bwMode="auto">
          <a:xfrm>
            <a:off x="1144588" y="688975"/>
            <a:ext cx="4699000" cy="35242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45" name="Rectangle 1029"/>
          <p:cNvSpPr>
            <a:spLocks noGrp="1" noChangeArrowheads="1"/>
          </p:cNvSpPr>
          <p:nvPr>
            <p:ph type="body" sz="quarter" idx="3"/>
          </p:nvPr>
        </p:nvSpPr>
        <p:spPr bwMode="auto">
          <a:xfrm>
            <a:off x="922338" y="4443413"/>
            <a:ext cx="5141912" cy="413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1446" name="Rectangle 1030"/>
          <p:cNvSpPr>
            <a:spLocks noGrp="1" noChangeArrowheads="1"/>
          </p:cNvSpPr>
          <p:nvPr>
            <p:ph type="ftr" sz="quarter" idx="4"/>
          </p:nvPr>
        </p:nvSpPr>
        <p:spPr bwMode="auto">
          <a:xfrm>
            <a:off x="0" y="8810625"/>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b" anchorCtr="0" compatLnSpc="1">
            <a:prstTxWarp prst="textNoShape">
              <a:avLst/>
            </a:prstTxWarp>
          </a:bodyPr>
          <a:lstStyle>
            <a:lvl1pPr>
              <a:defRPr kumimoji="0" sz="1200" b="1"/>
            </a:lvl1pPr>
          </a:lstStyle>
          <a:p>
            <a:pPr>
              <a:defRPr/>
            </a:pPr>
            <a:endParaRPr lang="en-US" altLang="en-US"/>
          </a:p>
        </p:txBody>
      </p:sp>
      <p:sp>
        <p:nvSpPr>
          <p:cNvPr id="61447" name="Rectangle 1031"/>
          <p:cNvSpPr>
            <a:spLocks noGrp="1" noChangeArrowheads="1"/>
          </p:cNvSpPr>
          <p:nvPr>
            <p:ph type="sldNum" sz="quarter" idx="5"/>
          </p:nvPr>
        </p:nvSpPr>
        <p:spPr bwMode="auto">
          <a:xfrm>
            <a:off x="3990975" y="8810625"/>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b" anchorCtr="0" compatLnSpc="1">
            <a:prstTxWarp prst="textNoShape">
              <a:avLst/>
            </a:prstTxWarp>
          </a:bodyPr>
          <a:lstStyle>
            <a:lvl1pPr algn="r">
              <a:defRPr kumimoji="0" sz="1200" b="1"/>
            </a:lvl1pPr>
          </a:lstStyle>
          <a:p>
            <a:fld id="{0E9BF285-8206-4FBA-87E1-0EDD8BD724A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endParaRPr lang="en-CA" altLang="en-US" smtClean="0"/>
          </a:p>
        </p:txBody>
      </p:sp>
      <p:sp>
        <p:nvSpPr>
          <p:cNvPr id="501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F43E588-E93A-4766-A92E-3C7CE458C991}" type="slidenum">
              <a:rPr kumimoji="0" lang="en-US" altLang="en-US" sz="1200"/>
              <a:pPr/>
              <a:t>1</a:t>
            </a:fld>
            <a:endParaRPr kumimoji="0"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p:spPr>
        <p:txBody>
          <a:bodyPr/>
          <a:lstStyle/>
          <a:p>
            <a:r>
              <a:rPr lang="en-US" altLang="en-US" smtClean="0"/>
              <a:t>Then, emission costs are shown. These values are also those previously calculated in the Traffic Alt tab and subsequently multiplied by 365 to obtain a yearly value. </a:t>
            </a:r>
            <a:endParaRPr lang="en-CA" altLang="en-US" smtClean="0"/>
          </a:p>
        </p:txBody>
      </p:sp>
      <p:sp>
        <p:nvSpPr>
          <p:cNvPr id="593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014A1AC-BA18-4C8D-854E-36FFCE181FF6}" type="slidenum">
              <a:rPr kumimoji="0" lang="en-US" altLang="en-US" sz="1200"/>
              <a:pPr/>
              <a:t>10</a:t>
            </a:fld>
            <a:endParaRPr kumimoji="0"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r>
              <a:rPr lang="en-US" altLang="en-US" smtClean="0"/>
              <a:t>Finally, we add that all together. Construction + O&amp;M + road user + emission costs to obtain a grand total for each year of that project. </a:t>
            </a:r>
            <a:endParaRPr lang="en-CA" altLang="en-US" smtClean="0"/>
          </a:p>
        </p:txBody>
      </p:sp>
      <p:sp>
        <p:nvSpPr>
          <p:cNvPr id="604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A2EC2D6-636D-4C64-BAF4-9CA57038DC71}" type="slidenum">
              <a:rPr kumimoji="0" lang="en-US" altLang="en-US" sz="1200"/>
              <a:pPr/>
              <a:t>11</a:t>
            </a:fld>
            <a:endParaRPr kumimoji="0"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p:spPr>
        <p:txBody>
          <a:bodyPr/>
          <a:lstStyle/>
          <a:p>
            <a:r>
              <a:rPr lang="en-US" altLang="en-US" smtClean="0"/>
              <a:t>The detailed results of the benefit-cost analysis are summarized in the Results tab. This includes results for each Alternative (remember, up to 3). Each Alternative is compared to ‘do minimum alternative’ (Alternative 1). The main indicators of economic desirability are those outlined in the Summary tab. IRR and Break Even Point are also calculated in the Results tab.</a:t>
            </a:r>
            <a:endParaRPr lang="en-CA" altLang="en-US" smtClean="0"/>
          </a:p>
        </p:txBody>
      </p:sp>
      <p:sp>
        <p:nvSpPr>
          <p:cNvPr id="614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20E0DEC-A5E4-4072-9688-8E4B42EF24F1}" type="slidenum">
              <a:rPr kumimoji="0" lang="en-US" altLang="en-US" sz="1200"/>
              <a:pPr/>
              <a:t>12</a:t>
            </a:fld>
            <a:endParaRPr kumimoji="0"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r>
              <a:rPr lang="en-US" altLang="en-US" smtClean="0"/>
              <a:t>An overview of the benefit cost analysis results, shown by economic indicators, is provided in the Summary tab. These indicators include IRR, break even point, discounted total cumulative costs, discounted investment costs, discounted benefits (non-investment cost savings), net present value, and benefit cost ratio. </a:t>
            </a:r>
            <a:endParaRPr lang="en-CA" altLang="en-US" smtClean="0"/>
          </a:p>
        </p:txBody>
      </p:sp>
      <p:sp>
        <p:nvSpPr>
          <p:cNvPr id="6656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F2BBCD9-C426-47D1-A582-E659D79AB753}" type="slidenum">
              <a:rPr kumimoji="0" lang="en-US" altLang="en-US" sz="1200"/>
              <a:pPr/>
              <a:t>13</a:t>
            </a:fld>
            <a:endParaRPr kumimoji="0"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14</a:t>
            </a:fld>
            <a:endParaRPr lang="en-CA"/>
          </a:p>
        </p:txBody>
      </p:sp>
    </p:spTree>
    <p:extLst>
      <p:ext uri="{BB962C8B-B14F-4D97-AF65-F5344CB8AC3E}">
        <p14:creationId xmlns:p14="http://schemas.microsoft.com/office/powerpoint/2010/main" val="4346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15</a:t>
            </a:fld>
            <a:endParaRPr lang="en-CA"/>
          </a:p>
        </p:txBody>
      </p:sp>
    </p:spTree>
    <p:extLst>
      <p:ext uri="{BB962C8B-B14F-4D97-AF65-F5344CB8AC3E}">
        <p14:creationId xmlns:p14="http://schemas.microsoft.com/office/powerpoint/2010/main" val="3425708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p:spPr>
        <p:txBody>
          <a:bodyPr/>
          <a:lstStyle/>
          <a:p>
            <a:endParaRPr lang="en-CA" altLang="en-US" smtClean="0"/>
          </a:p>
        </p:txBody>
      </p:sp>
      <p:sp>
        <p:nvSpPr>
          <p:cNvPr id="768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D0E34E6-35BF-4585-BABD-8258CF48CC00}" type="slidenum">
              <a:rPr kumimoji="0" lang="en-US" altLang="en-US" sz="1200"/>
              <a:pPr/>
              <a:t>16</a:t>
            </a:fld>
            <a:endParaRPr kumimoji="0"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r>
              <a:rPr lang="en-US" altLang="en-US" smtClean="0"/>
              <a:t>The costs for each Alternative defined for the project are summarized in the Project Costs Alt # tabs. The costs are provided over the 80 year forecast period for each of the major project cost categories, i.e. the following: construction costs, operating and maintenance costs, road user costs, and emission costs. These costs are then summed to provide a total for each year.  Note: rehab costs MUST be entered manually over the analysis period for each alternative in their present estimated values. If they are not entered, the model’s results will be skewed from reality.</a:t>
            </a:r>
          </a:p>
        </p:txBody>
      </p:sp>
      <p:sp>
        <p:nvSpPr>
          <p:cNvPr id="512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725E43B-1BAD-42C0-804C-FA982E05E73D}" type="slidenum">
              <a:rPr kumimoji="0" lang="en-US" altLang="en-US" sz="1200"/>
              <a:pPr/>
              <a:t>2</a:t>
            </a:fld>
            <a:endParaRPr kumimoji="0"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p:spPr>
        <p:txBody>
          <a:bodyPr/>
          <a:lstStyle/>
          <a:p>
            <a:r>
              <a:rPr lang="en-US" altLang="en-US" smtClean="0"/>
              <a:t>For each alternative two graphs of cost are provided. These charts are at the bottom of each corresponding ProjectAlt tab. They are labeled Alt1Invest, Alt1Other, Alt2Invest, etc. </a:t>
            </a:r>
            <a:endParaRPr lang="en-CA" altLang="en-US" smtClean="0"/>
          </a:p>
        </p:txBody>
      </p:sp>
      <p:sp>
        <p:nvSpPr>
          <p:cNvPr id="522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6BF1F67-C816-4A6E-B5ED-C419831B81BE}" type="slidenum">
              <a:rPr kumimoji="0" lang="en-US" altLang="en-US" sz="1200"/>
              <a:pPr/>
              <a:t>3</a:t>
            </a:fld>
            <a:endParaRPr kumimoji="0"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p:spPr>
        <p:txBody>
          <a:bodyPr/>
          <a:lstStyle/>
          <a:p>
            <a:r>
              <a:rPr lang="en-US" altLang="en-US" smtClean="0"/>
              <a:t>Investment costs include infrastructure costs and related life cycle / rehabilitation costs over the forecast period. Here, since Alternative 1 was the “do minimum” alternative, there was no capital investment associated with it and thus there is no blue on the graph.</a:t>
            </a:r>
            <a:endParaRPr lang="en-CA" altLang="en-US" smtClean="0"/>
          </a:p>
          <a:p>
            <a:endParaRPr lang="en-CA" altLang="en-US" smtClean="0"/>
          </a:p>
        </p:txBody>
      </p:sp>
      <p:sp>
        <p:nvSpPr>
          <p:cNvPr id="532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5C38F01-2CF6-448E-850F-DCB185FAE947}" type="slidenum">
              <a:rPr kumimoji="0" lang="en-US" altLang="en-US" sz="1200"/>
              <a:pPr/>
              <a:t>4</a:t>
            </a:fld>
            <a:endParaRPr kumimoji="0"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p:spPr>
        <p:txBody>
          <a:bodyPr/>
          <a:lstStyle/>
          <a:p>
            <a:r>
              <a:rPr lang="en-US" altLang="en-US" smtClean="0"/>
              <a:t>The “Other costs” graph includes all the other costs associated with the selected Alternative, including travel time, time delay (if applicable) collisions, emissions, maintenance (scheduled and specified), and vehicle operating costs. Note that only the selected method for vehicle operating costs will show on the graph. In this example, Texas method has been selected, which is why the bottom majority of the bars are purple. Clearly vehicle operating costs make up a large portion of the other costs, followed by travel time, collision, and emissions (in descending order for this case). Maintenance costs are almost negligible in comparison. </a:t>
            </a:r>
            <a:endParaRPr lang="en-CA" altLang="en-US" smtClean="0"/>
          </a:p>
        </p:txBody>
      </p:sp>
      <p:sp>
        <p:nvSpPr>
          <p:cNvPr id="542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5770801-DAB0-4B35-A810-682CF32A036C}" type="slidenum">
              <a:rPr kumimoji="0" lang="en-US" altLang="en-US" sz="1200"/>
              <a:pPr/>
              <a:t>5</a:t>
            </a:fld>
            <a:endParaRPr kumimoji="0"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r>
              <a:rPr lang="en-US" altLang="en-US" smtClean="0"/>
              <a:t>The construction costs will take whichever values were specified in the Alt # tab for all the various construction cost categories. As a reminder, up to 8 different construction cost categories can be entered (this can be done in the Parameters tab). Historical capital investment is not included in the total construction costs, regardless if a value is input or not. Rehabilitation costs </a:t>
            </a:r>
            <a:r>
              <a:rPr lang="en-US" altLang="en-US" b="1" smtClean="0"/>
              <a:t>must </a:t>
            </a:r>
            <a:r>
              <a:rPr lang="en-US" altLang="en-US" smtClean="0"/>
              <a:t>be entered manually for each alternative based on the expected work and estimated life of the asset at their present estimated values.</a:t>
            </a:r>
            <a:endParaRPr lang="en-CA" altLang="en-US" smtClean="0"/>
          </a:p>
        </p:txBody>
      </p:sp>
      <p:sp>
        <p:nvSpPr>
          <p:cNvPr id="553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623278D-4F32-478A-BF5A-A092AE506D1B}" type="slidenum">
              <a:rPr kumimoji="0" lang="en-US" altLang="en-US" sz="1200"/>
              <a:pPr/>
              <a:t>6</a:t>
            </a:fld>
            <a:endParaRPr kumimoji="0"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altLang="en-US" smtClean="0"/>
              <a:t>The operating and maintenance costs are broken down as in the screenshot shown. If specified maintenance values have been inputted (Alt # tab), then they will be shown here. In this case, only scheduled maintenance has been indicated. The scheduled maintenance is calculated in the maintenance tab for each segment and then added together. 3 segments have been specified for this example, so their respective totals have been summed to obtained 6,285 in scheduled maintenance every year. The total project costs shown in the far right column is the sum of any construction costs and the O&amp;M costs – for this example there were no construction costs as it was the “do minimum” alternative.</a:t>
            </a:r>
            <a:endParaRPr lang="en-CA" altLang="en-US" smtClean="0"/>
          </a:p>
        </p:txBody>
      </p:sp>
      <p:sp>
        <p:nvSpPr>
          <p:cNvPr id="563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8FCE342-C7D9-4EF2-B816-5D9921F2B322}" type="slidenum">
              <a:rPr kumimoji="0" lang="en-US" altLang="en-US" sz="1200"/>
              <a:pPr/>
              <a:t>7</a:t>
            </a:fld>
            <a:endParaRPr kumimoji="0"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p:cNvSpPr>
            <a:spLocks noGrp="1" noRot="1" noChangeAspect="1" noChangeArrowheads="1" noTextEdit="1"/>
          </p:cNvSpPr>
          <p:nvPr>
            <p:ph type="sldImg"/>
          </p:nvPr>
        </p:nvSpPr>
        <p:spPr>
          <a:solidFill>
            <a:srgbClr val="FFFFFF"/>
          </a:solidFill>
          <a:ln/>
        </p:spPr>
      </p:sp>
      <p:sp>
        <p:nvSpPr>
          <p:cNvPr id="57347" name="Rectangle 2"/>
          <p:cNvSpPr>
            <a:spLocks noGrp="1" noChangeArrowheads="1"/>
          </p:cNvSpPr>
          <p:nvPr>
            <p:ph type="body" idx="1"/>
          </p:nvPr>
        </p:nvSpPr>
        <p:spPr>
          <a:noFill/>
        </p:spPr>
        <p:txBody>
          <a:bodyPr/>
          <a:lstStyle/>
          <a:p>
            <a:pPr eaLnBrk="1" hangingPunct="1"/>
            <a:r>
              <a:rPr lang="en-US" altLang="en-US" sz="1600" smtClean="0">
                <a:latin typeface="Lucida Grande"/>
                <a:sym typeface="Lucida Grande"/>
              </a:rPr>
              <a:t>The AT Programming RODA O&amp;M cost profile is shown in the screenshot for gravel, base pave, and second stage paving projects. If more applicable information is available, these values may be modified. The example shows the calculated maintenance costs for each specified segment based on the length, age of surface at the start of project (to determine the appropriate rehab cycle), and the type of maintenance category it has (all base pave). </a:t>
            </a:r>
          </a:p>
          <a:p>
            <a:pPr eaLnBrk="1" hangingPunct="1"/>
            <a:endParaRPr lang="en-US" altLang="en-US" sz="1600" smtClean="0">
              <a:latin typeface="Lucida Grande"/>
              <a:sym typeface="Lucida Grand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r>
              <a:rPr lang="en-US" altLang="en-US" smtClean="0"/>
              <a:t>The road user costs are broken down into vehicle operating costs, travel time costs, collision costs, and then totaled in the far right column. The type of analysis method for vehicle operating costs is shown at the top; in this case Texas has been chosen. Texas vehicle operating costs will add the costs for curvature and gradient calculated in the Traffic Alt tab and be multiplied by 365. California vehicle operating costs will take those calculated and calibrated in the Traffic Alt tab and multiply by 365. Similarly, Travel Time costs and Collision costs have been previously calculated in the Traffic Alt tab; here they have just been multiplied by 365 for a yearly amount. Reminder that Time Delay costs will only appear if the Project Type is Intersection (New or Upgrade).</a:t>
            </a:r>
            <a:endParaRPr lang="en-CA" altLang="en-US" smtClean="0"/>
          </a:p>
        </p:txBody>
      </p:sp>
      <p:sp>
        <p:nvSpPr>
          <p:cNvPr id="583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A7BD7E9-1DFB-40AD-BF83-FD617D63B52B}" type="slidenum">
              <a:rPr kumimoji="0" lang="en-US" altLang="en-US" sz="1200"/>
              <a:pPr/>
              <a:t>9</a:t>
            </a:fld>
            <a:endParaRPr kumimoji="0"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58307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4881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30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430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3645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1976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29038"/>
            <a:ext cx="4038600" cy="197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226556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endParaRPr lang="en-CA" noProof="0"/>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EF820E76-8926-4B3D-9225-5691D1C05833}" type="datetime4">
              <a:rPr lang="en-US" altLang="en-US"/>
              <a:pPr>
                <a:defRPr/>
              </a:pPr>
              <a:t>October 17, 2018</a:t>
            </a:fld>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Tree>
    <p:extLst>
      <p:ext uri="{BB962C8B-B14F-4D97-AF65-F5344CB8AC3E}">
        <p14:creationId xmlns:p14="http://schemas.microsoft.com/office/powerpoint/2010/main" val="2774788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a:solidFill>
                  <a:srgbClr val="FFFFFF"/>
                </a:solidFill>
                <a:latin typeface="Arial" panose="020B0604020202020204" pitchFamily="34" charset="0"/>
                <a:cs typeface="Arial" panose="020B0604020202020204" pitchFamily="34" charset="0"/>
              </a:defRPr>
            </a:lvl1pPr>
          </a:lstStyle>
          <a:p>
            <a:fld id="{9B9CCD88-6A7F-4542-934E-2AC0592F6861}" type="slidenum">
              <a:rPr lang="en-CA" altLang="en-US"/>
              <a:pPr/>
              <a:t>‹#›</a:t>
            </a:fld>
            <a:endParaRPr lang="en-CA" altLang="en-US"/>
          </a:p>
        </p:txBody>
      </p:sp>
    </p:spTree>
    <p:extLst>
      <p:ext uri="{BB962C8B-B14F-4D97-AF65-F5344CB8AC3E}">
        <p14:creationId xmlns:p14="http://schemas.microsoft.com/office/powerpoint/2010/main" val="9013164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31714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3887711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with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a:noFill/>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Text content slide</a:t>
            </a:r>
            <a:endParaRPr lang="en-CA" dirty="0"/>
          </a:p>
        </p:txBody>
      </p:sp>
      <p:sp>
        <p:nvSpPr>
          <p:cNvPr id="9" name="Content Placeholder 2"/>
          <p:cNvSpPr>
            <a:spLocks noGrp="1"/>
          </p:cNvSpPr>
          <p:nvPr>
            <p:ph idx="1"/>
          </p:nvPr>
        </p:nvSpPr>
        <p:spPr>
          <a:xfrm>
            <a:off x="1403648" y="1552663"/>
            <a:ext cx="7283152" cy="46957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2114837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solidFill>
                  <a:srgbClr val="00AAD2"/>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5101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926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0893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41844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04489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1645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3021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3823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13"/>
          <p:cNvSpPr>
            <a:spLocks noChangeShapeType="1"/>
          </p:cNvSpPr>
          <p:nvPr/>
        </p:nvSpPr>
        <p:spPr bwMode="auto">
          <a:xfrm>
            <a:off x="539750" y="1398588"/>
            <a:ext cx="8064500" cy="0"/>
          </a:xfrm>
          <a:prstGeom prst="line">
            <a:avLst/>
          </a:prstGeom>
          <a:noFill/>
          <a:ln w="19050">
            <a:solidFill>
              <a:srgbClr val="005072"/>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29" name="Picture 6"/>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a:off x="0" y="6784975"/>
            <a:ext cx="9144000" cy="73025"/>
          </a:xfrm>
          <a:prstGeom prst="rect">
            <a:avLst/>
          </a:prstGeom>
          <a:solidFill>
            <a:srgbClr val="5FC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9"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909395"/>
                </a:solidFill>
              </a:defRPr>
            </a:lvl1pPr>
          </a:lstStyle>
          <a:p>
            <a:fld id="{36D4FC27-2528-4254-ABC2-D93FC2592CF7}" type="slidenum">
              <a:rPr lang="en-CA" altLang="en-US"/>
              <a:pPr/>
              <a:t>‹#›</a:t>
            </a:fld>
            <a:endParaRPr lang="en-CA" altLang="en-US"/>
          </a:p>
        </p:txBody>
      </p:sp>
    </p:spTree>
  </p:cSld>
  <p:clrMap bg1="lt1" tx1="dk1" bg2="lt2" tx2="dk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 id="2147484309" r:id="rId12"/>
    <p:sldLayoutId id="2147484310" r:id="rId13"/>
  </p:sldLayoutIdLst>
  <p:hf sldNum="0" hdr="0" ftr="0" dt="0"/>
  <p:txStyles>
    <p:titleStyle>
      <a:lvl1pPr algn="l" rtl="0" eaLnBrk="0" fontAlgn="base" hangingPunct="0">
        <a:spcBef>
          <a:spcPct val="0"/>
        </a:spcBef>
        <a:spcAft>
          <a:spcPct val="0"/>
        </a:spcAft>
        <a:defRPr sz="3200" b="1">
          <a:solidFill>
            <a:srgbClr val="005072"/>
          </a:solidFill>
          <a:latin typeface="+mj-lt"/>
          <a:ea typeface="+mj-ea"/>
          <a:cs typeface="+mj-cs"/>
        </a:defRPr>
      </a:lvl1pPr>
      <a:lvl2pPr algn="l" rtl="0" eaLnBrk="0" fontAlgn="base" hangingPunct="0">
        <a:spcBef>
          <a:spcPct val="0"/>
        </a:spcBef>
        <a:spcAft>
          <a:spcPct val="0"/>
        </a:spcAft>
        <a:defRPr sz="3200" b="1">
          <a:solidFill>
            <a:srgbClr val="005072"/>
          </a:solidFill>
          <a:latin typeface="Arial" charset="0"/>
        </a:defRPr>
      </a:lvl2pPr>
      <a:lvl3pPr algn="l" rtl="0" eaLnBrk="0" fontAlgn="base" hangingPunct="0">
        <a:spcBef>
          <a:spcPct val="0"/>
        </a:spcBef>
        <a:spcAft>
          <a:spcPct val="0"/>
        </a:spcAft>
        <a:defRPr sz="3200" b="1">
          <a:solidFill>
            <a:srgbClr val="005072"/>
          </a:solidFill>
          <a:latin typeface="Arial" charset="0"/>
        </a:defRPr>
      </a:lvl3pPr>
      <a:lvl4pPr algn="l" rtl="0" eaLnBrk="0" fontAlgn="base" hangingPunct="0">
        <a:spcBef>
          <a:spcPct val="0"/>
        </a:spcBef>
        <a:spcAft>
          <a:spcPct val="0"/>
        </a:spcAft>
        <a:defRPr sz="3200" b="1">
          <a:solidFill>
            <a:srgbClr val="005072"/>
          </a:solidFill>
          <a:latin typeface="Arial" charset="0"/>
        </a:defRPr>
      </a:lvl4pPr>
      <a:lvl5pPr algn="l" rtl="0" eaLnBrk="0" fontAlgn="base" hangingPunct="0">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p:titleStyle>
    <p:bodyStyle>
      <a:lvl1pPr marL="231775" indent="-231775" algn="l" rtl="0" eaLnBrk="0" fontAlgn="base" hangingPunct="0">
        <a:spcBef>
          <a:spcPct val="20000"/>
        </a:spcBef>
        <a:spcAft>
          <a:spcPct val="0"/>
        </a:spcAft>
        <a:buChar char="•"/>
        <a:defRPr sz="2000">
          <a:solidFill>
            <a:srgbClr val="005072"/>
          </a:solidFill>
          <a:latin typeface="+mn-lt"/>
          <a:ea typeface="+mn-ea"/>
          <a:cs typeface="+mn-cs"/>
        </a:defRPr>
      </a:lvl1pPr>
      <a:lvl2pPr marL="566738" indent="-219075" algn="l" rtl="0" eaLnBrk="0" fontAlgn="base" hangingPunct="0">
        <a:spcBef>
          <a:spcPct val="20000"/>
        </a:spcBef>
        <a:spcAft>
          <a:spcPct val="0"/>
        </a:spcAft>
        <a:buChar char="–"/>
        <a:defRPr>
          <a:solidFill>
            <a:srgbClr val="00AAD2"/>
          </a:solidFill>
          <a:latin typeface="+mn-lt"/>
        </a:defRPr>
      </a:lvl2pPr>
      <a:lvl3pPr marL="914400" indent="-231775" algn="l" rtl="0" eaLnBrk="0" fontAlgn="base" hangingPunct="0">
        <a:spcBef>
          <a:spcPct val="20000"/>
        </a:spcBef>
        <a:spcAft>
          <a:spcPct val="0"/>
        </a:spcAft>
        <a:buChar char="•"/>
        <a:defRPr>
          <a:solidFill>
            <a:srgbClr val="00AAD2"/>
          </a:solidFill>
          <a:latin typeface="+mn-lt"/>
        </a:defRPr>
      </a:lvl3pPr>
      <a:lvl4pPr marL="1262063" indent="-231775" algn="l" rtl="0" eaLnBrk="0" fontAlgn="base" hangingPunct="0">
        <a:spcBef>
          <a:spcPct val="20000"/>
        </a:spcBef>
        <a:spcAft>
          <a:spcPct val="0"/>
        </a:spcAft>
        <a:buChar char="–"/>
        <a:defRPr>
          <a:solidFill>
            <a:srgbClr val="00AAD2"/>
          </a:solidFill>
          <a:latin typeface="+mn-lt"/>
        </a:defRPr>
      </a:lvl4pPr>
      <a:lvl5pPr marL="2057400" indent="-228600" algn="l" rtl="0" eaLnBrk="0" fontAlgn="base" hangingPunct="0">
        <a:spcBef>
          <a:spcPct val="20000"/>
        </a:spcBef>
        <a:spcAft>
          <a:spcPct val="0"/>
        </a:spcAft>
        <a:buChar char="»"/>
        <a:defRPr>
          <a:solidFill>
            <a:srgbClr val="00AAD2"/>
          </a:solidFill>
          <a:latin typeface="+mn-lt"/>
        </a:defRPr>
      </a:lvl5pPr>
      <a:lvl6pPr marL="2514600" indent="-228600" algn="l" rtl="0" eaLnBrk="1" fontAlgn="base" hangingPunct="1">
        <a:spcBef>
          <a:spcPct val="20000"/>
        </a:spcBef>
        <a:spcAft>
          <a:spcPct val="0"/>
        </a:spcAft>
        <a:buChar char="»"/>
        <a:defRPr>
          <a:solidFill>
            <a:srgbClr val="00AAD2"/>
          </a:solidFill>
          <a:latin typeface="+mn-lt"/>
        </a:defRPr>
      </a:lvl6pPr>
      <a:lvl7pPr marL="2971800" indent="-228600" algn="l" rtl="0" eaLnBrk="1" fontAlgn="base" hangingPunct="1">
        <a:spcBef>
          <a:spcPct val="20000"/>
        </a:spcBef>
        <a:spcAft>
          <a:spcPct val="0"/>
        </a:spcAft>
        <a:buChar char="»"/>
        <a:defRPr>
          <a:solidFill>
            <a:srgbClr val="00AAD2"/>
          </a:solidFill>
          <a:latin typeface="+mn-lt"/>
        </a:defRPr>
      </a:lvl7pPr>
      <a:lvl8pPr marL="3429000" indent="-228600" algn="l" rtl="0" eaLnBrk="1" fontAlgn="base" hangingPunct="1">
        <a:spcBef>
          <a:spcPct val="20000"/>
        </a:spcBef>
        <a:spcAft>
          <a:spcPct val="0"/>
        </a:spcAft>
        <a:buChar char="»"/>
        <a:defRPr>
          <a:solidFill>
            <a:srgbClr val="00AAD2"/>
          </a:solidFill>
          <a:latin typeface="+mn-lt"/>
        </a:defRPr>
      </a:lvl8pPr>
      <a:lvl9pPr marL="3886200" indent="-228600" algn="l" rtl="0" eaLnBrk="1" fontAlgn="base" hangingPunct="1">
        <a:spcBef>
          <a:spcPct val="20000"/>
        </a:spcBef>
        <a:spcAft>
          <a:spcPct val="0"/>
        </a:spcAft>
        <a:buChar char="»"/>
        <a:defRPr>
          <a:solidFill>
            <a:srgbClr val="00AAD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a:solidFill>
                  <a:srgbClr val="909395"/>
                </a:solidFill>
                <a:latin typeface="Calibri" panose="020F0502020204030204" pitchFamily="34" charset="0"/>
              </a:defRPr>
            </a:lvl1pPr>
          </a:lstStyle>
          <a:p>
            <a:fld id="{CF886E39-FA60-4162-9DF9-E96C4E505CFD}" type="slidenum">
              <a:rPr lang="en-CA" altLang="en-US"/>
              <a:pPr/>
              <a:t>‹#›</a:t>
            </a:fld>
            <a:endParaRPr lang="en-CA" altLang="en-US"/>
          </a:p>
        </p:txBody>
      </p:sp>
    </p:spTree>
  </p:cSld>
  <p:clrMap bg1="lt1" tx1="dk1" bg2="lt2" tx2="dk2" accent1="accent1" accent2="accent2" accent3="accent3" accent4="accent4" accent5="accent5" accent6="accent6" hlink="hlink" folHlink="folHlink"/>
  <p:sldLayoutIdLst>
    <p:sldLayoutId id="2147484311"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fld id="{ABB2B081-D94E-424E-A2C6-395A4E94361E}" type="datetimeFigureOut">
              <a:rPr lang="en-CA" altLang="en-US"/>
              <a:pPr>
                <a:defRPr/>
              </a:pPr>
              <a:t>2018-10-17</a:t>
            </a:fld>
            <a:endParaRPr lang="en-CA" altLang="en-US"/>
          </a:p>
        </p:txBody>
      </p:sp>
    </p:spTree>
  </p:cSld>
  <p:clrMap bg1="lt1" tx1="dk1" bg2="lt2" tx2="dk2" accent1="accent1" accent2="accent2" accent3="accent3" accent4="accent4" accent5="accent5" accent6="accent6" hlink="hlink" folHlink="folHlink"/>
  <p:sldLayoutIdLst>
    <p:sldLayoutId id="2147484312" r:id="rId1"/>
  </p:sldLayoutIdLst>
  <p:timing>
    <p:tnLst>
      <p:par>
        <p:cTn id="1" dur="indefinite" restart="never" nodeType="tmRoot"/>
      </p:par>
    </p:tnLst>
  </p:timing>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fld id="{C1B1816F-F8FB-4CD2-9804-841D84A48F64}" type="datetimeFigureOut">
              <a:rPr lang="en-CA" altLang="en-US"/>
              <a:pPr>
                <a:defRPr/>
              </a:pPr>
              <a:t>2018-10-17</a:t>
            </a:fld>
            <a:endParaRPr lang="en-CA" altLang="en-US"/>
          </a:p>
        </p:txBody>
      </p:sp>
    </p:spTree>
  </p:cSld>
  <p:clrMap bg1="lt1" tx1="dk1" bg2="lt2" tx2="dk2" accent1="accent1" accent2="accent2" accent3="accent3" accent4="accent4" accent5="accent5" accent6="accent6" hlink="hlink" folHlink="folHlink"/>
  <p:sldLayoutIdLst>
    <p:sldLayoutId id="2147484313" r:id="rId1"/>
    <p:sldLayoutId id="2147484314" r:id="rId2"/>
  </p:sldLayoutIdLst>
  <p:timing>
    <p:tnLst>
      <p:par>
        <p:cTn id="1" dur="indefinite" restart="never" nodeType="tmRoot"/>
      </p:par>
    </p:tnLst>
  </p:timing>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21.emf"/><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23.emf"/></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Module 4:</a:t>
            </a:r>
            <a:r>
              <a:rPr lang="en-US" altLang="en-US" sz="8000" smtClean="0"/>
              <a:t> </a:t>
            </a:r>
            <a:r>
              <a:rPr lang="en-US" altLang="en-US" sz="5100" smtClean="0"/>
              <a:t/>
            </a:r>
            <a:br>
              <a:rPr lang="en-US" altLang="en-US" sz="5100" smtClean="0"/>
            </a:br>
            <a:r>
              <a:rPr lang="en-US" altLang="en-US" sz="4800" smtClean="0"/>
              <a:t>Breaking Down the Results</a:t>
            </a:r>
          </a:p>
        </p:txBody>
      </p:sp>
      <p:sp>
        <p:nvSpPr>
          <p:cNvPr id="21507" name="Slide Number Placeholder 1"/>
          <p:cNvSpPr txBox="1">
            <a:spLocks/>
          </p:cNvSpPr>
          <p:nvPr/>
        </p:nvSpPr>
        <p:spPr bwMode="auto">
          <a:xfrm>
            <a:off x="0" y="640080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7687233-F95B-417D-A5BE-DBB62150202F}" type="slidenum">
              <a:rPr lang="en-CA" altLang="en-US" sz="1800">
                <a:solidFill>
                  <a:srgbClr val="FFFFFF"/>
                </a:solidFill>
                <a:latin typeface="Arial" panose="020B0604020202020204" pitchFamily="34" charset="0"/>
              </a:rPr>
              <a:pPr>
                <a:spcBef>
                  <a:spcPct val="0"/>
                </a:spcBef>
                <a:buFontTx/>
                <a:buNone/>
              </a:pPr>
              <a:t>1</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Rectangle 1"/>
          <p:cNvSpPr>
            <a:spLocks noGrp="1" noChangeArrowheads="1"/>
          </p:cNvSpPr>
          <p:nvPr>
            <p:ph type="title"/>
          </p:nvPr>
        </p:nvSpPr>
        <p:spPr>
          <a:xfrm>
            <a:off x="0" y="381000"/>
            <a:ext cx="9144000" cy="685800"/>
          </a:xfrm>
          <a:solidFill>
            <a:schemeClr val="bg1">
              <a:alpha val="87057"/>
            </a:schemeClr>
          </a:solidFill>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Emission costs table</a:t>
            </a:r>
          </a:p>
        </p:txBody>
      </p:sp>
      <p:pic>
        <p:nvPicPr>
          <p:cNvPr id="3072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700" y="1219200"/>
            <a:ext cx="1790700" cy="3656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2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219200"/>
            <a:ext cx="1790700" cy="3656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726" name="Picture 7"/>
          <p:cNvPicPr>
            <a:picLocks noChangeAspect="1" noChangeArrowheads="1"/>
          </p:cNvPicPr>
          <p:nvPr/>
        </p:nvPicPr>
        <p:blipFill>
          <a:blip r:embed="rId6">
            <a:extLst>
              <a:ext uri="{28A0092B-C50C-407E-A947-70E740481C1C}">
                <a14:useLocalDpi xmlns:a14="http://schemas.microsoft.com/office/drawing/2010/main" val="0"/>
              </a:ext>
            </a:extLst>
          </a:blip>
          <a:srcRect l="14278" t="95978" r="17461" b="2011"/>
          <a:stretch>
            <a:fillRect/>
          </a:stretch>
        </p:blipFill>
        <p:spPr bwMode="auto">
          <a:xfrm>
            <a:off x="0" y="6153150"/>
            <a:ext cx="84518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30727" name="Oval 6"/>
          <p:cNvSpPr>
            <a:spLocks noChangeArrowheads="1"/>
          </p:cNvSpPr>
          <p:nvPr/>
        </p:nvSpPr>
        <p:spPr bwMode="auto">
          <a:xfrm>
            <a:off x="1289050" y="6153150"/>
            <a:ext cx="10668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30728"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A832900A-5BDA-41A0-AA4E-FF77A841D973}" type="slidenum">
              <a:rPr lang="en-US" altLang="en-US" sz="1800">
                <a:solidFill>
                  <a:srgbClr val="4D4D4D"/>
                </a:solidFill>
                <a:cs typeface="Arial" panose="020B0604020202020204" pitchFamily="34" charset="0"/>
              </a:rPr>
              <a:pPr eaLnBrk="1" hangingPunct="1">
                <a:spcBef>
                  <a:spcPct val="0"/>
                </a:spcBef>
                <a:buFontTx/>
                <a:buNone/>
              </a:pPr>
              <a:t>10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2276475"/>
            <a:ext cx="139065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Rectangle 1"/>
          <p:cNvSpPr>
            <a:spLocks noGrp="1" noChangeArrowheads="1"/>
          </p:cNvSpPr>
          <p:nvPr>
            <p:ph type="title"/>
          </p:nvPr>
        </p:nvSpPr>
        <p:spPr>
          <a:xfrm>
            <a:off x="627063" y="674688"/>
            <a:ext cx="7521575" cy="838200"/>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Totals column</a:t>
            </a:r>
          </a:p>
        </p:txBody>
      </p:sp>
      <p:sp>
        <p:nvSpPr>
          <p:cNvPr id="6" name="Rectangle 5"/>
          <p:cNvSpPr/>
          <p:nvPr/>
        </p:nvSpPr>
        <p:spPr>
          <a:xfrm>
            <a:off x="787503" y="1524000"/>
            <a:ext cx="3403497" cy="52322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800" b="1" dirty="0">
                <a:ln w="11430"/>
                <a:solidFill>
                  <a:srgbClr val="002060"/>
                </a:solidFill>
                <a:latin typeface="Arial" panose="020B0604020202020204" pitchFamily="34" charset="0"/>
                <a:cs typeface="Arial" panose="020B0604020202020204" pitchFamily="34" charset="0"/>
              </a:rPr>
              <a:t>construction costs</a:t>
            </a:r>
          </a:p>
        </p:txBody>
      </p:sp>
      <p:sp>
        <p:nvSpPr>
          <p:cNvPr id="9" name="Rectangle 8"/>
          <p:cNvSpPr/>
          <p:nvPr/>
        </p:nvSpPr>
        <p:spPr>
          <a:xfrm>
            <a:off x="832214" y="2590800"/>
            <a:ext cx="2063386" cy="52322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800" b="1" dirty="0">
                <a:ln w="11430"/>
                <a:solidFill>
                  <a:srgbClr val="002060"/>
                </a:solidFill>
                <a:latin typeface="Arial" panose="020B0604020202020204" pitchFamily="34" charset="0"/>
                <a:cs typeface="Arial" panose="020B0604020202020204" pitchFamily="34" charset="0"/>
              </a:rPr>
              <a:t>O&amp;M costs</a:t>
            </a:r>
          </a:p>
        </p:txBody>
      </p:sp>
      <p:sp>
        <p:nvSpPr>
          <p:cNvPr id="10" name="Rectangle 9"/>
          <p:cNvSpPr/>
          <p:nvPr/>
        </p:nvSpPr>
        <p:spPr>
          <a:xfrm>
            <a:off x="832214" y="3657600"/>
            <a:ext cx="2004075" cy="52322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800" b="1" dirty="0">
                <a:ln w="11430"/>
                <a:solidFill>
                  <a:srgbClr val="002060"/>
                </a:solidFill>
                <a:latin typeface="Arial" panose="020B0604020202020204" pitchFamily="34" charset="0"/>
                <a:cs typeface="Arial" panose="020B0604020202020204" pitchFamily="34" charset="0"/>
              </a:rPr>
              <a:t>RUC costs</a:t>
            </a:r>
          </a:p>
        </p:txBody>
      </p:sp>
      <p:sp>
        <p:nvSpPr>
          <p:cNvPr id="11" name="Rectangle 10"/>
          <p:cNvSpPr/>
          <p:nvPr/>
        </p:nvSpPr>
        <p:spPr>
          <a:xfrm>
            <a:off x="826491" y="4800600"/>
            <a:ext cx="2983509" cy="52322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800" b="1" dirty="0">
                <a:ln w="11430"/>
                <a:solidFill>
                  <a:srgbClr val="002060"/>
                </a:solidFill>
                <a:latin typeface="Arial" panose="020B0604020202020204" pitchFamily="34" charset="0"/>
                <a:cs typeface="Arial" panose="020B0604020202020204" pitchFamily="34" charset="0"/>
              </a:rPr>
              <a:t>emissions costs</a:t>
            </a:r>
          </a:p>
        </p:txBody>
      </p:sp>
      <p:sp>
        <p:nvSpPr>
          <p:cNvPr id="8" name="Plus 7"/>
          <p:cNvSpPr/>
          <p:nvPr/>
        </p:nvSpPr>
        <p:spPr>
          <a:xfrm>
            <a:off x="1531938" y="2133600"/>
            <a:ext cx="401637" cy="381000"/>
          </a:xfrm>
          <a:prstGeom prst="mathPlus">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2800"/>
          </a:p>
        </p:txBody>
      </p:sp>
      <p:sp>
        <p:nvSpPr>
          <p:cNvPr id="13" name="Plus 12"/>
          <p:cNvSpPr/>
          <p:nvPr/>
        </p:nvSpPr>
        <p:spPr>
          <a:xfrm>
            <a:off x="1524000" y="3200400"/>
            <a:ext cx="401638" cy="381000"/>
          </a:xfrm>
          <a:prstGeom prst="mathPlus">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2800"/>
          </a:p>
        </p:txBody>
      </p:sp>
      <p:sp>
        <p:nvSpPr>
          <p:cNvPr id="14" name="Plus 13"/>
          <p:cNvSpPr/>
          <p:nvPr/>
        </p:nvSpPr>
        <p:spPr>
          <a:xfrm>
            <a:off x="1524000" y="4343400"/>
            <a:ext cx="401638" cy="381000"/>
          </a:xfrm>
          <a:prstGeom prst="mathPlus">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sz="2800"/>
          </a:p>
        </p:txBody>
      </p:sp>
      <p:sp>
        <p:nvSpPr>
          <p:cNvPr id="12" name="Equal 11"/>
          <p:cNvSpPr/>
          <p:nvPr/>
        </p:nvSpPr>
        <p:spPr>
          <a:xfrm>
            <a:off x="4495800" y="3000375"/>
            <a:ext cx="1219200" cy="1128713"/>
          </a:xfrm>
          <a:prstGeom prst="mathEqual">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olidFill>
                <a:schemeClr val="tx1"/>
              </a:solidFill>
            </a:endParaRPr>
          </a:p>
        </p:txBody>
      </p:sp>
      <p:pic>
        <p:nvPicPr>
          <p:cNvPr id="317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7900" y="2314575"/>
            <a:ext cx="11811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7" name="Picture 7"/>
          <p:cNvPicPr>
            <a:picLocks noChangeAspect="1" noChangeArrowheads="1"/>
          </p:cNvPicPr>
          <p:nvPr/>
        </p:nvPicPr>
        <p:blipFill>
          <a:blip r:embed="rId5">
            <a:extLst>
              <a:ext uri="{28A0092B-C50C-407E-A947-70E740481C1C}">
                <a14:useLocalDpi xmlns:a14="http://schemas.microsoft.com/office/drawing/2010/main" val="0"/>
              </a:ext>
            </a:extLst>
          </a:blip>
          <a:srcRect l="16267" t="95978" r="17461" b="2011"/>
          <a:stretch>
            <a:fillRect/>
          </a:stretch>
        </p:blipFill>
        <p:spPr bwMode="auto">
          <a:xfrm>
            <a:off x="627063" y="5486400"/>
            <a:ext cx="7993062"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31758" name="Oval 15"/>
          <p:cNvSpPr>
            <a:spLocks noChangeArrowheads="1"/>
          </p:cNvSpPr>
          <p:nvPr/>
        </p:nvSpPr>
        <p:spPr bwMode="auto">
          <a:xfrm>
            <a:off x="1660525" y="5489575"/>
            <a:ext cx="10668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31759"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E55F9D9-FCD8-4831-9D0A-949C389BFF48}" type="slidenum">
              <a:rPr lang="en-US" altLang="en-US" sz="1800">
                <a:solidFill>
                  <a:srgbClr val="4D4D4D"/>
                </a:solidFill>
                <a:cs typeface="Arial" panose="020B0604020202020204" pitchFamily="34" charset="0"/>
              </a:rPr>
              <a:pPr eaLnBrk="1" hangingPunct="1">
                <a:spcBef>
                  <a:spcPct val="0"/>
                </a:spcBef>
                <a:buFontTx/>
                <a:buNone/>
              </a:pPr>
              <a:t>11</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3">
            <a:extLst>
              <a:ext uri="{28A0092B-C50C-407E-A947-70E740481C1C}">
                <a14:useLocalDpi xmlns:a14="http://schemas.microsoft.com/office/drawing/2010/main" val="0"/>
              </a:ext>
            </a:extLst>
          </a:blip>
          <a:srcRect l="4842" t="96388" r="23743" b="1436"/>
          <a:stretch>
            <a:fillRect/>
          </a:stretch>
        </p:blipFill>
        <p:spPr bwMode="auto">
          <a:xfrm>
            <a:off x="504825" y="5334000"/>
            <a:ext cx="8105775" cy="271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32771" name="Rectangle 1"/>
          <p:cNvSpPr>
            <a:spLocks noGrp="1" noChangeArrowheads="1"/>
          </p:cNvSpPr>
          <p:nvPr>
            <p:ph type="title"/>
          </p:nvPr>
        </p:nvSpPr>
        <p:spPr>
          <a:xfrm>
            <a:off x="609600" y="685800"/>
            <a:ext cx="7521575" cy="762000"/>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Results tab</a:t>
            </a:r>
          </a:p>
        </p:txBody>
      </p:sp>
      <p:pic>
        <p:nvPicPr>
          <p:cNvPr id="3277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825" y="1743075"/>
            <a:ext cx="810577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3" name="Oval 4"/>
          <p:cNvSpPr>
            <a:spLocks noChangeArrowheads="1"/>
          </p:cNvSpPr>
          <p:nvPr/>
        </p:nvSpPr>
        <p:spPr bwMode="auto">
          <a:xfrm>
            <a:off x="1447800" y="5295900"/>
            <a:ext cx="6096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32774"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030B4DB6-58DD-41A4-8AD8-AB39ECF44B40}" type="slidenum">
              <a:rPr lang="en-US" altLang="en-US" sz="1800">
                <a:solidFill>
                  <a:srgbClr val="4D4D4D"/>
                </a:solidFill>
                <a:cs typeface="Arial" panose="020B0604020202020204" pitchFamily="34" charset="0"/>
              </a:rPr>
              <a:pPr eaLnBrk="1" hangingPunct="1">
                <a:spcBef>
                  <a:spcPct val="0"/>
                </a:spcBef>
                <a:buFontTx/>
                <a:buNone/>
              </a:pPr>
              <a:t>12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a:xfrm>
            <a:off x="533400" y="609600"/>
            <a:ext cx="4495800" cy="685800"/>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Summary tab</a:t>
            </a:r>
          </a:p>
        </p:txBody>
      </p:sp>
      <p:pic>
        <p:nvPicPr>
          <p:cNvPr id="37891" name="Picture 4"/>
          <p:cNvPicPr>
            <a:picLocks noChangeAspect="1" noChangeArrowheads="1"/>
          </p:cNvPicPr>
          <p:nvPr/>
        </p:nvPicPr>
        <p:blipFill>
          <a:blip r:embed="rId3">
            <a:extLst>
              <a:ext uri="{28A0092B-C50C-407E-A947-70E740481C1C}">
                <a14:useLocalDpi xmlns:a14="http://schemas.microsoft.com/office/drawing/2010/main" val="0"/>
              </a:ext>
            </a:extLst>
          </a:blip>
          <a:srcRect l="4694" t="96422" r="32100" b="1991"/>
          <a:stretch>
            <a:fillRect/>
          </a:stretch>
        </p:blipFill>
        <p:spPr bwMode="auto">
          <a:xfrm>
            <a:off x="533400" y="6019800"/>
            <a:ext cx="7620000" cy="265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37892" name="TextBox 1"/>
          <p:cNvSpPr txBox="1">
            <a:spLocks noChangeArrowheads="1"/>
          </p:cNvSpPr>
          <p:nvPr/>
        </p:nvSpPr>
        <p:spPr bwMode="auto">
          <a:xfrm>
            <a:off x="457200" y="1447800"/>
            <a:ext cx="7696200" cy="44558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nSpc>
                <a:spcPct val="150000"/>
              </a:lnSpc>
              <a:buClr>
                <a:schemeClr val="tx1"/>
              </a:buClr>
              <a:buFont typeface="Arial" panose="020B0604020202020204" pitchFamily="34" charset="0"/>
              <a:buChar char="•"/>
            </a:pPr>
            <a:r>
              <a:rPr lang="en-US" altLang="en-US" dirty="0">
                <a:solidFill>
                  <a:srgbClr val="002060"/>
                </a:solidFill>
                <a:latin typeface="Arial" panose="020B0604020202020204" pitchFamily="34" charset="0"/>
                <a:cs typeface="Arial" panose="020B0604020202020204" pitchFamily="34" charset="0"/>
              </a:rPr>
              <a:t>Internal rate of return</a:t>
            </a: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Break </a:t>
            </a:r>
            <a:r>
              <a:rPr lang="en-US" altLang="en-US" dirty="0">
                <a:solidFill>
                  <a:srgbClr val="002060"/>
                </a:solidFill>
                <a:latin typeface="Arial" panose="020B0604020202020204" pitchFamily="34" charset="0"/>
                <a:cs typeface="Arial" panose="020B0604020202020204" pitchFamily="34" charset="0"/>
              </a:rPr>
              <a:t>even point</a:t>
            </a: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Discounted </a:t>
            </a:r>
            <a:r>
              <a:rPr lang="en-US" altLang="en-US" dirty="0">
                <a:solidFill>
                  <a:srgbClr val="002060"/>
                </a:solidFill>
                <a:latin typeface="Arial" panose="020B0604020202020204" pitchFamily="34" charset="0"/>
                <a:cs typeface="Arial" panose="020B0604020202020204" pitchFamily="34" charset="0"/>
              </a:rPr>
              <a:t>total cumulative costs</a:t>
            </a: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Discounted </a:t>
            </a:r>
            <a:r>
              <a:rPr lang="en-US" altLang="en-US" dirty="0">
                <a:solidFill>
                  <a:srgbClr val="002060"/>
                </a:solidFill>
                <a:latin typeface="Arial" panose="020B0604020202020204" pitchFamily="34" charset="0"/>
                <a:cs typeface="Arial" panose="020B0604020202020204" pitchFamily="34" charset="0"/>
              </a:rPr>
              <a:t>investment costs</a:t>
            </a: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Discounted </a:t>
            </a:r>
            <a:r>
              <a:rPr lang="en-US" altLang="en-US" dirty="0">
                <a:solidFill>
                  <a:srgbClr val="002060"/>
                </a:solidFill>
                <a:latin typeface="Arial" panose="020B0604020202020204" pitchFamily="34" charset="0"/>
                <a:cs typeface="Arial" panose="020B0604020202020204" pitchFamily="34" charset="0"/>
              </a:rPr>
              <a:t>benefits</a:t>
            </a: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Net </a:t>
            </a:r>
            <a:r>
              <a:rPr lang="en-US" altLang="en-US" dirty="0">
                <a:solidFill>
                  <a:srgbClr val="002060"/>
                </a:solidFill>
                <a:latin typeface="Arial" panose="020B0604020202020204" pitchFamily="34" charset="0"/>
                <a:cs typeface="Arial" panose="020B0604020202020204" pitchFamily="34" charset="0"/>
              </a:rPr>
              <a:t>present </a:t>
            </a:r>
            <a:r>
              <a:rPr lang="en-US" altLang="en-US" dirty="0" smtClean="0">
                <a:solidFill>
                  <a:srgbClr val="002060"/>
                </a:solidFill>
                <a:latin typeface="Arial" panose="020B0604020202020204" pitchFamily="34" charset="0"/>
                <a:cs typeface="Arial" panose="020B0604020202020204" pitchFamily="34" charset="0"/>
              </a:rPr>
              <a:t>value (NPV)</a:t>
            </a:r>
          </a:p>
          <a:p>
            <a:pPr>
              <a:lnSpc>
                <a:spcPct val="150000"/>
              </a:lnSpc>
              <a:buClr>
                <a:schemeClr val="tx1"/>
              </a:buClr>
              <a:buFont typeface="Arial" panose="020B0604020202020204" pitchFamily="34" charset="0"/>
              <a:buChar char="•"/>
            </a:pPr>
            <a:r>
              <a:rPr lang="en-CA" altLang="en-US" dirty="0" smtClean="0">
                <a:solidFill>
                  <a:srgbClr val="002060"/>
                </a:solidFill>
                <a:latin typeface="Arial" panose="020B0604020202020204" pitchFamily="34" charset="0"/>
                <a:cs typeface="Arial" panose="020B0604020202020204" pitchFamily="34" charset="0"/>
              </a:rPr>
              <a:t>NPV/Cost Ratio</a:t>
            </a:r>
            <a:endParaRPr lang="en-US" altLang="en-US" dirty="0">
              <a:solidFill>
                <a:srgbClr val="002060"/>
              </a:solidFill>
              <a:latin typeface="Arial" panose="020B0604020202020204" pitchFamily="34" charset="0"/>
              <a:cs typeface="Arial" panose="020B0604020202020204" pitchFamily="34" charset="0"/>
            </a:endParaRPr>
          </a:p>
          <a:p>
            <a:pPr>
              <a:lnSpc>
                <a:spcPct val="150000"/>
              </a:lnSpc>
              <a:buClr>
                <a:schemeClr val="tx1"/>
              </a:buClr>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Benefit </a:t>
            </a:r>
            <a:r>
              <a:rPr lang="en-US" altLang="en-US" dirty="0">
                <a:solidFill>
                  <a:srgbClr val="002060"/>
                </a:solidFill>
                <a:latin typeface="Arial" panose="020B0604020202020204" pitchFamily="34" charset="0"/>
                <a:cs typeface="Arial" panose="020B0604020202020204" pitchFamily="34" charset="0"/>
              </a:rPr>
              <a:t>cost ratio</a:t>
            </a:r>
            <a:endParaRPr lang="en-CA" altLang="en-US" dirty="0">
              <a:solidFill>
                <a:srgbClr val="002060"/>
              </a:solidFill>
              <a:latin typeface="Arial" panose="020B0604020202020204" pitchFamily="34" charset="0"/>
              <a:cs typeface="Arial" panose="020B0604020202020204" pitchFamily="34" charset="0"/>
            </a:endParaRPr>
          </a:p>
        </p:txBody>
      </p:sp>
      <p:sp>
        <p:nvSpPr>
          <p:cNvPr id="37893" name="Oval 4"/>
          <p:cNvSpPr>
            <a:spLocks noChangeArrowheads="1"/>
          </p:cNvSpPr>
          <p:nvPr/>
        </p:nvSpPr>
        <p:spPr bwMode="auto">
          <a:xfrm>
            <a:off x="2209800" y="5980112"/>
            <a:ext cx="6858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37894"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74F995E-C3F3-4B73-B10F-4BA0F1C918ED}" type="slidenum">
              <a:rPr lang="en-US" altLang="en-US" sz="1800">
                <a:solidFill>
                  <a:srgbClr val="4D4D4D"/>
                </a:solidFill>
                <a:cs typeface="Arial" panose="020B0604020202020204" pitchFamily="34" charset="0"/>
              </a:rPr>
              <a:pPr eaLnBrk="1" hangingPunct="1">
                <a:spcBef>
                  <a:spcPct val="0"/>
                </a:spcBef>
                <a:buFontTx/>
                <a:buNone/>
              </a:pPr>
              <a:t>13</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a:srcRect l="51602" t="28317" r="17308" b="28485"/>
          <a:stretch/>
        </p:blipFill>
        <p:spPr bwMode="auto">
          <a:xfrm>
            <a:off x="171450" y="76200"/>
            <a:ext cx="8210550" cy="6172200"/>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14</a:t>
            </a:fld>
            <a:endParaRPr lang="en-US" dirty="0"/>
          </a:p>
        </p:txBody>
      </p:sp>
    </p:spTree>
    <p:extLst>
      <p:ext uri="{BB962C8B-B14F-4D97-AF65-F5344CB8AC3E}">
        <p14:creationId xmlns:p14="http://schemas.microsoft.com/office/powerpoint/2010/main" val="4646585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15</a:t>
            </a:fld>
            <a:endParaRPr lang="en-US" dirty="0"/>
          </a:p>
        </p:txBody>
      </p:sp>
      <p:pic>
        <p:nvPicPr>
          <p:cNvPr id="7" name="Picture 6"/>
          <p:cNvPicPr/>
          <p:nvPr/>
        </p:nvPicPr>
        <p:blipFill rotWithShape="1">
          <a:blip r:embed="rId3"/>
          <a:srcRect l="51122" t="31441" r="31730" b="32405"/>
          <a:stretch/>
        </p:blipFill>
        <p:spPr bwMode="auto">
          <a:xfrm>
            <a:off x="123824" y="152400"/>
            <a:ext cx="7115175" cy="61722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3361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ctrTitle"/>
          </p:nvPr>
        </p:nvSpPr>
        <p:spPr>
          <a:xfrm>
            <a:off x="471488" y="1676400"/>
            <a:ext cx="8348662" cy="1506538"/>
          </a:xfrm>
        </p:spPr>
        <p:txBody>
          <a:bodyPr/>
          <a:lstStyle/>
          <a:p>
            <a:pPr eaLnBrk="1" hangingPunct="1"/>
            <a:r>
              <a:rPr lang="en-US" altLang="en-US" smtClean="0"/>
              <a:t>Questions?</a:t>
            </a:r>
            <a:endParaRPr lang="en-CA" altLang="en-US" smtClean="0"/>
          </a:p>
        </p:txBody>
      </p:sp>
      <p:pic>
        <p:nvPicPr>
          <p:cNvPr id="4813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5175" y="838200"/>
            <a:ext cx="41148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Slide Number Placeholder 1"/>
          <p:cNvSpPr txBox="1">
            <a:spLocks/>
          </p:cNvSpPr>
          <p:nvPr/>
        </p:nvSpPr>
        <p:spPr bwMode="auto">
          <a:xfrm>
            <a:off x="0" y="640080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B3BEAAAB-BD5C-418D-80EF-9BE07B98E11A}" type="slidenum">
              <a:rPr lang="en-CA" altLang="en-US" sz="1800">
                <a:solidFill>
                  <a:srgbClr val="FFFFFF"/>
                </a:solidFill>
              </a:rPr>
              <a:pPr>
                <a:spcBef>
                  <a:spcPct val="0"/>
                </a:spcBef>
                <a:buFontTx/>
                <a:buNone/>
              </a:pPr>
              <a:t>16</a:t>
            </a:fld>
            <a:endParaRPr lang="en-CA" altLang="en-US" sz="1800">
              <a:solidFill>
                <a:srgbClr val="FFFF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59488" y="0"/>
            <a:ext cx="3084512"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2"/>
          <p:cNvSpPr>
            <a:spLocks noGrp="1" noChangeArrowheads="1"/>
          </p:cNvSpPr>
          <p:nvPr>
            <p:ph idx="1"/>
          </p:nvPr>
        </p:nvSpPr>
        <p:spPr>
          <a:xfrm>
            <a:off x="533400" y="2895600"/>
            <a:ext cx="7143750" cy="1981200"/>
          </a:xfrm>
        </p:spPr>
        <p:txBody>
          <a:bodyPr/>
          <a:lstStyle/>
          <a:p>
            <a:pPr marL="0" indent="0" eaLnBrk="1" hangingPunct="1">
              <a:buClr>
                <a:srgbClr val="FF6600"/>
              </a:buClr>
              <a:buFontTx/>
              <a:buNone/>
              <a:tabLst>
                <a:tab pos="701675" algn="l"/>
                <a:tab pos="984250" algn="l"/>
              </a:tabLst>
            </a:pPr>
            <a:r>
              <a:rPr lang="en-US" altLang="en-US" smtClean="0">
                <a:solidFill>
                  <a:srgbClr val="002060"/>
                </a:solidFill>
                <a:cs typeface="Arial" panose="020B0604020202020204" pitchFamily="34" charset="0"/>
              </a:rPr>
              <a:t>Costs for each alternative are summarized in these categories:</a:t>
            </a:r>
          </a:p>
          <a:p>
            <a:pPr marL="803275" lvl="4" indent="-285750" eaLnBrk="1" hangingPunct="1">
              <a:buClr>
                <a:srgbClr val="FF6600"/>
              </a:buClr>
              <a:buFont typeface="Arial" panose="020B0604020202020204" pitchFamily="34" charset="0"/>
              <a:buChar char="•"/>
              <a:tabLst>
                <a:tab pos="701675" algn="l"/>
                <a:tab pos="984250" algn="l"/>
              </a:tabLst>
            </a:pPr>
            <a:r>
              <a:rPr lang="en-US" altLang="en-US" smtClean="0">
                <a:solidFill>
                  <a:srgbClr val="002060"/>
                </a:solidFill>
                <a:cs typeface="Arial" panose="020B0604020202020204" pitchFamily="34" charset="0"/>
              </a:rPr>
              <a:t>Construction </a:t>
            </a:r>
          </a:p>
          <a:p>
            <a:pPr marL="803275" lvl="4" indent="-285750" eaLnBrk="1" hangingPunct="1">
              <a:buClr>
                <a:srgbClr val="FF6600"/>
              </a:buClr>
              <a:buFont typeface="Arial" panose="020B0604020202020204" pitchFamily="34" charset="0"/>
              <a:buChar char="•"/>
              <a:tabLst>
                <a:tab pos="701675" algn="l"/>
                <a:tab pos="984250" algn="l"/>
              </a:tabLst>
            </a:pPr>
            <a:r>
              <a:rPr lang="en-US" altLang="en-US" smtClean="0">
                <a:solidFill>
                  <a:srgbClr val="002060"/>
                </a:solidFill>
                <a:cs typeface="Arial" panose="020B0604020202020204" pitchFamily="34" charset="0"/>
              </a:rPr>
              <a:t>Operating and Maintenance </a:t>
            </a:r>
          </a:p>
          <a:p>
            <a:pPr marL="803275" lvl="4" indent="-285750" eaLnBrk="1" hangingPunct="1">
              <a:buClr>
                <a:srgbClr val="FF6600"/>
              </a:buClr>
              <a:buFont typeface="Arial" panose="020B0604020202020204" pitchFamily="34" charset="0"/>
              <a:buChar char="•"/>
              <a:tabLst>
                <a:tab pos="701675" algn="l"/>
                <a:tab pos="984250" algn="l"/>
              </a:tabLst>
            </a:pPr>
            <a:r>
              <a:rPr lang="en-US" altLang="en-US" smtClean="0">
                <a:solidFill>
                  <a:srgbClr val="002060"/>
                </a:solidFill>
                <a:cs typeface="Arial" panose="020B0604020202020204" pitchFamily="34" charset="0"/>
              </a:rPr>
              <a:t>Road User </a:t>
            </a:r>
          </a:p>
          <a:p>
            <a:pPr marL="803275" lvl="4" indent="-285750" eaLnBrk="1" hangingPunct="1">
              <a:buClr>
                <a:srgbClr val="FF6600"/>
              </a:buClr>
              <a:buFont typeface="Arial" panose="020B0604020202020204" pitchFamily="34" charset="0"/>
              <a:buChar char="•"/>
              <a:tabLst>
                <a:tab pos="701675" algn="l"/>
                <a:tab pos="984250" algn="l"/>
              </a:tabLst>
            </a:pPr>
            <a:r>
              <a:rPr lang="en-US" altLang="en-US" smtClean="0">
                <a:solidFill>
                  <a:srgbClr val="002060"/>
                </a:solidFill>
                <a:cs typeface="Arial" panose="020B0604020202020204" pitchFamily="34" charset="0"/>
              </a:rPr>
              <a:t>Emission </a:t>
            </a:r>
          </a:p>
          <a:p>
            <a:pPr marL="0" indent="0" eaLnBrk="1" hangingPunct="1">
              <a:buClr>
                <a:srgbClr val="FF6600"/>
              </a:buClr>
              <a:tabLst>
                <a:tab pos="701675" algn="l"/>
                <a:tab pos="984250" algn="l"/>
              </a:tabLst>
            </a:pPr>
            <a:endParaRPr lang="en-US" altLang="en-US" sz="1800" smtClean="0">
              <a:solidFill>
                <a:srgbClr val="002060"/>
              </a:solidFill>
              <a:cs typeface="Arial" panose="020B0604020202020204" pitchFamily="34" charset="0"/>
            </a:endParaRPr>
          </a:p>
          <a:p>
            <a:pPr marL="0" lvl="1" indent="0" eaLnBrk="1" hangingPunct="1">
              <a:buClr>
                <a:srgbClr val="FF6600"/>
              </a:buClr>
              <a:buFont typeface="Wingdings" panose="05000000000000000000" pitchFamily="2" charset="2"/>
              <a:buNone/>
              <a:tabLst>
                <a:tab pos="701675" algn="l"/>
                <a:tab pos="984250" algn="l"/>
              </a:tabLst>
            </a:pPr>
            <a:endParaRPr lang="en-US" altLang="en-US" sz="2000" smtClean="0">
              <a:solidFill>
                <a:srgbClr val="002060"/>
              </a:solidFill>
            </a:endParaRPr>
          </a:p>
        </p:txBody>
      </p:sp>
      <p:pic>
        <p:nvPicPr>
          <p:cNvPr id="22532"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600200"/>
            <a:ext cx="7924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3" name="TextBox 1"/>
          <p:cNvSpPr txBox="1">
            <a:spLocks noChangeArrowheads="1"/>
          </p:cNvSpPr>
          <p:nvPr/>
        </p:nvSpPr>
        <p:spPr bwMode="auto">
          <a:xfrm>
            <a:off x="609600" y="4953000"/>
            <a:ext cx="777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a:solidFill>
                  <a:srgbClr val="002060"/>
                </a:solidFill>
                <a:latin typeface="Arial" panose="020B0604020202020204" pitchFamily="34" charset="0"/>
                <a:cs typeface="Arial" panose="020B0604020202020204" pitchFamily="34" charset="0"/>
              </a:rPr>
              <a:t>Rehab costs must be entered </a:t>
            </a:r>
            <a:r>
              <a:rPr lang="en-US" altLang="en-US">
                <a:solidFill>
                  <a:srgbClr val="FF6600"/>
                </a:solidFill>
                <a:latin typeface="Arial" panose="020B0604020202020204" pitchFamily="34" charset="0"/>
                <a:cs typeface="Arial" panose="020B0604020202020204" pitchFamily="34" charset="0"/>
              </a:rPr>
              <a:t>manually</a:t>
            </a:r>
            <a:r>
              <a:rPr lang="en-US" altLang="en-US">
                <a:solidFill>
                  <a:srgbClr val="002060"/>
                </a:solidFill>
                <a:latin typeface="Arial" panose="020B0604020202020204" pitchFamily="34" charset="0"/>
                <a:cs typeface="Arial" panose="020B0604020202020204" pitchFamily="34" charset="0"/>
              </a:rPr>
              <a:t> over the analysis period for each alternative</a:t>
            </a:r>
            <a:endParaRPr lang="en-CA" altLang="en-US">
              <a:solidFill>
                <a:srgbClr val="002060"/>
              </a:solidFill>
              <a:latin typeface="Arial" panose="020B0604020202020204" pitchFamily="34" charset="0"/>
              <a:cs typeface="Arial" panose="020B0604020202020204" pitchFamily="34" charset="0"/>
            </a:endParaRPr>
          </a:p>
        </p:txBody>
      </p:sp>
      <p:sp>
        <p:nvSpPr>
          <p:cNvPr id="8" name="Rectangle 1"/>
          <p:cNvSpPr txBox="1">
            <a:spLocks noChangeArrowheads="1"/>
          </p:cNvSpPr>
          <p:nvPr/>
        </p:nvSpPr>
        <p:spPr bwMode="auto">
          <a:xfrm>
            <a:off x="381000" y="762000"/>
            <a:ext cx="5943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1" fontAlgn="base" hangingPunct="1">
              <a:spcBef>
                <a:spcPct val="0"/>
              </a:spcBef>
              <a:spcAft>
                <a:spcPct val="0"/>
              </a:spcAft>
              <a:defRPr sz="3200" b="1">
                <a:solidFill>
                  <a:srgbClr val="005072"/>
                </a:solidFill>
                <a:latin typeface="+mj-lt"/>
                <a:ea typeface="+mj-ea"/>
                <a:cs typeface="+mj-cs"/>
              </a:defRPr>
            </a:lvl1pPr>
            <a:lvl2pPr algn="l" rtl="0" eaLnBrk="1" fontAlgn="base" hangingPunct="1">
              <a:spcBef>
                <a:spcPct val="0"/>
              </a:spcBef>
              <a:spcAft>
                <a:spcPct val="0"/>
              </a:spcAft>
              <a:defRPr sz="3200" b="1">
                <a:solidFill>
                  <a:srgbClr val="005072"/>
                </a:solidFill>
                <a:latin typeface="Arial" charset="0"/>
              </a:defRPr>
            </a:lvl2pPr>
            <a:lvl3pPr algn="l" rtl="0" eaLnBrk="1" fontAlgn="base" hangingPunct="1">
              <a:spcBef>
                <a:spcPct val="0"/>
              </a:spcBef>
              <a:spcAft>
                <a:spcPct val="0"/>
              </a:spcAft>
              <a:defRPr sz="3200" b="1">
                <a:solidFill>
                  <a:srgbClr val="005072"/>
                </a:solidFill>
                <a:latin typeface="Arial" charset="0"/>
              </a:defRPr>
            </a:lvl3pPr>
            <a:lvl4pPr algn="l" rtl="0" eaLnBrk="1" fontAlgn="base" hangingPunct="1">
              <a:spcBef>
                <a:spcPct val="0"/>
              </a:spcBef>
              <a:spcAft>
                <a:spcPct val="0"/>
              </a:spcAft>
              <a:defRPr sz="3200" b="1">
                <a:solidFill>
                  <a:srgbClr val="005072"/>
                </a:solidFill>
                <a:latin typeface="Arial" charset="0"/>
              </a:defRPr>
            </a:lvl4pPr>
            <a:lvl5pPr algn="l" rtl="0" eaLnBrk="1" fontAlgn="base" hangingPunct="1">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a:lstStyle>
          <a:p>
            <a:pPr>
              <a:tabLst>
                <a:tab pos="857220" algn="l"/>
              </a:tabLst>
              <a:defRPr/>
            </a:pPr>
            <a:r>
              <a:rPr kumimoji="0" lang="en-US" sz="3600" b="0" kern="0" dirty="0" smtClean="0">
                <a:solidFill>
                  <a:srgbClr val="00AAD2"/>
                </a:solidFill>
                <a:cs typeface="Arial" panose="020B0604020202020204" pitchFamily="34" charset="0"/>
                <a:sym typeface="Gill Sans Light" charset="0"/>
              </a:rPr>
              <a:t>Project Costs Alt# (3 tabs)</a:t>
            </a:r>
          </a:p>
        </p:txBody>
      </p:sp>
      <p:pic>
        <p:nvPicPr>
          <p:cNvPr id="22535" name="Picture 7"/>
          <p:cNvPicPr>
            <a:picLocks noChangeAspect="1" noChangeArrowheads="1"/>
          </p:cNvPicPr>
          <p:nvPr/>
        </p:nvPicPr>
        <p:blipFill>
          <a:blip r:embed="rId5">
            <a:extLst>
              <a:ext uri="{28A0092B-C50C-407E-A947-70E740481C1C}">
                <a14:useLocalDpi xmlns:a14="http://schemas.microsoft.com/office/drawing/2010/main" val="0"/>
              </a:ext>
            </a:extLst>
          </a:blip>
          <a:srcRect l="4926" t="95978" r="17461" b="2011"/>
          <a:stretch>
            <a:fillRect/>
          </a:stretch>
        </p:blipFill>
        <p:spPr bwMode="auto">
          <a:xfrm>
            <a:off x="609600" y="2438400"/>
            <a:ext cx="79248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2536" name="Oval 1"/>
          <p:cNvSpPr>
            <a:spLocks noChangeArrowheads="1"/>
          </p:cNvSpPr>
          <p:nvPr/>
        </p:nvSpPr>
        <p:spPr bwMode="auto">
          <a:xfrm>
            <a:off x="2590800" y="2362200"/>
            <a:ext cx="2514600" cy="4572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2537"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752ACF5-72D2-44DB-BEA0-E448BF1D9187}" type="slidenum">
              <a:rPr lang="en-US" altLang="en-US" sz="1800">
                <a:solidFill>
                  <a:srgbClr val="4D4D4D"/>
                </a:solidFill>
                <a:cs typeface="Arial" panose="020B0604020202020204" pitchFamily="34" charset="0"/>
              </a:rPr>
              <a:pPr eaLnBrk="1" hangingPunct="1">
                <a:spcBef>
                  <a:spcPct val="0"/>
                </a:spcBef>
                <a:buFontTx/>
                <a:buNone/>
              </a:pPr>
              <a:t>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98700" y="2085975"/>
            <a:ext cx="433070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1"/>
          <p:cNvSpPr>
            <a:spLocks noGrp="1" noChangeArrowheads="1"/>
          </p:cNvSpPr>
          <p:nvPr>
            <p:ph type="title"/>
          </p:nvPr>
        </p:nvSpPr>
        <p:spPr>
          <a:xfrm>
            <a:off x="504825" y="676275"/>
            <a:ext cx="8001000" cy="685800"/>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Project cost graphs</a:t>
            </a:r>
          </a:p>
        </p:txBody>
      </p:sp>
      <p:sp>
        <p:nvSpPr>
          <p:cNvPr id="7" name="Rectangle 6"/>
          <p:cNvSpPr/>
          <p:nvPr/>
        </p:nvSpPr>
        <p:spPr>
          <a:xfrm>
            <a:off x="457200" y="1447800"/>
            <a:ext cx="2869704" cy="132343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000" b="1" dirty="0">
                <a:ln w="11430"/>
                <a:solidFill>
                  <a:srgbClr val="002060"/>
                </a:solidFill>
                <a:latin typeface="Arial" panose="020B0604020202020204" pitchFamily="34" charset="0"/>
                <a:cs typeface="Arial" panose="020B0604020202020204" pitchFamily="34" charset="0"/>
              </a:rPr>
              <a:t>Investment costs</a:t>
            </a:r>
          </a:p>
        </p:txBody>
      </p:sp>
      <p:sp>
        <p:nvSpPr>
          <p:cNvPr id="8" name="Rectangle 7"/>
          <p:cNvSpPr/>
          <p:nvPr/>
        </p:nvSpPr>
        <p:spPr>
          <a:xfrm>
            <a:off x="5562600" y="1447800"/>
            <a:ext cx="3124200"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000" b="1" dirty="0">
                <a:ln w="11430"/>
                <a:solidFill>
                  <a:srgbClr val="002060"/>
                </a:solidFill>
                <a:latin typeface="Arial" panose="020B0604020202020204" pitchFamily="34" charset="0"/>
                <a:cs typeface="Arial" panose="020B0604020202020204" pitchFamily="34" charset="0"/>
              </a:rPr>
              <a:t>Other costs</a:t>
            </a:r>
          </a:p>
        </p:txBody>
      </p:sp>
      <p:sp>
        <p:nvSpPr>
          <p:cNvPr id="9" name="Rectangle 8"/>
          <p:cNvSpPr/>
          <p:nvPr/>
        </p:nvSpPr>
        <p:spPr>
          <a:xfrm>
            <a:off x="4114800" y="1362670"/>
            <a:ext cx="684803" cy="92333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en-US" sz="5400" b="1" dirty="0">
                <a:ln/>
                <a:solidFill>
                  <a:srgbClr val="002060"/>
                </a:solidFill>
                <a:latin typeface="+mj-lt"/>
              </a:rPr>
              <a:t>&amp;</a:t>
            </a:r>
          </a:p>
        </p:txBody>
      </p:sp>
      <p:pic>
        <p:nvPicPr>
          <p:cNvPr id="23559" name="Picture 7"/>
          <p:cNvPicPr>
            <a:picLocks noChangeAspect="1" noChangeArrowheads="1"/>
          </p:cNvPicPr>
          <p:nvPr/>
        </p:nvPicPr>
        <p:blipFill>
          <a:blip r:embed="rId4">
            <a:extLst>
              <a:ext uri="{28A0092B-C50C-407E-A947-70E740481C1C}">
                <a14:useLocalDpi xmlns:a14="http://schemas.microsoft.com/office/drawing/2010/main" val="0"/>
              </a:ext>
            </a:extLst>
          </a:blip>
          <a:srcRect l="4926" t="95978" r="17461" b="2011"/>
          <a:stretch>
            <a:fillRect/>
          </a:stretch>
        </p:blipFill>
        <p:spPr bwMode="auto">
          <a:xfrm>
            <a:off x="501650" y="5562600"/>
            <a:ext cx="79248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3560" name="Oval 10"/>
          <p:cNvSpPr>
            <a:spLocks noChangeArrowheads="1"/>
          </p:cNvSpPr>
          <p:nvPr/>
        </p:nvSpPr>
        <p:spPr bwMode="auto">
          <a:xfrm>
            <a:off x="2438400" y="5524500"/>
            <a:ext cx="2514600" cy="3429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3561"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49DC2B4-ED36-4FA6-9388-44743A77CEAA}" type="slidenum">
              <a:rPr lang="en-US" altLang="en-US" sz="1800">
                <a:solidFill>
                  <a:srgbClr val="4D4D4D"/>
                </a:solidFill>
                <a:cs typeface="Arial" panose="020B0604020202020204" pitchFamily="34" charset="0"/>
              </a:rPr>
              <a:pPr eaLnBrk="1" hangingPunct="1">
                <a:spcBef>
                  <a:spcPct val="0"/>
                </a:spcBef>
                <a:buFontTx/>
                <a:buNone/>
              </a:pPr>
              <a:t>3</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p:cNvPicPr>
            <a:picLocks noChangeAspect="1" noChangeArrowheads="1"/>
          </p:cNvPicPr>
          <p:nvPr/>
        </p:nvPicPr>
        <p:blipFill>
          <a:blip r:embed="rId3">
            <a:extLst>
              <a:ext uri="{28A0092B-C50C-407E-A947-70E740481C1C}">
                <a14:useLocalDpi xmlns:a14="http://schemas.microsoft.com/office/drawing/2010/main" val="0"/>
              </a:ext>
            </a:extLst>
          </a:blip>
          <a:srcRect l="25842" t="49036" r="24055" b="7933"/>
          <a:stretch>
            <a:fillRect/>
          </a:stretch>
        </p:blipFill>
        <p:spPr bwMode="auto">
          <a:xfrm>
            <a:off x="3179763" y="1679575"/>
            <a:ext cx="5430837" cy="3732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4579" name="Picture 7"/>
          <p:cNvPicPr>
            <a:picLocks noChangeAspect="1" noChangeArrowheads="1"/>
          </p:cNvPicPr>
          <p:nvPr/>
        </p:nvPicPr>
        <p:blipFill>
          <a:blip r:embed="rId4">
            <a:extLst>
              <a:ext uri="{28A0092B-C50C-407E-A947-70E740481C1C}">
                <a14:useLocalDpi xmlns:a14="http://schemas.microsoft.com/office/drawing/2010/main" val="0"/>
              </a:ext>
            </a:extLst>
          </a:blip>
          <a:srcRect l="14278" t="95978" r="17461" b="2011"/>
          <a:stretch>
            <a:fillRect/>
          </a:stretch>
        </p:blipFill>
        <p:spPr bwMode="auto">
          <a:xfrm>
            <a:off x="533400" y="5562600"/>
            <a:ext cx="80772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4580" name="Rectangle 1"/>
          <p:cNvSpPr>
            <a:spLocks noGrp="1" noChangeArrowheads="1"/>
          </p:cNvSpPr>
          <p:nvPr>
            <p:ph type="title"/>
          </p:nvPr>
        </p:nvSpPr>
        <p:spPr>
          <a:xfrm>
            <a:off x="609600" y="762000"/>
            <a:ext cx="7521575" cy="549275"/>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Alt# investment costs graph</a:t>
            </a:r>
          </a:p>
        </p:txBody>
      </p:sp>
      <p:sp>
        <p:nvSpPr>
          <p:cNvPr id="24581" name="TextBox 5"/>
          <p:cNvSpPr txBox="1">
            <a:spLocks noChangeArrowheads="1"/>
          </p:cNvSpPr>
          <p:nvPr/>
        </p:nvSpPr>
        <p:spPr bwMode="auto">
          <a:xfrm>
            <a:off x="492125" y="1970088"/>
            <a:ext cx="2687638" cy="2678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rgbClr val="FF6600"/>
              </a:buClr>
              <a:buFont typeface="Arial" panose="020B0604020202020204" pitchFamily="34" charset="0"/>
              <a:buChar char="•"/>
            </a:pPr>
            <a:r>
              <a:rPr lang="en-US" altLang="en-US" sz="2800">
                <a:solidFill>
                  <a:srgbClr val="002060"/>
                </a:solidFill>
                <a:latin typeface="Arial" panose="020B0604020202020204" pitchFamily="34" charset="0"/>
                <a:cs typeface="Arial" panose="020B0604020202020204" pitchFamily="34" charset="0"/>
              </a:rPr>
              <a:t>Infrastructure costs</a:t>
            </a:r>
          </a:p>
          <a:p>
            <a:pPr>
              <a:buClr>
                <a:srgbClr val="FF6600"/>
              </a:buClr>
            </a:pPr>
            <a:endParaRPr lang="en-US" altLang="en-US" sz="2800">
              <a:solidFill>
                <a:srgbClr val="002060"/>
              </a:solidFill>
              <a:latin typeface="Arial" panose="020B0604020202020204" pitchFamily="34" charset="0"/>
              <a:cs typeface="Arial" panose="020B0604020202020204" pitchFamily="34" charset="0"/>
            </a:endParaRPr>
          </a:p>
          <a:p>
            <a:pPr>
              <a:buClr>
                <a:srgbClr val="FF6600"/>
              </a:buClr>
              <a:buFont typeface="Arial" panose="020B0604020202020204" pitchFamily="34" charset="0"/>
              <a:buChar char="•"/>
            </a:pPr>
            <a:r>
              <a:rPr lang="en-US" altLang="en-US" sz="2800">
                <a:solidFill>
                  <a:srgbClr val="002060"/>
                </a:solidFill>
                <a:latin typeface="Arial" panose="020B0604020202020204" pitchFamily="34" charset="0"/>
                <a:cs typeface="Arial" panose="020B0604020202020204" pitchFamily="34" charset="0"/>
              </a:rPr>
              <a:t>Life cycle &amp; reinvestment costs</a:t>
            </a:r>
            <a:endParaRPr lang="en-CA" altLang="en-US" sz="2800">
              <a:solidFill>
                <a:srgbClr val="002060"/>
              </a:solidFill>
              <a:latin typeface="Arial" panose="020B0604020202020204" pitchFamily="34" charset="0"/>
              <a:cs typeface="Arial" panose="020B0604020202020204" pitchFamily="34" charset="0"/>
            </a:endParaRPr>
          </a:p>
        </p:txBody>
      </p:sp>
      <p:sp>
        <p:nvSpPr>
          <p:cNvPr id="24582" name="Oval 5"/>
          <p:cNvSpPr>
            <a:spLocks noChangeArrowheads="1"/>
          </p:cNvSpPr>
          <p:nvPr/>
        </p:nvSpPr>
        <p:spPr bwMode="auto">
          <a:xfrm>
            <a:off x="1778000" y="5524500"/>
            <a:ext cx="965200" cy="3429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4583"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4D592119-D64C-4CE3-ABE2-00D70BCC0787}" type="slidenum">
              <a:rPr lang="en-US" altLang="en-US" sz="1800">
                <a:solidFill>
                  <a:srgbClr val="4D4D4D"/>
                </a:solidFill>
                <a:cs typeface="Arial" panose="020B0604020202020204" pitchFamily="34" charset="0"/>
              </a:rPr>
              <a:pPr eaLnBrk="1" hangingPunct="1">
                <a:spcBef>
                  <a:spcPct val="0"/>
                </a:spcBef>
                <a:buFontTx/>
                <a:buNone/>
              </a:pPr>
              <a:t>4</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a:xfrm>
            <a:off x="658813" y="609600"/>
            <a:ext cx="7521575" cy="701675"/>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Alt# other costs graph</a:t>
            </a:r>
          </a:p>
        </p:txBody>
      </p:sp>
      <p:pic>
        <p:nvPicPr>
          <p:cNvPr id="25603" name="Picture 5"/>
          <p:cNvPicPr>
            <a:picLocks noChangeAspect="1" noChangeArrowheads="1"/>
          </p:cNvPicPr>
          <p:nvPr/>
        </p:nvPicPr>
        <p:blipFill>
          <a:blip r:embed="rId3">
            <a:extLst>
              <a:ext uri="{28A0092B-C50C-407E-A947-70E740481C1C}">
                <a14:useLocalDpi xmlns:a14="http://schemas.microsoft.com/office/drawing/2010/main" val="0"/>
              </a:ext>
            </a:extLst>
          </a:blip>
          <a:srcRect l="26656" t="48750" r="16194" b="7738"/>
          <a:stretch>
            <a:fillRect/>
          </a:stretch>
        </p:blipFill>
        <p:spPr bwMode="auto">
          <a:xfrm>
            <a:off x="1066800" y="1447800"/>
            <a:ext cx="6705600" cy="408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5604" name="Picture 7"/>
          <p:cNvPicPr>
            <a:picLocks noChangeAspect="1" noChangeArrowheads="1"/>
          </p:cNvPicPr>
          <p:nvPr/>
        </p:nvPicPr>
        <p:blipFill>
          <a:blip r:embed="rId4">
            <a:extLst>
              <a:ext uri="{28A0092B-C50C-407E-A947-70E740481C1C}">
                <a14:useLocalDpi xmlns:a14="http://schemas.microsoft.com/office/drawing/2010/main" val="0"/>
              </a:ext>
            </a:extLst>
          </a:blip>
          <a:srcRect l="14278" t="95978" r="17461" b="2011"/>
          <a:stretch>
            <a:fillRect/>
          </a:stretch>
        </p:blipFill>
        <p:spPr bwMode="auto">
          <a:xfrm>
            <a:off x="914400" y="5600700"/>
            <a:ext cx="73152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5605" name="Oval 4"/>
          <p:cNvSpPr>
            <a:spLocks noChangeArrowheads="1"/>
          </p:cNvSpPr>
          <p:nvPr/>
        </p:nvSpPr>
        <p:spPr bwMode="auto">
          <a:xfrm>
            <a:off x="2057400" y="5562600"/>
            <a:ext cx="889000" cy="3429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5606"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E288394A-187F-4BA9-9417-A4BE5AD43361}" type="slidenum">
              <a:rPr lang="en-US" altLang="en-US" sz="1800">
                <a:solidFill>
                  <a:srgbClr val="4D4D4D"/>
                </a:solidFill>
                <a:cs typeface="Arial" panose="020B0604020202020204" pitchFamily="34" charset="0"/>
              </a:rPr>
              <a:pPr eaLnBrk="1" hangingPunct="1">
                <a:spcBef>
                  <a:spcPct val="0"/>
                </a:spcBef>
                <a:buFontTx/>
                <a:buNone/>
              </a:pPr>
              <a:t>5</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7"/>
          <p:cNvPicPr>
            <a:picLocks noChangeAspect="1" noChangeArrowheads="1"/>
          </p:cNvPicPr>
          <p:nvPr/>
        </p:nvPicPr>
        <p:blipFill>
          <a:blip r:embed="rId3">
            <a:extLst>
              <a:ext uri="{28A0092B-C50C-407E-A947-70E740481C1C}">
                <a14:useLocalDpi xmlns:a14="http://schemas.microsoft.com/office/drawing/2010/main" val="0"/>
              </a:ext>
            </a:extLst>
          </a:blip>
          <a:srcRect l="14278" t="95978" r="17461" b="2011"/>
          <a:stretch>
            <a:fillRect/>
          </a:stretch>
        </p:blipFill>
        <p:spPr bwMode="auto">
          <a:xfrm>
            <a:off x="387350" y="5524500"/>
            <a:ext cx="84518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662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89450" y="3733800"/>
            <a:ext cx="4349750"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1"/>
          <p:cNvSpPr>
            <a:spLocks noGrp="1" noChangeArrowheads="1"/>
          </p:cNvSpPr>
          <p:nvPr>
            <p:ph type="title"/>
          </p:nvPr>
        </p:nvSpPr>
        <p:spPr>
          <a:xfrm>
            <a:off x="728663" y="609600"/>
            <a:ext cx="7521575" cy="701675"/>
          </a:xfrm>
        </p:spPr>
        <p:txBody>
          <a:bodyPr/>
          <a:lstStyle/>
          <a:p>
            <a:pPr eaLnBrk="1" hangingPunct="1">
              <a:tabLst>
                <a:tab pos="855663" algn="l"/>
              </a:tabLst>
            </a:pPr>
            <a:r>
              <a:rPr lang="en-US" altLang="en-US" b="0" smtClean="0">
                <a:sym typeface="Gill Sans Light"/>
              </a:rPr>
              <a:t>Construction costs table</a:t>
            </a:r>
          </a:p>
        </p:txBody>
      </p:sp>
      <p:sp>
        <p:nvSpPr>
          <p:cNvPr id="26629" name="Oval 5"/>
          <p:cNvSpPr>
            <a:spLocks noChangeArrowheads="1"/>
          </p:cNvSpPr>
          <p:nvPr/>
        </p:nvSpPr>
        <p:spPr bwMode="auto">
          <a:xfrm>
            <a:off x="1676400" y="5524500"/>
            <a:ext cx="9906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6630"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87260186-5E5E-49C0-8521-F6A665287B65}" type="slidenum">
              <a:rPr lang="en-US" altLang="en-US" sz="1800">
                <a:solidFill>
                  <a:srgbClr val="4D4D4D"/>
                </a:solidFill>
                <a:cs typeface="Arial" panose="020B0604020202020204" pitchFamily="34" charset="0"/>
              </a:rPr>
              <a:pPr eaLnBrk="1" hangingPunct="1">
                <a:spcBef>
                  <a:spcPct val="0"/>
                </a:spcBef>
                <a:buFontTx/>
                <a:buNone/>
              </a:pPr>
              <a:t>6</a:t>
            </a:fld>
            <a:endParaRPr lang="en-US" altLang="en-US" sz="1800">
              <a:solidFill>
                <a:srgbClr val="4D4D4D"/>
              </a:solidFill>
              <a:cs typeface="Arial" panose="020B0604020202020204" pitchFamily="34" charset="0"/>
            </a:endParaRPr>
          </a:p>
        </p:txBody>
      </p:sp>
      <p:pic>
        <p:nvPicPr>
          <p:cNvPr id="26631" name="Picture 7"/>
          <p:cNvPicPr>
            <a:picLocks noChangeAspect="1" noChangeArrowheads="1"/>
          </p:cNvPicPr>
          <p:nvPr/>
        </p:nvPicPr>
        <p:blipFill>
          <a:blip r:embed="rId5">
            <a:extLst>
              <a:ext uri="{28A0092B-C50C-407E-A947-70E740481C1C}">
                <a14:useLocalDpi xmlns:a14="http://schemas.microsoft.com/office/drawing/2010/main" val="0"/>
              </a:ext>
            </a:extLst>
          </a:blip>
          <a:srcRect l="50801" t="16986" r="3687" b="48679"/>
          <a:stretch>
            <a:fillRect/>
          </a:stretch>
        </p:blipFill>
        <p:spPr bwMode="auto">
          <a:xfrm>
            <a:off x="395288" y="1341438"/>
            <a:ext cx="8443912"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
          <p:cNvPicPr>
            <a:picLocks noChangeAspect="1" noChangeArrowheads="1"/>
          </p:cNvPicPr>
          <p:nvPr/>
        </p:nvPicPr>
        <p:blipFill>
          <a:blip r:embed="rId3">
            <a:extLst>
              <a:ext uri="{28A0092B-C50C-407E-A947-70E740481C1C}">
                <a14:useLocalDpi xmlns:a14="http://schemas.microsoft.com/office/drawing/2010/main" val="0"/>
              </a:ext>
            </a:extLst>
          </a:blip>
          <a:srcRect l="14278" t="95978" r="17461" b="2011"/>
          <a:stretch>
            <a:fillRect/>
          </a:stretch>
        </p:blipFill>
        <p:spPr bwMode="auto">
          <a:xfrm>
            <a:off x="387350" y="5524500"/>
            <a:ext cx="84518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7651" name="Picture 6"/>
          <p:cNvPicPr>
            <a:picLocks noChangeAspect="1" noChangeArrowheads="1"/>
          </p:cNvPicPr>
          <p:nvPr/>
        </p:nvPicPr>
        <p:blipFill>
          <a:blip r:embed="rId4">
            <a:extLst>
              <a:ext uri="{28A0092B-C50C-407E-A947-70E740481C1C}">
                <a14:useLocalDpi xmlns:a14="http://schemas.microsoft.com/office/drawing/2010/main" val="0"/>
              </a:ext>
            </a:extLst>
          </a:blip>
          <a:srcRect t="13135" b="3278"/>
          <a:stretch>
            <a:fillRect/>
          </a:stretch>
        </p:blipFill>
        <p:spPr bwMode="auto">
          <a:xfrm>
            <a:off x="5562600" y="1595438"/>
            <a:ext cx="3440113" cy="5110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2" name="Rectangle 1"/>
          <p:cNvSpPr>
            <a:spLocks noGrp="1" noChangeArrowheads="1"/>
          </p:cNvSpPr>
          <p:nvPr>
            <p:ph type="title"/>
          </p:nvPr>
        </p:nvSpPr>
        <p:spPr>
          <a:xfrm>
            <a:off x="631825" y="76200"/>
            <a:ext cx="7521575" cy="1143000"/>
          </a:xfrm>
          <a:solidFill>
            <a:schemeClr val="bg1"/>
          </a:solidFill>
        </p:spPr>
        <p:txBody>
          <a:bodyPr/>
          <a:lstStyle/>
          <a:p>
            <a:pPr eaLnBrk="1" hangingPunct="1">
              <a:tabLst>
                <a:tab pos="855663" algn="l"/>
              </a:tabLst>
            </a:pPr>
            <a:r>
              <a:rPr lang="en-US" altLang="en-US" b="0" smtClean="0">
                <a:sym typeface="Gill Sans Light"/>
              </a:rPr>
              <a:t>Operating &amp; maintenance costs table</a:t>
            </a:r>
          </a:p>
        </p:txBody>
      </p:sp>
      <p:pic>
        <p:nvPicPr>
          <p:cNvPr id="2765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447800"/>
            <a:ext cx="6477000" cy="2251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65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447800"/>
            <a:ext cx="1038225"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5" name="Oval 6"/>
          <p:cNvSpPr>
            <a:spLocks noChangeArrowheads="1"/>
          </p:cNvSpPr>
          <p:nvPr/>
        </p:nvSpPr>
        <p:spPr bwMode="auto">
          <a:xfrm>
            <a:off x="1676400" y="5524500"/>
            <a:ext cx="9906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7656"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DE3D8E44-339E-4CF0-8CB4-611AB860924E}" type="slidenum">
              <a:rPr lang="en-US" altLang="en-US" sz="1800">
                <a:solidFill>
                  <a:srgbClr val="4D4D4D"/>
                </a:solidFill>
                <a:cs typeface="Arial" panose="020B0604020202020204" pitchFamily="34" charset="0"/>
              </a:rPr>
              <a:pPr eaLnBrk="1" hangingPunct="1">
                <a:spcBef>
                  <a:spcPct val="0"/>
                </a:spcBef>
                <a:buFontTx/>
                <a:buNone/>
              </a:pPr>
              <a:t>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8"/>
          <p:cNvPicPr>
            <a:picLocks noChangeAspect="1" noChangeArrowheads="1"/>
          </p:cNvPicPr>
          <p:nvPr/>
        </p:nvPicPr>
        <p:blipFill>
          <a:blip r:embed="rId3">
            <a:extLst>
              <a:ext uri="{28A0092B-C50C-407E-A947-70E740481C1C}">
                <a14:useLocalDpi xmlns:a14="http://schemas.microsoft.com/office/drawing/2010/main" val="0"/>
              </a:ext>
            </a:extLst>
          </a:blip>
          <a:srcRect l="5142" t="95950" r="24368" b="2025"/>
          <a:stretch>
            <a:fillRect/>
          </a:stretch>
        </p:blipFill>
        <p:spPr bwMode="auto">
          <a:xfrm>
            <a:off x="468313" y="4953000"/>
            <a:ext cx="7913687"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867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56150" y="3248025"/>
            <a:ext cx="39306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1"/>
          <p:cNvSpPr>
            <a:spLocks noGrp="1" noChangeArrowheads="1"/>
          </p:cNvSpPr>
          <p:nvPr>
            <p:ph type="title"/>
          </p:nvPr>
        </p:nvSpPr>
        <p:spPr>
          <a:xfrm>
            <a:off x="533400" y="533400"/>
            <a:ext cx="4419600" cy="777875"/>
          </a:xfrm>
        </p:spPr>
        <p:txBody>
          <a:bodyPr/>
          <a:lstStyle/>
          <a:p>
            <a:pPr eaLnBrk="1" hangingPunct="1">
              <a:tabLst>
                <a:tab pos="855663" algn="l"/>
              </a:tabLst>
            </a:pPr>
            <a:r>
              <a:rPr lang="en-US" altLang="en-US" b="0" smtClean="0">
                <a:sym typeface="Gill Sans Light"/>
              </a:rPr>
              <a:t>Maintenance tab</a:t>
            </a:r>
          </a:p>
        </p:txBody>
      </p:sp>
      <p:sp>
        <p:nvSpPr>
          <p:cNvPr id="28677" name="Rectangle 2"/>
          <p:cNvSpPr>
            <a:spLocks noGrp="1" noChangeArrowheads="1"/>
          </p:cNvSpPr>
          <p:nvPr>
            <p:ph idx="1"/>
          </p:nvPr>
        </p:nvSpPr>
        <p:spPr>
          <a:xfrm>
            <a:off x="457200" y="1676400"/>
            <a:ext cx="3962400" cy="3505200"/>
          </a:xfrm>
        </p:spPr>
        <p:txBody>
          <a:bodyPr/>
          <a:lstStyle/>
          <a:p>
            <a:pPr marL="0" indent="0" eaLnBrk="1" hangingPunct="1">
              <a:buFontTx/>
              <a:buNone/>
              <a:tabLst>
                <a:tab pos="701675" algn="l"/>
                <a:tab pos="984250" algn="l"/>
              </a:tabLst>
            </a:pPr>
            <a:r>
              <a:rPr lang="en-US" altLang="en-US" sz="2800" smtClean="0">
                <a:solidFill>
                  <a:srgbClr val="002060"/>
                </a:solidFill>
                <a:cs typeface="Arial" panose="020B0604020202020204" pitchFamily="34" charset="0"/>
              </a:rPr>
              <a:t>Two options:</a:t>
            </a:r>
          </a:p>
          <a:p>
            <a:pPr marL="0" indent="0" eaLnBrk="1" hangingPunct="1">
              <a:buFontTx/>
              <a:buNone/>
              <a:tabLst>
                <a:tab pos="701675" algn="l"/>
                <a:tab pos="984250" algn="l"/>
              </a:tabLst>
            </a:pPr>
            <a:r>
              <a:rPr lang="en-US" altLang="en-US" sz="2800" smtClean="0">
                <a:solidFill>
                  <a:srgbClr val="FF6600"/>
                </a:solidFill>
                <a:cs typeface="Arial" panose="020B0604020202020204" pitchFamily="34" charset="0"/>
              </a:rPr>
              <a:t>1. </a:t>
            </a:r>
            <a:r>
              <a:rPr lang="en-US" altLang="en-US" sz="2800" smtClean="0">
                <a:solidFill>
                  <a:srgbClr val="002060"/>
                </a:solidFill>
                <a:cs typeface="Arial" panose="020B0604020202020204" pitchFamily="34" charset="0"/>
              </a:rPr>
              <a:t>User defined specific to the project being evaluated</a:t>
            </a:r>
          </a:p>
          <a:p>
            <a:pPr marL="0" indent="0" eaLnBrk="1" hangingPunct="1">
              <a:buFontTx/>
              <a:buNone/>
              <a:tabLst>
                <a:tab pos="701675" algn="l"/>
                <a:tab pos="984250" algn="l"/>
              </a:tabLst>
            </a:pPr>
            <a:r>
              <a:rPr lang="en-US" altLang="en-US" sz="2800" smtClean="0">
                <a:solidFill>
                  <a:srgbClr val="FF6600"/>
                </a:solidFill>
                <a:cs typeface="Arial" panose="020B0604020202020204" pitchFamily="34" charset="0"/>
              </a:rPr>
              <a:t>2. </a:t>
            </a:r>
            <a:r>
              <a:rPr lang="en-US" altLang="en-US" sz="2800" smtClean="0">
                <a:solidFill>
                  <a:srgbClr val="002060"/>
                </a:solidFill>
                <a:cs typeface="Arial" panose="020B0604020202020204" pitchFamily="34" charset="0"/>
              </a:rPr>
              <a:t>AT’s maintenance cost profile (RODA)</a:t>
            </a:r>
          </a:p>
        </p:txBody>
      </p:sp>
      <p:pic>
        <p:nvPicPr>
          <p:cNvPr id="28678" name="Picture 9"/>
          <p:cNvPicPr>
            <a:picLocks noChangeAspect="1" noChangeArrowheads="1"/>
          </p:cNvPicPr>
          <p:nvPr/>
        </p:nvPicPr>
        <p:blipFill>
          <a:blip r:embed="rId5">
            <a:extLst>
              <a:ext uri="{28A0092B-C50C-407E-A947-70E740481C1C}">
                <a14:useLocalDpi xmlns:a14="http://schemas.microsoft.com/office/drawing/2010/main" val="0"/>
              </a:ext>
            </a:extLst>
          </a:blip>
          <a:srcRect l="29761" t="38959" r="42043" b="37135"/>
          <a:stretch>
            <a:fillRect/>
          </a:stretch>
        </p:blipFill>
        <p:spPr bwMode="auto">
          <a:xfrm>
            <a:off x="4756150" y="533400"/>
            <a:ext cx="393065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8679" name="Oval 8"/>
          <p:cNvSpPr>
            <a:spLocks noChangeArrowheads="1"/>
          </p:cNvSpPr>
          <p:nvPr/>
        </p:nvSpPr>
        <p:spPr bwMode="auto">
          <a:xfrm>
            <a:off x="3200400" y="4972050"/>
            <a:ext cx="10668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8680"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BAA2CC6-02FA-4858-9BC2-5CFEA27CB5B4}" type="slidenum">
              <a:rPr lang="en-US" altLang="en-US" sz="1800">
                <a:solidFill>
                  <a:srgbClr val="4D4D4D"/>
                </a:solidFill>
                <a:cs typeface="Arial" panose="020B0604020202020204" pitchFamily="34" charset="0"/>
              </a:rPr>
              <a:pPr eaLnBrk="1" hangingPunct="1">
                <a:spcBef>
                  <a:spcPct val="0"/>
                </a:spcBef>
                <a:buFontTx/>
                <a:buNone/>
              </a:pPr>
              <a:t>8</a:t>
            </a:fld>
            <a:endParaRPr lang="en-US" altLang="en-US" sz="1800">
              <a:solidFill>
                <a:srgbClr val="4D4D4D"/>
              </a:solidFill>
              <a:cs typeface="Arial" panose="020B0604020202020204" pitchFamily="34" charset="0"/>
            </a:endParaRPr>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8525" y="2743200"/>
            <a:ext cx="4460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1"/>
          <p:cNvSpPr>
            <a:spLocks noGrp="1" noChangeArrowheads="1"/>
          </p:cNvSpPr>
          <p:nvPr>
            <p:ph type="title"/>
          </p:nvPr>
        </p:nvSpPr>
        <p:spPr>
          <a:xfrm>
            <a:off x="685800" y="457200"/>
            <a:ext cx="7521575" cy="685800"/>
          </a:xfrm>
        </p:spPr>
        <p:txBody>
          <a:bodyPr/>
          <a:lstStyle/>
          <a:p>
            <a:pPr eaLnBrk="1" hangingPunct="1">
              <a:tabLst>
                <a:tab pos="855663" algn="l"/>
              </a:tabLst>
            </a:pPr>
            <a:r>
              <a:rPr lang="en-US" altLang="en-US" sz="3600" b="0" smtClean="0">
                <a:solidFill>
                  <a:srgbClr val="00AAD2"/>
                </a:solidFill>
                <a:cs typeface="Arial" panose="020B0604020202020204" pitchFamily="34" charset="0"/>
                <a:sym typeface="Gill Sans Light"/>
              </a:rPr>
              <a:t>Road user costs table</a:t>
            </a:r>
          </a:p>
        </p:txBody>
      </p:sp>
      <p:pic>
        <p:nvPicPr>
          <p:cNvPr id="29700" name="Picture 7"/>
          <p:cNvPicPr>
            <a:picLocks noChangeAspect="1" noChangeArrowheads="1"/>
          </p:cNvPicPr>
          <p:nvPr/>
        </p:nvPicPr>
        <p:blipFill>
          <a:blip r:embed="rId4">
            <a:extLst>
              <a:ext uri="{28A0092B-C50C-407E-A947-70E740481C1C}">
                <a14:useLocalDpi xmlns:a14="http://schemas.microsoft.com/office/drawing/2010/main" val="0"/>
              </a:ext>
            </a:extLst>
          </a:blip>
          <a:srcRect l="35051" t="39297" r="21777" b="44807"/>
          <a:stretch>
            <a:fillRect/>
          </a:stretch>
        </p:blipFill>
        <p:spPr bwMode="auto">
          <a:xfrm>
            <a:off x="762000" y="1416050"/>
            <a:ext cx="7543800" cy="201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9701" name="Picture 7"/>
          <p:cNvPicPr>
            <a:picLocks noChangeAspect="1" noChangeArrowheads="1"/>
          </p:cNvPicPr>
          <p:nvPr/>
        </p:nvPicPr>
        <p:blipFill>
          <a:blip r:embed="rId5">
            <a:extLst>
              <a:ext uri="{28A0092B-C50C-407E-A947-70E740481C1C}">
                <a14:useLocalDpi xmlns:a14="http://schemas.microsoft.com/office/drawing/2010/main" val="0"/>
              </a:ext>
            </a:extLst>
          </a:blip>
          <a:srcRect l="17303" t="95978" r="21770" b="2011"/>
          <a:stretch>
            <a:fillRect/>
          </a:stretch>
        </p:blipFill>
        <p:spPr bwMode="auto">
          <a:xfrm>
            <a:off x="762000" y="5638800"/>
            <a:ext cx="75438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9702" name="Oval 5"/>
          <p:cNvSpPr>
            <a:spLocks noChangeArrowheads="1"/>
          </p:cNvSpPr>
          <p:nvPr/>
        </p:nvSpPr>
        <p:spPr bwMode="auto">
          <a:xfrm>
            <a:off x="1676400" y="5638800"/>
            <a:ext cx="1066800" cy="26670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29703" name="Slide Number Placeholder 2"/>
          <p:cNvSpPr txBox="1">
            <a:spLocks/>
          </p:cNvSpPr>
          <p:nvPr/>
        </p:nvSpPr>
        <p:spPr bwMode="auto">
          <a:xfrm>
            <a:off x="0" y="643413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AE3D686E-E74C-4A06-8E18-38019B4A6258}" type="slidenum">
              <a:rPr lang="en-US" altLang="en-US" sz="1800">
                <a:solidFill>
                  <a:srgbClr val="4D4D4D"/>
                </a:solidFill>
                <a:cs typeface="Arial" panose="020B0604020202020204" pitchFamily="34" charset="0"/>
              </a:rPr>
              <a:pPr eaLnBrk="1" hangingPunct="1">
                <a:spcBef>
                  <a:spcPct val="0"/>
                </a:spcBef>
                <a:buFontTx/>
                <a:buNone/>
              </a:pPr>
              <a:t>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oA_Sky_Horizontal">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GoA_Sky_Horizontal</Template>
  <TotalTime>3683</TotalTime>
  <Words>1115</Words>
  <Application>Microsoft Office PowerPoint</Application>
  <PresentationFormat>On-screen Show (4:3)</PresentationFormat>
  <Paragraphs>84</Paragraphs>
  <Slides>16</Slides>
  <Notes>16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16</vt:i4>
      </vt:variant>
    </vt:vector>
  </HeadingPairs>
  <TitlesOfParts>
    <vt:vector size="26" baseType="lpstr">
      <vt:lpstr>Times New Roman</vt:lpstr>
      <vt:lpstr>Arial</vt:lpstr>
      <vt:lpstr>Calibri</vt:lpstr>
      <vt:lpstr>Wingdings</vt:lpstr>
      <vt:lpstr>Gill Sans Light</vt:lpstr>
      <vt:lpstr>Lucida Grande</vt:lpstr>
      <vt:lpstr>GoA_Sky_Horizontal</vt:lpstr>
      <vt:lpstr>Custom Design</vt:lpstr>
      <vt:lpstr>Office Theme</vt:lpstr>
      <vt:lpstr>1_Office Theme</vt:lpstr>
      <vt:lpstr>PowerPoint Presentation</vt:lpstr>
      <vt:lpstr>PowerPoint Presentation</vt:lpstr>
      <vt:lpstr>Project cost graphs</vt:lpstr>
      <vt:lpstr>Alt# investment costs graph</vt:lpstr>
      <vt:lpstr>Alt# other costs graph</vt:lpstr>
      <vt:lpstr>Construction costs table</vt:lpstr>
      <vt:lpstr>Operating &amp; maintenance costs table</vt:lpstr>
      <vt:lpstr>Maintenance tab</vt:lpstr>
      <vt:lpstr>Road user costs table</vt:lpstr>
      <vt:lpstr>Emission costs table</vt:lpstr>
      <vt:lpstr>Totals column</vt:lpstr>
      <vt:lpstr>Results tab</vt:lpstr>
      <vt:lpstr>Summary tab</vt:lpstr>
      <vt:lpstr>PowerPoint Presentation</vt:lpstr>
      <vt:lpstr>PowerPoint Presentation</vt:lpstr>
      <vt:lpstr>Questions?</vt:lpstr>
    </vt:vector>
  </TitlesOfParts>
  <Company>Alberta Transportation &amp; Utilities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DESIGN GUIDELINES FOR PASSING LANES IN ALBERTA</dc:title>
  <dc:creator>RGUTIERR</dc:creator>
  <cp:lastModifiedBy>Lei Ma</cp:lastModifiedBy>
  <cp:revision>236</cp:revision>
  <cp:lastPrinted>2018-08-27T18:22:14Z</cp:lastPrinted>
  <dcterms:created xsi:type="dcterms:W3CDTF">1999-01-13T20:48:41Z</dcterms:created>
  <dcterms:modified xsi:type="dcterms:W3CDTF">2018-10-17T22:00:09Z</dcterms:modified>
</cp:coreProperties>
</file>