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63" r:id="rId1"/>
    <p:sldMasterId id="2147484303" r:id="rId2"/>
    <p:sldMasterId id="2147484305" r:id="rId3"/>
  </p:sldMasterIdLst>
  <p:notesMasterIdLst>
    <p:notesMasterId r:id="rId38"/>
  </p:notesMasterIdLst>
  <p:handoutMasterIdLst>
    <p:handoutMasterId r:id="rId39"/>
  </p:handoutMasterIdLst>
  <p:sldIdLst>
    <p:sldId id="474" r:id="rId4"/>
    <p:sldId id="420" r:id="rId5"/>
    <p:sldId id="421" r:id="rId6"/>
    <p:sldId id="425" r:id="rId7"/>
    <p:sldId id="426" r:id="rId8"/>
    <p:sldId id="427" r:id="rId9"/>
    <p:sldId id="429" r:id="rId10"/>
    <p:sldId id="430" r:id="rId11"/>
    <p:sldId id="431" r:id="rId12"/>
    <p:sldId id="432" r:id="rId13"/>
    <p:sldId id="433" r:id="rId14"/>
    <p:sldId id="448" r:id="rId15"/>
    <p:sldId id="434" r:id="rId16"/>
    <p:sldId id="435" r:id="rId17"/>
    <p:sldId id="457" r:id="rId18"/>
    <p:sldId id="476" r:id="rId19"/>
    <p:sldId id="449" r:id="rId20"/>
    <p:sldId id="472" r:id="rId21"/>
    <p:sldId id="473" r:id="rId22"/>
    <p:sldId id="465" r:id="rId23"/>
    <p:sldId id="466" r:id="rId24"/>
    <p:sldId id="483" r:id="rId25"/>
    <p:sldId id="450" r:id="rId26"/>
    <p:sldId id="451" r:id="rId27"/>
    <p:sldId id="471" r:id="rId28"/>
    <p:sldId id="444" r:id="rId29"/>
    <p:sldId id="445" r:id="rId30"/>
    <p:sldId id="477" r:id="rId31"/>
    <p:sldId id="484" r:id="rId32"/>
    <p:sldId id="485" r:id="rId33"/>
    <p:sldId id="478" r:id="rId34"/>
    <p:sldId id="467" r:id="rId35"/>
    <p:sldId id="469" r:id="rId36"/>
    <p:sldId id="475" r:id="rId37"/>
  </p:sldIdLst>
  <p:sldSz cx="9144000" cy="6858000" type="screen4x3"/>
  <p:notesSz cx="7023100" cy="9309100"/>
  <p:defaultTex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09395"/>
    <a:srgbClr val="5FCEEA"/>
    <a:srgbClr val="0081AB"/>
    <a:srgbClr val="FF6600"/>
    <a:srgbClr val="66FFCC"/>
    <a:srgbClr val="FFFFFF"/>
    <a:srgbClr val="CC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29" autoAdjust="0"/>
  </p:normalViewPr>
  <p:slideViewPr>
    <p:cSldViewPr>
      <p:cViewPr varScale="1">
        <p:scale>
          <a:sx n="94" d="100"/>
          <a:sy n="94" d="100"/>
        </p:scale>
        <p:origin x="47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1026"/>
          <p:cNvSpPr>
            <a:spLocks noGrp="1" noChangeArrowheads="1"/>
          </p:cNvSpPr>
          <p:nvPr>
            <p:ph type="hdr" sz="quarter"/>
          </p:nvPr>
        </p:nvSpPr>
        <p:spPr bwMode="auto">
          <a:xfrm>
            <a:off x="0" y="0"/>
            <a:ext cx="30686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t" anchorCtr="0" compatLnSpc="1">
            <a:prstTxWarp prst="textNoShape">
              <a:avLst/>
            </a:prstTxWarp>
          </a:bodyPr>
          <a:lstStyle>
            <a:lvl1pPr>
              <a:defRPr kumimoji="0" sz="1200" b="1"/>
            </a:lvl1pPr>
          </a:lstStyle>
          <a:p>
            <a:pPr>
              <a:defRPr/>
            </a:pPr>
            <a:endParaRPr lang="en-US" altLang="en-US"/>
          </a:p>
        </p:txBody>
      </p:sp>
      <p:sp>
        <p:nvSpPr>
          <p:cNvPr id="61443" name="Rectangle 1027"/>
          <p:cNvSpPr>
            <a:spLocks noGrp="1" noChangeArrowheads="1"/>
          </p:cNvSpPr>
          <p:nvPr>
            <p:ph type="dt" idx="1"/>
          </p:nvPr>
        </p:nvSpPr>
        <p:spPr bwMode="auto">
          <a:xfrm>
            <a:off x="3990975" y="0"/>
            <a:ext cx="2994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t" anchorCtr="0" compatLnSpc="1">
            <a:prstTxWarp prst="textNoShape">
              <a:avLst/>
            </a:prstTxWarp>
          </a:bodyPr>
          <a:lstStyle>
            <a:lvl1pPr algn="r">
              <a:defRPr kumimoji="0" sz="1200" b="1"/>
            </a:lvl1pPr>
          </a:lstStyle>
          <a:p>
            <a:pPr>
              <a:defRPr/>
            </a:pPr>
            <a:endParaRPr lang="en-US" altLang="en-US"/>
          </a:p>
        </p:txBody>
      </p:sp>
      <p:sp>
        <p:nvSpPr>
          <p:cNvPr id="19460" name="Rectangle 1028"/>
          <p:cNvSpPr>
            <a:spLocks noGrp="1" noRot="1" noChangeAspect="1" noChangeArrowheads="1" noTextEdit="1"/>
          </p:cNvSpPr>
          <p:nvPr>
            <p:ph type="sldImg" idx="2"/>
          </p:nvPr>
        </p:nvSpPr>
        <p:spPr bwMode="auto">
          <a:xfrm>
            <a:off x="1144588" y="688975"/>
            <a:ext cx="4699000" cy="35242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45" name="Rectangle 1029"/>
          <p:cNvSpPr>
            <a:spLocks noGrp="1" noChangeArrowheads="1"/>
          </p:cNvSpPr>
          <p:nvPr>
            <p:ph type="body" sz="quarter" idx="3"/>
          </p:nvPr>
        </p:nvSpPr>
        <p:spPr bwMode="auto">
          <a:xfrm>
            <a:off x="922338" y="4443413"/>
            <a:ext cx="5141912" cy="413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1446" name="Rectangle 1030"/>
          <p:cNvSpPr>
            <a:spLocks noGrp="1" noChangeArrowheads="1"/>
          </p:cNvSpPr>
          <p:nvPr>
            <p:ph type="ftr" sz="quarter" idx="4"/>
          </p:nvPr>
        </p:nvSpPr>
        <p:spPr bwMode="auto">
          <a:xfrm>
            <a:off x="0" y="8810625"/>
            <a:ext cx="306863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b" anchorCtr="0" compatLnSpc="1">
            <a:prstTxWarp prst="textNoShape">
              <a:avLst/>
            </a:prstTxWarp>
          </a:bodyPr>
          <a:lstStyle>
            <a:lvl1pPr>
              <a:defRPr kumimoji="0" sz="1200" b="1"/>
            </a:lvl1pPr>
          </a:lstStyle>
          <a:p>
            <a:pPr>
              <a:defRPr/>
            </a:pPr>
            <a:endParaRPr lang="en-US" altLang="en-US"/>
          </a:p>
        </p:txBody>
      </p:sp>
      <p:sp>
        <p:nvSpPr>
          <p:cNvPr id="61447" name="Rectangle 1031"/>
          <p:cNvSpPr>
            <a:spLocks noGrp="1" noChangeArrowheads="1"/>
          </p:cNvSpPr>
          <p:nvPr>
            <p:ph type="sldNum" sz="quarter" idx="5"/>
          </p:nvPr>
        </p:nvSpPr>
        <p:spPr bwMode="auto">
          <a:xfrm>
            <a:off x="3990975" y="8810625"/>
            <a:ext cx="2994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23" tIns="45862" rIns="91723" bIns="45862" numCol="1" anchor="b" anchorCtr="0" compatLnSpc="1">
            <a:prstTxWarp prst="textNoShape">
              <a:avLst/>
            </a:prstTxWarp>
          </a:bodyPr>
          <a:lstStyle>
            <a:lvl1pPr algn="r">
              <a:defRPr kumimoji="0" sz="1200" b="1" smtClean="0"/>
            </a:lvl1pPr>
          </a:lstStyle>
          <a:p>
            <a:pPr>
              <a:defRPr/>
            </a:pPr>
            <a:fld id="{E3F01185-C378-4AAD-B829-C9ED5DF415B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p:spPr>
        <p:txBody>
          <a:bodyPr/>
          <a:lstStyle/>
          <a:p>
            <a:endParaRPr lang="en-CA" altLang="en-US" smtClean="0"/>
          </a:p>
        </p:txBody>
      </p:sp>
      <p:sp>
        <p:nvSpPr>
          <p:cNvPr id="2150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4B33095A-E680-4D0A-AEE7-79FB1E24D0BF}" type="slidenum">
              <a:rPr kumimoji="0" lang="en-US" altLang="en-US" sz="1200"/>
              <a:pPr/>
              <a:t>1</a:t>
            </a:fld>
            <a:endParaRPr kumimoji="0"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CA" altLang="en-US" smtClean="0"/>
              <a:t>Enter Project Specific Values for Collision rate if any, and percentage of collision type for 6 different road types. We will practice using the charts available in the Collision Rates tab.</a:t>
            </a:r>
          </a:p>
          <a:p>
            <a:endParaRPr lang="en-CA" altLang="en-US" smtClean="0"/>
          </a:p>
          <a:p>
            <a:endParaRPr lang="en-CA" altLang="en-US" smtClean="0"/>
          </a:p>
        </p:txBody>
      </p:sp>
      <p:sp>
        <p:nvSpPr>
          <p:cNvPr id="399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D8292C6-FE84-4693-928B-9ACAE355B60A}" type="slidenum">
              <a:rPr kumimoji="0" lang="en-US" altLang="en-US" sz="1200"/>
              <a:pPr/>
              <a:t>10</a:t>
            </a:fld>
            <a:endParaRPr kumimoji="0"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r>
              <a:rPr lang="en-US" altLang="en-US" smtClean="0"/>
              <a:t>We are looking at a 2 lane paved undivided highway. </a:t>
            </a:r>
          </a:p>
          <a:p>
            <a:r>
              <a:rPr lang="en-US" altLang="en-US" smtClean="0"/>
              <a:t>Remember that our AADT is 2,875 and our existing roadway width is 8 metres. Therefore, according to the green line on this chart, our collision rate would be estimated at 103.  </a:t>
            </a:r>
            <a:endParaRPr lang="en-CA" altLang="en-US" smtClean="0"/>
          </a:p>
        </p:txBody>
      </p:sp>
      <p:sp>
        <p:nvSpPr>
          <p:cNvPr id="4198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D738477-C476-4F22-991F-C3460FCB1DF6}" type="slidenum">
              <a:rPr kumimoji="0" lang="en-US" altLang="en-US" sz="1200"/>
              <a:pPr/>
              <a:t>11</a:t>
            </a:fld>
            <a:endParaRPr kumimoji="0"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r>
              <a:rPr lang="en-US" altLang="en-US" smtClean="0"/>
              <a:t>We enter in our obtained value of 103 in the Project Specific Value cell corresponding to the 2 Lane paved road. This will ensure that 103 is used rather than the default value of 134.3. Make sure it is entered in the rural collision rates section, not the urban.</a:t>
            </a:r>
          </a:p>
          <a:p>
            <a:endParaRPr lang="en-CA" altLang="en-US" smtClean="0"/>
          </a:p>
        </p:txBody>
      </p:sp>
      <p:sp>
        <p:nvSpPr>
          <p:cNvPr id="4403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A829266-3469-46C3-95AE-6EBE87B33690}" type="slidenum">
              <a:rPr kumimoji="0" lang="en-US" altLang="en-US" sz="1200"/>
              <a:pPr/>
              <a:t>12</a:t>
            </a:fld>
            <a:endParaRPr kumimoji="0"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r>
              <a:rPr lang="en-CA" altLang="en-US" smtClean="0"/>
              <a:t>Define your project segments. For this example, it is acceptable to use one segment only as we assume it is a straight, uniform length of roadway. The screenshots show what the columns would look like if you inputted all the information as specified previously.</a:t>
            </a:r>
          </a:p>
          <a:p>
            <a:r>
              <a:rPr lang="en-CA" altLang="en-US" smtClean="0"/>
              <a:t>Due to the age of the surface, we would use the “Paved 2</a:t>
            </a:r>
            <a:r>
              <a:rPr lang="en-CA" altLang="en-US" baseline="30000" smtClean="0"/>
              <a:t>nd</a:t>
            </a:r>
            <a:r>
              <a:rPr lang="en-CA" altLang="en-US" smtClean="0"/>
              <a:t>” Scheduled Maintenance Cost Category, and input the age of the surface in the last column.</a:t>
            </a:r>
          </a:p>
          <a:p>
            <a:endParaRPr lang="en-CA" altLang="en-US" smtClean="0"/>
          </a:p>
          <a:p>
            <a:endParaRPr lang="en-CA" altLang="en-US" smtClean="0"/>
          </a:p>
        </p:txBody>
      </p:sp>
      <p:sp>
        <p:nvSpPr>
          <p:cNvPr id="4608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4065FE1E-F984-4E89-84E0-4A3263F74064}" type="slidenum">
              <a:rPr kumimoji="0" lang="en-US" altLang="en-US" sz="1200"/>
              <a:pPr/>
              <a:t>13</a:t>
            </a:fld>
            <a:endParaRPr kumimoji="0"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r>
              <a:rPr lang="en-CA" altLang="en-US" smtClean="0"/>
              <a:t>Edit the Project Segment Traffic Mix and Trip Purpose by Vehicle Type, if there is project specific information different from the default values provided.</a:t>
            </a:r>
            <a:endParaRPr lang="en-US" altLang="en-US" smtClean="0"/>
          </a:p>
          <a:p>
            <a:r>
              <a:rPr lang="en-US" altLang="en-US" smtClean="0"/>
              <a:t>Defaults will be used for this example so no change is needed.</a:t>
            </a:r>
            <a:endParaRPr lang="en-CA" altLang="en-US" smtClean="0"/>
          </a:p>
          <a:p>
            <a:endParaRPr lang="en-CA" altLang="en-US" smtClean="0"/>
          </a:p>
        </p:txBody>
      </p:sp>
      <p:sp>
        <p:nvSpPr>
          <p:cNvPr id="481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4065E6F-D622-4447-9DC9-620003EFD39B}" type="slidenum">
              <a:rPr kumimoji="0" lang="en-US" altLang="en-US" sz="1200"/>
              <a:pPr/>
              <a:t>14</a:t>
            </a:fld>
            <a:endParaRPr kumimoji="0"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r>
              <a:rPr lang="en-US" altLang="en-US" smtClean="0"/>
              <a:t>Note that since Alternative 1 is referring to the second overlay happening now, we estimate that grade-widening would be required at year 20 to keep the road in an useable condition. Then, overlay costs would be required for years 40 and 60, to ensure accurate costs are accounted for the entire analysis timeframe. Reminder that all costs are entered in today’s dollars.</a:t>
            </a:r>
            <a:endParaRPr lang="en-CA" altLang="en-US" smtClean="0"/>
          </a:p>
        </p:txBody>
      </p:sp>
      <p:sp>
        <p:nvSpPr>
          <p:cNvPr id="501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BB89743-7826-424D-B351-147C85E2EAB0}" type="slidenum">
              <a:rPr kumimoji="0" lang="en-US" altLang="en-US" sz="1200"/>
              <a:pPr/>
              <a:t>15</a:t>
            </a:fld>
            <a:endParaRPr kumimoji="0"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p:spPr>
        <p:txBody>
          <a:bodyPr/>
          <a:lstStyle/>
          <a:p>
            <a:endParaRPr lang="en-CA" altLang="en-US" smtClean="0"/>
          </a:p>
        </p:txBody>
      </p:sp>
      <p:sp>
        <p:nvSpPr>
          <p:cNvPr id="522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6F79058-76BE-4AD8-912E-7D3CE82532D1}" type="slidenum">
              <a:rPr kumimoji="0" lang="en-US" altLang="en-US" sz="1200"/>
              <a:pPr/>
              <a:t>16</a:t>
            </a:fld>
            <a:endParaRPr kumimoji="0"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p:spPr>
        <p:txBody>
          <a:bodyPr/>
          <a:lstStyle/>
          <a:p>
            <a:r>
              <a:rPr lang="en-US" altLang="en-US" smtClean="0"/>
              <a:t>Alt 2 screenshot</a:t>
            </a:r>
            <a:endParaRPr lang="en-CA" altLang="en-US" smtClean="0"/>
          </a:p>
        </p:txBody>
      </p:sp>
      <p:sp>
        <p:nvSpPr>
          <p:cNvPr id="5427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C023B80-CD6D-41FF-B23D-844655C9C8A2}" type="slidenum">
              <a:rPr kumimoji="0" lang="en-US" altLang="en-US" sz="1200"/>
              <a:pPr/>
              <a:t>17</a:t>
            </a:fld>
            <a:endParaRPr kumimoji="0"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en-US" altLang="en-US" smtClean="0"/>
              <a:t>During grade-widening, the sideslope will be flattened. In this example, from 3:1 to 6:1. We can estimate a safety benefit associated with this improvement in the form of a lower collision rate. Looking at the Clearinghouse collision modification factors inventory database, two CMFs are applicable as shown in the screenshot. Here we apply the more conservative value of 0.89, as we don’t know the quality of the rating.</a:t>
            </a:r>
            <a:endParaRPr lang="en-CA" altLang="en-US" smtClean="0"/>
          </a:p>
        </p:txBody>
      </p:sp>
      <p:sp>
        <p:nvSpPr>
          <p:cNvPr id="5632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7A51456-4E97-40BC-9BD6-F729ED8E3177}" type="slidenum">
              <a:rPr kumimoji="0" lang="en-US" altLang="en-US" sz="1200"/>
              <a:pPr/>
              <a:t>18</a:t>
            </a:fld>
            <a:endParaRPr kumimoji="0"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r>
              <a:rPr lang="en-US" altLang="en-US" smtClean="0"/>
              <a:t>After grade-widening, rumble strips will be added to both the shoulders and the centreline. Looking at the Clearinghouse collision modification factors inventory database, we can apply a value of 0.8 with a fairly high degree of confidence (as the star quality rating is 5).</a:t>
            </a:r>
            <a:endParaRPr lang="en-CA" altLang="en-US" smtClean="0"/>
          </a:p>
        </p:txBody>
      </p:sp>
      <p:sp>
        <p:nvSpPr>
          <p:cNvPr id="5837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0189F01-06E8-48A0-8841-C10EDF622AED}" type="slidenum">
              <a:rPr kumimoji="0" lang="en-US" altLang="en-US" sz="1200"/>
              <a:pPr/>
              <a:t>19</a:t>
            </a:fld>
            <a:endParaRPr kumimoji="0"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r>
              <a:rPr lang="en-US" altLang="en-US" smtClean="0"/>
              <a:t>For example 2, we will evaluate whether we should overlay or grade-widen for a specific project. The existing road is 8 m wide with a 3:1 sideslope. After grade-widening, the road would be 13.4m, with 6:1 sideslopes and rumble strips on both centreline and shoulders. </a:t>
            </a:r>
            <a:endParaRPr lang="en-CA" altLang="en-US" smtClean="0"/>
          </a:p>
        </p:txBody>
      </p:sp>
      <p:sp>
        <p:nvSpPr>
          <p:cNvPr id="2355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71F2B32-F713-472E-AF53-31FAA10B34E8}" type="slidenum">
              <a:rPr kumimoji="0" lang="en-US" altLang="en-US" sz="1200"/>
              <a:pPr/>
              <a:t>2</a:t>
            </a:fld>
            <a:endParaRPr kumimoji="0"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p:spPr>
        <p:txBody>
          <a:bodyPr/>
          <a:lstStyle/>
          <a:p>
            <a:r>
              <a:rPr lang="en-US" altLang="en-US" smtClean="0"/>
              <a:t>Remember that our AADT is 2,875. With a widened road of 12.4 m, we use the lowest blue line to estimate our collision rate at 68.  Intuitively we know that it makes sense that the collision rate is lower with a wider roadway. However, there are additional safety benefits to having flatter sideslopes and rumble strips.</a:t>
            </a:r>
            <a:endParaRPr lang="en-CA" altLang="en-US" smtClean="0"/>
          </a:p>
        </p:txBody>
      </p:sp>
      <p:sp>
        <p:nvSpPr>
          <p:cNvPr id="604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33433CE-993A-41A4-B0EA-5C532AAB71D9}" type="slidenum">
              <a:rPr kumimoji="0" lang="en-US" altLang="en-US" sz="1200"/>
              <a:pPr/>
              <a:t>20</a:t>
            </a:fld>
            <a:endParaRPr kumimoji="0"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altLang="en-US" smtClean="0"/>
              <a:t>Our new collision rate for the 13.4 m wide road is 68. Remember our collision rate for the 8 m wide road was 103. Using these values, this amounts to a collision modification factor of 68/103 = 0.66</a:t>
            </a:r>
          </a:p>
          <a:p>
            <a:r>
              <a:rPr lang="en-US" altLang="en-US" smtClean="0"/>
              <a:t>We also have an applicable CMF of 0.89 for a sideslope flattened from 3:1 to 6:1, and a CMF of 0.8 for the installation of shoulder and centreline rumble strips of 0.8.</a:t>
            </a:r>
          </a:p>
          <a:p>
            <a:r>
              <a:rPr lang="en-US" altLang="en-US" smtClean="0"/>
              <a:t>Therefore, we create a combined CMF of 0.66*0.89*0.8 = 0.470</a:t>
            </a:r>
          </a:p>
          <a:p>
            <a:r>
              <a:rPr lang="en-US" altLang="en-US" smtClean="0"/>
              <a:t>Use some engineering judgement when applying multiple CMFs. It is possible that collision rate of 68 recorded on all provincial highways of width &gt;11.5m may have many kms with flatten sideslops and rumble strips. Therefore, some of these features are already accounted for. To be more reasonable, it is prudent to use an overall CMF of 0.65 rather than 0.47.</a:t>
            </a:r>
          </a:p>
          <a:p>
            <a:r>
              <a:rPr lang="en-US" altLang="en-US" smtClean="0"/>
              <a:t>Our new collision rate is 103*0.65 = 66.95</a:t>
            </a:r>
          </a:p>
          <a:p>
            <a:endParaRPr lang="en-CA" altLang="en-US" smtClean="0"/>
          </a:p>
          <a:p>
            <a:endParaRPr lang="en-CA" altLang="en-US" smtClean="0"/>
          </a:p>
        </p:txBody>
      </p:sp>
      <p:sp>
        <p:nvSpPr>
          <p:cNvPr id="6246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7140F1C-5626-413D-A2DF-28165D6DE826}" type="slidenum">
              <a:rPr kumimoji="0" lang="en-US" altLang="en-US" sz="1200"/>
              <a:pPr/>
              <a:t>21</a:t>
            </a:fld>
            <a:endParaRPr kumimoji="0"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altLang="en-US" smtClean="0"/>
              <a:t>Our new collision rate for the 13.4 m wide road is 68. Remember our collision rate for the 8 m wide road was 103. Using these values, this amounts to a collision modification factor of 68/103 = 0.66</a:t>
            </a:r>
          </a:p>
          <a:p>
            <a:r>
              <a:rPr lang="en-US" altLang="en-US" smtClean="0"/>
              <a:t>We also have an applicable CMF of 0.89 for a sideslope flattened from 3:1 to 6:1, and a CMF of 0.8 for the installation of shoulder and centreline rumble strips of 0.8.</a:t>
            </a:r>
          </a:p>
          <a:p>
            <a:r>
              <a:rPr lang="en-US" altLang="en-US" smtClean="0"/>
              <a:t>Therefore, we create a combined CMF of 0.66*0.89*0.8 = 0.470</a:t>
            </a:r>
          </a:p>
          <a:p>
            <a:r>
              <a:rPr lang="en-US" altLang="en-US" smtClean="0"/>
              <a:t>Use some engineering judgement when applying multiple CMFs. It is possible that collision rate of 68 recorded on all provincial highways of width &gt;11.5m may have many kms with flatten sideslops and rumble strips. Therefore, some of these features are already accounted for. To be more reasonable, it is prudent to use an overall CMF of 0.65 rather than 0.47.</a:t>
            </a:r>
          </a:p>
          <a:p>
            <a:r>
              <a:rPr lang="en-US" altLang="en-US" smtClean="0"/>
              <a:t>Our new collision rate is 103*0.65 = 66.95</a:t>
            </a:r>
          </a:p>
          <a:p>
            <a:endParaRPr lang="en-CA" altLang="en-US" smtClean="0"/>
          </a:p>
          <a:p>
            <a:endParaRPr lang="en-CA" altLang="en-US" smtClean="0"/>
          </a:p>
        </p:txBody>
      </p:sp>
      <p:sp>
        <p:nvSpPr>
          <p:cNvPr id="6246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7140F1C-5626-413D-A2DF-28165D6DE826}" type="slidenum">
              <a:rPr kumimoji="0" lang="en-US" altLang="en-US" sz="1200"/>
              <a:pPr/>
              <a:t>22</a:t>
            </a:fld>
            <a:endParaRPr kumimoji="0" lang="en-US" altLang="en-US" sz="1200"/>
          </a:p>
        </p:txBody>
      </p:sp>
    </p:spTree>
    <p:extLst>
      <p:ext uri="{BB962C8B-B14F-4D97-AF65-F5344CB8AC3E}">
        <p14:creationId xmlns:p14="http://schemas.microsoft.com/office/powerpoint/2010/main" val="317897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altLang="en-US" smtClean="0"/>
              <a:t>We input our new estimated collision rate of 66.95 as a project-specific value under rural 2 lane paved, and leave collision costs as defaults.</a:t>
            </a:r>
            <a:endParaRPr lang="en-CA" altLang="en-US" smtClean="0"/>
          </a:p>
        </p:txBody>
      </p:sp>
      <p:sp>
        <p:nvSpPr>
          <p:cNvPr id="6451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FDD3D93-6180-431A-835B-EA725AED6070}" type="slidenum">
              <a:rPr kumimoji="0" lang="en-US" altLang="en-US" sz="1200"/>
              <a:pPr/>
              <a:t>23</a:t>
            </a:fld>
            <a:endParaRPr kumimoji="0"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r>
              <a:rPr lang="en-US" altLang="en-US" smtClean="0"/>
              <a:t>Enter in project segment information for Alternative 2. The only difference from Alternative 1 will be the scheduled maintenance category, which will be paved base. </a:t>
            </a:r>
          </a:p>
          <a:p>
            <a:r>
              <a:rPr lang="en-US" altLang="en-US" smtClean="0"/>
              <a:t>All other values under the Alt2 tab will be left as defaults.</a:t>
            </a:r>
            <a:endParaRPr lang="en-CA" altLang="en-US" smtClean="0"/>
          </a:p>
        </p:txBody>
      </p:sp>
      <p:sp>
        <p:nvSpPr>
          <p:cNvPr id="6656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3829FA5E-BF09-4BC8-B2B8-90656222809B}" type="slidenum">
              <a:rPr kumimoji="0" lang="en-US" altLang="en-US" sz="1200"/>
              <a:pPr/>
              <a:t>24</a:t>
            </a:fld>
            <a:endParaRPr kumimoji="0"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p:spPr>
        <p:txBody>
          <a:bodyPr/>
          <a:lstStyle/>
          <a:p>
            <a:r>
              <a:rPr lang="en-US" altLang="en-US" smtClean="0"/>
              <a:t>Under ProjectCostsAlt2 tab, we enter in applicable overlay costs at years 20, 40 to ensure we account for all reasonably foreseeable costs over the analysis period.</a:t>
            </a:r>
          </a:p>
        </p:txBody>
      </p:sp>
      <p:sp>
        <p:nvSpPr>
          <p:cNvPr id="6861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3E61EBD-1B55-46BE-80D1-AE9D04BE80B3}" type="slidenum">
              <a:rPr kumimoji="0" lang="en-US" altLang="en-US" sz="1200"/>
              <a:pPr/>
              <a:t>25</a:t>
            </a:fld>
            <a:endParaRPr kumimoji="0"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p:spPr>
        <p:txBody>
          <a:bodyPr/>
          <a:lstStyle/>
          <a:p>
            <a:r>
              <a:rPr lang="en-US" altLang="en-US" smtClean="0"/>
              <a:t>These are the results for an analysis period of 20 years. The analysis period is the year at which you’d like to view the IRR. AT typically deems a project economically feasible if the IRR is greater than 4% at year 20. The rest of the indicators shown below are calculated over the 80 year timeframe. </a:t>
            </a:r>
          </a:p>
          <a:p>
            <a:r>
              <a:rPr lang="en-US" altLang="en-US" smtClean="0"/>
              <a:t>For this project, Alternative 2 IRR is very high at 15.9% and the project pays for itself in just 8 years.</a:t>
            </a:r>
          </a:p>
          <a:p>
            <a:r>
              <a:rPr lang="en-US" altLang="en-US" smtClean="0"/>
              <a:t>Total cumulative costs for Alternative 2 are less than for Alternative 1, as benefits are realized in the form cost savings.  </a:t>
            </a:r>
            <a:endParaRPr lang="en-CA" altLang="en-US" smtClean="0"/>
          </a:p>
        </p:txBody>
      </p:sp>
      <p:sp>
        <p:nvSpPr>
          <p:cNvPr id="7066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7B6E801-1522-4FA7-968E-4713A1825160}" type="slidenum">
              <a:rPr kumimoji="0" lang="en-US" altLang="en-US" sz="1200"/>
              <a:pPr/>
              <a:t>26</a:t>
            </a:fld>
            <a:endParaRPr kumimoji="0"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p:spPr>
        <p:txBody>
          <a:bodyPr/>
          <a:lstStyle/>
          <a:p>
            <a:r>
              <a:rPr lang="en-US" altLang="en-US" smtClean="0"/>
              <a:t>The investment costs of Alternative 2 are higher than those of Alternative 1. However, there are positive benefits in the forms of cost savings realized with Alternative 2, because the expected collision rate is lower with a wider shoulder, flatter sideslopes, and rumble strips. The benefit cost ratio is 4.3, which means that the benefits significantly exceed the costs for Alternative 2 – this is consistent with the high IRR value. With such results, it would be much more fiscally responsible to grade-widen now as opposed to waiting for 20 years, if you know you will need to grade-widen in 20 years anyway.</a:t>
            </a:r>
          </a:p>
        </p:txBody>
      </p:sp>
      <p:sp>
        <p:nvSpPr>
          <p:cNvPr id="7270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17F8CDE-30B9-4D92-B2FD-5B390757C67F}" type="slidenum">
              <a:rPr kumimoji="0" lang="en-US" altLang="en-US" sz="1200"/>
              <a:pPr/>
              <a:t>27</a:t>
            </a:fld>
            <a:endParaRPr kumimoji="0"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p:spPr>
        <p:txBody>
          <a:bodyPr/>
          <a:lstStyle/>
          <a:p>
            <a:r>
              <a:rPr lang="en-US" altLang="en-US" smtClean="0"/>
              <a:t>Now let’s do some sensitivity analysis. First, we want to see what the results would be if the running speed for Alt1 and Alt2 will be raised to 110km/h. </a:t>
            </a:r>
            <a:endParaRPr lang="en-CA" altLang="en-US" smtClean="0"/>
          </a:p>
        </p:txBody>
      </p:sp>
      <p:sp>
        <p:nvSpPr>
          <p:cNvPr id="7475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0109D8F3-F3FC-487F-9A67-8646354106E3}" type="slidenum">
              <a:rPr kumimoji="0" lang="en-US" altLang="en-US" sz="1200"/>
              <a:pPr/>
              <a:t>28</a:t>
            </a:fld>
            <a:endParaRPr kumimoji="0"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p:spPr>
        <p:txBody>
          <a:bodyPr/>
          <a:lstStyle/>
          <a:p>
            <a:r>
              <a:rPr lang="en-US" altLang="en-US" smtClean="0"/>
              <a:t>These are the results for an analysis period of 20 years. The analysis period is the year at which you’d like to view the IRR. AT typically deems a project economically feasible if the IRR is greater than 4% at year 20. The rest of the indicators shown below are calculated over the 80 year timeframe. </a:t>
            </a:r>
          </a:p>
          <a:p>
            <a:r>
              <a:rPr lang="en-US" altLang="en-US" smtClean="0"/>
              <a:t>For this project, Alternative 2 IRR is very high at 15.9% and the project pays for itself in just 8 years.</a:t>
            </a:r>
          </a:p>
          <a:p>
            <a:r>
              <a:rPr lang="en-US" altLang="en-US" smtClean="0"/>
              <a:t>Total cumulative costs for Alternative 2 are less than for Alternative 1, as benefits are realized in the form cost savings.  </a:t>
            </a:r>
            <a:endParaRPr lang="en-CA" altLang="en-US" smtClean="0"/>
          </a:p>
        </p:txBody>
      </p:sp>
      <p:sp>
        <p:nvSpPr>
          <p:cNvPr id="7066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7B6E801-1522-4FA7-968E-4713A1825160}" type="slidenum">
              <a:rPr kumimoji="0" lang="en-US" altLang="en-US" sz="1200"/>
              <a:pPr/>
              <a:t>29</a:t>
            </a:fld>
            <a:endParaRPr kumimoji="0" lang="en-US" altLang="en-US" sz="1200"/>
          </a:p>
        </p:txBody>
      </p:sp>
    </p:spTree>
    <p:extLst>
      <p:ext uri="{BB962C8B-B14F-4D97-AF65-F5344CB8AC3E}">
        <p14:creationId xmlns:p14="http://schemas.microsoft.com/office/powerpoint/2010/main" val="1390204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p:spPr>
        <p:txBody>
          <a:bodyPr/>
          <a:lstStyle/>
          <a:p>
            <a:r>
              <a:rPr lang="en-US" altLang="en-US" smtClean="0"/>
              <a:t>We will only consider two alternatives. Alternative 1 is to simply continue doing the overlay, considering the likely need to grade widen later. Alternative 2 is to grade widen now, and then overlay as needed in the future.</a:t>
            </a:r>
            <a:endParaRPr lang="en-CA" altLang="en-US" smtClean="0"/>
          </a:p>
        </p:txBody>
      </p:sp>
      <p:sp>
        <p:nvSpPr>
          <p:cNvPr id="256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519854C-2C14-4253-9552-6718F9FBB1B6}" type="slidenum">
              <a:rPr kumimoji="0" lang="en-US" altLang="en-US" sz="1200"/>
              <a:pPr/>
              <a:t>3</a:t>
            </a:fld>
            <a:endParaRPr kumimoji="0"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p:spPr>
        <p:txBody>
          <a:bodyPr/>
          <a:lstStyle/>
          <a:p>
            <a:r>
              <a:rPr lang="en-US" altLang="en-US" smtClean="0"/>
              <a:t>The investment costs of Alternative 2 are higher than those of Alternative 1. However, there are positive benefits in the forms of cost savings realized with Alternative 2, because the expected collision rate is lower with a wider shoulder, flatter sideslopes, and rumble strips. The benefit cost ratio is 4.3, which means that the benefits significantly exceed the costs for Alternative 2 – this is consistent with the high IRR value. With such results, it would be much more fiscally responsible to grade-widen now as opposed to waiting for 20 years, if you know you will need to grade-widen in 20 years anyway.</a:t>
            </a:r>
          </a:p>
        </p:txBody>
      </p:sp>
      <p:sp>
        <p:nvSpPr>
          <p:cNvPr id="7270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F17F8CDE-30B9-4D92-B2FD-5B390757C67F}" type="slidenum">
              <a:rPr kumimoji="0" lang="en-US" altLang="en-US" sz="1200"/>
              <a:pPr/>
              <a:t>30</a:t>
            </a:fld>
            <a:endParaRPr kumimoji="0" lang="en-US" altLang="en-US" sz="1200"/>
          </a:p>
        </p:txBody>
      </p:sp>
    </p:spTree>
    <p:extLst>
      <p:ext uri="{BB962C8B-B14F-4D97-AF65-F5344CB8AC3E}">
        <p14:creationId xmlns:p14="http://schemas.microsoft.com/office/powerpoint/2010/main" val="22324687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p:spPr>
        <p:txBody>
          <a:bodyPr/>
          <a:lstStyle/>
          <a:p>
            <a:r>
              <a:rPr lang="en-US" altLang="en-US" smtClean="0"/>
              <a:t>Then we will see what if the traffic volume is as low as 500.</a:t>
            </a:r>
            <a:endParaRPr lang="en-CA" altLang="en-US" smtClean="0"/>
          </a:p>
        </p:txBody>
      </p:sp>
      <p:sp>
        <p:nvSpPr>
          <p:cNvPr id="809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C7C31FA-3226-4F70-866E-B38026C01A6A}" type="slidenum">
              <a:rPr kumimoji="0" lang="en-US" altLang="en-US" sz="1200"/>
              <a:pPr/>
              <a:t>31</a:t>
            </a:fld>
            <a:endParaRPr kumimoji="0"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p:spPr>
        <p:txBody>
          <a:bodyPr/>
          <a:lstStyle/>
          <a:p>
            <a:r>
              <a:rPr lang="en-US" altLang="en-US" smtClean="0"/>
              <a:t>Based on these results (and continuing to use a 20 year analysis period), we can see what a difference the lower traffic volume makes. However, the IRR is still greater than 4%, and the project breaks even in 20 years.</a:t>
            </a:r>
            <a:endParaRPr lang="en-CA" altLang="en-US" smtClean="0"/>
          </a:p>
        </p:txBody>
      </p:sp>
      <p:sp>
        <p:nvSpPr>
          <p:cNvPr id="8294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A0005C9-0885-4644-95F4-D9749A7DFB21}" type="slidenum">
              <a:rPr kumimoji="0" lang="en-US" altLang="en-US" sz="1200"/>
              <a:pPr/>
              <a:t>32</a:t>
            </a:fld>
            <a:endParaRPr kumimoji="0"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p:spPr>
        <p:txBody>
          <a:bodyPr/>
          <a:lstStyle/>
          <a:p>
            <a:r>
              <a:rPr lang="en-US" altLang="en-US" dirty="0" smtClean="0"/>
              <a:t>The NPV is still positive, and b/c ratio is still above 1. </a:t>
            </a:r>
            <a:r>
              <a:rPr lang="en-US" altLang="en-US" smtClean="0"/>
              <a:t>Alternative 2 is still more economically feasible than Alternative 1, even with a low traffic volume. </a:t>
            </a:r>
            <a:endParaRPr lang="en-CA" altLang="en-US" dirty="0" smtClean="0"/>
          </a:p>
        </p:txBody>
      </p:sp>
      <p:sp>
        <p:nvSpPr>
          <p:cNvPr id="849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B1F80A07-2A24-4A6A-897A-FF9C4A1F5B10}" type="slidenum">
              <a:rPr kumimoji="0" lang="en-US" altLang="en-US" sz="1200"/>
              <a:pPr/>
              <a:t>33</a:t>
            </a:fld>
            <a:endParaRPr kumimoji="0"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p:spPr>
        <p:txBody>
          <a:bodyPr/>
          <a:lstStyle/>
          <a:p>
            <a:endParaRPr lang="en-CA" altLang="en-US" smtClean="0"/>
          </a:p>
        </p:txBody>
      </p:sp>
      <p:sp>
        <p:nvSpPr>
          <p:cNvPr id="870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74DA782-42D4-4203-8867-CE0463550A45}" type="slidenum">
              <a:rPr kumimoji="0" lang="en-US" altLang="en-US" sz="1200"/>
              <a:pPr/>
              <a:t>34</a:t>
            </a:fld>
            <a:endParaRPr kumimoji="0"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p:spPr>
        <p:txBody>
          <a:bodyPr/>
          <a:lstStyle/>
          <a:p>
            <a:endParaRPr lang="en-CA" altLang="en-US" smtClean="0"/>
          </a:p>
        </p:txBody>
      </p:sp>
      <p:sp>
        <p:nvSpPr>
          <p:cNvPr id="2765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5C58995-D64B-4FA7-879B-E38AA92407C5}" type="slidenum">
              <a:rPr kumimoji="0" lang="en-US" altLang="en-US" sz="1200"/>
              <a:pPr/>
              <a:t>4</a:t>
            </a:fld>
            <a:endParaRPr kumimoji="0"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p:spPr>
        <p:txBody>
          <a:bodyPr/>
          <a:lstStyle/>
          <a:p>
            <a:r>
              <a:rPr lang="en-US" altLang="en-US" smtClean="0"/>
              <a:t>Since the curvature and/or gradient does not differ between alternatives, we will choose the California method to calculate vehicle running costs.</a:t>
            </a:r>
            <a:endParaRPr lang="en-CA" altLang="en-US" smtClean="0"/>
          </a:p>
        </p:txBody>
      </p:sp>
      <p:sp>
        <p:nvSpPr>
          <p:cNvPr id="297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6EC8C12-8F2A-45A6-988C-BFDEEA29E032}" type="slidenum">
              <a:rPr kumimoji="0" lang="en-US" altLang="en-US" sz="1200"/>
              <a:pPr/>
              <a:t>5</a:t>
            </a:fld>
            <a:endParaRPr kumimoji="0"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p:spPr>
        <p:txBody>
          <a:bodyPr/>
          <a:lstStyle/>
          <a:p>
            <a:r>
              <a:rPr lang="en-CA" altLang="en-US" smtClean="0"/>
              <a:t>Enter in a name for your project. Observe the remainder of the Project Defn tab. Consider whether you have project-specific values available for vehicle occupancy, unit costs for time, and vehicle operating costs. In this case, we do not.</a:t>
            </a:r>
          </a:p>
        </p:txBody>
      </p:sp>
      <p:sp>
        <p:nvSpPr>
          <p:cNvPr id="3174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B50A122-BBBC-4C88-AFF6-472CC7F85996}" type="slidenum">
              <a:rPr kumimoji="0" lang="en-US" altLang="en-US" sz="1200"/>
              <a:pPr/>
              <a:t>6</a:t>
            </a:fld>
            <a:endParaRPr kumimoji="0"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smtClean="0"/>
              <a:t>In Alt 1 tab: If you click on the Project Type cell, a drop-down list of possible options appears. In this case we will select Overlay (rehabilitation). Then, select whether the setting is rural or urban by clicking on the cell adjacent to the project type.</a:t>
            </a:r>
          </a:p>
          <a:p>
            <a:r>
              <a:rPr lang="en-US" altLang="en-US" smtClean="0"/>
              <a:t>Enter in a name for Alternative 1.</a:t>
            </a:r>
            <a:endParaRPr lang="en-CA" altLang="en-US" smtClean="0"/>
          </a:p>
        </p:txBody>
      </p:sp>
      <p:sp>
        <p:nvSpPr>
          <p:cNvPr id="337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655DBA1-9C5A-4E92-BDAD-B64A5A40541E}" type="slidenum">
              <a:rPr kumimoji="0" lang="en-US" altLang="en-US" sz="1200"/>
              <a:pPr/>
              <a:t>7</a:t>
            </a:fld>
            <a:endParaRPr kumimoji="0"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US" altLang="en-US" smtClean="0"/>
              <a:t>Identify the Construction Start/End Years. </a:t>
            </a:r>
            <a:r>
              <a:rPr lang="en-CA" altLang="en-US" smtClean="0"/>
              <a:t>Enter the Original (Historic) Project Cost. This is optional, and is only applicable if no significant amounts of construction costs are needed with this alternative. Example: for a “do minimum” alternative</a:t>
            </a:r>
          </a:p>
        </p:txBody>
      </p:sp>
      <p:sp>
        <p:nvSpPr>
          <p:cNvPr id="358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81E7E77-2488-49E1-AFE6-8E521B831B64}" type="slidenum">
              <a:rPr kumimoji="0" lang="en-US" altLang="en-US" sz="1200"/>
              <a:pPr/>
              <a:t>8</a:t>
            </a:fld>
            <a:endParaRPr kumimoji="0"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r>
              <a:rPr lang="en-CA" altLang="en-US" smtClean="0"/>
              <a:t>Enter the construction costs. For Alternative 1, an overlay cost is required, i.e. a minor construction cost to keep the road in useable condition.</a:t>
            </a:r>
          </a:p>
          <a:p>
            <a:r>
              <a:rPr lang="en-CA" altLang="en-US" smtClean="0"/>
              <a:t>Next, enter Specified Operating and Maintenance costs (if any). Leave blank to only use Scheduled O&amp;M costs, which will be applied by default unless the user selects “Do Not Use” under the Scheduled O&amp;M category under Project Segment Definition inputs. For this example we will be leaving it blank.</a:t>
            </a:r>
          </a:p>
          <a:p>
            <a:endParaRPr lang="en-CA" altLang="en-US" smtClean="0"/>
          </a:p>
        </p:txBody>
      </p:sp>
      <p:sp>
        <p:nvSpPr>
          <p:cNvPr id="378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1E57F96-AC79-4FCB-A69B-D03B970C6510}" type="slidenum">
              <a:rPr kumimoji="0" lang="en-US" altLang="en-US" sz="1200"/>
              <a:pPr/>
              <a:t>9</a:t>
            </a:fld>
            <a:endParaRPr kumimoji="0"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597162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9825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430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430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3903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1976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29038"/>
            <a:ext cx="4038600" cy="1976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4522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endParaRPr lang="en-CA" noProof="0"/>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Tree>
    <p:extLst>
      <p:ext uri="{BB962C8B-B14F-4D97-AF65-F5344CB8AC3E}">
        <p14:creationId xmlns:p14="http://schemas.microsoft.com/office/powerpoint/2010/main" val="1989118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smtClean="0">
                <a:solidFill>
                  <a:srgbClr val="FFFFFF"/>
                </a:solidFill>
                <a:latin typeface="Arial" panose="020B0604020202020204" pitchFamily="34" charset="0"/>
                <a:cs typeface="Arial" panose="020B0604020202020204" pitchFamily="34" charset="0"/>
              </a:defRPr>
            </a:lvl1pPr>
          </a:lstStyle>
          <a:p>
            <a:pPr>
              <a:defRPr/>
            </a:pPr>
            <a:fld id="{AB29F2C2-D384-4DE2-972A-8EBE63D4547C}" type="slidenum">
              <a:rPr lang="en-CA" altLang="en-US"/>
              <a:pPr>
                <a:defRPr/>
              </a:pPr>
              <a:t>‹#›</a:t>
            </a:fld>
            <a:endParaRPr lang="en-CA" altLang="en-US"/>
          </a:p>
        </p:txBody>
      </p:sp>
    </p:spTree>
    <p:extLst>
      <p:ext uri="{BB962C8B-B14F-4D97-AF65-F5344CB8AC3E}">
        <p14:creationId xmlns:p14="http://schemas.microsoft.com/office/powerpoint/2010/main" val="3329042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5" name="Rectangle 4"/>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3033391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72201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92040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56723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66372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1682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0202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54409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1601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13"/>
          <p:cNvSpPr>
            <a:spLocks noChangeShapeType="1"/>
          </p:cNvSpPr>
          <p:nvPr userDrawn="1"/>
        </p:nvSpPr>
        <p:spPr bwMode="auto">
          <a:xfrm>
            <a:off x="539750" y="1398588"/>
            <a:ext cx="8064500" cy="0"/>
          </a:xfrm>
          <a:prstGeom prst="line">
            <a:avLst/>
          </a:prstGeom>
          <a:noFill/>
          <a:ln w="19050">
            <a:solidFill>
              <a:srgbClr val="005072"/>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29" name="Picture 6"/>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userDrawn="1"/>
        </p:nvSpPr>
        <p:spPr>
          <a:xfrm>
            <a:off x="0" y="6784975"/>
            <a:ext cx="9144000" cy="73025"/>
          </a:xfrm>
          <a:prstGeom prst="rect">
            <a:avLst/>
          </a:prstGeom>
          <a:solidFill>
            <a:srgbClr val="5FC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 name="Slide Number Placeholder 2">
            <a:extLst/>
          </p:cNvPr>
          <p:cNvSpPr>
            <a:spLocks noGrp="1"/>
          </p:cNvSpPr>
          <p:nvPr>
            <p:ph type="sldNum" sz="quarter" idx="4"/>
          </p:nvPr>
        </p:nvSpPr>
        <p:spPr>
          <a:xfrm>
            <a:off x="123825" y="6400800"/>
            <a:ext cx="790575" cy="274638"/>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a:defRPr/>
            </a:pPr>
            <a:fld id="{D5F4E706-3469-4831-B356-958896821EC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12" r:id="rId1"/>
    <p:sldLayoutId id="2147484513" r:id="rId2"/>
    <p:sldLayoutId id="2147484514" r:id="rId3"/>
    <p:sldLayoutId id="2147484515" r:id="rId4"/>
    <p:sldLayoutId id="2147484516" r:id="rId5"/>
    <p:sldLayoutId id="2147484517" r:id="rId6"/>
    <p:sldLayoutId id="2147484518" r:id="rId7"/>
    <p:sldLayoutId id="2147484519" r:id="rId8"/>
    <p:sldLayoutId id="2147484520" r:id="rId9"/>
    <p:sldLayoutId id="2147484521" r:id="rId10"/>
    <p:sldLayoutId id="2147484522" r:id="rId11"/>
    <p:sldLayoutId id="2147484523" r:id="rId12"/>
    <p:sldLayoutId id="2147484524" r:id="rId13"/>
  </p:sldLayoutIdLst>
  <p:hf hdr="0" ftr="0" dt="0"/>
  <p:txStyles>
    <p:titleStyle>
      <a:lvl1pPr algn="l" rtl="0" eaLnBrk="0" fontAlgn="base" hangingPunct="0">
        <a:spcBef>
          <a:spcPct val="0"/>
        </a:spcBef>
        <a:spcAft>
          <a:spcPct val="0"/>
        </a:spcAft>
        <a:defRPr sz="3200" b="1">
          <a:solidFill>
            <a:srgbClr val="005072"/>
          </a:solidFill>
          <a:latin typeface="+mj-lt"/>
          <a:ea typeface="+mj-ea"/>
          <a:cs typeface="+mj-cs"/>
        </a:defRPr>
      </a:lvl1pPr>
      <a:lvl2pPr algn="l" rtl="0" eaLnBrk="0" fontAlgn="base" hangingPunct="0">
        <a:spcBef>
          <a:spcPct val="0"/>
        </a:spcBef>
        <a:spcAft>
          <a:spcPct val="0"/>
        </a:spcAft>
        <a:defRPr sz="3200" b="1">
          <a:solidFill>
            <a:srgbClr val="005072"/>
          </a:solidFill>
          <a:latin typeface="Arial" charset="0"/>
        </a:defRPr>
      </a:lvl2pPr>
      <a:lvl3pPr algn="l" rtl="0" eaLnBrk="0" fontAlgn="base" hangingPunct="0">
        <a:spcBef>
          <a:spcPct val="0"/>
        </a:spcBef>
        <a:spcAft>
          <a:spcPct val="0"/>
        </a:spcAft>
        <a:defRPr sz="3200" b="1">
          <a:solidFill>
            <a:srgbClr val="005072"/>
          </a:solidFill>
          <a:latin typeface="Arial" charset="0"/>
        </a:defRPr>
      </a:lvl3pPr>
      <a:lvl4pPr algn="l" rtl="0" eaLnBrk="0" fontAlgn="base" hangingPunct="0">
        <a:spcBef>
          <a:spcPct val="0"/>
        </a:spcBef>
        <a:spcAft>
          <a:spcPct val="0"/>
        </a:spcAft>
        <a:defRPr sz="3200" b="1">
          <a:solidFill>
            <a:srgbClr val="005072"/>
          </a:solidFill>
          <a:latin typeface="Arial" charset="0"/>
        </a:defRPr>
      </a:lvl4pPr>
      <a:lvl5pPr algn="l" rtl="0" eaLnBrk="0" fontAlgn="base" hangingPunct="0">
        <a:spcBef>
          <a:spcPct val="0"/>
        </a:spcBef>
        <a:spcAft>
          <a:spcPct val="0"/>
        </a:spcAft>
        <a:defRPr sz="3200" b="1">
          <a:solidFill>
            <a:srgbClr val="005072"/>
          </a:solidFill>
          <a:latin typeface="Arial" charset="0"/>
        </a:defRPr>
      </a:lvl5pPr>
      <a:lvl6pPr marL="457200" algn="l" rtl="0" eaLnBrk="1" fontAlgn="base" hangingPunct="1">
        <a:spcBef>
          <a:spcPct val="0"/>
        </a:spcBef>
        <a:spcAft>
          <a:spcPct val="0"/>
        </a:spcAft>
        <a:defRPr sz="3200" b="1">
          <a:solidFill>
            <a:srgbClr val="005072"/>
          </a:solidFill>
          <a:latin typeface="Arial" charset="0"/>
        </a:defRPr>
      </a:lvl6pPr>
      <a:lvl7pPr marL="914400" algn="l" rtl="0" eaLnBrk="1" fontAlgn="base" hangingPunct="1">
        <a:spcBef>
          <a:spcPct val="0"/>
        </a:spcBef>
        <a:spcAft>
          <a:spcPct val="0"/>
        </a:spcAft>
        <a:defRPr sz="3200" b="1">
          <a:solidFill>
            <a:srgbClr val="005072"/>
          </a:solidFill>
          <a:latin typeface="Arial" charset="0"/>
        </a:defRPr>
      </a:lvl7pPr>
      <a:lvl8pPr marL="1371600" algn="l" rtl="0" eaLnBrk="1" fontAlgn="base" hangingPunct="1">
        <a:spcBef>
          <a:spcPct val="0"/>
        </a:spcBef>
        <a:spcAft>
          <a:spcPct val="0"/>
        </a:spcAft>
        <a:defRPr sz="3200" b="1">
          <a:solidFill>
            <a:srgbClr val="005072"/>
          </a:solidFill>
          <a:latin typeface="Arial" charset="0"/>
        </a:defRPr>
      </a:lvl8pPr>
      <a:lvl9pPr marL="1828800" algn="l" rtl="0" eaLnBrk="1" fontAlgn="base" hangingPunct="1">
        <a:spcBef>
          <a:spcPct val="0"/>
        </a:spcBef>
        <a:spcAft>
          <a:spcPct val="0"/>
        </a:spcAft>
        <a:defRPr sz="3200" b="1">
          <a:solidFill>
            <a:srgbClr val="005072"/>
          </a:solidFill>
          <a:latin typeface="Arial" charset="0"/>
        </a:defRPr>
      </a:lvl9pPr>
    </p:titleStyle>
    <p:bodyStyle>
      <a:lvl1pPr marL="231775" indent="-231775" algn="l" rtl="0" eaLnBrk="0" fontAlgn="base" hangingPunct="0">
        <a:spcBef>
          <a:spcPct val="20000"/>
        </a:spcBef>
        <a:spcAft>
          <a:spcPct val="0"/>
        </a:spcAft>
        <a:buChar char="•"/>
        <a:defRPr sz="2000">
          <a:solidFill>
            <a:srgbClr val="005072"/>
          </a:solidFill>
          <a:latin typeface="+mn-lt"/>
          <a:ea typeface="+mn-ea"/>
          <a:cs typeface="+mn-cs"/>
        </a:defRPr>
      </a:lvl1pPr>
      <a:lvl2pPr marL="566738" indent="-219075" algn="l" rtl="0" eaLnBrk="0" fontAlgn="base" hangingPunct="0">
        <a:spcBef>
          <a:spcPct val="20000"/>
        </a:spcBef>
        <a:spcAft>
          <a:spcPct val="0"/>
        </a:spcAft>
        <a:buChar char="–"/>
        <a:defRPr>
          <a:solidFill>
            <a:srgbClr val="00AAD2"/>
          </a:solidFill>
          <a:latin typeface="+mn-lt"/>
        </a:defRPr>
      </a:lvl2pPr>
      <a:lvl3pPr marL="914400" indent="-231775" algn="l" rtl="0" eaLnBrk="0" fontAlgn="base" hangingPunct="0">
        <a:spcBef>
          <a:spcPct val="20000"/>
        </a:spcBef>
        <a:spcAft>
          <a:spcPct val="0"/>
        </a:spcAft>
        <a:buChar char="•"/>
        <a:defRPr>
          <a:solidFill>
            <a:srgbClr val="00AAD2"/>
          </a:solidFill>
          <a:latin typeface="+mn-lt"/>
        </a:defRPr>
      </a:lvl3pPr>
      <a:lvl4pPr marL="1262063" indent="-231775" algn="l" rtl="0" eaLnBrk="0" fontAlgn="base" hangingPunct="0">
        <a:spcBef>
          <a:spcPct val="20000"/>
        </a:spcBef>
        <a:spcAft>
          <a:spcPct val="0"/>
        </a:spcAft>
        <a:buChar char="–"/>
        <a:defRPr>
          <a:solidFill>
            <a:srgbClr val="00AAD2"/>
          </a:solidFill>
          <a:latin typeface="+mn-lt"/>
        </a:defRPr>
      </a:lvl4pPr>
      <a:lvl5pPr marL="2057400" indent="-228600" algn="l" rtl="0" eaLnBrk="0" fontAlgn="base" hangingPunct="0">
        <a:spcBef>
          <a:spcPct val="20000"/>
        </a:spcBef>
        <a:spcAft>
          <a:spcPct val="0"/>
        </a:spcAft>
        <a:buChar char="»"/>
        <a:defRPr>
          <a:solidFill>
            <a:srgbClr val="00AAD2"/>
          </a:solidFill>
          <a:latin typeface="+mn-lt"/>
        </a:defRPr>
      </a:lvl5pPr>
      <a:lvl6pPr marL="2514600" indent="-228600" algn="l" rtl="0" eaLnBrk="1" fontAlgn="base" hangingPunct="1">
        <a:spcBef>
          <a:spcPct val="20000"/>
        </a:spcBef>
        <a:spcAft>
          <a:spcPct val="0"/>
        </a:spcAft>
        <a:buChar char="»"/>
        <a:defRPr>
          <a:solidFill>
            <a:srgbClr val="00AAD2"/>
          </a:solidFill>
          <a:latin typeface="+mn-lt"/>
        </a:defRPr>
      </a:lvl6pPr>
      <a:lvl7pPr marL="2971800" indent="-228600" algn="l" rtl="0" eaLnBrk="1" fontAlgn="base" hangingPunct="1">
        <a:spcBef>
          <a:spcPct val="20000"/>
        </a:spcBef>
        <a:spcAft>
          <a:spcPct val="0"/>
        </a:spcAft>
        <a:buChar char="»"/>
        <a:defRPr>
          <a:solidFill>
            <a:srgbClr val="00AAD2"/>
          </a:solidFill>
          <a:latin typeface="+mn-lt"/>
        </a:defRPr>
      </a:lvl7pPr>
      <a:lvl8pPr marL="3429000" indent="-228600" algn="l" rtl="0" eaLnBrk="1" fontAlgn="base" hangingPunct="1">
        <a:spcBef>
          <a:spcPct val="20000"/>
        </a:spcBef>
        <a:spcAft>
          <a:spcPct val="0"/>
        </a:spcAft>
        <a:buChar char="»"/>
        <a:defRPr>
          <a:solidFill>
            <a:srgbClr val="00AAD2"/>
          </a:solidFill>
          <a:latin typeface="+mn-lt"/>
        </a:defRPr>
      </a:lvl8pPr>
      <a:lvl9pPr marL="3886200" indent="-228600" algn="l" rtl="0" eaLnBrk="1" fontAlgn="base" hangingPunct="1">
        <a:spcBef>
          <a:spcPct val="20000"/>
        </a:spcBef>
        <a:spcAft>
          <a:spcPct val="0"/>
        </a:spcAft>
        <a:buChar char="»"/>
        <a:defRPr>
          <a:solidFill>
            <a:srgbClr val="00AAD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smtClean="0">
                <a:solidFill>
                  <a:srgbClr val="909395"/>
                </a:solidFill>
                <a:latin typeface="Calibri" panose="020F0502020204030204" pitchFamily="34" charset="0"/>
              </a:defRPr>
            </a:lvl1pPr>
          </a:lstStyle>
          <a:p>
            <a:pPr>
              <a:defRPr/>
            </a:pPr>
            <a:fld id="{E80E97AE-3F95-4CB0-908D-31CC1D1E0504}"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sldLayoutIdLst>
    <p:sldLayoutId id="2147484525"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endParaRPr lang="en-CA" altLang="en-US"/>
          </a:p>
        </p:txBody>
      </p:sp>
    </p:spTree>
  </p:cSld>
  <p:clrMap bg1="lt1" tx1="dk1" bg2="lt2" tx2="dk2" accent1="accent1" accent2="accent2" accent3="accent3" accent4="accent4" accent5="accent5" accent6="accent6" hlink="hlink" folHlink="folHlink"/>
  <p:sldLayoutIdLst>
    <p:sldLayoutId id="2147484526" r:id="rId1"/>
  </p:sldLayoutIdLst>
  <p:timing>
    <p:tnLst>
      <p:par>
        <p:cTn id="1" dur="indefinite" restart="never" nodeType="tmRoot"/>
      </p:par>
    </p:tnLst>
  </p:timing>
  <p:hf hdr="0" ftr="0" dt="0"/>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32.emf"/></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Module 7:</a:t>
            </a:r>
            <a:r>
              <a:rPr lang="en-US" altLang="en-US" sz="8000" smtClean="0"/>
              <a:t> </a:t>
            </a:r>
            <a:r>
              <a:rPr lang="en-US" altLang="en-US" sz="5100" smtClean="0"/>
              <a:t/>
            </a:r>
            <a:br>
              <a:rPr lang="en-US" altLang="en-US" sz="5100" smtClean="0"/>
            </a:br>
            <a:r>
              <a:rPr lang="en-US" altLang="en-US" sz="4800" smtClean="0">
                <a:sym typeface="Gill Sans Light"/>
              </a:rPr>
              <a:t>Overlay </a:t>
            </a:r>
            <a:r>
              <a:rPr lang="en-US" altLang="en-US" sz="4800" dirty="0" smtClean="0">
                <a:sym typeface="Gill Sans Light"/>
              </a:rPr>
              <a:t>vs. Grade-widening</a:t>
            </a:r>
            <a:endParaRPr lang="en-US" altLang="en-US" sz="4800" dirty="0" smtClean="0"/>
          </a:p>
        </p:txBody>
      </p:sp>
      <p:sp>
        <p:nvSpPr>
          <p:cNvPr id="20483" name="Slide Number Placeholder 1"/>
          <p:cNvSpPr>
            <a:spLocks noGrp="1"/>
          </p:cNvSpPr>
          <p:nvPr>
            <p:ph type="sldNum" sz="quarter" idx="10"/>
          </p:nvPr>
        </p:nvSpPr>
        <p:spPr bwMode="auto">
          <a:xfrm>
            <a:off x="152400" y="640080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1FA1476F-D3F4-4BCB-BC2D-DC49D968B6AC}" type="slidenum">
              <a:rPr lang="en-CA" altLang="en-US" sz="1800">
                <a:solidFill>
                  <a:srgbClr val="FFFFFF"/>
                </a:solidFill>
                <a:latin typeface="Arial" panose="020B0604020202020204" pitchFamily="34" charset="0"/>
              </a:rPr>
              <a:pPr>
                <a:spcBef>
                  <a:spcPct val="0"/>
                </a:spcBef>
                <a:buFontTx/>
                <a:buNone/>
              </a:pPr>
              <a:t>1</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457200" y="609600"/>
            <a:ext cx="8305800" cy="4800600"/>
          </a:xfrm>
          <a:solidFill>
            <a:schemeClr val="bg1"/>
          </a:solidFill>
        </p:spPr>
        <p:txBody>
          <a:bodyPr/>
          <a:lstStyle/>
          <a:p>
            <a:pPr marL="0" indent="0" eaLnBrk="1" hangingPunct="1">
              <a:buClr>
                <a:schemeClr val="accent2"/>
              </a:buClr>
              <a:buFontTx/>
              <a:buNone/>
            </a:pPr>
            <a:r>
              <a:rPr lang="en-US" altLang="en-US" sz="2400" smtClean="0">
                <a:solidFill>
                  <a:srgbClr val="002060"/>
                </a:solidFill>
              </a:rPr>
              <a:t>13. Enter </a:t>
            </a:r>
            <a:r>
              <a:rPr kumimoji="1" lang="en-US" altLang="en-US" sz="2400" smtClean="0">
                <a:solidFill>
                  <a:srgbClr val="FF6600"/>
                </a:solidFill>
                <a:cs typeface="Arial" panose="020B0604020202020204" pitchFamily="34" charset="0"/>
              </a:rPr>
              <a:t>PSVs</a:t>
            </a:r>
            <a:r>
              <a:rPr lang="en-US" altLang="en-US" sz="2400" smtClean="0">
                <a:solidFill>
                  <a:srgbClr val="002060"/>
                </a:solidFill>
              </a:rPr>
              <a:t> for collision rate and percentage of collision type, if available.</a:t>
            </a:r>
          </a:p>
          <a:p>
            <a:pPr marL="0" indent="0" eaLnBrk="1" hangingPunct="1">
              <a:buClr>
                <a:schemeClr val="accent2"/>
              </a:buClr>
            </a:pPr>
            <a:endParaRPr lang="en-US" altLang="en-US" smtClean="0">
              <a:solidFill>
                <a:srgbClr val="002060"/>
              </a:solidFill>
            </a:endParaRPr>
          </a:p>
          <a:p>
            <a:pPr marL="0" indent="0" eaLnBrk="1" hangingPunct="1">
              <a:buClr>
                <a:schemeClr val="accent2"/>
              </a:buClr>
            </a:pPr>
            <a:endParaRPr lang="en-US" altLang="en-US" smtClean="0">
              <a:solidFill>
                <a:srgbClr val="002060"/>
              </a:solidFill>
            </a:endParaRPr>
          </a:p>
          <a:p>
            <a:pPr marL="0" indent="0" eaLnBrk="1" hangingPunct="1">
              <a:buClr>
                <a:schemeClr val="accent2"/>
              </a:buClr>
            </a:pPr>
            <a:endParaRPr lang="en-US" altLang="en-US" smtClean="0">
              <a:solidFill>
                <a:srgbClr val="002060"/>
              </a:solidFill>
            </a:endParaRPr>
          </a:p>
          <a:p>
            <a:pPr marL="0" indent="0" eaLnBrk="1" hangingPunct="1">
              <a:buClr>
                <a:schemeClr val="accent2"/>
              </a:buClr>
            </a:pPr>
            <a:endParaRPr lang="en-US" altLang="en-US" smtClean="0">
              <a:solidFill>
                <a:srgbClr val="002060"/>
              </a:solidFill>
            </a:endParaRPr>
          </a:p>
          <a:p>
            <a:pPr marL="0" indent="0" eaLnBrk="1" hangingPunct="1">
              <a:buClr>
                <a:schemeClr val="accent2"/>
              </a:buClr>
            </a:pPr>
            <a:endParaRPr lang="en-US" altLang="en-US" smtClean="0">
              <a:solidFill>
                <a:srgbClr val="002060"/>
              </a:solidFill>
            </a:endParaRPr>
          </a:p>
          <a:p>
            <a:pPr marL="0" indent="0" eaLnBrk="1" hangingPunct="1">
              <a:buClr>
                <a:schemeClr val="accent2"/>
              </a:buClr>
              <a:buFontTx/>
              <a:buNone/>
            </a:pPr>
            <a:endParaRPr lang="en-CA" altLang="en-US" smtClean="0">
              <a:solidFill>
                <a:srgbClr val="002060"/>
              </a:solidFill>
            </a:endParaRPr>
          </a:p>
        </p:txBody>
      </p:sp>
      <p:sp>
        <p:nvSpPr>
          <p:cNvPr id="7" name="Title 1"/>
          <p:cNvSpPr txBox="1">
            <a:spLocks/>
          </p:cNvSpPr>
          <p:nvPr/>
        </p:nvSpPr>
        <p:spPr>
          <a:xfrm>
            <a:off x="5943600" y="1827212"/>
            <a:ext cx="1524000" cy="1449388"/>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38916" name="Content Placeholder 2"/>
          <p:cNvSpPr txBox="1">
            <a:spLocks/>
          </p:cNvSpPr>
          <p:nvPr/>
        </p:nvSpPr>
        <p:spPr bwMode="auto">
          <a:xfrm>
            <a:off x="631825" y="3733800"/>
            <a:ext cx="752157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400">
                <a:solidFill>
                  <a:srgbClr val="002060"/>
                </a:solidFill>
              </a:rPr>
              <a:t>If </a:t>
            </a:r>
            <a:r>
              <a:rPr lang="en-US" altLang="en-US" sz="2400">
                <a:solidFill>
                  <a:srgbClr val="FF6600"/>
                </a:solidFill>
                <a:cs typeface="Arial" panose="020B0604020202020204" pitchFamily="34" charset="0"/>
              </a:rPr>
              <a:t>PSV’s</a:t>
            </a:r>
            <a:r>
              <a:rPr kumimoji="0" lang="en-US" altLang="en-US" sz="2400">
                <a:solidFill>
                  <a:srgbClr val="002060"/>
                </a:solidFill>
              </a:rPr>
              <a:t> are not available, the user can check the graphs / table under the </a:t>
            </a:r>
            <a:r>
              <a:rPr lang="en-US" altLang="en-US" sz="2400">
                <a:solidFill>
                  <a:srgbClr val="FF6600"/>
                </a:solidFill>
                <a:cs typeface="Arial" panose="020B0604020202020204" pitchFamily="34" charset="0"/>
              </a:rPr>
              <a:t>Collision Rates </a:t>
            </a:r>
            <a:r>
              <a:rPr kumimoji="0" lang="en-US" altLang="en-US" sz="2400">
                <a:solidFill>
                  <a:srgbClr val="002060"/>
                </a:solidFill>
              </a:rPr>
              <a:t>tab. </a:t>
            </a: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CA" altLang="en-US" sz="2400">
              <a:solidFill>
                <a:srgbClr val="002060"/>
              </a:solidFill>
            </a:endParaRPr>
          </a:p>
        </p:txBody>
      </p:sp>
      <p:pic>
        <p:nvPicPr>
          <p:cNvPr id="38917" name="Picture 9"/>
          <p:cNvPicPr>
            <a:picLocks noChangeAspect="1" noChangeArrowheads="1"/>
          </p:cNvPicPr>
          <p:nvPr/>
        </p:nvPicPr>
        <p:blipFill>
          <a:blip r:embed="rId3">
            <a:extLst>
              <a:ext uri="{28A0092B-C50C-407E-A947-70E740481C1C}">
                <a14:useLocalDpi xmlns:a14="http://schemas.microsoft.com/office/drawing/2010/main" val="0"/>
              </a:ext>
            </a:extLst>
          </a:blip>
          <a:srcRect l="13361" t="95918" r="24883" b="2042"/>
          <a:stretch>
            <a:fillRect/>
          </a:stretch>
        </p:blipFill>
        <p:spPr bwMode="auto">
          <a:xfrm>
            <a:off x="685800" y="4994275"/>
            <a:ext cx="7239000" cy="1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38918" name="Oval 5"/>
          <p:cNvSpPr>
            <a:spLocks noChangeArrowheads="1"/>
          </p:cNvSpPr>
          <p:nvPr/>
        </p:nvSpPr>
        <p:spPr bwMode="auto">
          <a:xfrm>
            <a:off x="5410200" y="4927600"/>
            <a:ext cx="990600" cy="3302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endParaRPr lang="en-CA" altLang="en-US"/>
          </a:p>
        </p:txBody>
      </p:sp>
      <p:pic>
        <p:nvPicPr>
          <p:cNvPr id="38919" name="Picture 8"/>
          <p:cNvPicPr>
            <a:picLocks noChangeAspect="1" noChangeArrowheads="1"/>
          </p:cNvPicPr>
          <p:nvPr/>
        </p:nvPicPr>
        <p:blipFill>
          <a:blip r:embed="rId4">
            <a:extLst>
              <a:ext uri="{28A0092B-C50C-407E-A947-70E740481C1C}">
                <a14:useLocalDpi xmlns:a14="http://schemas.microsoft.com/office/drawing/2010/main" val="0"/>
              </a:ext>
            </a:extLst>
          </a:blip>
          <a:srcRect l="53531" t="49130" r="3700" b="26553"/>
          <a:stretch>
            <a:fillRect/>
          </a:stretch>
        </p:blipFill>
        <p:spPr bwMode="auto">
          <a:xfrm>
            <a:off x="457200" y="1527175"/>
            <a:ext cx="8234363"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5891213" y="1827213"/>
            <a:ext cx="2819400" cy="1828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38921"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25FA65B2-77F7-428C-BD80-F054A4A55E9C}" type="slidenum">
              <a:rPr lang="en-US" altLang="en-US" sz="1800">
                <a:solidFill>
                  <a:srgbClr val="909395"/>
                </a:solidFill>
                <a:cs typeface="Arial" panose="020B0604020202020204" pitchFamily="34" charset="0"/>
              </a:rPr>
              <a:pPr>
                <a:spcBef>
                  <a:spcPct val="0"/>
                </a:spcBef>
                <a:buFontTx/>
                <a:buNone/>
              </a:pPr>
              <a:t>10</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9"/>
          <p:cNvPicPr>
            <a:picLocks noChangeAspect="1" noChangeArrowheads="1"/>
          </p:cNvPicPr>
          <p:nvPr/>
        </p:nvPicPr>
        <p:blipFill>
          <a:blip r:embed="rId3">
            <a:extLst>
              <a:ext uri="{28A0092B-C50C-407E-A947-70E740481C1C}">
                <a14:useLocalDpi xmlns:a14="http://schemas.microsoft.com/office/drawing/2010/main" val="0"/>
              </a:ext>
            </a:extLst>
          </a:blip>
          <a:srcRect l="13361" t="95918" r="24883" b="2042"/>
          <a:stretch>
            <a:fillRect/>
          </a:stretch>
        </p:blipFill>
        <p:spPr bwMode="auto">
          <a:xfrm>
            <a:off x="838200" y="5638800"/>
            <a:ext cx="7239000" cy="1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40963" name="Picture 8"/>
          <p:cNvPicPr>
            <a:picLocks noChangeAspect="1" noChangeArrowheads="1"/>
          </p:cNvPicPr>
          <p:nvPr/>
        </p:nvPicPr>
        <p:blipFill>
          <a:blip r:embed="rId4">
            <a:extLst>
              <a:ext uri="{28A0092B-C50C-407E-A947-70E740481C1C}">
                <a14:useLocalDpi xmlns:a14="http://schemas.microsoft.com/office/drawing/2010/main" val="0"/>
              </a:ext>
            </a:extLst>
          </a:blip>
          <a:srcRect l="3149" t="43138" r="51875" b="16443"/>
          <a:stretch>
            <a:fillRect/>
          </a:stretch>
        </p:blipFill>
        <p:spPr bwMode="auto">
          <a:xfrm>
            <a:off x="533400" y="82550"/>
            <a:ext cx="8077200" cy="547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40964" name="Oval 5"/>
          <p:cNvSpPr>
            <a:spLocks noChangeArrowheads="1"/>
          </p:cNvSpPr>
          <p:nvPr/>
        </p:nvSpPr>
        <p:spPr bwMode="auto">
          <a:xfrm>
            <a:off x="5562600" y="5638800"/>
            <a:ext cx="990600" cy="2286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endParaRPr lang="en-CA" altLang="en-US"/>
          </a:p>
        </p:txBody>
      </p:sp>
      <p:sp>
        <p:nvSpPr>
          <p:cNvPr id="40965" name="TextBox 1"/>
          <p:cNvSpPr txBox="1">
            <a:spLocks noChangeArrowheads="1"/>
          </p:cNvSpPr>
          <p:nvPr/>
        </p:nvSpPr>
        <p:spPr bwMode="auto">
          <a:xfrm>
            <a:off x="7391400" y="609600"/>
            <a:ext cx="1600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a:solidFill>
                  <a:srgbClr val="002060"/>
                </a:solidFill>
                <a:latin typeface="Arial" panose="020B0604020202020204" pitchFamily="34" charset="0"/>
              </a:rPr>
              <a:t>2008-2012 data</a:t>
            </a:r>
            <a:endParaRPr lang="en-CA" altLang="en-US">
              <a:solidFill>
                <a:srgbClr val="002060"/>
              </a:solidFill>
              <a:latin typeface="Arial" panose="020B0604020202020204" pitchFamily="34" charset="0"/>
            </a:endParaRPr>
          </a:p>
        </p:txBody>
      </p:sp>
      <p:sp>
        <p:nvSpPr>
          <p:cNvPr id="40966" name="Oval 5"/>
          <p:cNvSpPr>
            <a:spLocks noChangeArrowheads="1"/>
          </p:cNvSpPr>
          <p:nvPr/>
        </p:nvSpPr>
        <p:spPr bwMode="auto">
          <a:xfrm>
            <a:off x="5486400" y="3429000"/>
            <a:ext cx="304800" cy="3048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endParaRPr lang="en-CA" altLang="en-US"/>
          </a:p>
        </p:txBody>
      </p:sp>
      <p:cxnSp>
        <p:nvCxnSpPr>
          <p:cNvPr id="40967" name="Straight Arrow Connector 3"/>
          <p:cNvCxnSpPr>
            <a:cxnSpLocks noChangeShapeType="1"/>
          </p:cNvCxnSpPr>
          <p:nvPr/>
        </p:nvCxnSpPr>
        <p:spPr bwMode="auto">
          <a:xfrm flipV="1">
            <a:off x="5181600" y="3505200"/>
            <a:ext cx="457200" cy="1066800"/>
          </a:xfrm>
          <a:prstGeom prst="straightConnector1">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4096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5C8964C-529B-426D-AE7F-5D48C08ECF65}" type="slidenum">
              <a:rPr lang="en-US" altLang="en-US" sz="1800">
                <a:solidFill>
                  <a:srgbClr val="909395"/>
                </a:solidFill>
                <a:cs typeface="Arial" panose="020B0604020202020204" pitchFamily="34" charset="0"/>
              </a:rPr>
              <a:pPr>
                <a:spcBef>
                  <a:spcPct val="0"/>
                </a:spcBef>
                <a:buFontTx/>
                <a:buNone/>
              </a:pPr>
              <a:t>11</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8"/>
          <p:cNvPicPr>
            <a:picLocks noChangeAspect="1" noChangeArrowheads="1"/>
          </p:cNvPicPr>
          <p:nvPr/>
        </p:nvPicPr>
        <p:blipFill>
          <a:blip r:embed="rId3">
            <a:extLst>
              <a:ext uri="{28A0092B-C50C-407E-A947-70E740481C1C}">
                <a14:useLocalDpi xmlns:a14="http://schemas.microsoft.com/office/drawing/2010/main" val="0"/>
              </a:ext>
            </a:extLst>
          </a:blip>
          <a:srcRect l="53046" t="57692" b="13062"/>
          <a:stretch>
            <a:fillRect/>
          </a:stretch>
        </p:blipFill>
        <p:spPr bwMode="auto">
          <a:xfrm>
            <a:off x="476250" y="2103438"/>
            <a:ext cx="769620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Box 4"/>
          <p:cNvSpPr txBox="1">
            <a:spLocks noChangeArrowheads="1"/>
          </p:cNvSpPr>
          <p:nvPr/>
        </p:nvSpPr>
        <p:spPr bwMode="auto">
          <a:xfrm>
            <a:off x="457200" y="533400"/>
            <a:ext cx="8153400" cy="1570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Clr>
                <a:schemeClr val="accent2"/>
              </a:buClr>
            </a:pPr>
            <a:r>
              <a:rPr kumimoji="0" lang="en-US" altLang="en-US" sz="3200">
                <a:solidFill>
                  <a:srgbClr val="002060"/>
                </a:solidFill>
                <a:latin typeface="Arial" panose="020B0604020202020204" pitchFamily="34" charset="0"/>
              </a:rPr>
              <a:t>Since we were able to obtain a more </a:t>
            </a:r>
            <a:r>
              <a:rPr lang="en-US" altLang="en-US" sz="3200">
                <a:solidFill>
                  <a:srgbClr val="FF6600"/>
                </a:solidFill>
                <a:latin typeface="Arial" panose="020B0604020202020204" pitchFamily="34" charset="0"/>
                <a:cs typeface="Arial" panose="020B0604020202020204" pitchFamily="34" charset="0"/>
              </a:rPr>
              <a:t>specific value </a:t>
            </a:r>
            <a:r>
              <a:rPr kumimoji="0" lang="en-US" altLang="en-US" sz="3200">
                <a:solidFill>
                  <a:srgbClr val="002060"/>
                </a:solidFill>
                <a:latin typeface="Arial" panose="020B0604020202020204" pitchFamily="34" charset="0"/>
              </a:rPr>
              <a:t>from the charts, we enter it here:</a:t>
            </a:r>
            <a:endParaRPr lang="en-CA" altLang="en-US" sz="3200">
              <a:solidFill>
                <a:srgbClr val="002060"/>
              </a:solidFill>
            </a:endParaRPr>
          </a:p>
        </p:txBody>
      </p:sp>
      <p:sp>
        <p:nvSpPr>
          <p:cNvPr id="6" name="Oval 5"/>
          <p:cNvSpPr/>
          <p:nvPr/>
        </p:nvSpPr>
        <p:spPr>
          <a:xfrm>
            <a:off x="5715000" y="3276600"/>
            <a:ext cx="8382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43013" name="Picture 7"/>
          <p:cNvPicPr>
            <a:picLocks noChangeAspect="1" noChangeArrowheads="1"/>
          </p:cNvPicPr>
          <p:nvPr/>
        </p:nvPicPr>
        <p:blipFill>
          <a:blip r:embed="rId4">
            <a:extLst>
              <a:ext uri="{28A0092B-C50C-407E-A947-70E740481C1C}">
                <a14:useLocalDpi xmlns:a14="http://schemas.microsoft.com/office/drawing/2010/main" val="0"/>
              </a:ext>
            </a:extLst>
          </a:blip>
          <a:srcRect l="4875" t="96532" r="29655" b="2055"/>
          <a:stretch>
            <a:fillRect/>
          </a:stretch>
        </p:blipFill>
        <p:spPr bwMode="auto">
          <a:xfrm>
            <a:off x="304800" y="5486400"/>
            <a:ext cx="8429625"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Oval 7"/>
          <p:cNvSpPr/>
          <p:nvPr/>
        </p:nvSpPr>
        <p:spPr>
          <a:xfrm>
            <a:off x="1943100" y="5410200"/>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 name="Oval 6"/>
          <p:cNvSpPr/>
          <p:nvPr/>
        </p:nvSpPr>
        <p:spPr>
          <a:xfrm>
            <a:off x="561975" y="2243138"/>
            <a:ext cx="4572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301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2DD7117B-2A77-4010-82A5-74C23B247E62}" type="slidenum">
              <a:rPr lang="en-US" altLang="en-US" sz="1800">
                <a:solidFill>
                  <a:srgbClr val="909395"/>
                </a:solidFill>
                <a:cs typeface="Arial" panose="020B0604020202020204" pitchFamily="34" charset="0"/>
              </a:rPr>
              <a:pPr>
                <a:spcBef>
                  <a:spcPct val="0"/>
                </a:spcBef>
                <a:buFontTx/>
                <a:buNone/>
              </a:pPr>
              <a:t>12</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a:xfrm>
            <a:off x="450850" y="609600"/>
            <a:ext cx="8251825" cy="838200"/>
          </a:xfrm>
          <a:solidFill>
            <a:schemeClr val="bg1"/>
          </a:solidFill>
        </p:spPr>
        <p:txBody>
          <a:bodyPr/>
          <a:lstStyle/>
          <a:p>
            <a:pPr marL="0" indent="0" eaLnBrk="1" hangingPunct="1">
              <a:buClr>
                <a:schemeClr val="accent2"/>
              </a:buClr>
              <a:buFontTx/>
              <a:buNone/>
            </a:pPr>
            <a:r>
              <a:rPr lang="en-US" altLang="en-US" sz="3200" smtClean="0">
                <a:solidFill>
                  <a:srgbClr val="002060"/>
                </a:solidFill>
              </a:rPr>
              <a:t>14. Define your project </a:t>
            </a:r>
            <a:r>
              <a:rPr kumimoji="1" lang="en-US" altLang="en-US" sz="3200" smtClean="0">
                <a:solidFill>
                  <a:srgbClr val="FF6600"/>
                </a:solidFill>
                <a:cs typeface="Arial" panose="020B0604020202020204" pitchFamily="34" charset="0"/>
              </a:rPr>
              <a:t>segments</a:t>
            </a:r>
            <a:r>
              <a:rPr lang="en-US" altLang="en-US" sz="3200" smtClean="0">
                <a:solidFill>
                  <a:srgbClr val="002060"/>
                </a:solidFill>
              </a:rPr>
              <a:t>.  </a:t>
            </a: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pPr>
            <a:endParaRPr lang="en-US" altLang="en-US" sz="3200" smtClean="0">
              <a:solidFill>
                <a:srgbClr val="002060"/>
              </a:solidFill>
            </a:endParaRPr>
          </a:p>
          <a:p>
            <a:pPr marL="0" indent="0" eaLnBrk="1" hangingPunct="1">
              <a:buClr>
                <a:schemeClr val="accent2"/>
              </a:buClr>
              <a:buFontTx/>
              <a:buNone/>
            </a:pPr>
            <a:endParaRPr lang="en-US" altLang="en-US" sz="3200" smtClean="0">
              <a:solidFill>
                <a:srgbClr val="002060"/>
              </a:solidFill>
            </a:endParaRPr>
          </a:p>
          <a:p>
            <a:pPr marL="0" indent="0" eaLnBrk="1" hangingPunct="1">
              <a:buClr>
                <a:schemeClr val="accent2"/>
              </a:buClr>
            </a:pPr>
            <a:endParaRPr lang="en-CA" altLang="en-US" sz="3200" smtClean="0">
              <a:solidFill>
                <a:srgbClr val="002060"/>
              </a:solidFill>
            </a:endParaRPr>
          </a:p>
        </p:txBody>
      </p:sp>
      <p:pic>
        <p:nvPicPr>
          <p:cNvPr id="45059" name="Picture 6"/>
          <p:cNvPicPr>
            <a:picLocks noChangeAspect="1" noChangeArrowheads="1"/>
          </p:cNvPicPr>
          <p:nvPr/>
        </p:nvPicPr>
        <p:blipFill>
          <a:blip r:embed="rId3">
            <a:extLst>
              <a:ext uri="{28A0092B-C50C-407E-A947-70E740481C1C}">
                <a14:useLocalDpi xmlns:a14="http://schemas.microsoft.com/office/drawing/2010/main" val="0"/>
              </a:ext>
            </a:extLst>
          </a:blip>
          <a:srcRect r="16104"/>
          <a:stretch>
            <a:fillRect/>
          </a:stretch>
        </p:blipFill>
        <p:spPr bwMode="auto">
          <a:xfrm>
            <a:off x="450850" y="1631950"/>
            <a:ext cx="8251825" cy="126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0" name="Picture 8"/>
          <p:cNvPicPr>
            <a:picLocks noChangeAspect="1" noChangeArrowheads="1"/>
          </p:cNvPicPr>
          <p:nvPr/>
        </p:nvPicPr>
        <p:blipFill>
          <a:blip r:embed="rId4">
            <a:extLst>
              <a:ext uri="{28A0092B-C50C-407E-A947-70E740481C1C}">
                <a14:useLocalDpi xmlns:a14="http://schemas.microsoft.com/office/drawing/2010/main" val="0"/>
              </a:ext>
            </a:extLst>
          </a:blip>
          <a:srcRect t="27907"/>
          <a:stretch>
            <a:fillRect/>
          </a:stretch>
        </p:blipFill>
        <p:spPr bwMode="auto">
          <a:xfrm>
            <a:off x="450850" y="3609975"/>
            <a:ext cx="8262938"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7"/>
          <p:cNvPicPr>
            <a:picLocks noChangeAspect="1" noChangeArrowheads="1"/>
          </p:cNvPicPr>
          <p:nvPr/>
        </p:nvPicPr>
        <p:blipFill>
          <a:blip r:embed="rId5">
            <a:extLst>
              <a:ext uri="{28A0092B-C50C-407E-A947-70E740481C1C}">
                <a14:useLocalDpi xmlns:a14="http://schemas.microsoft.com/office/drawing/2010/main" val="0"/>
              </a:ext>
            </a:extLst>
          </a:blip>
          <a:srcRect l="4875" t="96248" r="29655" b="2055"/>
          <a:stretch>
            <a:fillRect/>
          </a:stretch>
        </p:blipFill>
        <p:spPr bwMode="auto">
          <a:xfrm>
            <a:off x="450850" y="5486400"/>
            <a:ext cx="8251825" cy="22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2019300" y="5410200"/>
            <a:ext cx="4191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506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69F644A7-F91A-41C1-A98A-E530424F7E6D}" type="slidenum">
              <a:rPr lang="en-US" altLang="en-US" sz="1800">
                <a:solidFill>
                  <a:srgbClr val="909395"/>
                </a:solidFill>
                <a:cs typeface="Arial" panose="020B0604020202020204" pitchFamily="34" charset="0"/>
              </a:rPr>
              <a:pPr>
                <a:spcBef>
                  <a:spcPct val="0"/>
                </a:spcBef>
                <a:buFontTx/>
                <a:buNone/>
              </a:pPr>
              <a:t>13</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txBox="1">
            <a:spLocks/>
          </p:cNvSpPr>
          <p:nvPr/>
        </p:nvSpPr>
        <p:spPr bwMode="auto">
          <a:xfrm>
            <a:off x="304800" y="533400"/>
            <a:ext cx="8305800" cy="464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800">
                <a:solidFill>
                  <a:srgbClr val="002060"/>
                </a:solidFill>
              </a:rPr>
              <a:t>15. Define project segment </a:t>
            </a:r>
            <a:r>
              <a:rPr lang="en-US" altLang="en-US" sz="2800">
                <a:solidFill>
                  <a:srgbClr val="FF6600"/>
                </a:solidFill>
                <a:cs typeface="Arial" panose="020B0604020202020204" pitchFamily="34" charset="0"/>
              </a:rPr>
              <a:t>traffic mix</a:t>
            </a:r>
            <a:r>
              <a:rPr kumimoji="0" lang="en-US" altLang="en-US" sz="2800">
                <a:solidFill>
                  <a:srgbClr val="002060"/>
                </a:solidFill>
              </a:rPr>
              <a:t>.</a:t>
            </a: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r>
              <a:rPr kumimoji="0" lang="en-US" altLang="en-US" sz="2800">
                <a:solidFill>
                  <a:srgbClr val="002060"/>
                </a:solidFill>
              </a:rPr>
              <a:t>16. Define </a:t>
            </a:r>
            <a:r>
              <a:rPr lang="en-US" altLang="en-US" sz="2800">
                <a:solidFill>
                  <a:srgbClr val="FF6600"/>
                </a:solidFill>
                <a:cs typeface="Arial" panose="020B0604020202020204" pitchFamily="34" charset="0"/>
              </a:rPr>
              <a:t>trip purpose</a:t>
            </a:r>
            <a:r>
              <a:rPr kumimoji="0" lang="en-US" altLang="en-US" sz="2800">
                <a:solidFill>
                  <a:srgbClr val="002060"/>
                </a:solidFill>
              </a:rPr>
              <a:t> by vehicle type.</a:t>
            </a: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CA" altLang="en-US" sz="2400">
              <a:solidFill>
                <a:srgbClr val="002060"/>
              </a:solidFill>
            </a:endParaRPr>
          </a:p>
        </p:txBody>
      </p:sp>
      <p:pic>
        <p:nvPicPr>
          <p:cNvPr id="47107"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248" r="29655" b="2055"/>
          <a:stretch>
            <a:fillRect/>
          </a:stretch>
        </p:blipFill>
        <p:spPr bwMode="auto">
          <a:xfrm>
            <a:off x="457200" y="5410200"/>
            <a:ext cx="7924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43100" y="5410200"/>
            <a:ext cx="4953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710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83586F0-63EE-4BF3-B514-5B5F8CC3B265}" type="slidenum">
              <a:rPr lang="en-US" altLang="en-US" sz="1800">
                <a:solidFill>
                  <a:srgbClr val="909395"/>
                </a:solidFill>
                <a:cs typeface="Arial" panose="020B0604020202020204" pitchFamily="34" charset="0"/>
              </a:rPr>
              <a:pPr>
                <a:spcBef>
                  <a:spcPct val="0"/>
                </a:spcBef>
                <a:buFontTx/>
                <a:buNone/>
              </a:pPr>
              <a:t>14</a:t>
            </a:fld>
            <a:endParaRPr lang="en-US" altLang="en-US" sz="1800">
              <a:solidFill>
                <a:srgbClr val="909395"/>
              </a:solidFill>
              <a:cs typeface="Arial" panose="020B0604020202020204" pitchFamily="34" charset="0"/>
            </a:endParaRPr>
          </a:p>
        </p:txBody>
      </p:sp>
      <p:pic>
        <p:nvPicPr>
          <p:cNvPr id="47110" name="Picture 7"/>
          <p:cNvPicPr>
            <a:picLocks noChangeAspect="1" noChangeArrowheads="1"/>
          </p:cNvPicPr>
          <p:nvPr/>
        </p:nvPicPr>
        <p:blipFill>
          <a:blip r:embed="rId4">
            <a:extLst>
              <a:ext uri="{28A0092B-C50C-407E-A947-70E740481C1C}">
                <a14:useLocalDpi xmlns:a14="http://schemas.microsoft.com/office/drawing/2010/main" val="0"/>
              </a:ext>
            </a:extLst>
          </a:blip>
          <a:srcRect l="53325" t="51537" r="7599" b="42409"/>
          <a:stretch>
            <a:fillRect/>
          </a:stretch>
        </p:blipFill>
        <p:spPr bwMode="auto">
          <a:xfrm>
            <a:off x="457200" y="1143000"/>
            <a:ext cx="8382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8"/>
          <p:cNvPicPr>
            <a:picLocks noChangeAspect="1" noChangeArrowheads="1"/>
          </p:cNvPicPr>
          <p:nvPr/>
        </p:nvPicPr>
        <p:blipFill>
          <a:blip r:embed="rId5">
            <a:extLst>
              <a:ext uri="{28A0092B-C50C-407E-A947-70E740481C1C}">
                <a14:useLocalDpi xmlns:a14="http://schemas.microsoft.com/office/drawing/2010/main" val="0"/>
              </a:ext>
            </a:extLst>
          </a:blip>
          <a:srcRect l="52884" t="47311" r="7318" b="41466"/>
          <a:stretch>
            <a:fillRect/>
          </a:stretch>
        </p:blipFill>
        <p:spPr bwMode="auto">
          <a:xfrm>
            <a:off x="484188" y="3471863"/>
            <a:ext cx="8050212"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8"/>
          <p:cNvPicPr>
            <a:picLocks noChangeAspect="1" noChangeArrowheads="1"/>
          </p:cNvPicPr>
          <p:nvPr/>
        </p:nvPicPr>
        <p:blipFill>
          <a:blip r:embed="rId3">
            <a:extLst>
              <a:ext uri="{28A0092B-C50C-407E-A947-70E740481C1C}">
                <a14:useLocalDpi xmlns:a14="http://schemas.microsoft.com/office/drawing/2010/main" val="0"/>
              </a:ext>
            </a:extLst>
          </a:blip>
          <a:srcRect l="52563" t="41278" r="4166" b="27922"/>
          <a:stretch>
            <a:fillRect/>
          </a:stretch>
        </p:blipFill>
        <p:spPr bwMode="auto">
          <a:xfrm>
            <a:off x="514350" y="2209800"/>
            <a:ext cx="80200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8"/>
          <p:cNvPicPr>
            <a:picLocks noChangeAspect="1" noChangeArrowheads="1"/>
          </p:cNvPicPr>
          <p:nvPr/>
        </p:nvPicPr>
        <p:blipFill>
          <a:blip r:embed="rId4">
            <a:extLst>
              <a:ext uri="{28A0092B-C50C-407E-A947-70E740481C1C}">
                <a14:useLocalDpi xmlns:a14="http://schemas.microsoft.com/office/drawing/2010/main" val="0"/>
              </a:ext>
            </a:extLst>
          </a:blip>
          <a:srcRect l="12968" t="96289" r="18410" b="1990"/>
          <a:stretch>
            <a:fillRect/>
          </a:stretch>
        </p:blipFill>
        <p:spPr bwMode="auto">
          <a:xfrm>
            <a:off x="514350" y="912813"/>
            <a:ext cx="8486775" cy="296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49156" name="Content Placeholder 2"/>
          <p:cNvSpPr txBox="1">
            <a:spLocks/>
          </p:cNvSpPr>
          <p:nvPr/>
        </p:nvSpPr>
        <p:spPr bwMode="auto">
          <a:xfrm>
            <a:off x="228600" y="304800"/>
            <a:ext cx="87725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400">
                <a:solidFill>
                  <a:srgbClr val="002060"/>
                </a:solidFill>
              </a:rPr>
              <a:t>17. Go to ProjCostAlt1 tab.</a:t>
            </a:r>
          </a:p>
          <a:p>
            <a:pPr>
              <a:spcBef>
                <a:spcPts val="800"/>
              </a:spcBef>
              <a:buClr>
                <a:schemeClr val="accent2"/>
              </a:buClr>
              <a:buFontTx/>
              <a:buNone/>
            </a:pPr>
            <a:endParaRPr kumimoji="0" lang="en-CA"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r>
              <a:rPr kumimoji="0" lang="en-US" altLang="en-US" sz="2400">
                <a:solidFill>
                  <a:srgbClr val="002060"/>
                </a:solidFill>
              </a:rPr>
              <a:t>18. Enter </a:t>
            </a:r>
            <a:r>
              <a:rPr lang="en-US" altLang="en-US" sz="2400">
                <a:solidFill>
                  <a:srgbClr val="FF6600"/>
                </a:solidFill>
                <a:cs typeface="Arial" panose="020B0604020202020204" pitchFamily="34" charset="0"/>
              </a:rPr>
              <a:t>rehab costs </a:t>
            </a:r>
            <a:r>
              <a:rPr kumimoji="0" lang="en-US" altLang="en-US" sz="2400">
                <a:solidFill>
                  <a:srgbClr val="002060"/>
                </a:solidFill>
              </a:rPr>
              <a:t>under ProjectCostsAlt1 tab.</a:t>
            </a: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p:txBody>
      </p:sp>
      <p:sp>
        <p:nvSpPr>
          <p:cNvPr id="5" name="Oval 4"/>
          <p:cNvSpPr/>
          <p:nvPr/>
        </p:nvSpPr>
        <p:spPr>
          <a:xfrm>
            <a:off x="7813675" y="2316163"/>
            <a:ext cx="685800" cy="2651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 name="Oval 6"/>
          <p:cNvSpPr/>
          <p:nvPr/>
        </p:nvSpPr>
        <p:spPr>
          <a:xfrm>
            <a:off x="1044575" y="2306638"/>
            <a:ext cx="34925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 name="Oval 5"/>
          <p:cNvSpPr/>
          <p:nvPr/>
        </p:nvSpPr>
        <p:spPr>
          <a:xfrm>
            <a:off x="4645025" y="882650"/>
            <a:ext cx="86995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916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327BA63-45D8-4605-9818-C643FB22961A}" type="slidenum">
              <a:rPr lang="en-US" altLang="en-US" sz="1800">
                <a:solidFill>
                  <a:srgbClr val="909395"/>
                </a:solidFill>
                <a:cs typeface="Arial" panose="020B0604020202020204" pitchFamily="34" charset="0"/>
              </a:rPr>
              <a:pPr>
                <a:spcBef>
                  <a:spcPct val="0"/>
                </a:spcBef>
                <a:buFontTx/>
                <a:buNone/>
              </a:pPr>
              <a:t>15</a:t>
            </a:fld>
            <a:endParaRPr lang="en-US" altLang="en-US" sz="1800">
              <a:solidFill>
                <a:srgbClr val="909395"/>
              </a:solidFill>
              <a:cs typeface="Arial" panose="020B0604020202020204" pitchFamily="34" charset="0"/>
            </a:endParaRPr>
          </a:p>
        </p:txBody>
      </p:sp>
      <p:sp>
        <p:nvSpPr>
          <p:cNvPr id="10" name="Oval 9"/>
          <p:cNvSpPr/>
          <p:nvPr/>
        </p:nvSpPr>
        <p:spPr>
          <a:xfrm>
            <a:off x="7802563" y="5830888"/>
            <a:ext cx="685800" cy="2651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1" name="Oval 10"/>
          <p:cNvSpPr/>
          <p:nvPr/>
        </p:nvSpPr>
        <p:spPr>
          <a:xfrm>
            <a:off x="1044575" y="5830888"/>
            <a:ext cx="34925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kern="0" dirty="0" smtClean="0"/>
              <a:t>Repeat </a:t>
            </a:r>
            <a:r>
              <a:rPr lang="en-US" altLang="en-US" sz="6000" kern="0" dirty="0"/>
              <a:t>steps </a:t>
            </a:r>
            <a:r>
              <a:rPr lang="en-US" altLang="en-US" sz="6000" kern="0" dirty="0" smtClean="0"/>
              <a:t>1-18 </a:t>
            </a:r>
          </a:p>
          <a:p>
            <a:pPr eaLnBrk="1" hangingPunct="1">
              <a:defRPr/>
            </a:pPr>
            <a:r>
              <a:rPr lang="en-US" altLang="en-US" sz="6000" kern="0" dirty="0" smtClean="0"/>
              <a:t>for </a:t>
            </a:r>
            <a:r>
              <a:rPr lang="en-US" altLang="en-US" sz="6000" kern="0" dirty="0"/>
              <a:t>Alternative 2</a:t>
            </a:r>
          </a:p>
        </p:txBody>
      </p:sp>
      <p:sp>
        <p:nvSpPr>
          <p:cNvPr id="5120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C1E6498-FD70-4CEB-AB6F-27CB74A93C11}" type="slidenum">
              <a:rPr lang="en-CA" altLang="en-US" sz="1800">
                <a:solidFill>
                  <a:srgbClr val="FFFFFF"/>
                </a:solidFill>
                <a:latin typeface="Arial" panose="020B0604020202020204" pitchFamily="34" charset="0"/>
              </a:rPr>
              <a:pPr>
                <a:spcBef>
                  <a:spcPct val="0"/>
                </a:spcBef>
                <a:buFontTx/>
                <a:buNone/>
              </a:pPr>
              <a:t>16</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p:cNvPicPr>
            <a:picLocks noChangeAspect="1" noChangeArrowheads="1"/>
          </p:cNvPicPr>
          <p:nvPr/>
        </p:nvPicPr>
        <p:blipFill>
          <a:blip r:embed="rId3">
            <a:extLst>
              <a:ext uri="{28A0092B-C50C-407E-A947-70E740481C1C}">
                <a14:useLocalDpi xmlns:a14="http://schemas.microsoft.com/office/drawing/2010/main" val="0"/>
              </a:ext>
            </a:extLst>
          </a:blip>
          <a:srcRect l="53046" t="18028" r="5128" b="11058"/>
          <a:stretch>
            <a:fillRect/>
          </a:stretch>
        </p:blipFill>
        <p:spPr bwMode="auto">
          <a:xfrm>
            <a:off x="685800" y="152400"/>
            <a:ext cx="76962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4"/>
          <p:cNvPicPr>
            <a:picLocks noChangeAspect="1" noChangeArrowheads="1"/>
          </p:cNvPicPr>
          <p:nvPr/>
        </p:nvPicPr>
        <p:blipFill>
          <a:blip r:embed="rId4">
            <a:extLst>
              <a:ext uri="{28A0092B-C50C-407E-A947-70E740481C1C}">
                <a14:useLocalDpi xmlns:a14="http://schemas.microsoft.com/office/drawing/2010/main" val="0"/>
              </a:ext>
            </a:extLst>
          </a:blip>
          <a:srcRect l="5000" t="96355" r="18929" b="2083"/>
          <a:stretch>
            <a:fillRect/>
          </a:stretch>
        </p:blipFill>
        <p:spPr bwMode="auto">
          <a:xfrm>
            <a:off x="246063" y="5562600"/>
            <a:ext cx="8593137" cy="236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 name="Oval 4"/>
          <p:cNvSpPr/>
          <p:nvPr/>
        </p:nvSpPr>
        <p:spPr>
          <a:xfrm>
            <a:off x="2743200" y="5562600"/>
            <a:ext cx="3810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53253" name="Title 1"/>
          <p:cNvSpPr>
            <a:spLocks noGrp="1"/>
          </p:cNvSpPr>
          <p:nvPr>
            <p:ph type="title"/>
          </p:nvPr>
        </p:nvSpPr>
        <p:spPr>
          <a:xfrm>
            <a:off x="5943600" y="1524000"/>
            <a:ext cx="1676400" cy="609600"/>
          </a:xfrm>
          <a:solidFill>
            <a:schemeClr val="bg1"/>
          </a:solidFill>
        </p:spPr>
        <p:txBody>
          <a:bodyPr/>
          <a:lstStyle/>
          <a:p>
            <a:pPr algn="ctr" eaLnBrk="1" hangingPunct="1"/>
            <a:r>
              <a:rPr lang="en-US" altLang="en-US" sz="3600" smtClean="0">
                <a:solidFill>
                  <a:srgbClr val="0070C0"/>
                </a:solidFill>
              </a:rPr>
              <a:t>ALT 2</a:t>
            </a:r>
            <a:endParaRPr lang="en-CA" altLang="en-US" sz="3600" smtClean="0">
              <a:solidFill>
                <a:srgbClr val="0070C0"/>
              </a:solidFill>
            </a:endParaRPr>
          </a:p>
        </p:txBody>
      </p:sp>
      <p:sp>
        <p:nvSpPr>
          <p:cNvPr id="5325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80EB8EC3-DDC9-433A-BA37-0DBF3030EAB8}" type="slidenum">
              <a:rPr lang="en-US" altLang="en-US" sz="1800">
                <a:solidFill>
                  <a:srgbClr val="909395"/>
                </a:solidFill>
                <a:cs typeface="Arial" panose="020B0604020202020204" pitchFamily="34" charset="0"/>
              </a:rPr>
              <a:pPr>
                <a:spcBef>
                  <a:spcPct val="0"/>
                </a:spcBef>
                <a:buFontTx/>
                <a:buNone/>
              </a:pPr>
              <a:t>17</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3"/>
          <p:cNvSpPr txBox="1">
            <a:spLocks noChangeArrowheads="1"/>
          </p:cNvSpPr>
          <p:nvPr/>
        </p:nvSpPr>
        <p:spPr bwMode="auto">
          <a:xfrm>
            <a:off x="433388" y="609600"/>
            <a:ext cx="822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AAD2"/>
                </a:solidFill>
                <a:latin typeface="Arial" panose="020B0604020202020204" pitchFamily="34" charset="0"/>
                <a:cs typeface="Arial" panose="020B0604020202020204" pitchFamily="34" charset="0"/>
              </a:rPr>
              <a:t>Collision rate modification (CMF)</a:t>
            </a:r>
            <a:endParaRPr lang="en-CA" altLang="en-US" sz="3600">
              <a:solidFill>
                <a:srgbClr val="00AAD2"/>
              </a:solidFill>
              <a:latin typeface="Arial" panose="020B0604020202020204" pitchFamily="34" charset="0"/>
              <a:cs typeface="Arial" panose="020B0604020202020204" pitchFamily="34" charset="0"/>
            </a:endParaRPr>
          </a:p>
        </p:txBody>
      </p:sp>
      <p:sp>
        <p:nvSpPr>
          <p:cNvPr id="5" name="Rectangle 4"/>
          <p:cNvSpPr/>
          <p:nvPr/>
        </p:nvSpPr>
        <p:spPr>
          <a:xfrm>
            <a:off x="561975" y="1676400"/>
            <a:ext cx="7972425" cy="830263"/>
          </a:xfrm>
          <a:prstGeom prst="rect">
            <a:avLst/>
          </a:prstGeom>
        </p:spPr>
        <p:txBody>
          <a:bodyPr>
            <a:spAutoFit/>
          </a:bodyPr>
          <a:lstStyle/>
          <a:p>
            <a:pPr algn="ctr">
              <a:buClr>
                <a:srgbClr val="FFC000"/>
              </a:buClr>
              <a:defRPr/>
            </a:pPr>
            <a:r>
              <a:rPr lang="en-US" altLang="en-US" dirty="0">
                <a:solidFill>
                  <a:srgbClr val="002060"/>
                </a:solidFill>
                <a:latin typeface="+mn-lt"/>
              </a:rPr>
              <a:t>A CMF of 0.89 can be applied when the </a:t>
            </a:r>
            <a:r>
              <a:rPr lang="en-US" altLang="en-US" dirty="0" err="1">
                <a:solidFill>
                  <a:srgbClr val="002060"/>
                </a:solidFill>
                <a:latin typeface="+mn-lt"/>
              </a:rPr>
              <a:t>sideslope</a:t>
            </a:r>
            <a:r>
              <a:rPr lang="en-US" altLang="en-US" dirty="0">
                <a:solidFill>
                  <a:srgbClr val="002060"/>
                </a:solidFill>
                <a:latin typeface="+mn-lt"/>
              </a:rPr>
              <a:t> is flattened from 3:1 to 6:1</a:t>
            </a:r>
          </a:p>
        </p:txBody>
      </p:sp>
      <p:pic>
        <p:nvPicPr>
          <p:cNvPr id="55300" name="Picture 2"/>
          <p:cNvPicPr>
            <a:picLocks noChangeAspect="1" noChangeArrowheads="1"/>
          </p:cNvPicPr>
          <p:nvPr/>
        </p:nvPicPr>
        <p:blipFill>
          <a:blip r:embed="rId3">
            <a:extLst>
              <a:ext uri="{28A0092B-C50C-407E-A947-70E740481C1C}">
                <a14:useLocalDpi xmlns:a14="http://schemas.microsoft.com/office/drawing/2010/main" val="0"/>
              </a:ext>
            </a:extLst>
          </a:blip>
          <a:srcRect l="27420" t="61156" r="13333" b="10786"/>
          <a:stretch>
            <a:fillRect/>
          </a:stretch>
        </p:blipFill>
        <p:spPr bwMode="auto">
          <a:xfrm>
            <a:off x="1577975" y="2819400"/>
            <a:ext cx="6118225" cy="2293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5301" name="TextBox 5"/>
          <p:cNvSpPr txBox="1">
            <a:spLocks noChangeArrowheads="1"/>
          </p:cNvSpPr>
          <p:nvPr/>
        </p:nvSpPr>
        <p:spPr bwMode="auto">
          <a:xfrm>
            <a:off x="1577975" y="5257800"/>
            <a:ext cx="6118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1600">
                <a:solidFill>
                  <a:srgbClr val="002060"/>
                </a:solidFill>
                <a:latin typeface="Arial" panose="020B0604020202020204" pitchFamily="34" charset="0"/>
              </a:rPr>
              <a:t>Source: CMF Clearinghouse www.cmfclearinghouse.org</a:t>
            </a:r>
            <a:endParaRPr lang="en-CA" altLang="en-US" sz="1600">
              <a:solidFill>
                <a:srgbClr val="002060"/>
              </a:solidFill>
              <a:latin typeface="Arial" panose="020B0604020202020204" pitchFamily="34" charset="0"/>
            </a:endParaRPr>
          </a:p>
        </p:txBody>
      </p:sp>
      <p:sp>
        <p:nvSpPr>
          <p:cNvPr id="7" name="Oval 6"/>
          <p:cNvSpPr/>
          <p:nvPr/>
        </p:nvSpPr>
        <p:spPr>
          <a:xfrm>
            <a:off x="2514600" y="3657600"/>
            <a:ext cx="381000" cy="3079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5530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A2BC4E3D-AC64-4846-9502-B2C6E96C15DB}" type="slidenum">
              <a:rPr lang="en-US" altLang="en-US" sz="1800">
                <a:solidFill>
                  <a:srgbClr val="909395"/>
                </a:solidFill>
                <a:cs typeface="Arial" panose="020B0604020202020204" pitchFamily="34" charset="0"/>
              </a:rPr>
              <a:pPr>
                <a:spcBef>
                  <a:spcPct val="0"/>
                </a:spcBef>
                <a:buFontTx/>
                <a:buNone/>
              </a:pPr>
              <a:t>18</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p:cNvSpPr txBox="1">
            <a:spLocks noChangeArrowheads="1"/>
          </p:cNvSpPr>
          <p:nvPr/>
        </p:nvSpPr>
        <p:spPr bwMode="auto">
          <a:xfrm>
            <a:off x="436563" y="533400"/>
            <a:ext cx="822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cs typeface="Arial" panose="020B0604020202020204" pitchFamily="34" charset="0"/>
              </a:rPr>
              <a:t>Collision rate modification (CMF)</a:t>
            </a:r>
            <a:endParaRPr lang="en-CA" altLang="en-US" sz="3600">
              <a:solidFill>
                <a:srgbClr val="00AAD2"/>
              </a:solidFill>
              <a:latin typeface="Arial" panose="020B0604020202020204" pitchFamily="34" charset="0"/>
              <a:cs typeface="Arial" panose="020B0604020202020204" pitchFamily="34" charset="0"/>
            </a:endParaRPr>
          </a:p>
        </p:txBody>
      </p:sp>
      <p:sp>
        <p:nvSpPr>
          <p:cNvPr id="57347" name="TextBox 5"/>
          <p:cNvSpPr txBox="1">
            <a:spLocks noChangeArrowheads="1"/>
          </p:cNvSpPr>
          <p:nvPr/>
        </p:nvSpPr>
        <p:spPr bwMode="auto">
          <a:xfrm>
            <a:off x="1577975" y="5257800"/>
            <a:ext cx="6118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1600">
                <a:solidFill>
                  <a:srgbClr val="002060"/>
                </a:solidFill>
                <a:latin typeface="Arial" panose="020B0604020202020204" pitchFamily="34" charset="0"/>
              </a:rPr>
              <a:t>Source: CMF Clearinghouse www.cmfclearinghouse.org</a:t>
            </a:r>
            <a:endParaRPr lang="en-CA" altLang="en-US" sz="1600">
              <a:solidFill>
                <a:srgbClr val="002060"/>
              </a:solidFill>
              <a:latin typeface="Arial" panose="020B0604020202020204" pitchFamily="34" charset="0"/>
            </a:endParaRPr>
          </a:p>
        </p:txBody>
      </p:sp>
      <p:pic>
        <p:nvPicPr>
          <p:cNvPr id="57348" name="Picture 2"/>
          <p:cNvPicPr>
            <a:picLocks noChangeAspect="1" noChangeArrowheads="1"/>
          </p:cNvPicPr>
          <p:nvPr/>
        </p:nvPicPr>
        <p:blipFill>
          <a:blip r:embed="rId3">
            <a:extLst>
              <a:ext uri="{28A0092B-C50C-407E-A947-70E740481C1C}">
                <a14:useLocalDpi xmlns:a14="http://schemas.microsoft.com/office/drawing/2010/main" val="0"/>
              </a:ext>
            </a:extLst>
          </a:blip>
          <a:srcRect l="10394" t="27962" r="13422" b="13651"/>
          <a:stretch>
            <a:fillRect/>
          </a:stretch>
        </p:blipFill>
        <p:spPr bwMode="auto">
          <a:xfrm>
            <a:off x="381000" y="1647825"/>
            <a:ext cx="5514975" cy="3609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 name="Rectangle 4"/>
          <p:cNvSpPr/>
          <p:nvPr/>
        </p:nvSpPr>
        <p:spPr>
          <a:xfrm>
            <a:off x="5638800" y="1524000"/>
            <a:ext cx="3048000" cy="1938338"/>
          </a:xfrm>
          <a:prstGeom prst="rect">
            <a:avLst/>
          </a:prstGeom>
          <a:solidFill>
            <a:schemeClr val="bg1"/>
          </a:solidFill>
        </p:spPr>
        <p:txBody>
          <a:bodyPr>
            <a:spAutoFit/>
          </a:bodyPr>
          <a:lstStyle/>
          <a:p>
            <a:pPr algn="ctr">
              <a:buClr>
                <a:srgbClr val="FFC000"/>
              </a:buClr>
              <a:defRPr/>
            </a:pPr>
            <a:r>
              <a:rPr lang="en-US" altLang="en-US" dirty="0">
                <a:solidFill>
                  <a:srgbClr val="002060"/>
                </a:solidFill>
                <a:latin typeface="+mn-lt"/>
              </a:rPr>
              <a:t>A CMF of 0.8 can be applied when rumble strips are added to both shoulders and </a:t>
            </a:r>
            <a:r>
              <a:rPr lang="en-US" altLang="en-US" dirty="0" err="1">
                <a:solidFill>
                  <a:srgbClr val="002060"/>
                </a:solidFill>
                <a:latin typeface="+mn-lt"/>
              </a:rPr>
              <a:t>centreline</a:t>
            </a:r>
            <a:endParaRPr lang="en-US" altLang="en-US" dirty="0">
              <a:solidFill>
                <a:srgbClr val="002060"/>
              </a:solidFill>
              <a:latin typeface="+mn-lt"/>
            </a:endParaRPr>
          </a:p>
        </p:txBody>
      </p:sp>
      <p:sp>
        <p:nvSpPr>
          <p:cNvPr id="7" name="Oval 6"/>
          <p:cNvSpPr/>
          <p:nvPr/>
        </p:nvSpPr>
        <p:spPr>
          <a:xfrm>
            <a:off x="2286000" y="4495800"/>
            <a:ext cx="3429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57351"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A1ADE8FB-5E65-4780-BCDA-7F3176C51216}" type="slidenum">
              <a:rPr lang="en-US" altLang="en-US" sz="1800">
                <a:solidFill>
                  <a:srgbClr val="909395"/>
                </a:solidFill>
                <a:cs typeface="Arial" panose="020B0604020202020204" pitchFamily="34" charset="0"/>
              </a:rPr>
              <a:pPr>
                <a:spcBef>
                  <a:spcPct val="0"/>
                </a:spcBef>
                <a:buFontTx/>
                <a:buNone/>
              </a:pPr>
              <a:t>19</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571500" y="685800"/>
            <a:ext cx="6553200" cy="625475"/>
          </a:xfrm>
        </p:spPr>
        <p:txBody>
          <a:bodyPr/>
          <a:lstStyle/>
          <a:p>
            <a:pPr eaLnBrk="1" hangingPunct="1"/>
            <a:r>
              <a:rPr lang="en-US" altLang="en-US" sz="3600" b="0" smtClean="0">
                <a:solidFill>
                  <a:srgbClr val="00AAD2"/>
                </a:solidFill>
                <a:cs typeface="Arial" panose="020B0604020202020204" pitchFamily="34" charset="0"/>
              </a:rPr>
              <a:t>Should we</a:t>
            </a:r>
            <a:endParaRPr lang="en-CA" altLang="en-US" sz="3600" b="0" smtClean="0">
              <a:solidFill>
                <a:srgbClr val="00AAD2"/>
              </a:solidFill>
              <a:cs typeface="Arial" panose="020B0604020202020204" pitchFamily="34" charset="0"/>
            </a:endParaRPr>
          </a:p>
        </p:txBody>
      </p:sp>
      <p:sp>
        <p:nvSpPr>
          <p:cNvPr id="3" name="Left-Right Arrow 2"/>
          <p:cNvSpPr/>
          <p:nvPr/>
        </p:nvSpPr>
        <p:spPr>
          <a:xfrm>
            <a:off x="914400" y="2362200"/>
            <a:ext cx="1524000" cy="228600"/>
          </a:xfrm>
          <a:prstGeom prst="leftRightArrow">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6600"/>
              </a:solidFill>
              <a:latin typeface="Arial" pitchFamily="34" charset="0"/>
            </a:endParaRPr>
          </a:p>
        </p:txBody>
      </p:sp>
      <p:sp>
        <p:nvSpPr>
          <p:cNvPr id="8" name="Left-Right Arrow 7"/>
          <p:cNvSpPr/>
          <p:nvPr/>
        </p:nvSpPr>
        <p:spPr>
          <a:xfrm>
            <a:off x="5410200" y="3886200"/>
            <a:ext cx="3048000" cy="228600"/>
          </a:xfrm>
          <a:prstGeom prst="leftRightArrow">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22533" name="TextBox 6"/>
          <p:cNvSpPr txBox="1">
            <a:spLocks noChangeArrowheads="1"/>
          </p:cNvSpPr>
          <p:nvPr/>
        </p:nvSpPr>
        <p:spPr bwMode="auto">
          <a:xfrm>
            <a:off x="838200" y="2751138"/>
            <a:ext cx="22098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Font typeface="Arial" panose="020B0604020202020204" pitchFamily="34" charset="0"/>
              <a:buChar char="•"/>
            </a:pPr>
            <a:r>
              <a:rPr lang="en-US" altLang="en-US" sz="2200">
                <a:solidFill>
                  <a:srgbClr val="002060"/>
                </a:solidFill>
                <a:latin typeface="Arial" panose="020B0604020202020204" pitchFamily="34" charset="0"/>
              </a:rPr>
              <a:t>8.0 m</a:t>
            </a:r>
          </a:p>
          <a:p>
            <a:pPr>
              <a:buFont typeface="Arial" panose="020B0604020202020204" pitchFamily="34" charset="0"/>
              <a:buChar char="•"/>
            </a:pPr>
            <a:r>
              <a:rPr lang="en-US" altLang="en-US" sz="2200">
                <a:solidFill>
                  <a:srgbClr val="002060"/>
                </a:solidFill>
                <a:latin typeface="Arial" panose="020B0604020202020204" pitchFamily="34" charset="0"/>
              </a:rPr>
              <a:t>3:1 sideslope</a:t>
            </a:r>
            <a:endParaRPr lang="en-CA" altLang="en-US" sz="2200">
              <a:solidFill>
                <a:srgbClr val="002060"/>
              </a:solidFill>
              <a:latin typeface="Arial" panose="020B0604020202020204" pitchFamily="34" charset="0"/>
            </a:endParaRPr>
          </a:p>
        </p:txBody>
      </p:sp>
      <p:sp>
        <p:nvSpPr>
          <p:cNvPr id="22534" name="TextBox 9"/>
          <p:cNvSpPr txBox="1">
            <a:spLocks noChangeArrowheads="1"/>
          </p:cNvSpPr>
          <p:nvPr/>
        </p:nvSpPr>
        <p:spPr bwMode="auto">
          <a:xfrm>
            <a:off x="5334000" y="4186238"/>
            <a:ext cx="35814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buFont typeface="Arial" panose="020B0604020202020204" pitchFamily="34" charset="0"/>
              <a:buChar char="•"/>
            </a:pPr>
            <a:r>
              <a:rPr lang="en-US" altLang="en-US" sz="2200">
                <a:solidFill>
                  <a:srgbClr val="002060"/>
                </a:solidFill>
                <a:latin typeface="Arial" panose="020B0604020202020204" pitchFamily="34" charset="0"/>
              </a:rPr>
              <a:t>12.4 m</a:t>
            </a:r>
          </a:p>
          <a:p>
            <a:pPr>
              <a:buFont typeface="Arial" panose="020B0604020202020204" pitchFamily="34" charset="0"/>
              <a:buChar char="•"/>
            </a:pPr>
            <a:r>
              <a:rPr lang="en-US" altLang="en-US" sz="2200">
                <a:solidFill>
                  <a:srgbClr val="002060"/>
                </a:solidFill>
                <a:latin typeface="Arial" panose="020B0604020202020204" pitchFamily="34" charset="0"/>
              </a:rPr>
              <a:t>6:1 sideslope</a:t>
            </a:r>
          </a:p>
          <a:p>
            <a:pPr>
              <a:buFont typeface="Arial" panose="020B0604020202020204" pitchFamily="34" charset="0"/>
              <a:buChar char="•"/>
            </a:pPr>
            <a:r>
              <a:rPr lang="en-US" altLang="en-US" sz="2200">
                <a:solidFill>
                  <a:srgbClr val="002060"/>
                </a:solidFill>
                <a:latin typeface="Arial" panose="020B0604020202020204" pitchFamily="34" charset="0"/>
              </a:rPr>
              <a:t>centreline and shoulder rumble strips</a:t>
            </a:r>
            <a:endParaRPr lang="en-CA" altLang="en-US" sz="2200">
              <a:solidFill>
                <a:srgbClr val="002060"/>
              </a:solidFill>
              <a:latin typeface="Arial" panose="020B0604020202020204" pitchFamily="34" charset="0"/>
            </a:endParaRPr>
          </a:p>
        </p:txBody>
      </p:sp>
      <p:sp>
        <p:nvSpPr>
          <p:cNvPr id="22535" name="TextBox 8"/>
          <p:cNvSpPr txBox="1">
            <a:spLocks noChangeArrowheads="1"/>
          </p:cNvSpPr>
          <p:nvPr/>
        </p:nvSpPr>
        <p:spPr bwMode="auto">
          <a:xfrm>
            <a:off x="762000" y="1747838"/>
            <a:ext cx="190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2800">
                <a:solidFill>
                  <a:srgbClr val="002060"/>
                </a:solidFill>
                <a:latin typeface="Arial" panose="020B0604020202020204" pitchFamily="34" charset="0"/>
              </a:rPr>
              <a:t>OVERLAY</a:t>
            </a:r>
            <a:endParaRPr lang="en-CA" altLang="en-US" sz="2800">
              <a:solidFill>
                <a:srgbClr val="002060"/>
              </a:solidFill>
              <a:latin typeface="Arial" panose="020B0604020202020204" pitchFamily="34" charset="0"/>
            </a:endParaRPr>
          </a:p>
        </p:txBody>
      </p:sp>
      <p:sp>
        <p:nvSpPr>
          <p:cNvPr id="22536" name="TextBox 11"/>
          <p:cNvSpPr txBox="1">
            <a:spLocks noChangeArrowheads="1"/>
          </p:cNvSpPr>
          <p:nvPr/>
        </p:nvSpPr>
        <p:spPr bwMode="auto">
          <a:xfrm>
            <a:off x="5410200" y="3209925"/>
            <a:ext cx="2895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2800">
                <a:solidFill>
                  <a:srgbClr val="002060"/>
                </a:solidFill>
                <a:latin typeface="Arial" panose="020B0604020202020204" pitchFamily="34" charset="0"/>
              </a:rPr>
              <a:t>GRADE-WIDEN</a:t>
            </a:r>
            <a:endParaRPr lang="en-CA" altLang="en-US" sz="2800">
              <a:solidFill>
                <a:srgbClr val="002060"/>
              </a:solidFill>
              <a:latin typeface="Arial" panose="020B0604020202020204" pitchFamily="34" charset="0"/>
            </a:endParaRPr>
          </a:p>
        </p:txBody>
      </p:sp>
      <p:sp>
        <p:nvSpPr>
          <p:cNvPr id="22537" name="TextBox 12"/>
          <p:cNvSpPr txBox="1">
            <a:spLocks noChangeArrowheads="1"/>
          </p:cNvSpPr>
          <p:nvPr/>
        </p:nvSpPr>
        <p:spPr bwMode="auto">
          <a:xfrm>
            <a:off x="3733800" y="2554288"/>
            <a:ext cx="10366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3600">
                <a:solidFill>
                  <a:srgbClr val="002060"/>
                </a:solidFill>
                <a:latin typeface="Arial" panose="020B0604020202020204" pitchFamily="34" charset="0"/>
              </a:rPr>
              <a:t>OR</a:t>
            </a:r>
          </a:p>
          <a:p>
            <a:pPr algn="ctr"/>
            <a:r>
              <a:rPr lang="en-US" altLang="en-US" sz="6600">
                <a:solidFill>
                  <a:srgbClr val="002060"/>
                </a:solidFill>
                <a:latin typeface="Arial" panose="020B0604020202020204" pitchFamily="34" charset="0"/>
              </a:rPr>
              <a:t>?</a:t>
            </a:r>
            <a:endParaRPr lang="en-CA" altLang="en-US" sz="6600">
              <a:solidFill>
                <a:srgbClr val="002060"/>
              </a:solidFill>
              <a:latin typeface="Arial" panose="020B0604020202020204" pitchFamily="34" charset="0"/>
            </a:endParaRPr>
          </a:p>
        </p:txBody>
      </p:sp>
      <p:sp>
        <p:nvSpPr>
          <p:cNvPr id="2253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0201EE6-CDB3-4AC8-BBA3-9F0CB706A420}" type="slidenum">
              <a:rPr lang="en-US" altLang="en-US" sz="1800">
                <a:solidFill>
                  <a:srgbClr val="909395"/>
                </a:solidFill>
                <a:cs typeface="Arial" panose="020B0604020202020204" pitchFamily="34" charset="0"/>
              </a:rPr>
              <a:pPr>
                <a:spcBef>
                  <a:spcPct val="0"/>
                </a:spcBef>
                <a:buFontTx/>
                <a:buNone/>
              </a:pPr>
              <a:t>2</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6"/>
          <p:cNvPicPr>
            <a:picLocks noChangeAspect="1" noChangeArrowheads="1"/>
          </p:cNvPicPr>
          <p:nvPr/>
        </p:nvPicPr>
        <p:blipFill>
          <a:blip r:embed="rId3">
            <a:extLst>
              <a:ext uri="{28A0092B-C50C-407E-A947-70E740481C1C}">
                <a14:useLocalDpi xmlns:a14="http://schemas.microsoft.com/office/drawing/2010/main" val="0"/>
              </a:ext>
            </a:extLst>
          </a:blip>
          <a:srcRect l="13467" t="96609" r="30939" b="2200"/>
          <a:stretch>
            <a:fillRect/>
          </a:stretch>
        </p:blipFill>
        <p:spPr bwMode="auto">
          <a:xfrm>
            <a:off x="533400" y="5594350"/>
            <a:ext cx="8077200" cy="19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59395" name="Picture 8"/>
          <p:cNvPicPr>
            <a:picLocks noChangeAspect="1" noChangeArrowheads="1"/>
          </p:cNvPicPr>
          <p:nvPr/>
        </p:nvPicPr>
        <p:blipFill>
          <a:blip r:embed="rId4">
            <a:extLst>
              <a:ext uri="{28A0092B-C50C-407E-A947-70E740481C1C}">
                <a14:useLocalDpi xmlns:a14="http://schemas.microsoft.com/office/drawing/2010/main" val="0"/>
              </a:ext>
            </a:extLst>
          </a:blip>
          <a:srcRect l="3149" t="43138" r="51875" b="16443"/>
          <a:stretch>
            <a:fillRect/>
          </a:stretch>
        </p:blipFill>
        <p:spPr bwMode="auto">
          <a:xfrm>
            <a:off x="533400" y="82550"/>
            <a:ext cx="8077200" cy="547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9396" name="Oval 5"/>
          <p:cNvSpPr>
            <a:spLocks noChangeArrowheads="1"/>
          </p:cNvSpPr>
          <p:nvPr/>
        </p:nvSpPr>
        <p:spPr bwMode="auto">
          <a:xfrm>
            <a:off x="6400800" y="5537200"/>
            <a:ext cx="1219200" cy="3302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endParaRPr lang="en-CA" altLang="en-US"/>
          </a:p>
        </p:txBody>
      </p:sp>
      <p:sp>
        <p:nvSpPr>
          <p:cNvPr id="59397" name="TextBox 4"/>
          <p:cNvSpPr txBox="1">
            <a:spLocks noChangeArrowheads="1"/>
          </p:cNvSpPr>
          <p:nvPr/>
        </p:nvSpPr>
        <p:spPr bwMode="auto">
          <a:xfrm>
            <a:off x="7391400" y="609600"/>
            <a:ext cx="1600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a:solidFill>
                  <a:srgbClr val="002060"/>
                </a:solidFill>
                <a:latin typeface="Arial" panose="020B0604020202020204" pitchFamily="34" charset="0"/>
              </a:rPr>
              <a:t>2008-2012 data</a:t>
            </a:r>
            <a:endParaRPr lang="en-CA" altLang="en-US">
              <a:solidFill>
                <a:srgbClr val="002060"/>
              </a:solidFill>
              <a:latin typeface="Arial" panose="020B0604020202020204" pitchFamily="34" charset="0"/>
            </a:endParaRPr>
          </a:p>
        </p:txBody>
      </p:sp>
      <p:cxnSp>
        <p:nvCxnSpPr>
          <p:cNvPr id="59398" name="Straight Arrow Connector 6"/>
          <p:cNvCxnSpPr>
            <a:cxnSpLocks noChangeShapeType="1"/>
          </p:cNvCxnSpPr>
          <p:nvPr/>
        </p:nvCxnSpPr>
        <p:spPr bwMode="auto">
          <a:xfrm flipV="1">
            <a:off x="5048250" y="4010025"/>
            <a:ext cx="609600" cy="609600"/>
          </a:xfrm>
          <a:prstGeom prst="straightConnector1">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59399" name="Oval 5"/>
          <p:cNvSpPr>
            <a:spLocks noChangeArrowheads="1"/>
          </p:cNvSpPr>
          <p:nvPr/>
        </p:nvSpPr>
        <p:spPr bwMode="auto">
          <a:xfrm>
            <a:off x="5486400" y="3886200"/>
            <a:ext cx="304800" cy="304800"/>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endParaRPr lang="en-CA" altLang="en-US"/>
          </a:p>
        </p:txBody>
      </p:sp>
      <p:sp>
        <p:nvSpPr>
          <p:cNvPr id="5940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01F28539-F35A-4AEC-9408-9C5945DAB32C}" type="slidenum">
              <a:rPr lang="en-US" altLang="en-US" sz="1800">
                <a:solidFill>
                  <a:srgbClr val="909395"/>
                </a:solidFill>
                <a:cs typeface="Arial" panose="020B0604020202020204" pitchFamily="34" charset="0"/>
              </a:rPr>
              <a:pPr>
                <a:spcBef>
                  <a:spcPct val="0"/>
                </a:spcBef>
                <a:buFontTx/>
                <a:buNone/>
              </a:pPr>
              <a:t>20</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p:txBody>
          <a:bodyPr/>
          <a:lstStyle/>
          <a:p>
            <a:pPr>
              <a:spcBef>
                <a:spcPts val="0"/>
              </a:spcBef>
              <a:spcAft>
                <a:spcPts val="600"/>
              </a:spcAft>
              <a:buFont typeface="Arial" panose="020B0604020202020204" pitchFamily="34" charset="0"/>
              <a:buChar char="•"/>
              <a:defRPr/>
            </a:pPr>
            <a:r>
              <a:rPr lang="en-US" altLang="en-US" sz="2400" dirty="0" smtClean="0">
                <a:solidFill>
                  <a:srgbClr val="002060"/>
                </a:solidFill>
              </a:rPr>
              <a:t>CMF for widening from 8 to 12.4 m (chart): 68/103 = </a:t>
            </a:r>
            <a:r>
              <a:rPr kumimoji="1" lang="en-US" altLang="en-US" sz="2400" dirty="0" smtClean="0">
                <a:solidFill>
                  <a:srgbClr val="FF6600"/>
                </a:solidFill>
                <a:cs typeface="Arial" pitchFamily="34" charset="0"/>
              </a:rPr>
              <a:t>0.66</a:t>
            </a:r>
          </a:p>
          <a:p>
            <a:pPr>
              <a:spcBef>
                <a:spcPts val="0"/>
              </a:spcBef>
              <a:spcAft>
                <a:spcPts val="600"/>
              </a:spcAft>
              <a:buFont typeface="Arial" panose="020B0604020202020204" pitchFamily="34" charset="0"/>
              <a:buChar char="•"/>
              <a:defRPr/>
            </a:pPr>
            <a:r>
              <a:rPr lang="en-US" altLang="en-US" sz="2400" dirty="0" smtClean="0">
                <a:solidFill>
                  <a:srgbClr val="002060"/>
                </a:solidFill>
              </a:rPr>
              <a:t>CMF for </a:t>
            </a:r>
            <a:r>
              <a:rPr lang="en-US" altLang="en-US" sz="2400" dirty="0" err="1" smtClean="0">
                <a:solidFill>
                  <a:srgbClr val="002060"/>
                </a:solidFill>
              </a:rPr>
              <a:t>sideslope</a:t>
            </a:r>
            <a:r>
              <a:rPr lang="en-US" altLang="en-US" sz="2400" dirty="0" smtClean="0">
                <a:solidFill>
                  <a:srgbClr val="002060"/>
                </a:solidFill>
              </a:rPr>
              <a:t> flattened from 3:1 to 6:1 = </a:t>
            </a:r>
            <a:r>
              <a:rPr kumimoji="1" lang="en-US" altLang="en-US" sz="2400" dirty="0" smtClean="0">
                <a:solidFill>
                  <a:srgbClr val="FF6600"/>
                </a:solidFill>
                <a:cs typeface="Arial" pitchFamily="34" charset="0"/>
              </a:rPr>
              <a:t>0.89</a:t>
            </a:r>
          </a:p>
          <a:p>
            <a:pPr>
              <a:spcBef>
                <a:spcPts val="0"/>
              </a:spcBef>
              <a:spcAft>
                <a:spcPts val="600"/>
              </a:spcAft>
              <a:buFont typeface="Arial" panose="020B0604020202020204" pitchFamily="34" charset="0"/>
              <a:buChar char="•"/>
              <a:defRPr/>
            </a:pPr>
            <a:r>
              <a:rPr lang="en-US" altLang="en-US" sz="2400" dirty="0" smtClean="0">
                <a:solidFill>
                  <a:srgbClr val="002060"/>
                </a:solidFill>
              </a:rPr>
              <a:t>CMF for adding shoulder and </a:t>
            </a:r>
            <a:r>
              <a:rPr lang="en-US" altLang="en-US" sz="2400" dirty="0" err="1" smtClean="0">
                <a:solidFill>
                  <a:srgbClr val="002060"/>
                </a:solidFill>
              </a:rPr>
              <a:t>centreline</a:t>
            </a:r>
            <a:r>
              <a:rPr lang="en-US" altLang="en-US" sz="2400" dirty="0" smtClean="0">
                <a:solidFill>
                  <a:srgbClr val="002060"/>
                </a:solidFill>
              </a:rPr>
              <a:t> rumble strips = </a:t>
            </a:r>
            <a:r>
              <a:rPr kumimoji="1" lang="en-US" altLang="en-US" sz="2400" dirty="0" smtClean="0">
                <a:solidFill>
                  <a:srgbClr val="FF6600"/>
                </a:solidFill>
                <a:cs typeface="Arial" pitchFamily="34" charset="0"/>
              </a:rPr>
              <a:t>0.8</a:t>
            </a:r>
          </a:p>
          <a:p>
            <a:pPr>
              <a:spcBef>
                <a:spcPts val="0"/>
              </a:spcBef>
              <a:spcAft>
                <a:spcPts val="600"/>
              </a:spcAft>
              <a:buFont typeface="Arial" panose="020B0604020202020204" pitchFamily="34" charset="0"/>
              <a:buChar char="•"/>
              <a:defRPr/>
            </a:pPr>
            <a:r>
              <a:rPr lang="en-US" altLang="en-US" sz="2400" dirty="0" smtClean="0">
                <a:solidFill>
                  <a:srgbClr val="002060"/>
                </a:solidFill>
              </a:rPr>
              <a:t>Combined CMF = 0.66*0.89*0.8 = </a:t>
            </a:r>
            <a:r>
              <a:rPr kumimoji="1" lang="en-US" altLang="en-US" sz="2400" dirty="0" smtClean="0">
                <a:solidFill>
                  <a:srgbClr val="FF6600"/>
                </a:solidFill>
                <a:cs typeface="Arial" pitchFamily="34" charset="0"/>
              </a:rPr>
              <a:t>0.470</a:t>
            </a:r>
          </a:p>
          <a:p>
            <a:pPr>
              <a:spcBef>
                <a:spcPts val="0"/>
              </a:spcBef>
              <a:spcAft>
                <a:spcPts val="600"/>
              </a:spcAft>
              <a:buFont typeface="Arial" panose="020B0604020202020204" pitchFamily="34" charset="0"/>
              <a:buChar char="•"/>
              <a:defRPr/>
            </a:pPr>
            <a:r>
              <a:rPr lang="en-US" altLang="en-US" sz="2400" dirty="0" smtClean="0">
                <a:solidFill>
                  <a:srgbClr val="002060"/>
                </a:solidFill>
              </a:rPr>
              <a:t>CMF used in the calculation = </a:t>
            </a:r>
            <a:r>
              <a:rPr kumimoji="1" lang="en-US" altLang="en-US" sz="2400" dirty="0" smtClean="0">
                <a:solidFill>
                  <a:srgbClr val="FF6600"/>
                </a:solidFill>
                <a:cs typeface="Arial" pitchFamily="34" charset="0"/>
              </a:rPr>
              <a:t>0.6*</a:t>
            </a:r>
            <a:endParaRPr kumimoji="1" lang="en-US" altLang="en-US" sz="2400" dirty="0">
              <a:solidFill>
                <a:srgbClr val="FF6600"/>
              </a:solidFill>
              <a:cs typeface="Arial" pitchFamily="34" charset="0"/>
            </a:endParaRPr>
          </a:p>
          <a:p>
            <a:pPr>
              <a:spcBef>
                <a:spcPts val="0"/>
              </a:spcBef>
              <a:spcAft>
                <a:spcPts val="600"/>
              </a:spcAft>
              <a:buFont typeface="Arial" panose="020B0604020202020204" pitchFamily="34" charset="0"/>
              <a:buChar char="•"/>
              <a:defRPr/>
            </a:pPr>
            <a:r>
              <a:rPr lang="en-US" altLang="en-US" sz="2400" dirty="0" smtClean="0">
                <a:solidFill>
                  <a:srgbClr val="002060"/>
                </a:solidFill>
              </a:rPr>
              <a:t>New estimated collision rate = </a:t>
            </a:r>
            <a:r>
              <a:rPr lang="en-US" altLang="en-US" sz="2400" dirty="0" smtClean="0">
                <a:solidFill>
                  <a:srgbClr val="002060"/>
                </a:solidFill>
              </a:rPr>
              <a:t>103*0.6 </a:t>
            </a:r>
            <a:r>
              <a:rPr lang="en-US" altLang="en-US" sz="2400" dirty="0" smtClean="0">
                <a:solidFill>
                  <a:srgbClr val="002060"/>
                </a:solidFill>
              </a:rPr>
              <a:t>= </a:t>
            </a:r>
            <a:r>
              <a:rPr kumimoji="1" lang="en-US" altLang="en-US" sz="2800" b="1" dirty="0" smtClean="0">
                <a:solidFill>
                  <a:srgbClr val="FF6600"/>
                </a:solidFill>
                <a:cs typeface="Arial" pitchFamily="34" charset="0"/>
              </a:rPr>
              <a:t>61.80</a:t>
            </a:r>
            <a:endParaRPr kumimoji="1" lang="en-US" altLang="en-US" sz="2800" b="1" dirty="0" smtClean="0">
              <a:solidFill>
                <a:srgbClr val="FF6600"/>
              </a:solidFill>
              <a:cs typeface="Arial" pitchFamily="34" charset="0"/>
            </a:endParaRPr>
          </a:p>
          <a:p>
            <a:pPr marL="0" indent="0">
              <a:buFontTx/>
              <a:buNone/>
              <a:defRPr/>
            </a:pPr>
            <a:endParaRPr lang="en-CA" altLang="en-US" sz="2400" dirty="0" smtClean="0">
              <a:solidFill>
                <a:srgbClr val="002060"/>
              </a:solidFill>
            </a:endParaRPr>
          </a:p>
        </p:txBody>
      </p:sp>
      <p:sp>
        <p:nvSpPr>
          <p:cNvPr id="61443" name="TextBox 3"/>
          <p:cNvSpPr txBox="1">
            <a:spLocks noChangeArrowheads="1"/>
          </p:cNvSpPr>
          <p:nvPr/>
        </p:nvSpPr>
        <p:spPr bwMode="auto">
          <a:xfrm>
            <a:off x="381000" y="609600"/>
            <a:ext cx="822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cs typeface="Arial" panose="020B0604020202020204" pitchFamily="34" charset="0"/>
              </a:rPr>
              <a:t>Combining CMF’s</a:t>
            </a:r>
            <a:endParaRPr lang="en-CA" altLang="en-US" sz="3600">
              <a:solidFill>
                <a:srgbClr val="00AAD2"/>
              </a:solidFill>
              <a:latin typeface="Arial" panose="020B0604020202020204" pitchFamily="34" charset="0"/>
              <a:cs typeface="Arial" panose="020B0604020202020204" pitchFamily="34" charset="0"/>
            </a:endParaRPr>
          </a:p>
        </p:txBody>
      </p:sp>
      <p:sp>
        <p:nvSpPr>
          <p:cNvPr id="6144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0E159D2F-425C-42F0-8AAA-0CDFBA0201DD}" type="slidenum">
              <a:rPr lang="en-US" altLang="en-US" sz="1800">
                <a:solidFill>
                  <a:srgbClr val="909395"/>
                </a:solidFill>
                <a:cs typeface="Arial" panose="020B0604020202020204" pitchFamily="34" charset="0"/>
              </a:rPr>
              <a:pPr>
                <a:spcBef>
                  <a:spcPct val="0"/>
                </a:spcBef>
                <a:buFontTx/>
                <a:buNone/>
              </a:pPr>
              <a:t>21</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p:txBody>
          <a:bodyPr/>
          <a:lstStyle/>
          <a:p>
            <a:pPr>
              <a:buFont typeface="Arial" panose="020B0604020202020204" pitchFamily="34" charset="0"/>
              <a:buChar char="•"/>
              <a:defRPr/>
            </a:pPr>
            <a:r>
              <a:rPr lang="en-CA" altLang="en-US" sz="2400" dirty="0" smtClean="0">
                <a:solidFill>
                  <a:srgbClr val="002060"/>
                </a:solidFill>
              </a:rPr>
              <a:t>CMF 0.6 value was chosen based on the combination of CMFs, local Alberta collection data, and engineering judgement. </a:t>
            </a:r>
          </a:p>
          <a:p>
            <a:pPr>
              <a:buFont typeface="Arial" panose="020B0604020202020204" pitchFamily="34" charset="0"/>
              <a:buChar char="•"/>
              <a:defRPr/>
            </a:pPr>
            <a:r>
              <a:rPr lang="en-CA" altLang="en-US" sz="2400" dirty="0" smtClean="0">
                <a:solidFill>
                  <a:srgbClr val="002060"/>
                </a:solidFill>
              </a:rPr>
              <a:t>According to the CMFs, it seems that a 53% reduction is possible. However Alberta data shows 34% has been observed on Alberta highways. </a:t>
            </a:r>
          </a:p>
          <a:p>
            <a:pPr>
              <a:buFont typeface="Arial" panose="020B0604020202020204" pitchFamily="34" charset="0"/>
              <a:buChar char="•"/>
              <a:defRPr/>
            </a:pPr>
            <a:r>
              <a:rPr lang="en-CA" altLang="en-US" sz="2400" dirty="0" smtClean="0">
                <a:solidFill>
                  <a:srgbClr val="002060"/>
                </a:solidFill>
              </a:rPr>
              <a:t>Considering many (but not all) wide highway in Alberta have flattened slope and some ruble strips, an overall reduction of 40% is a reasonable perdition.</a:t>
            </a:r>
            <a:endParaRPr lang="en-CA" altLang="en-US" sz="2400" dirty="0" smtClean="0">
              <a:solidFill>
                <a:srgbClr val="002060"/>
              </a:solidFill>
            </a:endParaRPr>
          </a:p>
        </p:txBody>
      </p:sp>
      <p:sp>
        <p:nvSpPr>
          <p:cNvPr id="61443" name="TextBox 3"/>
          <p:cNvSpPr txBox="1">
            <a:spLocks noChangeArrowheads="1"/>
          </p:cNvSpPr>
          <p:nvPr/>
        </p:nvSpPr>
        <p:spPr bwMode="auto">
          <a:xfrm>
            <a:off x="381000" y="609600"/>
            <a:ext cx="822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dirty="0" smtClean="0">
                <a:solidFill>
                  <a:srgbClr val="00AAD2"/>
                </a:solidFill>
                <a:latin typeface="Arial" panose="020B0604020202020204" pitchFamily="34" charset="0"/>
                <a:cs typeface="Arial" panose="020B0604020202020204" pitchFamily="34" charset="0"/>
              </a:rPr>
              <a:t>Why do we use CMF 0.6?</a:t>
            </a:r>
            <a:endParaRPr lang="en-CA" altLang="en-US" sz="3600" dirty="0">
              <a:solidFill>
                <a:srgbClr val="00AAD2"/>
              </a:solidFill>
              <a:latin typeface="Arial" panose="020B0604020202020204" pitchFamily="34" charset="0"/>
              <a:cs typeface="Arial" panose="020B0604020202020204" pitchFamily="34" charset="0"/>
            </a:endParaRPr>
          </a:p>
        </p:txBody>
      </p:sp>
      <p:sp>
        <p:nvSpPr>
          <p:cNvPr id="6144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0E159D2F-425C-42F0-8AAA-0CDFBA0201DD}" type="slidenum">
              <a:rPr lang="en-US" altLang="en-US" sz="1800">
                <a:solidFill>
                  <a:srgbClr val="909395"/>
                </a:solidFill>
                <a:cs typeface="Arial" panose="020B0604020202020204" pitchFamily="34" charset="0"/>
              </a:rPr>
              <a:pPr>
                <a:spcBef>
                  <a:spcPct val="0"/>
                </a:spcBef>
                <a:buFontTx/>
                <a:buNone/>
              </a:pPr>
              <a:t>22</a:t>
            </a:fld>
            <a:endParaRPr lang="en-US" altLang="en-US" sz="1800">
              <a:solidFill>
                <a:srgbClr val="909395"/>
              </a:solidFill>
              <a:cs typeface="Arial" panose="020B0604020202020204" pitchFamily="34" charset="0"/>
            </a:endParaRPr>
          </a:p>
        </p:txBody>
      </p:sp>
    </p:spTree>
    <p:extLst>
      <p:ext uri="{BB962C8B-B14F-4D97-AF65-F5344CB8AC3E}">
        <p14:creationId xmlns:p14="http://schemas.microsoft.com/office/powerpoint/2010/main" val="28410695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l="52884" t="37468" r="8654" b="43798"/>
          <a:stretch/>
        </p:blipFill>
        <p:spPr bwMode="auto">
          <a:xfrm>
            <a:off x="228600" y="304800"/>
            <a:ext cx="8674100" cy="2057399"/>
          </a:xfrm>
          <a:prstGeom prst="rect">
            <a:avLst/>
          </a:prstGeom>
          <a:ln>
            <a:noFill/>
          </a:ln>
          <a:extLst>
            <a:ext uri="{53640926-AAD7-44D8-BBD7-CCE9431645EC}">
              <a14:shadowObscured xmlns:a14="http://schemas.microsoft.com/office/drawing/2010/main"/>
            </a:ext>
          </a:extLst>
        </p:spPr>
      </p:pic>
      <p:pic>
        <p:nvPicPr>
          <p:cNvPr id="6349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1189" t="95863" r="30952" b="2106"/>
          <a:stretch/>
        </p:blipFill>
        <p:spPr bwMode="auto">
          <a:xfrm>
            <a:off x="1066800" y="4648200"/>
            <a:ext cx="7835900" cy="3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3200400" y="4724400"/>
            <a:ext cx="457200" cy="2778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 name="Oval 6"/>
          <p:cNvSpPr/>
          <p:nvPr/>
        </p:nvSpPr>
        <p:spPr>
          <a:xfrm>
            <a:off x="7696200" y="1143000"/>
            <a:ext cx="609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6349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895600"/>
            <a:ext cx="8674100"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C1E8B4F1-3C89-48B2-891E-3D66B16BFB06}" type="slidenum">
              <a:rPr lang="en-US" altLang="en-US" sz="1800">
                <a:solidFill>
                  <a:srgbClr val="909395"/>
                </a:solidFill>
                <a:cs typeface="Arial" panose="020B0604020202020204" pitchFamily="34" charset="0"/>
              </a:rPr>
              <a:pPr>
                <a:spcBef>
                  <a:spcPct val="0"/>
                </a:spcBef>
                <a:buFontTx/>
                <a:buNone/>
              </a:pPr>
              <a:t>23</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txBox="1">
            <a:spLocks/>
          </p:cNvSpPr>
          <p:nvPr/>
        </p:nvSpPr>
        <p:spPr bwMode="auto">
          <a:xfrm>
            <a:off x="974725" y="304800"/>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ALTERNATIVE 2 SCREENSHOTS:</a:t>
            </a:r>
            <a:endParaRPr kumimoji="0" lang="en-CA" altLang="en-US" sz="2800">
              <a:solidFill>
                <a:srgbClr val="FFFFFF"/>
              </a:solidFill>
            </a:endParaRPr>
          </a:p>
        </p:txBody>
      </p:sp>
      <p:pic>
        <p:nvPicPr>
          <p:cNvPr id="65539" name="Picture 2"/>
          <p:cNvPicPr>
            <a:picLocks noChangeAspect="1" noChangeArrowheads="1"/>
          </p:cNvPicPr>
          <p:nvPr/>
        </p:nvPicPr>
        <p:blipFill>
          <a:blip r:embed="rId3">
            <a:extLst>
              <a:ext uri="{28A0092B-C50C-407E-A947-70E740481C1C}">
                <a14:useLocalDpi xmlns:a14="http://schemas.microsoft.com/office/drawing/2010/main" val="0"/>
              </a:ext>
            </a:extLst>
          </a:blip>
          <a:srcRect l="6895" t="49944" r="37041" b="38766"/>
          <a:stretch>
            <a:fillRect/>
          </a:stretch>
        </p:blipFill>
        <p:spPr bwMode="auto">
          <a:xfrm>
            <a:off x="409575" y="1019175"/>
            <a:ext cx="8301038" cy="1338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65540" name="Picture 3"/>
          <p:cNvPicPr>
            <a:picLocks noChangeAspect="1" noChangeArrowheads="1"/>
          </p:cNvPicPr>
          <p:nvPr/>
        </p:nvPicPr>
        <p:blipFill>
          <a:blip r:embed="rId4">
            <a:extLst>
              <a:ext uri="{28A0092B-C50C-407E-A947-70E740481C1C}">
                <a14:useLocalDpi xmlns:a14="http://schemas.microsoft.com/office/drawing/2010/main" val="0"/>
              </a:ext>
            </a:extLst>
          </a:blip>
          <a:srcRect t="28467"/>
          <a:stretch>
            <a:fillRect/>
          </a:stretch>
        </p:blipFill>
        <p:spPr bwMode="auto">
          <a:xfrm>
            <a:off x="4800600" y="2971800"/>
            <a:ext cx="391001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1" name="Picture 2"/>
          <p:cNvPicPr>
            <a:picLocks noChangeAspect="1" noChangeArrowheads="1"/>
          </p:cNvPicPr>
          <p:nvPr/>
        </p:nvPicPr>
        <p:blipFill>
          <a:blip r:embed="rId3">
            <a:extLst>
              <a:ext uri="{28A0092B-C50C-407E-A947-70E740481C1C}">
                <a14:useLocalDpi xmlns:a14="http://schemas.microsoft.com/office/drawing/2010/main" val="0"/>
              </a:ext>
            </a:extLst>
          </a:blip>
          <a:srcRect l="62904" t="54750" r="7292" b="38901"/>
          <a:stretch>
            <a:fillRect/>
          </a:stretch>
        </p:blipFill>
        <p:spPr bwMode="auto">
          <a:xfrm>
            <a:off x="409575" y="2971800"/>
            <a:ext cx="4391025" cy="73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65542" name="Picture 4"/>
          <p:cNvPicPr>
            <a:picLocks noChangeAspect="1" noChangeArrowheads="1"/>
          </p:cNvPicPr>
          <p:nvPr/>
        </p:nvPicPr>
        <p:blipFill>
          <a:blip r:embed="rId5">
            <a:extLst>
              <a:ext uri="{28A0092B-C50C-407E-A947-70E740481C1C}">
                <a14:useLocalDpi xmlns:a14="http://schemas.microsoft.com/office/drawing/2010/main" val="0"/>
              </a:ext>
            </a:extLst>
          </a:blip>
          <a:srcRect l="5949" t="96246" r="18929" b="2083"/>
          <a:stretch>
            <a:fillRect/>
          </a:stretch>
        </p:blipFill>
        <p:spPr bwMode="auto">
          <a:xfrm>
            <a:off x="409575" y="4724400"/>
            <a:ext cx="8301038" cy="23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2743200" y="4724400"/>
            <a:ext cx="3810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5544"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EF0D2B2E-15BB-4FAD-B26A-C4407EBDBF00}" type="slidenum">
              <a:rPr lang="en-US" altLang="en-US" sz="1800">
                <a:solidFill>
                  <a:srgbClr val="909395"/>
                </a:solidFill>
                <a:cs typeface="Arial" panose="020B0604020202020204" pitchFamily="34" charset="0"/>
              </a:rPr>
              <a:pPr>
                <a:spcBef>
                  <a:spcPct val="0"/>
                </a:spcBef>
                <a:buFontTx/>
                <a:buNone/>
              </a:pPr>
              <a:t>24</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2"/>
          <p:cNvPicPr>
            <a:picLocks noChangeAspect="1" noChangeArrowheads="1"/>
          </p:cNvPicPr>
          <p:nvPr/>
        </p:nvPicPr>
        <p:blipFill>
          <a:blip r:embed="rId3">
            <a:extLst>
              <a:ext uri="{28A0092B-C50C-407E-A947-70E740481C1C}">
                <a14:useLocalDpi xmlns:a14="http://schemas.microsoft.com/office/drawing/2010/main" val="0"/>
              </a:ext>
            </a:extLst>
          </a:blip>
          <a:srcRect l="52338" t="35924" r="13942" b="5482"/>
          <a:stretch>
            <a:fillRect/>
          </a:stretch>
        </p:blipFill>
        <p:spPr bwMode="auto">
          <a:xfrm>
            <a:off x="209550" y="228600"/>
            <a:ext cx="771525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itle 1"/>
          <p:cNvSpPr txBox="1">
            <a:spLocks/>
          </p:cNvSpPr>
          <p:nvPr/>
        </p:nvSpPr>
        <p:spPr bwMode="auto">
          <a:xfrm>
            <a:off x="4572000" y="1295400"/>
            <a:ext cx="4381500" cy="549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r">
              <a:spcBef>
                <a:spcPct val="0"/>
              </a:spcBef>
              <a:buFontTx/>
              <a:buNone/>
            </a:pPr>
            <a:r>
              <a:rPr lang="en-US" altLang="en-US" sz="3600">
                <a:solidFill>
                  <a:srgbClr val="00AAD2"/>
                </a:solidFill>
                <a:cs typeface="Arial" panose="020B0604020202020204" pitchFamily="34" charset="0"/>
              </a:rPr>
              <a:t>PROJCOSTSALT2</a:t>
            </a:r>
            <a:endParaRPr lang="en-CA" altLang="en-US" sz="3600">
              <a:solidFill>
                <a:srgbClr val="00AAD2"/>
              </a:solidFill>
              <a:cs typeface="Arial" panose="020B0604020202020204" pitchFamily="34" charset="0"/>
            </a:endParaRPr>
          </a:p>
        </p:txBody>
      </p:sp>
      <p:sp>
        <p:nvSpPr>
          <p:cNvPr id="4" name="Oval 3"/>
          <p:cNvSpPr/>
          <p:nvPr/>
        </p:nvSpPr>
        <p:spPr>
          <a:xfrm>
            <a:off x="290513" y="4191000"/>
            <a:ext cx="2286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 name="Oval 6"/>
          <p:cNvSpPr/>
          <p:nvPr/>
        </p:nvSpPr>
        <p:spPr>
          <a:xfrm>
            <a:off x="7010400" y="4032250"/>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8" name="Oval 7"/>
          <p:cNvSpPr/>
          <p:nvPr/>
        </p:nvSpPr>
        <p:spPr>
          <a:xfrm>
            <a:off x="7010400" y="914400"/>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0" name="Oval 9"/>
          <p:cNvSpPr/>
          <p:nvPr/>
        </p:nvSpPr>
        <p:spPr>
          <a:xfrm>
            <a:off x="290513" y="914400"/>
            <a:ext cx="2286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2" name="Oval 11"/>
          <p:cNvSpPr/>
          <p:nvPr/>
        </p:nvSpPr>
        <p:spPr>
          <a:xfrm>
            <a:off x="5257800" y="6096000"/>
            <a:ext cx="99695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759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D92A393-6900-4CBF-9719-4E7ABBA3C7F9}" type="slidenum">
              <a:rPr lang="en-US" altLang="en-US" sz="1800">
                <a:solidFill>
                  <a:srgbClr val="909395"/>
                </a:solidFill>
                <a:cs typeface="Arial" panose="020B0604020202020204" pitchFamily="34" charset="0"/>
              </a:rPr>
              <a:pPr>
                <a:spcBef>
                  <a:spcPct val="0"/>
                </a:spcBef>
                <a:buFontTx/>
                <a:buNone/>
              </a:pPr>
              <a:t>25</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5"/>
          <p:cNvPicPr>
            <a:picLocks noChangeAspect="1" noChangeArrowheads="1"/>
          </p:cNvPicPr>
          <p:nvPr/>
        </p:nvPicPr>
        <p:blipFill>
          <a:blip r:embed="rId3">
            <a:extLst>
              <a:ext uri="{28A0092B-C50C-407E-A947-70E740481C1C}">
                <a14:useLocalDpi xmlns:a14="http://schemas.microsoft.com/office/drawing/2010/main" val="0"/>
              </a:ext>
            </a:extLst>
          </a:blip>
          <a:srcRect l="20625" t="96407" r="19054" b="2310"/>
          <a:stretch>
            <a:fillRect/>
          </a:stretch>
        </p:blipFill>
        <p:spPr bwMode="auto">
          <a:xfrm>
            <a:off x="2438400" y="6065838"/>
            <a:ext cx="6248400" cy="27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8001000" y="6065838"/>
            <a:ext cx="685800" cy="273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963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E4592E7-ABCF-4906-B324-ABFC97DD0874}" type="slidenum">
              <a:rPr lang="en-US" altLang="en-US" sz="1800">
                <a:solidFill>
                  <a:srgbClr val="909395"/>
                </a:solidFill>
                <a:cs typeface="Arial" panose="020B0604020202020204" pitchFamily="34" charset="0"/>
              </a:rPr>
              <a:pPr>
                <a:spcBef>
                  <a:spcPct val="0"/>
                </a:spcBef>
                <a:buFontTx/>
                <a:buNone/>
              </a:pPr>
              <a:t>26</a:t>
            </a:fld>
            <a:endParaRPr lang="en-US" altLang="en-US" sz="1800">
              <a:solidFill>
                <a:srgbClr val="909395"/>
              </a:solidFill>
              <a:cs typeface="Arial" panose="020B0604020202020204" pitchFamily="34" charset="0"/>
            </a:endParaRPr>
          </a:p>
        </p:txBody>
      </p:sp>
      <p:sp>
        <p:nvSpPr>
          <p:cNvPr id="2" name="Rectangle 1"/>
          <p:cNvSpPr/>
          <p:nvPr/>
        </p:nvSpPr>
        <p:spPr>
          <a:xfrm>
            <a:off x="123825" y="66040"/>
            <a:ext cx="3575018" cy="461665"/>
          </a:xfrm>
          <a:prstGeom prst="rect">
            <a:avLst/>
          </a:prstGeom>
        </p:spPr>
        <p:txBody>
          <a:bodyPr wrap="none">
            <a:spAutoFit/>
          </a:bodyPr>
          <a:lstStyle/>
          <a:p>
            <a:r>
              <a:rPr lang="en-US" altLang="en-US" dirty="0">
                <a:solidFill>
                  <a:srgbClr val="002060"/>
                </a:solidFill>
                <a:latin typeface="+mn-lt"/>
              </a:rPr>
              <a:t>19. Enter analysis period</a:t>
            </a:r>
            <a:endParaRPr lang="en-US" dirty="0">
              <a:latin typeface="+mn-lt"/>
            </a:endParaRPr>
          </a:p>
        </p:txBody>
      </p:sp>
      <p:pic>
        <p:nvPicPr>
          <p:cNvPr id="7" name="Picture 6"/>
          <p:cNvPicPr/>
          <p:nvPr/>
        </p:nvPicPr>
        <p:blipFill rotWithShape="1">
          <a:blip r:embed="rId4"/>
          <a:srcRect l="51817" t="26672" r="22493" b="33650"/>
          <a:stretch/>
        </p:blipFill>
        <p:spPr bwMode="auto">
          <a:xfrm>
            <a:off x="304800" y="457199"/>
            <a:ext cx="7772400" cy="5486401"/>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5"/>
          <p:cNvPicPr>
            <a:picLocks noChangeAspect="1" noChangeArrowheads="1"/>
          </p:cNvPicPr>
          <p:nvPr/>
        </p:nvPicPr>
        <p:blipFill>
          <a:blip r:embed="rId3">
            <a:extLst>
              <a:ext uri="{28A0092B-C50C-407E-A947-70E740481C1C}">
                <a14:useLocalDpi xmlns:a14="http://schemas.microsoft.com/office/drawing/2010/main" val="0"/>
              </a:ext>
            </a:extLst>
          </a:blip>
          <a:srcRect l="16513" t="96423" r="19054" b="1988"/>
          <a:stretch>
            <a:fillRect/>
          </a:stretch>
        </p:blipFill>
        <p:spPr bwMode="auto">
          <a:xfrm>
            <a:off x="2286000" y="6096000"/>
            <a:ext cx="6705600" cy="258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8305800" y="6065838"/>
            <a:ext cx="685800" cy="2889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168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1D83AB7-124E-4AB2-A1B8-7F7A3E8B17AA}" type="slidenum">
              <a:rPr lang="en-US" altLang="en-US" sz="1800">
                <a:solidFill>
                  <a:srgbClr val="909395"/>
                </a:solidFill>
                <a:cs typeface="Arial" panose="020B0604020202020204" pitchFamily="34" charset="0"/>
              </a:rPr>
              <a:pPr>
                <a:spcBef>
                  <a:spcPct val="0"/>
                </a:spcBef>
                <a:buFontTx/>
                <a:buNone/>
              </a:pPr>
              <a:t>27</a:t>
            </a:fld>
            <a:endParaRPr lang="en-US" altLang="en-US" sz="1800">
              <a:solidFill>
                <a:srgbClr val="909395"/>
              </a:solidFill>
              <a:cs typeface="Arial" panose="020B0604020202020204" pitchFamily="34" charset="0"/>
            </a:endParaRPr>
          </a:p>
        </p:txBody>
      </p:sp>
      <p:pic>
        <p:nvPicPr>
          <p:cNvPr id="6" name="Picture 5"/>
          <p:cNvPicPr/>
          <p:nvPr/>
        </p:nvPicPr>
        <p:blipFill rotWithShape="1">
          <a:blip r:embed="rId4"/>
          <a:srcRect l="51923" t="33241" r="29784" b="33440"/>
          <a:stretch/>
        </p:blipFill>
        <p:spPr bwMode="auto">
          <a:xfrm>
            <a:off x="123824" y="152400"/>
            <a:ext cx="7115175" cy="5867399"/>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kern="0" dirty="0" smtClean="0"/>
              <a:t>Raise </a:t>
            </a:r>
            <a:r>
              <a:rPr lang="en-US" altLang="en-US" sz="6000" kern="0" dirty="0"/>
              <a:t>Alt </a:t>
            </a:r>
            <a:r>
              <a:rPr lang="en-US" altLang="en-US" sz="6000" kern="0" dirty="0" smtClean="0"/>
              <a:t>1 and Alt 2 </a:t>
            </a:r>
            <a:r>
              <a:rPr lang="en-US" altLang="en-US" sz="6000" kern="0" dirty="0"/>
              <a:t>speed </a:t>
            </a:r>
            <a:r>
              <a:rPr lang="en-US" altLang="en-US" sz="6000" kern="0" dirty="0" smtClean="0"/>
              <a:t>to </a:t>
            </a:r>
            <a:r>
              <a:rPr lang="en-US" altLang="en-US" sz="6000" kern="0" dirty="0"/>
              <a:t>110 km/h</a:t>
            </a:r>
          </a:p>
        </p:txBody>
      </p:sp>
      <p:sp>
        <p:nvSpPr>
          <p:cNvPr id="73731"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729752D0-20B7-4AC4-A9E9-A1A37E2D73D1}" type="slidenum">
              <a:rPr lang="en-CA" altLang="en-US" sz="1800">
                <a:solidFill>
                  <a:srgbClr val="FFFFFF"/>
                </a:solidFill>
                <a:latin typeface="Arial" panose="020B0604020202020204" pitchFamily="34" charset="0"/>
              </a:rPr>
              <a:pPr>
                <a:spcBef>
                  <a:spcPct val="0"/>
                </a:spcBef>
                <a:buFontTx/>
                <a:buNone/>
              </a:pPr>
              <a:t>28</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5"/>
          <p:cNvPicPr>
            <a:picLocks noChangeAspect="1" noChangeArrowheads="1"/>
          </p:cNvPicPr>
          <p:nvPr/>
        </p:nvPicPr>
        <p:blipFill>
          <a:blip r:embed="rId3">
            <a:extLst>
              <a:ext uri="{28A0092B-C50C-407E-A947-70E740481C1C}">
                <a14:useLocalDpi xmlns:a14="http://schemas.microsoft.com/office/drawing/2010/main" val="0"/>
              </a:ext>
            </a:extLst>
          </a:blip>
          <a:srcRect l="20625" t="96407" r="19054" b="2310"/>
          <a:stretch>
            <a:fillRect/>
          </a:stretch>
        </p:blipFill>
        <p:spPr bwMode="auto">
          <a:xfrm>
            <a:off x="2438400" y="6065838"/>
            <a:ext cx="6248400" cy="27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8001000" y="6065838"/>
            <a:ext cx="685800" cy="273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963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E4592E7-ABCF-4906-B324-ABFC97DD0874}" type="slidenum">
              <a:rPr lang="en-US" altLang="en-US" sz="1800">
                <a:solidFill>
                  <a:srgbClr val="909395"/>
                </a:solidFill>
                <a:cs typeface="Arial" panose="020B0604020202020204" pitchFamily="34" charset="0"/>
              </a:rPr>
              <a:pPr>
                <a:spcBef>
                  <a:spcPct val="0"/>
                </a:spcBef>
                <a:buFontTx/>
                <a:buNone/>
              </a:pPr>
              <a:t>29</a:t>
            </a:fld>
            <a:endParaRPr lang="en-US" altLang="en-US" sz="1800">
              <a:solidFill>
                <a:srgbClr val="909395"/>
              </a:solidFill>
              <a:cs typeface="Arial" panose="020B0604020202020204" pitchFamily="34" charset="0"/>
            </a:endParaRPr>
          </a:p>
        </p:txBody>
      </p:sp>
      <p:sp>
        <p:nvSpPr>
          <p:cNvPr id="2" name="Rectangle 1"/>
          <p:cNvSpPr/>
          <p:nvPr/>
        </p:nvSpPr>
        <p:spPr>
          <a:xfrm>
            <a:off x="123825" y="66040"/>
            <a:ext cx="3575018" cy="461665"/>
          </a:xfrm>
          <a:prstGeom prst="rect">
            <a:avLst/>
          </a:prstGeom>
        </p:spPr>
        <p:txBody>
          <a:bodyPr wrap="none">
            <a:spAutoFit/>
          </a:bodyPr>
          <a:lstStyle/>
          <a:p>
            <a:r>
              <a:rPr lang="en-US" altLang="en-US" dirty="0">
                <a:solidFill>
                  <a:srgbClr val="002060"/>
                </a:solidFill>
                <a:latin typeface="+mn-lt"/>
              </a:rPr>
              <a:t>19. Enter analysis period</a:t>
            </a:r>
            <a:endParaRPr lang="en-US" dirty="0">
              <a:latin typeface="+mn-lt"/>
            </a:endParaRPr>
          </a:p>
        </p:txBody>
      </p:sp>
      <p:pic>
        <p:nvPicPr>
          <p:cNvPr id="7" name="Picture 6"/>
          <p:cNvPicPr/>
          <p:nvPr/>
        </p:nvPicPr>
        <p:blipFill rotWithShape="1">
          <a:blip r:embed="rId4"/>
          <a:srcRect l="51817" t="26672" r="22493" b="33650"/>
          <a:stretch/>
        </p:blipFill>
        <p:spPr bwMode="auto">
          <a:xfrm>
            <a:off x="304800" y="457199"/>
            <a:ext cx="7772400" cy="548640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18630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533400" y="1905000"/>
            <a:ext cx="7521575" cy="3200400"/>
          </a:xfrm>
        </p:spPr>
        <p:txBody>
          <a:bodyPr/>
          <a:lstStyle/>
          <a:p>
            <a:pPr marL="0" indent="0" eaLnBrk="1" hangingPunct="1">
              <a:buFontTx/>
              <a:buNone/>
            </a:pPr>
            <a:r>
              <a:rPr kumimoji="1" lang="en-US" altLang="en-US" sz="2800" smtClean="0">
                <a:solidFill>
                  <a:srgbClr val="FF6600"/>
                </a:solidFill>
                <a:cs typeface="Arial" panose="020B0604020202020204" pitchFamily="34" charset="0"/>
              </a:rPr>
              <a:t>Alternative 1</a:t>
            </a:r>
            <a:r>
              <a:rPr lang="en-US" altLang="en-US" sz="2800" smtClean="0">
                <a:solidFill>
                  <a:srgbClr val="002060"/>
                </a:solidFill>
              </a:rPr>
              <a:t>:  The “do minimum” option, i.e. only do overlay now and grade widen later</a:t>
            </a:r>
          </a:p>
          <a:p>
            <a:pPr marL="0" indent="0" eaLnBrk="1" hangingPunct="1">
              <a:buFontTx/>
              <a:buNone/>
            </a:pPr>
            <a:endParaRPr lang="en-US" altLang="en-US" sz="2800" smtClean="0">
              <a:solidFill>
                <a:srgbClr val="002060"/>
              </a:solidFill>
            </a:endParaRPr>
          </a:p>
          <a:p>
            <a:pPr marL="0" indent="0" eaLnBrk="1" hangingPunct="1">
              <a:buFontTx/>
              <a:buNone/>
            </a:pPr>
            <a:r>
              <a:rPr kumimoji="1" lang="en-US" altLang="en-US" sz="2800" smtClean="0">
                <a:solidFill>
                  <a:srgbClr val="FF6600"/>
                </a:solidFill>
                <a:cs typeface="Arial" panose="020B0604020202020204" pitchFamily="34" charset="0"/>
              </a:rPr>
              <a:t>Alternative 2</a:t>
            </a:r>
            <a:r>
              <a:rPr lang="en-US" altLang="en-US" sz="2800" smtClean="0">
                <a:solidFill>
                  <a:srgbClr val="002060"/>
                </a:solidFill>
              </a:rPr>
              <a:t>: Grade widen now, overlay later</a:t>
            </a:r>
          </a:p>
          <a:p>
            <a:pPr marL="0" indent="0" eaLnBrk="1" hangingPunct="1"/>
            <a:endParaRPr lang="en-US" altLang="en-US" sz="2800" smtClean="0">
              <a:solidFill>
                <a:srgbClr val="002060"/>
              </a:solidFill>
            </a:endParaRPr>
          </a:p>
          <a:p>
            <a:pPr marL="0" indent="0" eaLnBrk="1" hangingPunct="1">
              <a:buFontTx/>
              <a:buNone/>
            </a:pPr>
            <a:r>
              <a:rPr lang="en-US" altLang="en-US" sz="2800" smtClean="0">
                <a:solidFill>
                  <a:srgbClr val="002060"/>
                </a:solidFill>
              </a:rPr>
              <a:t>No </a:t>
            </a:r>
            <a:r>
              <a:rPr kumimoji="1" lang="en-US" altLang="en-US" sz="2800" smtClean="0">
                <a:solidFill>
                  <a:srgbClr val="FF6600"/>
                </a:solidFill>
                <a:cs typeface="Arial" panose="020B0604020202020204" pitchFamily="34" charset="0"/>
              </a:rPr>
              <a:t>Alternative 3 </a:t>
            </a:r>
            <a:r>
              <a:rPr lang="en-US" altLang="en-US" sz="2800" smtClean="0">
                <a:solidFill>
                  <a:srgbClr val="002060"/>
                </a:solidFill>
              </a:rPr>
              <a:t>in this example.</a:t>
            </a:r>
            <a:endParaRPr lang="en-CA" altLang="en-US" sz="2800" smtClean="0">
              <a:solidFill>
                <a:srgbClr val="002060"/>
              </a:solidFill>
            </a:endParaRPr>
          </a:p>
        </p:txBody>
      </p:sp>
      <p:sp>
        <p:nvSpPr>
          <p:cNvPr id="24579" name="TextBox 3"/>
          <p:cNvSpPr txBox="1">
            <a:spLocks noChangeArrowheads="1"/>
          </p:cNvSpPr>
          <p:nvPr/>
        </p:nvSpPr>
        <p:spPr bwMode="auto">
          <a:xfrm>
            <a:off x="503238" y="685800"/>
            <a:ext cx="7826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AAD2"/>
                </a:solidFill>
                <a:latin typeface="Arial" panose="020B0604020202020204" pitchFamily="34" charset="0"/>
                <a:cs typeface="Arial" panose="020B0604020202020204" pitchFamily="34" charset="0"/>
              </a:rPr>
              <a:t>Alternatives</a:t>
            </a:r>
            <a:endParaRPr lang="en-CA" altLang="en-US" sz="3600">
              <a:solidFill>
                <a:srgbClr val="00AAD2"/>
              </a:solidFill>
              <a:latin typeface="Arial" panose="020B0604020202020204" pitchFamily="34" charset="0"/>
              <a:cs typeface="Arial" panose="020B0604020202020204" pitchFamily="34" charset="0"/>
            </a:endParaRPr>
          </a:p>
        </p:txBody>
      </p:sp>
      <p:sp>
        <p:nvSpPr>
          <p:cNvPr id="2458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3CC51B86-C169-45DB-8CFE-9B5853F8A15C}" type="slidenum">
              <a:rPr lang="en-US" altLang="en-US" sz="1800">
                <a:solidFill>
                  <a:srgbClr val="909395"/>
                </a:solidFill>
                <a:cs typeface="Arial" panose="020B0604020202020204" pitchFamily="34" charset="0"/>
              </a:rPr>
              <a:pPr>
                <a:spcBef>
                  <a:spcPct val="0"/>
                </a:spcBef>
                <a:buFontTx/>
                <a:buNone/>
              </a:pPr>
              <a:t>3</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5"/>
          <p:cNvPicPr>
            <a:picLocks noChangeAspect="1" noChangeArrowheads="1"/>
          </p:cNvPicPr>
          <p:nvPr/>
        </p:nvPicPr>
        <p:blipFill>
          <a:blip r:embed="rId3">
            <a:extLst>
              <a:ext uri="{28A0092B-C50C-407E-A947-70E740481C1C}">
                <a14:useLocalDpi xmlns:a14="http://schemas.microsoft.com/office/drawing/2010/main" val="0"/>
              </a:ext>
            </a:extLst>
          </a:blip>
          <a:srcRect l="16513" t="96423" r="19054" b="1988"/>
          <a:stretch>
            <a:fillRect/>
          </a:stretch>
        </p:blipFill>
        <p:spPr bwMode="auto">
          <a:xfrm>
            <a:off x="2286000" y="6096000"/>
            <a:ext cx="6705600" cy="258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8305800" y="6065838"/>
            <a:ext cx="685800" cy="2889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168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1D83AB7-124E-4AB2-A1B8-7F7A3E8B17AA}" type="slidenum">
              <a:rPr lang="en-US" altLang="en-US" sz="1800">
                <a:solidFill>
                  <a:srgbClr val="909395"/>
                </a:solidFill>
                <a:cs typeface="Arial" panose="020B0604020202020204" pitchFamily="34" charset="0"/>
              </a:rPr>
              <a:pPr>
                <a:spcBef>
                  <a:spcPct val="0"/>
                </a:spcBef>
                <a:buFontTx/>
                <a:buNone/>
              </a:pPr>
              <a:t>30</a:t>
            </a:fld>
            <a:endParaRPr lang="en-US" altLang="en-US" sz="1800">
              <a:solidFill>
                <a:srgbClr val="909395"/>
              </a:solidFill>
              <a:cs typeface="Arial" panose="020B0604020202020204" pitchFamily="34" charset="0"/>
            </a:endParaRPr>
          </a:p>
        </p:txBody>
      </p:sp>
      <p:pic>
        <p:nvPicPr>
          <p:cNvPr id="6" name="Picture 5"/>
          <p:cNvPicPr/>
          <p:nvPr/>
        </p:nvPicPr>
        <p:blipFill rotWithShape="1">
          <a:blip r:embed="rId4"/>
          <a:srcRect l="51923" t="33241" r="29784" b="33440"/>
          <a:stretch/>
        </p:blipFill>
        <p:spPr bwMode="auto">
          <a:xfrm>
            <a:off x="123824" y="152400"/>
            <a:ext cx="7115175" cy="58673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308382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kern="0" dirty="0" smtClean="0"/>
              <a:t>AADT=500</a:t>
            </a:r>
            <a:endParaRPr lang="en-US" altLang="en-US" sz="6000" kern="0" dirty="0"/>
          </a:p>
        </p:txBody>
      </p:sp>
      <p:sp>
        <p:nvSpPr>
          <p:cNvPr id="79875"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35E9C225-6140-4FAD-ACB1-6E66F2AF6BB7}" type="slidenum">
              <a:rPr lang="en-CA" altLang="en-US" sz="1800">
                <a:solidFill>
                  <a:srgbClr val="FFFFFF"/>
                </a:solidFill>
                <a:latin typeface="Arial" panose="020B0604020202020204" pitchFamily="34" charset="0"/>
              </a:rPr>
              <a:pPr>
                <a:spcBef>
                  <a:spcPct val="0"/>
                </a:spcBef>
                <a:buFontTx/>
                <a:buNone/>
              </a:pPr>
              <a:t>31</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l="51442" t="27096" r="21955" b="33954"/>
          <a:stretch/>
        </p:blipFill>
        <p:spPr bwMode="auto">
          <a:xfrm>
            <a:off x="123824" y="152400"/>
            <a:ext cx="8486775" cy="5867400"/>
          </a:xfrm>
          <a:prstGeom prst="rect">
            <a:avLst/>
          </a:prstGeom>
          <a:ln>
            <a:noFill/>
          </a:ln>
          <a:extLst>
            <a:ext uri="{53640926-AAD7-44D8-BBD7-CCE9431645EC}">
              <a14:shadowObscured xmlns:a14="http://schemas.microsoft.com/office/drawing/2010/main"/>
            </a:ext>
          </a:extLst>
        </p:spPr>
      </p:pic>
      <p:pic>
        <p:nvPicPr>
          <p:cNvPr id="81923" name="Picture 5"/>
          <p:cNvPicPr>
            <a:picLocks noChangeAspect="1" noChangeArrowheads="1"/>
          </p:cNvPicPr>
          <p:nvPr/>
        </p:nvPicPr>
        <p:blipFill>
          <a:blip r:embed="rId4">
            <a:extLst>
              <a:ext uri="{28A0092B-C50C-407E-A947-70E740481C1C}">
                <a14:useLocalDpi xmlns:a14="http://schemas.microsoft.com/office/drawing/2010/main" val="0"/>
              </a:ext>
            </a:extLst>
          </a:blip>
          <a:srcRect l="17006" t="96407" r="19054" b="2310"/>
          <a:stretch>
            <a:fillRect/>
          </a:stretch>
        </p:blipFill>
        <p:spPr bwMode="auto">
          <a:xfrm>
            <a:off x="2209800" y="6083300"/>
            <a:ext cx="67056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8229600" y="6083300"/>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81925" name="Rectangle 1"/>
          <p:cNvSpPr txBox="1">
            <a:spLocks noChangeArrowheads="1"/>
          </p:cNvSpPr>
          <p:nvPr/>
        </p:nvSpPr>
        <p:spPr bwMode="auto">
          <a:xfrm>
            <a:off x="6629400" y="2438400"/>
            <a:ext cx="2362200" cy="762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tabLst>
                <a:tab pos="855663" algn="l"/>
              </a:tabLst>
              <a:defRPr sz="2000">
                <a:solidFill>
                  <a:srgbClr val="005072"/>
                </a:solidFill>
                <a:latin typeface="Arial" panose="020B0604020202020204" pitchFamily="34" charset="0"/>
              </a:defRPr>
            </a:lvl1pPr>
            <a:lvl2pPr marL="566738" indent="-219075">
              <a:spcBef>
                <a:spcPct val="20000"/>
              </a:spcBef>
              <a:buChar char="–"/>
              <a:tabLst>
                <a:tab pos="855663" algn="l"/>
              </a:tabLst>
              <a:defRPr>
                <a:solidFill>
                  <a:srgbClr val="00AAD2"/>
                </a:solidFill>
                <a:latin typeface="Arial" panose="020B0604020202020204" pitchFamily="34" charset="0"/>
              </a:defRPr>
            </a:lvl2pPr>
            <a:lvl3pPr indent="-231775">
              <a:spcBef>
                <a:spcPct val="20000"/>
              </a:spcBef>
              <a:buChar char="•"/>
              <a:tabLst>
                <a:tab pos="855663" algn="l"/>
              </a:tabLst>
              <a:defRPr>
                <a:solidFill>
                  <a:srgbClr val="00AAD2"/>
                </a:solidFill>
                <a:latin typeface="Arial" panose="020B0604020202020204" pitchFamily="34" charset="0"/>
              </a:defRPr>
            </a:lvl3pPr>
            <a:lvl4pPr marL="1262063" indent="-231775">
              <a:spcBef>
                <a:spcPct val="20000"/>
              </a:spcBef>
              <a:buChar char="–"/>
              <a:tabLst>
                <a:tab pos="855663" algn="l"/>
              </a:tabLst>
              <a:defRPr>
                <a:solidFill>
                  <a:srgbClr val="00AAD2"/>
                </a:solidFill>
                <a:latin typeface="Arial" panose="020B0604020202020204" pitchFamily="34" charset="0"/>
              </a:defRPr>
            </a:lvl4pPr>
            <a:lvl5pPr marL="2057400" indent="-228600">
              <a:spcBef>
                <a:spcPct val="20000"/>
              </a:spcBef>
              <a:buChar char="»"/>
              <a:tabLst>
                <a:tab pos="855663" algn="l"/>
              </a:tabLst>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9pPr>
          </a:lstStyle>
          <a:p>
            <a:pPr algn="ctr" eaLnBrk="1" hangingPunct="1">
              <a:spcBef>
                <a:spcPct val="0"/>
              </a:spcBef>
              <a:buFontTx/>
              <a:buNone/>
            </a:pPr>
            <a:r>
              <a:rPr lang="en-US" altLang="en-US" sz="3600">
                <a:solidFill>
                  <a:srgbClr val="00AAD2"/>
                </a:solidFill>
                <a:cs typeface="Arial" panose="020B0604020202020204" pitchFamily="34" charset="0"/>
                <a:sym typeface="Gill Sans Light"/>
              </a:rPr>
              <a:t>Results</a:t>
            </a:r>
          </a:p>
        </p:txBody>
      </p:sp>
      <p:sp>
        <p:nvSpPr>
          <p:cNvPr id="8192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75628A7A-9F95-4BB0-AAAF-56BCE7353F2F}" type="slidenum">
              <a:rPr lang="en-US" altLang="en-US" sz="1800">
                <a:solidFill>
                  <a:srgbClr val="909395"/>
                </a:solidFill>
                <a:cs typeface="Arial" panose="020B0604020202020204" pitchFamily="34" charset="0"/>
              </a:rPr>
              <a:pPr>
                <a:spcBef>
                  <a:spcPct val="0"/>
                </a:spcBef>
                <a:buFontTx/>
                <a:buNone/>
              </a:pPr>
              <a:t>32</a:t>
            </a:fld>
            <a:endParaRPr lang="en-US" altLang="en-US" sz="1800">
              <a:solidFill>
                <a:srgbClr val="909395"/>
              </a:solidFill>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
          <p:cNvSpPr txBox="1">
            <a:spLocks noChangeArrowheads="1"/>
          </p:cNvSpPr>
          <p:nvPr/>
        </p:nvSpPr>
        <p:spPr bwMode="auto">
          <a:xfrm>
            <a:off x="7356475" y="1219200"/>
            <a:ext cx="1828800" cy="1219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tabLst>
                <a:tab pos="855663" algn="l"/>
              </a:tabLst>
              <a:defRPr sz="2000">
                <a:solidFill>
                  <a:srgbClr val="005072"/>
                </a:solidFill>
                <a:latin typeface="Arial" panose="020B0604020202020204" pitchFamily="34" charset="0"/>
              </a:defRPr>
            </a:lvl1pPr>
            <a:lvl2pPr marL="566738" indent="-219075">
              <a:spcBef>
                <a:spcPct val="20000"/>
              </a:spcBef>
              <a:buChar char="–"/>
              <a:tabLst>
                <a:tab pos="855663" algn="l"/>
              </a:tabLst>
              <a:defRPr>
                <a:solidFill>
                  <a:srgbClr val="00AAD2"/>
                </a:solidFill>
                <a:latin typeface="Arial" panose="020B0604020202020204" pitchFamily="34" charset="0"/>
              </a:defRPr>
            </a:lvl2pPr>
            <a:lvl3pPr indent="-231775">
              <a:spcBef>
                <a:spcPct val="20000"/>
              </a:spcBef>
              <a:buChar char="•"/>
              <a:tabLst>
                <a:tab pos="855663" algn="l"/>
              </a:tabLst>
              <a:defRPr>
                <a:solidFill>
                  <a:srgbClr val="00AAD2"/>
                </a:solidFill>
                <a:latin typeface="Arial" panose="020B0604020202020204" pitchFamily="34" charset="0"/>
              </a:defRPr>
            </a:lvl3pPr>
            <a:lvl4pPr marL="1262063" indent="-231775">
              <a:spcBef>
                <a:spcPct val="20000"/>
              </a:spcBef>
              <a:buChar char="–"/>
              <a:tabLst>
                <a:tab pos="855663" algn="l"/>
              </a:tabLst>
              <a:defRPr>
                <a:solidFill>
                  <a:srgbClr val="00AAD2"/>
                </a:solidFill>
                <a:latin typeface="Arial" panose="020B0604020202020204" pitchFamily="34" charset="0"/>
              </a:defRPr>
            </a:lvl4pPr>
            <a:lvl5pPr marL="2057400" indent="-228600">
              <a:spcBef>
                <a:spcPct val="20000"/>
              </a:spcBef>
              <a:buChar char="»"/>
              <a:tabLst>
                <a:tab pos="855663" algn="l"/>
              </a:tabLst>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tabLst>
                <a:tab pos="855663" algn="l"/>
              </a:tabLst>
              <a:defRPr>
                <a:solidFill>
                  <a:srgbClr val="00AAD2"/>
                </a:solidFill>
                <a:latin typeface="Arial" panose="020B0604020202020204" pitchFamily="34" charset="0"/>
              </a:defRPr>
            </a:lvl9pPr>
          </a:lstStyle>
          <a:p>
            <a:pPr algn="ctr" eaLnBrk="1" hangingPunct="1">
              <a:spcBef>
                <a:spcPct val="0"/>
              </a:spcBef>
              <a:buFontTx/>
              <a:buNone/>
            </a:pPr>
            <a:r>
              <a:rPr lang="en-US" altLang="en-US" sz="3600">
                <a:solidFill>
                  <a:srgbClr val="00AAD2"/>
                </a:solidFill>
                <a:cs typeface="Arial" panose="020B0604020202020204" pitchFamily="34" charset="0"/>
                <a:sym typeface="Gill Sans Light"/>
              </a:rPr>
              <a:t>Results cont.</a:t>
            </a:r>
          </a:p>
        </p:txBody>
      </p:sp>
      <p:pic>
        <p:nvPicPr>
          <p:cNvPr id="83971" name="Picture 5"/>
          <p:cNvPicPr>
            <a:picLocks noChangeAspect="1" noChangeArrowheads="1"/>
          </p:cNvPicPr>
          <p:nvPr/>
        </p:nvPicPr>
        <p:blipFill>
          <a:blip r:embed="rId3">
            <a:extLst>
              <a:ext uri="{28A0092B-C50C-407E-A947-70E740481C1C}">
                <a14:useLocalDpi xmlns:a14="http://schemas.microsoft.com/office/drawing/2010/main" val="0"/>
              </a:ext>
            </a:extLst>
          </a:blip>
          <a:srcRect l="4613" t="96553" r="19054" b="2367"/>
          <a:stretch>
            <a:fillRect/>
          </a:stretch>
        </p:blipFill>
        <p:spPr bwMode="auto">
          <a:xfrm>
            <a:off x="2362200" y="6146800"/>
            <a:ext cx="6629400" cy="147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8343900" y="6116638"/>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8397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AA6E6463-3198-4EE4-B309-41293A3DF536}" type="slidenum">
              <a:rPr lang="en-US" altLang="en-US" sz="1800">
                <a:solidFill>
                  <a:srgbClr val="909395"/>
                </a:solidFill>
                <a:cs typeface="Arial" panose="020B0604020202020204" pitchFamily="34" charset="0"/>
              </a:rPr>
              <a:pPr>
                <a:spcBef>
                  <a:spcPct val="0"/>
                </a:spcBef>
                <a:buFontTx/>
                <a:buNone/>
              </a:pPr>
              <a:t>33</a:t>
            </a:fld>
            <a:endParaRPr lang="en-US" altLang="en-US" sz="1800">
              <a:solidFill>
                <a:srgbClr val="909395"/>
              </a:solidFill>
              <a:cs typeface="Arial" panose="020B0604020202020204" pitchFamily="34" charset="0"/>
            </a:endParaRPr>
          </a:p>
        </p:txBody>
      </p:sp>
      <p:pic>
        <p:nvPicPr>
          <p:cNvPr id="8" name="Picture 7"/>
          <p:cNvPicPr/>
          <p:nvPr/>
        </p:nvPicPr>
        <p:blipFill rotWithShape="1">
          <a:blip r:embed="rId4"/>
          <a:srcRect l="51923" t="33976" r="29779" b="32339"/>
          <a:stretch/>
        </p:blipFill>
        <p:spPr bwMode="auto">
          <a:xfrm>
            <a:off x="381001" y="228600"/>
            <a:ext cx="6975474" cy="5791200"/>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3"/>
          <p:cNvSpPr>
            <a:spLocks noGrp="1"/>
          </p:cNvSpPr>
          <p:nvPr>
            <p:ph type="ctrTitle"/>
          </p:nvPr>
        </p:nvSpPr>
        <p:spPr>
          <a:xfrm>
            <a:off x="471488" y="1676400"/>
            <a:ext cx="8348662" cy="1506538"/>
          </a:xfrm>
        </p:spPr>
        <p:txBody>
          <a:bodyPr/>
          <a:lstStyle/>
          <a:p>
            <a:pPr eaLnBrk="1" hangingPunct="1"/>
            <a:r>
              <a:rPr lang="en-US" altLang="en-US" smtClean="0"/>
              <a:t>Questions?</a:t>
            </a:r>
            <a:endParaRPr lang="en-CA" altLang="en-US" smtClean="0"/>
          </a:p>
        </p:txBody>
      </p:sp>
      <p:pic>
        <p:nvPicPr>
          <p:cNvPr id="8601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5175" y="838200"/>
            <a:ext cx="41148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Rectangle 1"/>
          <p:cNvSpPr>
            <a:spLocks noChangeArrowheads="1"/>
          </p:cNvSpPr>
          <p:nvPr/>
        </p:nvSpPr>
        <p:spPr bwMode="auto">
          <a:xfrm>
            <a:off x="152400" y="646112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spcBef>
                <a:spcPct val="0"/>
              </a:spcBef>
              <a:buFontTx/>
              <a:buNone/>
            </a:pPr>
            <a:fld id="{11EEAC22-E907-4EBF-B6BA-93D6C82859DD}" type="slidenum">
              <a:rPr lang="en-CA" altLang="en-US" sz="1800">
                <a:solidFill>
                  <a:srgbClr val="FFFFFF"/>
                </a:solidFill>
              </a:rPr>
              <a:pPr>
                <a:spcBef>
                  <a:spcPct val="0"/>
                </a:spcBef>
                <a:buFontTx/>
                <a:buNone/>
              </a:pPr>
              <a:t>34</a:t>
            </a:fld>
            <a:endParaRPr lang="en-CA" altLang="en-US" sz="18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457200" y="1600200"/>
            <a:ext cx="8153400" cy="4114800"/>
          </a:xfrm>
        </p:spPr>
        <p:txBody>
          <a:bodyPr/>
          <a:lstStyle/>
          <a:p>
            <a:pPr eaLnBrk="1" hangingPunct="1">
              <a:buClr>
                <a:srgbClr val="FFC000"/>
              </a:buClr>
              <a:defRPr/>
            </a:pPr>
            <a:r>
              <a:rPr kumimoji="1" lang="en-US" altLang="en-US" sz="2400" kern="1200" dirty="0">
                <a:solidFill>
                  <a:srgbClr val="FF6600"/>
                </a:solidFill>
                <a:cs typeface="Arial" pitchFamily="34" charset="0"/>
              </a:rPr>
              <a:t>2-lane</a:t>
            </a:r>
            <a:r>
              <a:rPr lang="en-US" altLang="en-US" sz="2400" dirty="0" smtClean="0">
                <a:solidFill>
                  <a:srgbClr val="002060"/>
                </a:solidFill>
              </a:rPr>
              <a:t>, undivided paved highway in rural setting</a:t>
            </a:r>
          </a:p>
          <a:p>
            <a:pPr eaLnBrk="1" hangingPunct="1">
              <a:buClr>
                <a:srgbClr val="FFC000"/>
              </a:buClr>
              <a:defRPr/>
            </a:pPr>
            <a:r>
              <a:rPr kumimoji="1" lang="en-US" altLang="en-US" sz="2400" kern="1200" dirty="0">
                <a:solidFill>
                  <a:srgbClr val="FF6600"/>
                </a:solidFill>
                <a:cs typeface="Arial" pitchFamily="34" charset="0"/>
              </a:rPr>
              <a:t>4 </a:t>
            </a:r>
            <a:r>
              <a:rPr kumimoji="1" lang="en-US" altLang="en-US" sz="2400" kern="1200" dirty="0" err="1">
                <a:solidFill>
                  <a:srgbClr val="FF6600"/>
                </a:solidFill>
                <a:cs typeface="Arial" pitchFamily="34" charset="0"/>
              </a:rPr>
              <a:t>kilometre</a:t>
            </a:r>
            <a:r>
              <a:rPr kumimoji="1" lang="en-US" altLang="en-US" sz="2400" kern="1200" dirty="0">
                <a:solidFill>
                  <a:srgbClr val="FF6600"/>
                </a:solidFill>
                <a:cs typeface="Arial" pitchFamily="34" charset="0"/>
              </a:rPr>
              <a:t> </a:t>
            </a:r>
            <a:r>
              <a:rPr lang="en-US" altLang="en-US" sz="2400" dirty="0" smtClean="0">
                <a:solidFill>
                  <a:srgbClr val="002060"/>
                </a:solidFill>
              </a:rPr>
              <a:t>length at </a:t>
            </a:r>
            <a:r>
              <a:rPr kumimoji="1" lang="en-US" altLang="en-US" sz="2400" kern="1200" dirty="0">
                <a:solidFill>
                  <a:srgbClr val="FF6600"/>
                </a:solidFill>
                <a:cs typeface="Arial" pitchFamily="34" charset="0"/>
              </a:rPr>
              <a:t>1%</a:t>
            </a:r>
            <a:r>
              <a:rPr lang="en-US" altLang="en-US" sz="2400" dirty="0" smtClean="0">
                <a:solidFill>
                  <a:srgbClr val="002060"/>
                </a:solidFill>
              </a:rPr>
              <a:t> grade</a:t>
            </a:r>
          </a:p>
          <a:p>
            <a:pPr eaLnBrk="1" hangingPunct="1">
              <a:buClr>
                <a:srgbClr val="FFC000"/>
              </a:buClr>
              <a:defRPr/>
            </a:pPr>
            <a:r>
              <a:rPr lang="en-US" altLang="en-US" sz="2400" dirty="0" smtClean="0">
                <a:solidFill>
                  <a:srgbClr val="002060"/>
                </a:solidFill>
              </a:rPr>
              <a:t>Posted and running speed is </a:t>
            </a:r>
            <a:r>
              <a:rPr kumimoji="1" lang="en-US" altLang="en-US" sz="2400" kern="1200" dirty="0">
                <a:solidFill>
                  <a:srgbClr val="FF6600"/>
                </a:solidFill>
                <a:cs typeface="Arial" pitchFamily="34" charset="0"/>
              </a:rPr>
              <a:t>100</a:t>
            </a:r>
            <a:r>
              <a:rPr lang="en-US" altLang="en-US" sz="2400" dirty="0" smtClean="0">
                <a:solidFill>
                  <a:srgbClr val="002060"/>
                </a:solidFill>
              </a:rPr>
              <a:t> km/h</a:t>
            </a:r>
          </a:p>
          <a:p>
            <a:pPr eaLnBrk="1" hangingPunct="1">
              <a:buClr>
                <a:srgbClr val="FFC000"/>
              </a:buClr>
              <a:defRPr/>
            </a:pPr>
            <a:r>
              <a:rPr lang="en-US" altLang="en-US" sz="2400" dirty="0" smtClean="0">
                <a:solidFill>
                  <a:srgbClr val="002060"/>
                </a:solidFill>
              </a:rPr>
              <a:t>The road cost </a:t>
            </a:r>
            <a:r>
              <a:rPr kumimoji="1" lang="en-US" altLang="en-US" sz="2400" kern="1200" dirty="0">
                <a:solidFill>
                  <a:srgbClr val="FF6600"/>
                </a:solidFill>
                <a:cs typeface="Arial" pitchFamily="34" charset="0"/>
              </a:rPr>
              <a:t>$4,000,000 </a:t>
            </a:r>
            <a:r>
              <a:rPr lang="en-US" altLang="en-US" sz="2400" dirty="0" smtClean="0">
                <a:solidFill>
                  <a:srgbClr val="002060"/>
                </a:solidFill>
              </a:rPr>
              <a:t>to build originally in 1998.</a:t>
            </a:r>
          </a:p>
          <a:p>
            <a:pPr eaLnBrk="1" hangingPunct="1">
              <a:buClr>
                <a:srgbClr val="FFC000"/>
              </a:buClr>
              <a:defRPr/>
            </a:pPr>
            <a:r>
              <a:rPr lang="en-US" altLang="en-US" sz="2400" dirty="0" smtClean="0">
                <a:solidFill>
                  <a:srgbClr val="002060"/>
                </a:solidFill>
              </a:rPr>
              <a:t>Overlay cost is estimated at </a:t>
            </a:r>
            <a:r>
              <a:rPr kumimoji="1" lang="en-US" altLang="en-US" sz="2400" kern="1200" dirty="0">
                <a:solidFill>
                  <a:srgbClr val="FF6600"/>
                </a:solidFill>
                <a:cs typeface="Arial" pitchFamily="34" charset="0"/>
              </a:rPr>
              <a:t>$300,000 </a:t>
            </a:r>
            <a:r>
              <a:rPr lang="en-US" altLang="en-US" sz="2400" dirty="0" smtClean="0">
                <a:solidFill>
                  <a:srgbClr val="002060"/>
                </a:solidFill>
              </a:rPr>
              <a:t>/ km</a:t>
            </a:r>
          </a:p>
          <a:p>
            <a:pPr eaLnBrk="1" hangingPunct="1">
              <a:buClr>
                <a:srgbClr val="FFC000"/>
              </a:buClr>
              <a:defRPr/>
            </a:pPr>
            <a:r>
              <a:rPr lang="en-US" altLang="en-US" sz="2400" dirty="0" smtClean="0">
                <a:solidFill>
                  <a:srgbClr val="002060"/>
                </a:solidFill>
              </a:rPr>
              <a:t>Grade-widening cost is estimated at </a:t>
            </a:r>
            <a:r>
              <a:rPr kumimoji="1" lang="en-US" altLang="en-US" sz="2400" kern="1200" dirty="0">
                <a:solidFill>
                  <a:srgbClr val="FF6600"/>
                </a:solidFill>
                <a:cs typeface="Arial" pitchFamily="34" charset="0"/>
              </a:rPr>
              <a:t>$565,600 </a:t>
            </a:r>
            <a:r>
              <a:rPr lang="en-US" altLang="en-US" sz="2400" dirty="0" smtClean="0">
                <a:solidFill>
                  <a:srgbClr val="002060"/>
                </a:solidFill>
              </a:rPr>
              <a:t>/ km</a:t>
            </a:r>
          </a:p>
          <a:p>
            <a:pPr eaLnBrk="1" hangingPunct="1">
              <a:buClr>
                <a:srgbClr val="FFC000"/>
              </a:buClr>
              <a:defRPr/>
            </a:pPr>
            <a:r>
              <a:rPr lang="en-US" altLang="en-US" sz="2400" dirty="0" smtClean="0">
                <a:solidFill>
                  <a:srgbClr val="002060"/>
                </a:solidFill>
              </a:rPr>
              <a:t>Assume engineering costs are </a:t>
            </a:r>
            <a:r>
              <a:rPr kumimoji="1" lang="en-US" altLang="en-US" sz="2400" kern="1200" dirty="0">
                <a:solidFill>
                  <a:srgbClr val="FF6600"/>
                </a:solidFill>
                <a:cs typeface="Arial" pitchFamily="34" charset="0"/>
              </a:rPr>
              <a:t>10%</a:t>
            </a:r>
            <a:r>
              <a:rPr lang="en-US" altLang="en-US" sz="2400" dirty="0" smtClean="0">
                <a:solidFill>
                  <a:srgbClr val="002060"/>
                </a:solidFill>
              </a:rPr>
              <a:t> of construction costs</a:t>
            </a:r>
          </a:p>
          <a:p>
            <a:pPr eaLnBrk="1" hangingPunct="1">
              <a:buClr>
                <a:srgbClr val="FFC000"/>
              </a:buClr>
              <a:defRPr/>
            </a:pPr>
            <a:r>
              <a:rPr lang="en-US" altLang="en-US" sz="2400" dirty="0" smtClean="0">
                <a:solidFill>
                  <a:srgbClr val="002060"/>
                </a:solidFill>
              </a:rPr>
              <a:t>No additional land required</a:t>
            </a:r>
          </a:p>
          <a:p>
            <a:pPr eaLnBrk="1" hangingPunct="1">
              <a:buClr>
                <a:srgbClr val="FFC000"/>
              </a:buClr>
              <a:defRPr/>
            </a:pPr>
            <a:r>
              <a:rPr lang="en-US" altLang="en-US" sz="2400" dirty="0" smtClean="0">
                <a:solidFill>
                  <a:srgbClr val="002060"/>
                </a:solidFill>
              </a:rPr>
              <a:t>AADT is </a:t>
            </a:r>
            <a:r>
              <a:rPr kumimoji="1" lang="en-US" altLang="en-US" sz="2400" kern="1200" dirty="0">
                <a:solidFill>
                  <a:srgbClr val="FF6600"/>
                </a:solidFill>
                <a:cs typeface="Arial" pitchFamily="34" charset="0"/>
              </a:rPr>
              <a:t>2,875 </a:t>
            </a:r>
            <a:r>
              <a:rPr lang="en-US" altLang="en-US" sz="2400" dirty="0" smtClean="0">
                <a:solidFill>
                  <a:srgbClr val="002060"/>
                </a:solidFill>
              </a:rPr>
              <a:t> and traffic growth rate is </a:t>
            </a:r>
            <a:r>
              <a:rPr kumimoji="1" lang="en-US" altLang="en-US" sz="2400" kern="1200" dirty="0">
                <a:solidFill>
                  <a:srgbClr val="FF6600"/>
                </a:solidFill>
                <a:cs typeface="Arial" pitchFamily="34" charset="0"/>
              </a:rPr>
              <a:t>3%</a:t>
            </a:r>
            <a:r>
              <a:rPr lang="en-US" altLang="en-US" sz="2400" dirty="0" smtClean="0">
                <a:solidFill>
                  <a:srgbClr val="002060"/>
                </a:solidFill>
              </a:rPr>
              <a:t>, linearly </a:t>
            </a:r>
          </a:p>
        </p:txBody>
      </p:sp>
      <p:sp>
        <p:nvSpPr>
          <p:cNvPr id="26627" name="Title 1"/>
          <p:cNvSpPr txBox="1">
            <a:spLocks/>
          </p:cNvSpPr>
          <p:nvPr/>
        </p:nvSpPr>
        <p:spPr bwMode="auto">
          <a:xfrm>
            <a:off x="685800" y="441325"/>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GENERAL INFORMATION</a:t>
            </a:r>
            <a:endParaRPr kumimoji="0" lang="en-CA" altLang="en-US" sz="2800">
              <a:solidFill>
                <a:srgbClr val="FFFFFF"/>
              </a:solidFill>
            </a:endParaRPr>
          </a:p>
        </p:txBody>
      </p:sp>
      <p:sp>
        <p:nvSpPr>
          <p:cNvPr id="26628" name="TextBox 4"/>
          <p:cNvSpPr txBox="1">
            <a:spLocks noChangeArrowheads="1"/>
          </p:cNvSpPr>
          <p:nvPr/>
        </p:nvSpPr>
        <p:spPr bwMode="auto">
          <a:xfrm>
            <a:off x="533400" y="666750"/>
            <a:ext cx="7826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AAD2"/>
                </a:solidFill>
                <a:latin typeface="Arial" panose="020B0604020202020204" pitchFamily="34" charset="0"/>
                <a:cs typeface="Arial" panose="020B0604020202020204" pitchFamily="34" charset="0"/>
              </a:rPr>
              <a:t>Project information</a:t>
            </a:r>
            <a:endParaRPr lang="en-CA" altLang="en-US" sz="3600">
              <a:solidFill>
                <a:srgbClr val="00AAD2"/>
              </a:solidFill>
              <a:latin typeface="Arial" panose="020B0604020202020204" pitchFamily="34" charset="0"/>
              <a:cs typeface="Arial" panose="020B0604020202020204" pitchFamily="34" charset="0"/>
            </a:endParaRPr>
          </a:p>
        </p:txBody>
      </p:sp>
      <p:sp>
        <p:nvSpPr>
          <p:cNvPr id="2662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B49BA7A-C955-4E11-B883-B2DD488B250D}" type="slidenum">
              <a:rPr lang="en-US" altLang="en-US" sz="1800">
                <a:solidFill>
                  <a:srgbClr val="909395"/>
                </a:solidFill>
                <a:cs typeface="Arial" panose="020B0604020202020204" pitchFamily="34" charset="0"/>
              </a:rPr>
              <a:pPr>
                <a:spcBef>
                  <a:spcPct val="0"/>
                </a:spcBef>
                <a:buFontTx/>
                <a:buNone/>
              </a:pPr>
              <a:t>4</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533400" y="1752600"/>
            <a:ext cx="8077200" cy="3579813"/>
          </a:xfrm>
        </p:spPr>
        <p:txBody>
          <a:bodyPr/>
          <a:lstStyle/>
          <a:p>
            <a:pPr marL="0" indent="0" eaLnBrk="1" hangingPunct="1">
              <a:buClr>
                <a:schemeClr val="accent2"/>
              </a:buClr>
              <a:buFontTx/>
              <a:buNone/>
            </a:pPr>
            <a:r>
              <a:rPr lang="en-US" altLang="en-US" sz="2400" smtClean="0">
                <a:solidFill>
                  <a:srgbClr val="002060"/>
                </a:solidFill>
              </a:rPr>
              <a:t>1. Go to Project Defn tab.</a:t>
            </a:r>
          </a:p>
          <a:p>
            <a:pPr marL="0" indent="0" eaLnBrk="1" hangingPunct="1">
              <a:buClr>
                <a:schemeClr val="accent2"/>
              </a:buClr>
            </a:pPr>
            <a:endParaRPr lang="en-US" altLang="en-US" sz="2400" smtClean="0">
              <a:solidFill>
                <a:srgbClr val="002060"/>
              </a:solidFill>
            </a:endParaRPr>
          </a:p>
          <a:p>
            <a:pPr marL="0" indent="0" eaLnBrk="1" hangingPunct="1">
              <a:buClr>
                <a:schemeClr val="accent2"/>
              </a:buClr>
              <a:buFontTx/>
              <a:buNone/>
            </a:pPr>
            <a:endParaRPr lang="en-US" altLang="en-US" sz="2400" smtClean="0">
              <a:solidFill>
                <a:srgbClr val="002060"/>
              </a:solidFill>
            </a:endParaRPr>
          </a:p>
          <a:p>
            <a:pPr marL="0" indent="0" eaLnBrk="1" hangingPunct="1">
              <a:buClr>
                <a:schemeClr val="accent2"/>
              </a:buClr>
              <a:buFontTx/>
              <a:buNone/>
            </a:pPr>
            <a:r>
              <a:rPr lang="en-US" altLang="en-US" sz="2400" smtClean="0">
                <a:solidFill>
                  <a:srgbClr val="002060"/>
                </a:solidFill>
              </a:rPr>
              <a:t>2. Click in the Vehicle Running Cost to select method: </a:t>
            </a:r>
            <a:r>
              <a:rPr kumimoji="1" lang="en-US" altLang="en-US" sz="2400" smtClean="0">
                <a:solidFill>
                  <a:srgbClr val="FF6600"/>
                </a:solidFill>
                <a:cs typeface="Arial" panose="020B0604020202020204" pitchFamily="34" charset="0"/>
              </a:rPr>
              <a:t>California</a:t>
            </a:r>
            <a:r>
              <a:rPr lang="en-US" altLang="en-US" sz="2400" smtClean="0">
                <a:solidFill>
                  <a:srgbClr val="002060"/>
                </a:solidFill>
              </a:rPr>
              <a:t> (Fuel &amp; Non-Fuel Costs), which is default, or </a:t>
            </a:r>
            <a:r>
              <a:rPr kumimoji="1" lang="en-US" altLang="en-US" sz="2400" smtClean="0">
                <a:solidFill>
                  <a:srgbClr val="FF6600"/>
                </a:solidFill>
                <a:cs typeface="Arial" panose="020B0604020202020204" pitchFamily="34" charset="0"/>
              </a:rPr>
              <a:t>Texas</a:t>
            </a:r>
            <a:r>
              <a:rPr lang="en-US" altLang="en-US" sz="2400" smtClean="0">
                <a:solidFill>
                  <a:srgbClr val="002060"/>
                </a:solidFill>
              </a:rPr>
              <a:t> (Curvature &amp; Gradient).</a:t>
            </a:r>
          </a:p>
          <a:p>
            <a:pPr marL="0" indent="0" eaLnBrk="1" hangingPunct="1">
              <a:buClr>
                <a:schemeClr val="accent2"/>
              </a:buClr>
              <a:buFontTx/>
              <a:buNone/>
            </a:pPr>
            <a:endParaRPr lang="en-CA" altLang="en-US" sz="2400" smtClean="0">
              <a:solidFill>
                <a:srgbClr val="002060"/>
              </a:solidFill>
            </a:endParaRPr>
          </a:p>
        </p:txBody>
      </p:sp>
      <p:pic>
        <p:nvPicPr>
          <p:cNvPr id="28675" name="Picture 4"/>
          <p:cNvPicPr>
            <a:picLocks noChangeAspect="1" noChangeArrowheads="1"/>
          </p:cNvPicPr>
          <p:nvPr/>
        </p:nvPicPr>
        <p:blipFill>
          <a:blip r:embed="rId3">
            <a:extLst>
              <a:ext uri="{28A0092B-C50C-407E-A947-70E740481C1C}">
                <a14:useLocalDpi xmlns:a14="http://schemas.microsoft.com/office/drawing/2010/main" val="0"/>
              </a:ext>
            </a:extLst>
          </a:blip>
          <a:srcRect l="4935" t="96321" r="30688" b="1981"/>
          <a:stretch>
            <a:fillRect/>
          </a:stretch>
        </p:blipFill>
        <p:spPr bwMode="auto">
          <a:xfrm>
            <a:off x="685800" y="2362200"/>
            <a:ext cx="7467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p:nvSpPr>
        <p:spPr>
          <a:xfrm>
            <a:off x="1295400" y="2339975"/>
            <a:ext cx="91440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2867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4419600"/>
            <a:ext cx="744537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8" name="TextBox 6"/>
          <p:cNvSpPr txBox="1">
            <a:spLocks noChangeArrowheads="1"/>
          </p:cNvSpPr>
          <p:nvPr/>
        </p:nvSpPr>
        <p:spPr bwMode="auto">
          <a:xfrm>
            <a:off x="533400" y="703263"/>
            <a:ext cx="7826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AAD2"/>
                </a:solidFill>
                <a:latin typeface="Arial" panose="020B0604020202020204" pitchFamily="34" charset="0"/>
                <a:cs typeface="Arial" panose="020B0604020202020204" pitchFamily="34" charset="0"/>
              </a:rPr>
              <a:t>Defining your project</a:t>
            </a:r>
            <a:endParaRPr lang="en-CA" altLang="en-US" sz="3600">
              <a:solidFill>
                <a:srgbClr val="00AAD2"/>
              </a:solidFill>
              <a:latin typeface="Arial" panose="020B0604020202020204" pitchFamily="34" charset="0"/>
              <a:cs typeface="Arial" panose="020B0604020202020204" pitchFamily="34" charset="0"/>
            </a:endParaRPr>
          </a:p>
        </p:txBody>
      </p:sp>
      <p:sp>
        <p:nvSpPr>
          <p:cNvPr id="2867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6470BEB0-0B28-478A-825D-7ED6097B1318}" type="slidenum">
              <a:rPr lang="en-US" altLang="en-US" sz="1800">
                <a:solidFill>
                  <a:srgbClr val="909395"/>
                </a:solidFill>
                <a:cs typeface="Arial" panose="020B0604020202020204" pitchFamily="34" charset="0"/>
              </a:rPr>
              <a:pPr>
                <a:spcBef>
                  <a:spcPct val="0"/>
                </a:spcBef>
                <a:buFontTx/>
                <a:buNone/>
              </a:pPr>
              <a:t>5</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txBox="1">
            <a:spLocks/>
          </p:cNvSpPr>
          <p:nvPr/>
        </p:nvSpPr>
        <p:spPr bwMode="auto">
          <a:xfrm>
            <a:off x="381000" y="533400"/>
            <a:ext cx="8382000" cy="42656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defRPr/>
            </a:pPr>
            <a:r>
              <a:rPr lang="en-US" altLang="en-US" sz="2400" dirty="0">
                <a:solidFill>
                  <a:srgbClr val="002060"/>
                </a:solidFill>
                <a:latin typeface="+mn-lt"/>
              </a:rPr>
              <a:t>3. </a:t>
            </a:r>
            <a:r>
              <a:rPr kumimoji="0" lang="en-US" altLang="en-US" sz="2400" dirty="0" smtClean="0">
                <a:solidFill>
                  <a:srgbClr val="002060"/>
                </a:solidFill>
              </a:rPr>
              <a:t>Enter a name for your project.</a:t>
            </a:r>
          </a:p>
          <a:p>
            <a:pPr>
              <a:spcBef>
                <a:spcPts val="800"/>
              </a:spcBef>
              <a:buClr>
                <a:schemeClr val="accent2"/>
              </a:buClr>
              <a:defRPr/>
            </a:pPr>
            <a:endParaRPr kumimoji="0" lang="en-US" altLang="en-US" sz="2400" dirty="0" smtClean="0">
              <a:solidFill>
                <a:srgbClr val="002060"/>
              </a:solidFill>
            </a:endParaRPr>
          </a:p>
          <a:p>
            <a:pPr>
              <a:spcBef>
                <a:spcPts val="800"/>
              </a:spcBef>
              <a:buClr>
                <a:schemeClr val="accent2"/>
              </a:buClr>
              <a:buFontTx/>
              <a:buNone/>
              <a:defRPr/>
            </a:pPr>
            <a:endParaRPr kumimoji="0" lang="en-US" altLang="en-US" sz="2400" dirty="0" smtClean="0">
              <a:solidFill>
                <a:srgbClr val="002060"/>
              </a:solidFill>
            </a:endParaRPr>
          </a:p>
          <a:p>
            <a:pPr>
              <a:spcBef>
                <a:spcPts val="800"/>
              </a:spcBef>
              <a:buClr>
                <a:schemeClr val="accent2"/>
              </a:buClr>
              <a:buFontTx/>
              <a:buNone/>
              <a:defRPr/>
            </a:pPr>
            <a:r>
              <a:rPr lang="en-US" altLang="en-US" sz="2400" dirty="0" smtClean="0">
                <a:solidFill>
                  <a:srgbClr val="002060"/>
                </a:solidFill>
                <a:latin typeface="+mn-lt"/>
              </a:rPr>
              <a:t>4. </a:t>
            </a:r>
            <a:r>
              <a:rPr kumimoji="0" lang="en-US" altLang="en-US" sz="2400" dirty="0" smtClean="0">
                <a:solidFill>
                  <a:srgbClr val="002060"/>
                </a:solidFill>
              </a:rPr>
              <a:t>Observe the remainder of the tab. Do you have </a:t>
            </a:r>
            <a:r>
              <a:rPr lang="en-US" altLang="en-US" sz="2400" dirty="0" smtClean="0">
                <a:solidFill>
                  <a:srgbClr val="FF6600"/>
                </a:solidFill>
                <a:cs typeface="Arial" panose="020B0604020202020204" pitchFamily="34" charset="0"/>
              </a:rPr>
              <a:t>project specific</a:t>
            </a:r>
            <a:r>
              <a:rPr lang="en-US" altLang="en-US" sz="2400" dirty="0" smtClean="0">
                <a:solidFill>
                  <a:srgbClr val="FF9900"/>
                </a:solidFill>
                <a:cs typeface="Arial" panose="020B0604020202020204" pitchFamily="34" charset="0"/>
              </a:rPr>
              <a:t> </a:t>
            </a:r>
            <a:r>
              <a:rPr kumimoji="0" lang="en-US" altLang="en-US" sz="2400" dirty="0" smtClean="0">
                <a:solidFill>
                  <a:srgbClr val="002060"/>
                </a:solidFill>
              </a:rPr>
              <a:t>values?</a:t>
            </a:r>
            <a:endParaRPr kumimoji="0" lang="en-CA" altLang="en-US" sz="2400" dirty="0" smtClean="0">
              <a:solidFill>
                <a:srgbClr val="002060"/>
              </a:solidFill>
            </a:endParaRPr>
          </a:p>
        </p:txBody>
      </p:sp>
      <p:pic>
        <p:nvPicPr>
          <p:cNvPr id="30723" name="Picture 6"/>
          <p:cNvPicPr>
            <a:picLocks noChangeAspect="1" noChangeArrowheads="1"/>
          </p:cNvPicPr>
          <p:nvPr/>
        </p:nvPicPr>
        <p:blipFill>
          <a:blip r:embed="rId3">
            <a:extLst>
              <a:ext uri="{28A0092B-C50C-407E-A947-70E740481C1C}">
                <a14:useLocalDpi xmlns:a14="http://schemas.microsoft.com/office/drawing/2010/main" val="0"/>
              </a:ext>
            </a:extLst>
          </a:blip>
          <a:srcRect l="5486" t="47993" r="4482" b="25752"/>
          <a:stretch>
            <a:fillRect/>
          </a:stretch>
        </p:blipFill>
        <p:spPr bwMode="auto">
          <a:xfrm>
            <a:off x="341313" y="3048000"/>
            <a:ext cx="83089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5105400" y="3351212"/>
            <a:ext cx="1524000" cy="1449388"/>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9" name="Oval 8"/>
          <p:cNvSpPr/>
          <p:nvPr/>
        </p:nvSpPr>
        <p:spPr>
          <a:xfrm>
            <a:off x="4675188" y="2971800"/>
            <a:ext cx="2411412" cy="2209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307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095375"/>
            <a:ext cx="6134100"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7" name="Picture 4"/>
          <p:cNvPicPr>
            <a:picLocks noChangeAspect="1" noChangeArrowheads="1"/>
          </p:cNvPicPr>
          <p:nvPr/>
        </p:nvPicPr>
        <p:blipFill>
          <a:blip r:embed="rId5">
            <a:extLst>
              <a:ext uri="{28A0092B-C50C-407E-A947-70E740481C1C}">
                <a14:useLocalDpi xmlns:a14="http://schemas.microsoft.com/office/drawing/2010/main" val="0"/>
              </a:ext>
            </a:extLst>
          </a:blip>
          <a:srcRect l="4935" t="96321" r="16438" b="1756"/>
          <a:stretch>
            <a:fillRect/>
          </a:stretch>
        </p:blipFill>
        <p:spPr bwMode="auto">
          <a:xfrm>
            <a:off x="341313" y="5562600"/>
            <a:ext cx="83089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876300" y="5519738"/>
            <a:ext cx="95250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3072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1F9E24F-7769-4253-A9AE-C167C97A3ABB}" type="slidenum">
              <a:rPr lang="en-US" altLang="en-US" sz="1800">
                <a:solidFill>
                  <a:srgbClr val="909395"/>
                </a:solidFill>
                <a:cs typeface="Arial" panose="020B0604020202020204" pitchFamily="34" charset="0"/>
              </a:rPr>
              <a:pPr>
                <a:spcBef>
                  <a:spcPct val="0"/>
                </a:spcBef>
                <a:buFontTx/>
                <a:buNone/>
              </a:pPr>
              <a:t>6</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533400" y="381000"/>
            <a:ext cx="8229600" cy="54864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5. </a:t>
            </a:r>
            <a:r>
              <a:rPr lang="en-US" altLang="en-US" sz="2400" dirty="0" smtClean="0">
                <a:solidFill>
                  <a:srgbClr val="002060"/>
                </a:solidFill>
              </a:rPr>
              <a:t>Go to Alt 1 tab.</a:t>
            </a:r>
          </a:p>
          <a:p>
            <a:pPr marL="0" indent="0" eaLnBrk="1" hangingPunct="1">
              <a:buClr>
                <a:schemeClr val="accent2"/>
              </a:buClr>
              <a:buFontTx/>
              <a:buNone/>
              <a:defRPr/>
            </a:pPr>
            <a:endParaRPr lang="en-US" altLang="en-US" sz="16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6. </a:t>
            </a:r>
            <a:r>
              <a:rPr lang="en-US" altLang="en-US" sz="2400" dirty="0" smtClean="0">
                <a:solidFill>
                  <a:srgbClr val="002060"/>
                </a:solidFill>
              </a:rPr>
              <a:t>Select </a:t>
            </a:r>
            <a:r>
              <a:rPr kumimoji="1" lang="en-US" altLang="en-US" sz="2400" dirty="0" smtClean="0">
                <a:solidFill>
                  <a:srgbClr val="FF6600"/>
                </a:solidFill>
                <a:cs typeface="Arial" panose="020B0604020202020204" pitchFamily="34" charset="0"/>
              </a:rPr>
              <a:t>Project Type</a:t>
            </a:r>
            <a:r>
              <a:rPr lang="en-US" altLang="en-US" sz="2400" dirty="0" smtClean="0">
                <a:solidFill>
                  <a:srgbClr val="002060"/>
                </a:solidFill>
              </a:rPr>
              <a:t>.</a:t>
            </a: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buFontTx/>
              <a:buNone/>
              <a:defRPr/>
            </a:pPr>
            <a:endParaRPr kumimoji="1" lang="en-US" altLang="en-US" sz="2400" dirty="0" smtClean="0">
              <a:solidFill>
                <a:srgbClr val="FF6600"/>
              </a:solidFill>
              <a:cs typeface="Arial" panose="020B0604020202020204" pitchFamily="34" charset="0"/>
            </a:endParaRPr>
          </a:p>
          <a:p>
            <a:pPr marL="0" indent="0" eaLnBrk="1" hangingPunct="1">
              <a:buClr>
                <a:schemeClr val="accent2"/>
              </a:buClr>
              <a:buFontTx/>
              <a:buNone/>
              <a:defRPr/>
            </a:pPr>
            <a:r>
              <a:rPr kumimoji="1" lang="en-US" altLang="en-US" sz="2400" kern="1200" dirty="0">
                <a:solidFill>
                  <a:srgbClr val="002060"/>
                </a:solidFill>
              </a:rPr>
              <a:t>7. </a:t>
            </a:r>
            <a:r>
              <a:rPr lang="en-US" altLang="en-US" sz="2400" dirty="0">
                <a:solidFill>
                  <a:srgbClr val="002060"/>
                </a:solidFill>
              </a:rPr>
              <a:t>Select the </a:t>
            </a:r>
            <a:r>
              <a:rPr kumimoji="1" lang="en-US" altLang="en-US" sz="2400" dirty="0" smtClean="0">
                <a:solidFill>
                  <a:srgbClr val="FF6600"/>
                </a:solidFill>
                <a:cs typeface="Arial" panose="020B0604020202020204" pitchFamily="34" charset="0"/>
              </a:rPr>
              <a:t>setting</a:t>
            </a:r>
            <a:r>
              <a:rPr lang="en-US" altLang="en-US" sz="2400" dirty="0" smtClean="0">
                <a:solidFill>
                  <a:srgbClr val="002060"/>
                </a:solidFill>
              </a:rPr>
              <a:t>.</a:t>
            </a: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buFontTx/>
              <a:buNone/>
              <a:defRPr/>
            </a:pPr>
            <a:endParaRPr lang="en-US" altLang="en-US" sz="16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8. </a:t>
            </a:r>
            <a:r>
              <a:rPr lang="en-US" altLang="en-US" sz="2400" dirty="0" smtClean="0">
                <a:solidFill>
                  <a:srgbClr val="002060"/>
                </a:solidFill>
              </a:rPr>
              <a:t>Choose a </a:t>
            </a:r>
            <a:r>
              <a:rPr kumimoji="1" lang="en-US" altLang="en-US" sz="2400" dirty="0" smtClean="0">
                <a:solidFill>
                  <a:srgbClr val="FF6600"/>
                </a:solidFill>
                <a:cs typeface="Arial" panose="020B0604020202020204" pitchFamily="34" charset="0"/>
              </a:rPr>
              <a:t>name</a:t>
            </a:r>
            <a:r>
              <a:rPr lang="en-US" altLang="en-US" sz="2400" dirty="0" smtClean="0">
                <a:solidFill>
                  <a:srgbClr val="002060"/>
                </a:solidFill>
              </a:rPr>
              <a:t> for Alternative 1.</a:t>
            </a: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CA" altLang="en-US" sz="2400" dirty="0" smtClean="0">
              <a:solidFill>
                <a:srgbClr val="002060"/>
              </a:solidFill>
            </a:endParaRPr>
          </a:p>
        </p:txBody>
      </p:sp>
      <p:pic>
        <p:nvPicPr>
          <p:cNvPr id="32771" name="Picture 7"/>
          <p:cNvPicPr>
            <a:picLocks noChangeAspect="1" noChangeArrowheads="1"/>
          </p:cNvPicPr>
          <p:nvPr/>
        </p:nvPicPr>
        <p:blipFill>
          <a:blip r:embed="rId3">
            <a:extLst>
              <a:ext uri="{28A0092B-C50C-407E-A947-70E740481C1C}">
                <a14:useLocalDpi xmlns:a14="http://schemas.microsoft.com/office/drawing/2010/main" val="0"/>
              </a:ext>
            </a:extLst>
          </a:blip>
          <a:srcRect l="7082" t="37032" r="59483" b="50519"/>
          <a:stretch>
            <a:fillRect/>
          </a:stretch>
        </p:blipFill>
        <p:spPr bwMode="auto">
          <a:xfrm>
            <a:off x="685800" y="1809750"/>
            <a:ext cx="438150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3277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945063"/>
            <a:ext cx="4953000"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3" name="Picture 7"/>
          <p:cNvPicPr>
            <a:picLocks noChangeAspect="1" noChangeArrowheads="1"/>
          </p:cNvPicPr>
          <p:nvPr/>
        </p:nvPicPr>
        <p:blipFill>
          <a:blip r:embed="rId5">
            <a:extLst>
              <a:ext uri="{28A0092B-C50C-407E-A947-70E740481C1C}">
                <a14:useLocalDpi xmlns:a14="http://schemas.microsoft.com/office/drawing/2010/main" val="0"/>
              </a:ext>
            </a:extLst>
          </a:blip>
          <a:srcRect l="4875" t="96487" r="29655" b="2055"/>
          <a:stretch>
            <a:fillRect/>
          </a:stretch>
        </p:blipFill>
        <p:spPr bwMode="auto">
          <a:xfrm>
            <a:off x="685800" y="885825"/>
            <a:ext cx="7315200"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2057400" y="862013"/>
            <a:ext cx="457200" cy="2809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3277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418F862C-8E1D-4FAB-8349-FF803A6D93AE}" type="slidenum">
              <a:rPr lang="en-US" altLang="en-US" sz="1800">
                <a:solidFill>
                  <a:srgbClr val="909395"/>
                </a:solidFill>
                <a:cs typeface="Arial" panose="020B0604020202020204" pitchFamily="34" charset="0"/>
              </a:rPr>
              <a:pPr>
                <a:spcBef>
                  <a:spcPct val="0"/>
                </a:spcBef>
                <a:buFontTx/>
                <a:buNone/>
              </a:pPr>
              <a:t>7</a:t>
            </a:fld>
            <a:endParaRPr lang="en-US" altLang="en-US" sz="1800">
              <a:solidFill>
                <a:srgbClr val="909395"/>
              </a:solidFill>
              <a:cs typeface="Arial" panose="020B0604020202020204" pitchFamily="34" charset="0"/>
            </a:endParaRPr>
          </a:p>
        </p:txBody>
      </p:sp>
      <p:pic>
        <p:nvPicPr>
          <p:cNvPr id="32776" name="Picture 7"/>
          <p:cNvPicPr>
            <a:picLocks noChangeAspect="1" noChangeArrowheads="1"/>
          </p:cNvPicPr>
          <p:nvPr/>
        </p:nvPicPr>
        <p:blipFill>
          <a:blip r:embed="rId6">
            <a:extLst>
              <a:ext uri="{28A0092B-C50C-407E-A947-70E740481C1C}">
                <a14:useLocalDpi xmlns:a14="http://schemas.microsoft.com/office/drawing/2010/main" val="0"/>
              </a:ext>
            </a:extLst>
          </a:blip>
          <a:srcRect l="53195" t="31342" r="28650" b="63359"/>
          <a:stretch>
            <a:fillRect/>
          </a:stretch>
        </p:blipFill>
        <p:spPr bwMode="auto">
          <a:xfrm>
            <a:off x="727075" y="3733800"/>
            <a:ext cx="413385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228600" y="533400"/>
            <a:ext cx="8458200" cy="41910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9. </a:t>
            </a:r>
            <a:r>
              <a:rPr lang="en-US" altLang="en-US" sz="2800" dirty="0" smtClean="0">
                <a:solidFill>
                  <a:srgbClr val="002060"/>
                </a:solidFill>
              </a:rPr>
              <a:t>Identify the construction </a:t>
            </a:r>
            <a:r>
              <a:rPr kumimoji="1" lang="en-US" altLang="en-US" sz="2800" dirty="0" smtClean="0">
                <a:solidFill>
                  <a:srgbClr val="FF6600"/>
                </a:solidFill>
                <a:cs typeface="Arial" panose="020B0604020202020204" pitchFamily="34" charset="0"/>
              </a:rPr>
              <a:t>start/end</a:t>
            </a:r>
            <a:r>
              <a:rPr lang="en-US" altLang="en-US" sz="2800" dirty="0" smtClean="0">
                <a:solidFill>
                  <a:srgbClr val="002060"/>
                </a:solidFill>
              </a:rPr>
              <a:t> years.</a:t>
            </a: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buFontTx/>
              <a:buNone/>
              <a:defRPr/>
            </a:pPr>
            <a:endParaRPr lang="en-US" altLang="en-US" sz="28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10. </a:t>
            </a:r>
            <a:r>
              <a:rPr lang="en-US" altLang="en-US" sz="2800" dirty="0" smtClean="0">
                <a:solidFill>
                  <a:srgbClr val="002060"/>
                </a:solidFill>
              </a:rPr>
              <a:t>Enter </a:t>
            </a:r>
            <a:r>
              <a:rPr kumimoji="1" lang="en-US" altLang="en-US" sz="2800" dirty="0" smtClean="0">
                <a:solidFill>
                  <a:srgbClr val="FF6600"/>
                </a:solidFill>
                <a:cs typeface="Arial" panose="020B0604020202020204" pitchFamily="34" charset="0"/>
              </a:rPr>
              <a:t>original</a:t>
            </a:r>
            <a:r>
              <a:rPr lang="en-US" altLang="en-US" sz="2800" dirty="0" smtClean="0">
                <a:solidFill>
                  <a:srgbClr val="002060"/>
                </a:solidFill>
              </a:rPr>
              <a:t> (historical) project cost (optional).</a:t>
            </a:r>
          </a:p>
          <a:p>
            <a:pPr marL="0" indent="0" eaLnBrk="1" hangingPunct="1">
              <a:buClr>
                <a:schemeClr val="accent2"/>
              </a:buClr>
              <a:buFontTx/>
              <a:buNone/>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buFontTx/>
              <a:buNone/>
              <a:defRPr/>
            </a:pPr>
            <a:endParaRPr lang="en-CA" altLang="en-US" sz="2800" dirty="0" smtClean="0">
              <a:solidFill>
                <a:srgbClr val="002060"/>
              </a:solidFill>
            </a:endParaRPr>
          </a:p>
        </p:txBody>
      </p:sp>
      <p:pic>
        <p:nvPicPr>
          <p:cNvPr id="348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05200"/>
            <a:ext cx="80010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0" name="Picture 7"/>
          <p:cNvPicPr>
            <a:picLocks noChangeAspect="1" noChangeArrowheads="1"/>
          </p:cNvPicPr>
          <p:nvPr/>
        </p:nvPicPr>
        <p:blipFill>
          <a:blip r:embed="rId4">
            <a:extLst>
              <a:ext uri="{28A0092B-C50C-407E-A947-70E740481C1C}">
                <a14:useLocalDpi xmlns:a14="http://schemas.microsoft.com/office/drawing/2010/main" val="0"/>
              </a:ext>
            </a:extLst>
          </a:blip>
          <a:srcRect l="4875" t="96329" r="29655" b="2055"/>
          <a:stretch>
            <a:fillRect/>
          </a:stretch>
        </p:blipFill>
        <p:spPr bwMode="auto">
          <a:xfrm>
            <a:off x="381000" y="5357813"/>
            <a:ext cx="8001000" cy="280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05000" y="5357813"/>
            <a:ext cx="457200" cy="2809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34822" name="Picture 6"/>
          <p:cNvPicPr>
            <a:picLocks noChangeAspect="1" noChangeArrowheads="1"/>
          </p:cNvPicPr>
          <p:nvPr/>
        </p:nvPicPr>
        <p:blipFill>
          <a:blip r:embed="rId5">
            <a:extLst>
              <a:ext uri="{28A0092B-C50C-407E-A947-70E740481C1C}">
                <a14:useLocalDpi xmlns:a14="http://schemas.microsoft.com/office/drawing/2010/main" val="0"/>
              </a:ext>
            </a:extLst>
          </a:blip>
          <a:srcRect l="53847" t="52083" r="19643" b="39104"/>
          <a:stretch>
            <a:fillRect/>
          </a:stretch>
        </p:blipFill>
        <p:spPr bwMode="auto">
          <a:xfrm>
            <a:off x="685800" y="1219200"/>
            <a:ext cx="7162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7B1027C2-7577-4921-AD3D-8C2BB526A854}" type="slidenum">
              <a:rPr lang="en-US" altLang="en-US" sz="1800">
                <a:solidFill>
                  <a:srgbClr val="909395"/>
                </a:solidFill>
                <a:cs typeface="Arial" panose="020B0604020202020204" pitchFamily="34" charset="0"/>
              </a:rPr>
              <a:pPr>
                <a:spcBef>
                  <a:spcPct val="0"/>
                </a:spcBef>
                <a:buFontTx/>
                <a:buNone/>
              </a:pPr>
              <a:t>8</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228600" y="228600"/>
            <a:ext cx="8505825" cy="37338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11. </a:t>
            </a:r>
            <a:r>
              <a:rPr lang="en-US" altLang="en-US" sz="2400" dirty="0" smtClean="0">
                <a:solidFill>
                  <a:srgbClr val="002060"/>
                </a:solidFill>
              </a:rPr>
              <a:t>Enter </a:t>
            </a:r>
            <a:r>
              <a:rPr kumimoji="1" lang="en-US" altLang="en-US" sz="2400" dirty="0" smtClean="0">
                <a:solidFill>
                  <a:srgbClr val="FF6600"/>
                </a:solidFill>
                <a:cs typeface="Arial" panose="020B0604020202020204" pitchFamily="34" charset="0"/>
              </a:rPr>
              <a:t>construction</a:t>
            </a:r>
            <a:r>
              <a:rPr lang="en-US" altLang="en-US" sz="2400" dirty="0" smtClean="0">
                <a:solidFill>
                  <a:srgbClr val="002060"/>
                </a:solidFill>
              </a:rPr>
              <a:t> costs for Alt 1.</a:t>
            </a: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buFontTx/>
              <a:buNone/>
              <a:defRPr/>
            </a:pPr>
            <a:endParaRPr lang="en-US" altLang="en-US" sz="2400" dirty="0" smtClean="0">
              <a:solidFill>
                <a:srgbClr val="002060"/>
              </a:solidFill>
            </a:endParaRPr>
          </a:p>
          <a:p>
            <a:pPr marL="0" indent="0" eaLnBrk="1" hangingPunct="1">
              <a:spcBef>
                <a:spcPct val="0"/>
              </a:spcBef>
              <a:buClr>
                <a:schemeClr val="accent2"/>
              </a:buClr>
              <a:buFontTx/>
              <a:buNone/>
              <a:defRPr/>
            </a:pPr>
            <a:r>
              <a:rPr kumimoji="1" lang="en-US" altLang="en-US" sz="2400" kern="1200" dirty="0">
                <a:solidFill>
                  <a:srgbClr val="002060"/>
                </a:solidFill>
              </a:rPr>
              <a:t>12. </a:t>
            </a:r>
            <a:r>
              <a:rPr lang="en-US" altLang="en-US" sz="2400" dirty="0" smtClean="0">
                <a:solidFill>
                  <a:srgbClr val="002060"/>
                </a:solidFill>
              </a:rPr>
              <a:t>Enter any </a:t>
            </a:r>
            <a:r>
              <a:rPr kumimoji="1" lang="en-US" altLang="en-US" sz="2400" dirty="0" smtClean="0">
                <a:solidFill>
                  <a:srgbClr val="FF6600"/>
                </a:solidFill>
                <a:cs typeface="Arial" panose="020B0604020202020204" pitchFamily="34" charset="0"/>
              </a:rPr>
              <a:t>specified</a:t>
            </a:r>
            <a:r>
              <a:rPr lang="en-US" altLang="en-US" sz="2400" dirty="0" smtClean="0">
                <a:solidFill>
                  <a:srgbClr val="002060"/>
                </a:solidFill>
              </a:rPr>
              <a:t> O&amp;M costs. Leave blank to only use </a:t>
            </a:r>
            <a:r>
              <a:rPr kumimoji="1" lang="en-US" altLang="en-US" sz="2400" dirty="0" smtClean="0">
                <a:solidFill>
                  <a:srgbClr val="FF6600"/>
                </a:solidFill>
                <a:cs typeface="Arial" panose="020B0604020202020204" pitchFamily="34" charset="0"/>
              </a:rPr>
              <a:t>scheduled</a:t>
            </a:r>
            <a:r>
              <a:rPr lang="en-US" altLang="en-US" sz="3600" dirty="0" smtClean="0">
                <a:solidFill>
                  <a:srgbClr val="FF9900"/>
                </a:solidFill>
                <a:cs typeface="Arial" panose="020B0604020202020204" pitchFamily="34" charset="0"/>
              </a:rPr>
              <a:t> </a:t>
            </a:r>
            <a:r>
              <a:rPr lang="en-US" altLang="en-US" sz="2400" dirty="0" smtClean="0">
                <a:solidFill>
                  <a:srgbClr val="002060"/>
                </a:solidFill>
              </a:rPr>
              <a:t>O&amp;M costs.</a:t>
            </a:r>
          </a:p>
          <a:p>
            <a:pPr marL="0" indent="0" eaLnBrk="1" hangingPunct="1">
              <a:buClr>
                <a:schemeClr val="accent2"/>
              </a:buClr>
              <a:defRPr/>
            </a:pPr>
            <a:endParaRPr lang="en-CA" altLang="en-US" sz="2400" dirty="0" smtClean="0">
              <a:solidFill>
                <a:srgbClr val="002060"/>
              </a:solidFill>
            </a:endParaRPr>
          </a:p>
        </p:txBody>
      </p:sp>
      <p:pic>
        <p:nvPicPr>
          <p:cNvPr id="36867"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156" r="29655" b="2055"/>
          <a:stretch>
            <a:fillRect/>
          </a:stretch>
        </p:blipFill>
        <p:spPr bwMode="auto">
          <a:xfrm>
            <a:off x="304800" y="5362575"/>
            <a:ext cx="8429625" cy="352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05000" y="5362575"/>
            <a:ext cx="457200" cy="3524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36869" name="Picture 6"/>
          <p:cNvPicPr>
            <a:picLocks noChangeAspect="1" noChangeArrowheads="1"/>
          </p:cNvPicPr>
          <p:nvPr/>
        </p:nvPicPr>
        <p:blipFill>
          <a:blip r:embed="rId4">
            <a:extLst>
              <a:ext uri="{28A0092B-C50C-407E-A947-70E740481C1C}">
                <a14:useLocalDpi xmlns:a14="http://schemas.microsoft.com/office/drawing/2010/main" val="0"/>
              </a:ext>
            </a:extLst>
          </a:blip>
          <a:srcRect l="53526" t="28445" r="2885" b="31088"/>
          <a:stretch>
            <a:fillRect/>
          </a:stretch>
        </p:blipFill>
        <p:spPr bwMode="auto">
          <a:xfrm>
            <a:off x="762000" y="609600"/>
            <a:ext cx="6858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7"/>
          <p:cNvPicPr>
            <a:picLocks noChangeAspect="1" noChangeArrowheads="1"/>
          </p:cNvPicPr>
          <p:nvPr/>
        </p:nvPicPr>
        <p:blipFill>
          <a:blip r:embed="rId4">
            <a:extLst>
              <a:ext uri="{28A0092B-C50C-407E-A947-70E740481C1C}">
                <a14:useLocalDpi xmlns:a14="http://schemas.microsoft.com/office/drawing/2010/main" val="0"/>
              </a:ext>
            </a:extLst>
          </a:blip>
          <a:srcRect l="53526" t="73318" r="10387" b="12660"/>
          <a:stretch>
            <a:fillRect/>
          </a:stretch>
        </p:blipFill>
        <p:spPr bwMode="auto">
          <a:xfrm>
            <a:off x="457200" y="3848100"/>
            <a:ext cx="78724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A5D991E-1C13-4F5D-B10C-A10923866487}" type="slidenum">
              <a:rPr lang="en-US" altLang="en-US" sz="1800">
                <a:solidFill>
                  <a:srgbClr val="909395"/>
                </a:solidFill>
                <a:cs typeface="Arial" panose="020B0604020202020204" pitchFamily="34" charset="0"/>
              </a:rPr>
              <a:pPr>
                <a:spcBef>
                  <a:spcPct val="0"/>
                </a:spcBef>
                <a:buFontTx/>
                <a:buNone/>
              </a:pPr>
              <a:t>9</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oA_Sky_Horizontal">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GoA_Sky_Horizontal</Template>
  <TotalTime>6838</TotalTime>
  <Words>2542</Words>
  <Application>Microsoft Office PowerPoint</Application>
  <PresentationFormat>On-screen Show (4:3)</PresentationFormat>
  <Paragraphs>265</Paragraphs>
  <Slides>34</Slides>
  <Notes>34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34</vt:i4>
      </vt:variant>
    </vt:vector>
  </HeadingPairs>
  <TitlesOfParts>
    <vt:vector size="41" baseType="lpstr">
      <vt:lpstr>Arial</vt:lpstr>
      <vt:lpstr>Calibri</vt:lpstr>
      <vt:lpstr>Gill Sans Light</vt:lpstr>
      <vt:lpstr>Times New Roman</vt:lpstr>
      <vt:lpstr>GoA_Sky_Horizontal</vt:lpstr>
      <vt:lpstr>Custom Design</vt:lpstr>
      <vt:lpstr>1_Office Theme</vt:lpstr>
      <vt:lpstr>PowerPoint Presentation</vt:lpstr>
      <vt:lpstr>Should we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ALT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Alberta Transportation &amp; Utilities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DESIGN GUIDELINES FOR PASSING LANES IN ALBERTA</dc:title>
  <dc:creator>RGUTIERR</dc:creator>
  <cp:lastModifiedBy>Lei Ma</cp:lastModifiedBy>
  <cp:revision>321</cp:revision>
  <cp:lastPrinted>1999-01-26T21:23:39Z</cp:lastPrinted>
  <dcterms:created xsi:type="dcterms:W3CDTF">1999-01-13T20:48:41Z</dcterms:created>
  <dcterms:modified xsi:type="dcterms:W3CDTF">2018-10-25T17:42:18Z</dcterms:modified>
</cp:coreProperties>
</file>