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8" r:id="rId6"/>
    <p:sldId id="268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9" r:id="rId16"/>
    <p:sldId id="270" r:id="rId17"/>
    <p:sldId id="271" r:id="rId18"/>
    <p:sldId id="272" r:id="rId19"/>
    <p:sldId id="273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47" autoAdjust="0"/>
  </p:normalViewPr>
  <p:slideViewPr>
    <p:cSldViewPr>
      <p:cViewPr varScale="1">
        <p:scale>
          <a:sx n="67" d="100"/>
          <a:sy n="67" d="100"/>
        </p:scale>
        <p:origin x="78" y="22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0595-175F-4CD7-AB79-82AA75BA6D00}" type="datetimeFigureOut">
              <a:rPr lang="en-CA" smtClean="0"/>
              <a:t>2025-10-27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EF4-A400-4C98-A3DF-FD09FED0A77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0595-175F-4CD7-AB79-82AA75BA6D00}" type="datetimeFigureOut">
              <a:rPr lang="en-CA" smtClean="0"/>
              <a:t>2025-10-27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EF4-A400-4C98-A3DF-FD09FED0A77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0595-175F-4CD7-AB79-82AA75BA6D00}" type="datetimeFigureOut">
              <a:rPr lang="en-CA" smtClean="0"/>
              <a:t>2025-10-27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EF4-A400-4C98-A3DF-FD09FED0A77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0595-175F-4CD7-AB79-82AA75BA6D00}" type="datetimeFigureOut">
              <a:rPr lang="en-CA" smtClean="0"/>
              <a:t>2025-10-27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EF4-A400-4C98-A3DF-FD09FED0A77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0595-175F-4CD7-AB79-82AA75BA6D00}" type="datetimeFigureOut">
              <a:rPr lang="en-CA" smtClean="0"/>
              <a:t>2025-10-27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EF4-A400-4C98-A3DF-FD09FED0A77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0595-175F-4CD7-AB79-82AA75BA6D00}" type="datetimeFigureOut">
              <a:rPr lang="en-CA" smtClean="0"/>
              <a:t>2025-10-27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EF4-A400-4C98-A3DF-FD09FED0A77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0595-175F-4CD7-AB79-82AA75BA6D00}" type="datetimeFigureOut">
              <a:rPr lang="en-CA" smtClean="0"/>
              <a:t>2025-10-27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EF4-A400-4C98-A3DF-FD09FED0A77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0595-175F-4CD7-AB79-82AA75BA6D00}" type="datetimeFigureOut">
              <a:rPr lang="en-CA" smtClean="0"/>
              <a:t>2025-10-27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EF4-A400-4C98-A3DF-FD09FED0A77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0595-175F-4CD7-AB79-82AA75BA6D00}" type="datetimeFigureOut">
              <a:rPr lang="en-CA" smtClean="0"/>
              <a:t>2025-10-27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EF4-A400-4C98-A3DF-FD09FED0A77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0595-175F-4CD7-AB79-82AA75BA6D00}" type="datetimeFigureOut">
              <a:rPr lang="en-CA" smtClean="0"/>
              <a:t>2025-10-27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EF4-A400-4C98-A3DF-FD09FED0A77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0595-175F-4CD7-AB79-82AA75BA6D00}" type="datetimeFigureOut">
              <a:rPr lang="en-CA" smtClean="0"/>
              <a:t>2025-10-27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FEF4-A400-4C98-A3DF-FD09FED0A77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30595-175F-4CD7-AB79-82AA75BA6D00}" type="datetimeFigureOut">
              <a:rPr lang="en-CA" smtClean="0"/>
              <a:t>2025-10-27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2FEF4-A400-4C98-A3DF-FD09FED0A779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962"/>
            <a:ext cx="9144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991600" cy="798576"/>
          </a:xfrm>
          <a:prstGeom prst="rect">
            <a:avLst/>
          </a:prstGeom>
        </p:spPr>
      </p:pic>
      <p:sp>
        <p:nvSpPr>
          <p:cNvPr id="10" name="TextBox 8"/>
          <p:cNvSpPr txBox="1"/>
          <p:nvPr userDrawn="1"/>
        </p:nvSpPr>
        <p:spPr>
          <a:xfrm>
            <a:off x="7924800" y="6577695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 pitchFamily="34" charset="0"/>
                <a:cs typeface="Arial" pitchFamily="34" charset="0"/>
              </a:rPr>
              <a:t>Page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 </a:t>
            </a:r>
            <a:fld id="{7BBEA47B-5C20-4D24-B980-3D3FEDDF151E}" type="slidenum">
              <a:rPr lang="en-US" sz="1200" baseline="0" smtClean="0"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200" baseline="0" dirty="0">
                <a:latin typeface="Arial" pitchFamily="34" charset="0"/>
                <a:cs typeface="Arial" pitchFamily="34" charset="0"/>
              </a:rPr>
              <a:t> of 16</a:t>
            </a:r>
            <a:endParaRPr lang="en-CA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CFB1BC-0EBF-5BBB-7202-5F34DC8D2EE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26860"/>
            <a:ext cx="1508125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1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Classification: Protected 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intax.Energy@gov.ab.ca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4098925" y="2022664"/>
            <a:ext cx="4511675" cy="20159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The Work in Progress screen is accessed from the ETS main menu. The screen will be displayed when a user clicks on the ‘Work in Progress’ menu item. 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This screen will display all requests assigned to the logged in user. It enables the user to search for, review and edit requests and to track their progress.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You may sort by any column on this screen to view information on FMT PE.</a:t>
            </a:r>
            <a:br>
              <a:rPr lang="en-CA" sz="1100" dirty="0"/>
            </a:br>
            <a:endParaRPr lang="en-CA" sz="1100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100" dirty="0">
                <a:solidFill>
                  <a:schemeClr val="bg1"/>
                </a:solidFill>
              </a:rPr>
              <a:t>Welcome</a:t>
            </a:r>
            <a:endParaRPr lang="en-CA" sz="100" dirty="0">
              <a:solidFill>
                <a:schemeClr val="bg1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7835" y="1573560"/>
            <a:ext cx="4474165" cy="216024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  <a:scene3d>
              <a:camera prst="orthographicFront">
                <a:rot lat="0" lon="600000" rev="60000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0" b="1" i="0" u="none" strike="noStrike" cap="none" normalizeH="0" dirty="0">
                <a:ln>
                  <a:noFill/>
                </a:ln>
                <a:solidFill>
                  <a:srgbClr val="2160AD"/>
                </a:solidFill>
                <a:effectLst/>
                <a:latin typeface="Freestyle Script" pitchFamily="66" charset="0"/>
                <a:cs typeface="Arial" pitchFamily="34" charset="0"/>
              </a:rPr>
              <a:t>Welcome!</a:t>
            </a:r>
          </a:p>
        </p:txBody>
      </p:sp>
      <p:sp>
        <p:nvSpPr>
          <p:cNvPr id="7" name="Rectangle 6"/>
          <p:cNvSpPr/>
          <p:nvPr/>
        </p:nvSpPr>
        <p:spPr>
          <a:xfrm>
            <a:off x="70124" y="3239869"/>
            <a:ext cx="4197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 the ETS – Work in Progress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Online Training Course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508000" y="3852446"/>
            <a:ext cx="38354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100" b="1" i="1" dirty="0">
                <a:latin typeface="Arial" pitchFamily="34" charset="0"/>
                <a:cs typeface="Arial" pitchFamily="34" charset="0"/>
              </a:rPr>
              <a:t>TIP: </a:t>
            </a:r>
            <a:r>
              <a:rPr lang="en-CA" sz="1100" dirty="0">
                <a:latin typeface="Arial" pitchFamily="34" charset="0"/>
                <a:cs typeface="Arial" pitchFamily="34" charset="0"/>
              </a:rPr>
              <a:t>Saving your file in a text format using </a:t>
            </a:r>
            <a:r>
              <a:rPr lang="en-CA" sz="1100" b="1" dirty="0">
                <a:latin typeface="Arial" pitchFamily="34" charset="0"/>
                <a:cs typeface="Arial" pitchFamily="34" charset="0"/>
              </a:rPr>
              <a:t>Notepad</a:t>
            </a:r>
            <a:r>
              <a:rPr lang="en-CA" sz="1100" dirty="0">
                <a:latin typeface="Arial" pitchFamily="34" charset="0"/>
                <a:cs typeface="Arial" pitchFamily="34" charset="0"/>
              </a:rPr>
              <a:t> will create the proper file format.</a:t>
            </a:r>
          </a:p>
        </p:txBody>
      </p:sp>
      <p:sp>
        <p:nvSpPr>
          <p:cNvPr id="3" name="Rectangle 2"/>
          <p:cNvSpPr>
            <a:spLocks/>
          </p:cNvSpPr>
          <p:nvPr/>
        </p:nvSpPr>
        <p:spPr>
          <a:xfrm>
            <a:off x="4705351" y="1746409"/>
            <a:ext cx="3752849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The logged in user finds a request to copy on ‘Work in Progress’ screen, and the system displays the requests.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Clicking on a Request Number opens up the Transfer Role request screen, with a COPY button option.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Selecting the Copy button creates a new request.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This is useful for creating a new transfer role transaction where the information is the same, but the dates may be different.</a:t>
            </a:r>
          </a:p>
        </p:txBody>
      </p:sp>
      <p:pic>
        <p:nvPicPr>
          <p:cNvPr id="4" name="Picture 11" descr="GWork in Progress - Copy Transfer Request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09296"/>
            <a:ext cx="3835400" cy="2073275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609600" y="487362"/>
            <a:ext cx="2895600" cy="8842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WIP Copy Transfer Request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7776210" y="849868"/>
            <a:ext cx="129159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>
                <a:latin typeface="Arial" pitchFamily="34" charset="0"/>
                <a:cs typeface="Arial" pitchFamily="34" charset="0"/>
                <a:hlinkClick r:id="rId3" action="ppaction://hlinksldjump"/>
              </a:rPr>
              <a:t>More Information (Pages 11 to 15)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47244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495550"/>
            <a:ext cx="51054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91440" y="5955268"/>
            <a:ext cx="15087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>
                <a:latin typeface="Arial" pitchFamily="34" charset="0"/>
                <a:cs typeface="Arial" pitchFamily="34" charset="0"/>
                <a:hlinkClick r:id="rId4" action="ppaction://hlinksldjump"/>
              </a:rPr>
              <a:t>Back to WIP Copy Transfer Request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CA" sz="100" dirty="0">
                <a:solidFill>
                  <a:schemeClr val="bg1"/>
                </a:solidFill>
              </a:rPr>
              <a:t>WIP 1 More</a:t>
            </a:r>
            <a:r>
              <a:rPr lang="en-CA" sz="100" baseline="0" dirty="0">
                <a:solidFill>
                  <a:schemeClr val="bg1"/>
                </a:solidFill>
              </a:rPr>
              <a:t> Information</a:t>
            </a:r>
            <a:endParaRPr lang="en-CA" sz="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741097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2819400"/>
            <a:ext cx="4673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91440" y="5955268"/>
            <a:ext cx="15087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>
                <a:latin typeface="Arial" pitchFamily="34" charset="0"/>
                <a:cs typeface="Arial" pitchFamily="34" charset="0"/>
                <a:hlinkClick r:id="rId4" action="ppaction://hlinksldjump"/>
              </a:rPr>
              <a:t>Back to WIP Copy Transfer Request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CA" sz="100" dirty="0">
                <a:solidFill>
                  <a:schemeClr val="bg1"/>
                </a:solidFill>
              </a:rPr>
              <a:t>WIP 2 More</a:t>
            </a:r>
            <a:r>
              <a:rPr lang="en-CA" sz="100" baseline="0" dirty="0">
                <a:solidFill>
                  <a:schemeClr val="bg1"/>
                </a:solidFill>
              </a:rPr>
              <a:t> Information</a:t>
            </a:r>
            <a:endParaRPr lang="en-CA" sz="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28260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4470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14650"/>
            <a:ext cx="46482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91440" y="5955268"/>
            <a:ext cx="15087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>
                <a:latin typeface="Arial" pitchFamily="34" charset="0"/>
                <a:cs typeface="Arial" pitchFamily="34" charset="0"/>
                <a:hlinkClick r:id="rId4" action="ppaction://hlinksldjump"/>
              </a:rPr>
              <a:t>Back to WIP Copy Transfer Request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CA" sz="100" dirty="0">
                <a:solidFill>
                  <a:schemeClr val="bg1"/>
                </a:solidFill>
              </a:rPr>
              <a:t>WIP 3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1367777779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41910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52700"/>
            <a:ext cx="50292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91440" y="5955268"/>
            <a:ext cx="15087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>
                <a:latin typeface="Arial" pitchFamily="34" charset="0"/>
                <a:cs typeface="Arial" pitchFamily="34" charset="0"/>
                <a:hlinkClick r:id="rId4" action="ppaction://hlinksldjump"/>
              </a:rPr>
              <a:t>Back to WIP Copy Transfer Request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CA" sz="100" dirty="0">
                <a:solidFill>
                  <a:schemeClr val="bg1"/>
                </a:solidFill>
              </a:rPr>
              <a:t>WIP 4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146700946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508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628900"/>
            <a:ext cx="50292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91440" y="5955268"/>
            <a:ext cx="15087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b="1" i="1" dirty="0">
                <a:latin typeface="Arial" pitchFamily="34" charset="0"/>
                <a:cs typeface="Arial" pitchFamily="34" charset="0"/>
                <a:hlinkClick r:id="rId4" action="ppaction://hlinksldjump"/>
              </a:rPr>
              <a:t>Back to WIP Copy Transfer Request</a:t>
            </a:r>
            <a:endParaRPr lang="en-CA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CA" sz="100" dirty="0">
                <a:solidFill>
                  <a:schemeClr val="bg1"/>
                </a:solidFill>
              </a:rPr>
              <a:t>WIP 5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1591737882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CA" sz="100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2400" y="1335088"/>
            <a:ext cx="5715000" cy="24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dirty="0">
                <a:ln>
                  <a:noFill/>
                </a:ln>
                <a:solidFill>
                  <a:srgbClr val="2160AD"/>
                </a:solidFill>
                <a:effectLst/>
                <a:latin typeface="Freestyle Script" pitchFamily="66" charset="0"/>
                <a:cs typeface="Arial" pitchFamily="34" charset="0"/>
              </a:rPr>
              <a:t>Congratulations!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You have completed the </a:t>
            </a:r>
            <a:r>
              <a:rPr lang="en-US" b="1" dirty="0">
                <a:solidFill>
                  <a:srgbClr val="2160AD"/>
                </a:solidFill>
                <a:latin typeface="Arial" pitchFamily="34" charset="0"/>
                <a:cs typeface="Arial" pitchFamily="34" charset="0"/>
              </a:rPr>
              <a:t>ETS – Work in Progress 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Online Training Course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2160A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1193800"/>
            <a:ext cx="4035425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6200" y="3352800"/>
            <a:ext cx="54514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CA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Please proceed to the subsequent courses detailing other functionality of the Freehold Mineral Tax application.</a:t>
            </a:r>
            <a:br>
              <a:rPr lang="en-CA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br>
              <a:rPr lang="en-CA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CA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If you have any comments or questions on this training course, please forward them to the following email address: </a:t>
            </a:r>
            <a:br>
              <a:rPr lang="en-CA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br>
              <a:rPr lang="en-CA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CA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3"/>
              </a:rPr>
              <a:t>Mintax.Energy@gov.ab.ca</a:t>
            </a:r>
            <a:r>
              <a:rPr lang="en-CA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CA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en-CA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487362"/>
            <a:ext cx="1295400" cy="8842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Revisions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656185"/>
              </p:ext>
            </p:extLst>
          </p:nvPr>
        </p:nvGraphicFramePr>
        <p:xfrm>
          <a:off x="1835696" y="270892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Revisions Type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Page Number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August 31, 2012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Conversion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948306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3870325" y="1843207"/>
            <a:ext cx="4511675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In this module, you will learn how to:</a:t>
            </a: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Access the Work in Progress Screen</a:t>
            </a:r>
          </a:p>
          <a:p>
            <a:pPr marL="171450" indent="-171450">
              <a:buFont typeface="Arial" pitchFamily="34" charset="0"/>
              <a:buChar char="•"/>
            </a:pPr>
            <a:endParaRPr lang="en-CA" sz="12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Retrieve files from the Work in Progress Screen</a:t>
            </a:r>
          </a:p>
          <a:p>
            <a:pPr marL="171450" indent="-171450">
              <a:buFont typeface="Arial" pitchFamily="34" charset="0"/>
              <a:buChar char="•"/>
            </a:pPr>
            <a:endParaRPr lang="en-CA" sz="12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Concur, Reject, and Copy ETS files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endParaRPr lang="en-CA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" descr="GIntro_FMT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224" y="1752600"/>
            <a:ext cx="2692400" cy="27305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09600" y="533400"/>
            <a:ext cx="1371600" cy="8080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83544" y="1564481"/>
            <a:ext cx="807945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Transfer requests will be visible to the Transferor and Transferee only.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Add Lessee Request Detail screen will be visible to the PE Administrator (Creator only).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Delete Lessee Request will be visible to the Creator only.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Unit Values requests will be visible to Lessee (Creator only).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Transferor clients in a Concurrence role can view the request when it is at ‘Concurrence’ status.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Transferee clients in a Concurrence role can view the requests at ‘Concurrence’, ‘Pending’, ‘Completed’ and ‘Rejected’ status.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Transferor clients in Creator role can view requests created by them regardless of the request status.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Transferor clients in Coordinator role can view requests created by the company regardless of the request status.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Transferor clients in Viewer role can view requests created by the company regardless of the request status.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09600" y="487362"/>
            <a:ext cx="1828800" cy="8842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Business Rules</a:t>
            </a:r>
          </a:p>
        </p:txBody>
      </p:sp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4784725" y="1499949"/>
            <a:ext cx="3673475" cy="3693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The WIP screen will display requests created in the last 6 months or based on user preferences.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You have selection options under the </a:t>
            </a:r>
            <a:r>
              <a:rPr lang="en-CA" sz="1200" b="1" dirty="0">
                <a:latin typeface="Arial" pitchFamily="34" charset="0"/>
                <a:cs typeface="Arial" pitchFamily="34" charset="0"/>
              </a:rPr>
              <a:t>Type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en-CA" sz="1200" b="1" dirty="0">
                <a:latin typeface="Arial" pitchFamily="34" charset="0"/>
                <a:cs typeface="Arial" pitchFamily="34" charset="0"/>
              </a:rPr>
              <a:t>Status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 and </a:t>
            </a:r>
            <a:r>
              <a:rPr lang="en-CA" sz="1200" b="1" dirty="0">
                <a:latin typeface="Arial" pitchFamily="34" charset="0"/>
                <a:cs typeface="Arial" pitchFamily="34" charset="0"/>
              </a:rPr>
              <a:t>Account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 fields. Use the drop-down arrow to select the type of work to be viewed. 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The Work in Progress results are listed in descending order from the most recent updated Request.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Requests with a WIP status of Pending will pick up and validate that request with Freehold Mineral Tax when the effective date equals current date.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Request with a WIP Status of Rejected are not updated and reasons are available by clicking on the request number.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Request with a WIP Status of Work in Progress are not complete or have not been submitted successfully.</a:t>
            </a:r>
          </a:p>
        </p:txBody>
      </p:sp>
      <p:pic>
        <p:nvPicPr>
          <p:cNvPr id="3" name="Picture 4" descr="GWork in Progress - Accessing the WIP Screen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24" y="1651000"/>
            <a:ext cx="3844925" cy="3225800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6572250" y="952501"/>
            <a:ext cx="529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400" b="1" i="1"/>
              <a:t> 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09600" y="533400"/>
            <a:ext cx="2819400" cy="8842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Accessing the WIP</a:t>
            </a:r>
            <a:r>
              <a:rPr lang="en-CA" sz="1600" b="1" baseline="0" dirty="0">
                <a:latin typeface="Arial" pitchFamily="34" charset="0"/>
                <a:cs typeface="Arial" pitchFamily="34" charset="0"/>
              </a:rPr>
              <a:t> Screen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248151" y="1737479"/>
            <a:ext cx="4743449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REQUEST NUMBER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(if known) is provided in the e-mail notification of a transaction, or on-screen when conducting a query.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 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START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and 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END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date narrows the time frame during which the request was created. Dates defaulted depend on the Start and End dates in preferences screen. This is the only mandatory field.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STATUS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reflects the status of a WIP transaction. It can be left blank to select all Requests during the date range.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Account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can restrict the transaction to a particular creator, by selecting that ETS ID from the drop-down menu.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FIND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retrieves the transactions identified.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6" descr="GWork in Progress - Accessing the WIP Screen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75" y="1727200"/>
            <a:ext cx="3844925" cy="3225800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6572250" y="952501"/>
            <a:ext cx="529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400" b="1" i="1"/>
              <a:t> 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09600" y="563562"/>
            <a:ext cx="3962400" cy="8080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Accessing the WIP</a:t>
            </a:r>
            <a:r>
              <a:rPr lang="en-CA" sz="1600" b="1" baseline="0" dirty="0">
                <a:latin typeface="Arial" pitchFamily="34" charset="0"/>
                <a:cs typeface="Arial" pitchFamily="34" charset="0"/>
              </a:rPr>
              <a:t> Screen (Continued)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479424" y="3743562"/>
            <a:ext cx="3835400" cy="846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100" b="1" i="1" dirty="0">
                <a:latin typeface="Arial" pitchFamily="34" charset="0"/>
                <a:cs typeface="Arial" pitchFamily="34" charset="0"/>
              </a:rPr>
              <a:t>TIP:</a:t>
            </a:r>
            <a:r>
              <a:rPr lang="en-CA" sz="11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1100" dirty="0">
                <a:latin typeface="Arial" pitchFamily="34" charset="0"/>
                <a:cs typeface="Arial" pitchFamily="34" charset="0"/>
              </a:rPr>
              <a:t>Saving or Printing documents is useful for transactional backups.</a:t>
            </a:r>
            <a:br>
              <a:rPr lang="en-CA" sz="1100" dirty="0">
                <a:latin typeface="Arial" pitchFamily="34" charset="0"/>
                <a:cs typeface="Arial" pitchFamily="34" charset="0"/>
              </a:rPr>
            </a:br>
            <a:br>
              <a:rPr lang="en-CA" sz="1100" i="1" dirty="0">
                <a:latin typeface="Arial" pitchFamily="34" charset="0"/>
                <a:cs typeface="Arial" pitchFamily="34" charset="0"/>
              </a:rPr>
            </a:br>
            <a:r>
              <a:rPr lang="en-CA" sz="1100" b="1" i="1" dirty="0">
                <a:latin typeface="Arial" pitchFamily="34" charset="0"/>
                <a:cs typeface="Arial" pitchFamily="34" charset="0"/>
              </a:rPr>
              <a:t>TIP:</a:t>
            </a:r>
            <a:r>
              <a:rPr lang="en-CA" sz="11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1100" dirty="0">
                <a:latin typeface="Arial" pitchFamily="34" charset="0"/>
                <a:cs typeface="Arial" pitchFamily="34" charset="0"/>
              </a:rPr>
              <a:t>Click on the Request Number to view reasons for rejection.</a:t>
            </a:r>
          </a:p>
        </p:txBody>
      </p:sp>
      <p:sp>
        <p:nvSpPr>
          <p:cNvPr id="3" name="Rectangle 2"/>
          <p:cNvSpPr>
            <a:spLocks/>
          </p:cNvSpPr>
          <p:nvPr/>
        </p:nvSpPr>
        <p:spPr>
          <a:xfrm>
            <a:off x="4708525" y="1629013"/>
            <a:ext cx="3597275" cy="3323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The Work in Progress screen will provide active links for transactions i.e. role transfers or addition of a lessee that you are working on and have not been sent for concurrence, or transactions action.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Clicking on the Request Number will allow you to continue working on a transaction that has a status of Work In Progress.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Clicking on the magnifying glass will display a summary of that transaction.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If the status is Concurrence, click on the </a:t>
            </a:r>
            <a:r>
              <a:rPr lang="en-CA" sz="1200" dirty="0" err="1">
                <a:latin typeface="Arial" pitchFamily="34" charset="0"/>
                <a:cs typeface="Arial" pitchFamily="34" charset="0"/>
              </a:rPr>
              <a:t>Pdf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 link to view the transaction, or the XML link to download the transaction.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Click on the Concurrence status to action the request.</a:t>
            </a:r>
          </a:p>
        </p:txBody>
      </p:sp>
      <p:pic>
        <p:nvPicPr>
          <p:cNvPr id="4" name="Picture 7" descr="GWork in Progress - WIP Review Search Results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424" y="1552812"/>
            <a:ext cx="3835400" cy="2073275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6477000" y="952501"/>
            <a:ext cx="529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400" b="1" i="1"/>
              <a:t> 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609600" y="487362"/>
            <a:ext cx="2514600" cy="8842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Review Search Results</a:t>
            </a:r>
          </a:p>
        </p:txBody>
      </p:sp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247650" y="3638550"/>
            <a:ext cx="3835400" cy="846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100" b="1" i="1" dirty="0">
                <a:latin typeface="Arial" pitchFamily="34" charset="0"/>
                <a:cs typeface="Arial" pitchFamily="34" charset="0"/>
              </a:rPr>
              <a:t>TIP:</a:t>
            </a:r>
            <a:r>
              <a:rPr lang="en-CA" sz="11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1100" dirty="0">
                <a:latin typeface="Arial" pitchFamily="34" charset="0"/>
                <a:cs typeface="Arial" pitchFamily="34" charset="0"/>
              </a:rPr>
              <a:t>If no action is taken within 60 days, the system will reject the transfer.</a:t>
            </a:r>
            <a:br>
              <a:rPr lang="en-CA" sz="1100" dirty="0">
                <a:latin typeface="Arial" pitchFamily="34" charset="0"/>
                <a:cs typeface="Arial" pitchFamily="34" charset="0"/>
              </a:rPr>
            </a:br>
            <a:br>
              <a:rPr lang="en-CA" sz="1100" i="1" dirty="0">
                <a:latin typeface="Arial" pitchFamily="34" charset="0"/>
                <a:cs typeface="Arial" pitchFamily="34" charset="0"/>
              </a:rPr>
            </a:br>
            <a:r>
              <a:rPr lang="en-CA" sz="1100" b="1" i="1" dirty="0">
                <a:latin typeface="Arial" pitchFamily="34" charset="0"/>
                <a:cs typeface="Arial" pitchFamily="34" charset="0"/>
              </a:rPr>
              <a:t>TIP:</a:t>
            </a:r>
            <a:r>
              <a:rPr lang="en-CA" sz="11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1100" dirty="0">
                <a:latin typeface="Arial" pitchFamily="34" charset="0"/>
                <a:cs typeface="Arial" pitchFamily="34" charset="0"/>
              </a:rPr>
              <a:t>The role remains with the Transferor until the status is completed.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4248151" y="1578610"/>
            <a:ext cx="4667249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Transferee or new lessee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selects the Concurrence link to respond to the transaction request.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If you agree, select ‘YES’ from the ‘Concur’ dropdown on the ‘Concurrence’ screen to accept the transaction (i.e. Role Transfer), and click the Submit button.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The status of the Transfer is changed to ‘Pending’. If errors are found during validation then the request is set to ‘Rejected’.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The Pending status will be set to ‘Completed’ when an overnight job changes this status to ‘Completed’, and locks the Request (cannot be viewed).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The FMT system sends an email notification to the Transferor about the accepted transfer.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9" descr="GWork in Progress - WIP Concurrenc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1447800"/>
            <a:ext cx="3835400" cy="2073275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6477000" y="952501"/>
            <a:ext cx="529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400" b="1" i="1"/>
              <a:t> 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654050" y="487362"/>
            <a:ext cx="1555750" cy="8842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Concurrence</a:t>
            </a:r>
          </a:p>
        </p:txBody>
      </p:sp>
    </p:spTree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127000" y="4081046"/>
            <a:ext cx="38354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100" b="1" i="1" dirty="0">
                <a:latin typeface="Arial" pitchFamily="34" charset="0"/>
                <a:cs typeface="Arial" pitchFamily="34" charset="0"/>
              </a:rPr>
              <a:t>TIP: </a:t>
            </a:r>
            <a:r>
              <a:rPr lang="en-CA" sz="1100" dirty="0">
                <a:latin typeface="Arial" pitchFamily="34" charset="0"/>
                <a:cs typeface="Arial" pitchFamily="34" charset="0"/>
              </a:rPr>
              <a:t>Saving your file in a text format using </a:t>
            </a:r>
            <a:r>
              <a:rPr lang="en-CA" sz="1100" b="1" dirty="0">
                <a:latin typeface="Arial" pitchFamily="34" charset="0"/>
                <a:cs typeface="Arial" pitchFamily="34" charset="0"/>
              </a:rPr>
              <a:t>Notepad</a:t>
            </a:r>
            <a:r>
              <a:rPr lang="en-CA" sz="1100" dirty="0">
                <a:latin typeface="Arial" pitchFamily="34" charset="0"/>
                <a:cs typeface="Arial" pitchFamily="34" charset="0"/>
              </a:rPr>
              <a:t> will create the proper file format.</a:t>
            </a:r>
          </a:p>
        </p:txBody>
      </p:sp>
      <p:sp>
        <p:nvSpPr>
          <p:cNvPr id="3" name="Rectangle 2"/>
          <p:cNvSpPr>
            <a:spLocks/>
          </p:cNvSpPr>
          <p:nvPr/>
        </p:nvSpPr>
        <p:spPr>
          <a:xfrm>
            <a:off x="4248151" y="1725811"/>
            <a:ext cx="4286249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A Transferee can select ‘NO’ from the ‘Concur’ dropdown on the ‘Concurrence’ screen to reject the transfer.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The request status is changed to ‘Client Rejected’, and an email notification is sent to the Transferor about the rejected transfer. 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(Email: Your transfer request number 0001 has been rejected.)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If no action is taken by the Transferee, then the FMT system will change the request status to ‘Rejected’ after 60 days. An email notification will be sent to the Transferor. 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A message box will appear when information/changes have been saved or submitted successfully.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endParaRPr lang="en-CA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0" descr="GWork in Progress - Reject Transaction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661696"/>
            <a:ext cx="3835400" cy="2073275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6477000" y="952501"/>
            <a:ext cx="529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400" b="1" i="1"/>
              <a:t> 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609600" y="563562"/>
            <a:ext cx="1828800" cy="8080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Reject Transition</a:t>
            </a:r>
          </a:p>
        </p:txBody>
      </p:sp>
    </p:spTree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neral Course" ma:contentTypeID="0x0101004CF9B3243FA46A47A5D45CADF07EB49500869333630F2EE44D93EB5262DF3C44F2" ma:contentTypeVersion="11" ma:contentTypeDescription="This is the base content type for all of the courses." ma:contentTypeScope="" ma:versionID="c604288cd4f6bd19e3eda76a8a050d32">
  <xsd:schema xmlns:xsd="http://www.w3.org/2001/XMLSchema" xmlns:xs="http://www.w3.org/2001/XMLSchema" xmlns:p="http://schemas.microsoft.com/office/2006/metadata/properties" xmlns:ns2="d317fc56-cd2a-4fee-83bf-2acf5d88d7a0" xmlns:ns3="cd3b5d7d-85b8-485a-94e1-bd5df7614905" xmlns:ns4="e6d83808-03cb-4f3c-af89-207626cead88" xmlns:ns5="1509703c-35a2-4cc5-bc03-45b4c99b43c1" targetNamespace="http://schemas.microsoft.com/office/2006/metadata/properties" ma:root="true" ma:fieldsID="b1f7dacc3d924f099186cce2e07bebea" ns2:_="" ns3:_="" ns4:_="" ns5:_="">
    <xsd:import namespace="d317fc56-cd2a-4fee-83bf-2acf5d88d7a0"/>
    <xsd:import namespace="cd3b5d7d-85b8-485a-94e1-bd5df7614905"/>
    <xsd:import namespace="e6d83808-03cb-4f3c-af89-207626cead88"/>
    <xsd:import namespace="1509703c-35a2-4cc5-bc03-45b4c99b43c1"/>
    <xsd:element name="properties">
      <xsd:complexType>
        <xsd:sequence>
          <xsd:element name="documentManagement">
            <xsd:complexType>
              <xsd:all>
                <xsd:element ref="ns2:Area"/>
                <xsd:element ref="ns2:Module"/>
                <xsd:element ref="ns2:Course_x0020_Description" minOccurs="0"/>
                <xsd:element ref="ns2:Order1" minOccurs="0"/>
                <xsd:element ref="ns2:Audience1" minOccurs="0"/>
                <xsd:element ref="ns3:Hide_x0020_Me" minOccurs="0"/>
                <xsd:element ref="ns2:EOL_x0020_Thumbnail" minOccurs="0"/>
                <xsd:element ref="ns4:SharedWithUsers" minOccurs="0"/>
                <xsd:element ref="ns5:Area_x0020_2" minOccurs="0"/>
                <xsd:element ref="ns5:Course_x0020_Description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7fc56-cd2a-4fee-83bf-2acf5d88d7a0" elementFormDefault="qualified">
    <xsd:import namespace="http://schemas.microsoft.com/office/2006/documentManagement/types"/>
    <xsd:import namespace="http://schemas.microsoft.com/office/infopath/2007/PartnerControls"/>
    <xsd:element name="Area" ma:index="8" ma:displayName="Area" ma:description="This will define the area of the Learning material." ma:format="Dropdown" ma:internalName="Area">
      <xsd:simpleType>
        <xsd:restriction base="dms:Choice">
          <xsd:enumeration value="Main Page"/>
          <xsd:enumeration value="Accounts (ETS) Administration"/>
          <xsd:enumeration value="Agreement Management"/>
          <xsd:enumeration value="Air"/>
          <xsd:enumeration value="Assignments"/>
          <xsd:enumeration value="Bidding"/>
          <xsd:enumeration value="Carbon Sequestration Tenure​​​​"/>
          <xsd:enumeration value="Crown Mineral Activity"/>
          <xsd:enumeration value="Freehold Mintax"/>
          <xsd:enumeration value="Geothermal"/>
          <xsd:enumeration value="Interactive Map"/>
          <xsd:enumeration value="Land Searches"/>
          <xsd:enumeration value="Mineral Direct Purchase"/>
          <xsd:enumeration value="Mineral Royalty Form"/>
          <xsd:enumeration value="Offsets"/>
          <xsd:enumeration value="Oil Sands"/>
          <xsd:enumeration value="Oil Sands 1"/>
          <xsd:enumeration value="PNG Continuation"/>
          <xsd:enumeration value="Registration of Encumbrances"/>
          <xsd:enumeration value="Sales"/>
          <xsd:enumeration value="Technology Innovation and Emissions Reduction"/>
          <xsd:enumeration value="Transfers"/>
          <xsd:enumeration value="Unit Agreement Exhibit A"/>
          <xsd:enumeration value="Postings"/>
          <xsd:enumeration value="Unassigned"/>
          <xsd:enumeration value="Unit Agreements and Trespass"/>
          <xsd:enumeration value="MIMSales"/>
        </xsd:restriction>
      </xsd:simpleType>
    </xsd:element>
    <xsd:element name="Module" ma:index="9" ma:displayName="Module" ma:description="Select the module type" ma:format="Dropdown" ma:internalName="Module">
      <xsd:simpleType>
        <xsd:restriction base="dms:Choice">
          <xsd:enumeration value="Industry Module"/>
          <xsd:enumeration value="DoE Module"/>
          <xsd:enumeration value="CARE Reporting"/>
          <xsd:enumeration value="Royalty Reporting"/>
          <xsd:enumeration value="Royalty Reporting Process and Royalty Reports"/>
          <xsd:enumeration value="Royalty Business"/>
          <xsd:enumeration value="OSR Projects"/>
          <xsd:enumeration value="OASIS"/>
          <xsd:enumeration value="Module"/>
          <xsd:enumeration value="Acts And Regulations"/>
          <xsd:enumeration value="Project Application"/>
          <xsd:enumeration value="AMD Reporting Forms - Version 2.0 Changes - October 31, 2018"/>
          <xsd:enumeration value="Supplemental Reporting"/>
          <xsd:enumeration value="Supplemental Reporting Submission and Audit Processes"/>
        </xsd:restriction>
      </xsd:simpleType>
    </xsd:element>
    <xsd:element name="Course_x0020_Description" ma:index="10" nillable="true" ma:displayName="Course Description" ma:description="Description of what the course is about." ma:internalName="Course_x0020_Description" ma:readOnly="false">
      <xsd:simpleType>
        <xsd:restriction base="dms:Note"/>
      </xsd:simpleType>
    </xsd:element>
    <xsd:element name="Order1" ma:index="11" nillable="true" ma:displayName="Order" ma:description="To define the order of the file on the page." ma:format="Dropdown" ma:internalName="Order1">
      <xsd:simpleType>
        <xsd:restriction base="dms:Choice">
          <xsd:enumeration value="00"/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</xsd:restriction>
      </xsd:simpleType>
    </xsd:element>
    <xsd:element name="Audience1" ma:index="12" nillable="true" ma:displayName="Audience" ma:description="Defines the target audience." ma:internalName="Audience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tractor"/>
                    <xsd:enumeration value="Employee"/>
                    <xsd:enumeration value="Manager"/>
                  </xsd:restriction>
                </xsd:simpleType>
              </xsd:element>
            </xsd:sequence>
          </xsd:extension>
        </xsd:complexContent>
      </xsd:complexType>
    </xsd:element>
    <xsd:element name="EOL_x0020_Thumbnail" ma:index="14" nillable="true" ma:displayName="EOL Thumbnail" ma:internalName="EOL_x0020_Thumbnail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b5d7d-85b8-485a-94e1-bd5df7614905" elementFormDefault="qualified">
    <xsd:import namespace="http://schemas.microsoft.com/office/2006/documentManagement/types"/>
    <xsd:import namespace="http://schemas.microsoft.com/office/infopath/2007/PartnerControls"/>
    <xsd:element name="Hide_x0020_Me" ma:index="13" nillable="true" ma:displayName="Hide Me" ma:default="0" ma:description="Use this option to hide the file from showing on other lists." ma:internalName="Hide_x0020_M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83808-03cb-4f3c-af89-207626cead8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09703c-35a2-4cc5-bc03-45b4c99b43c1" elementFormDefault="qualified">
    <xsd:import namespace="http://schemas.microsoft.com/office/2006/documentManagement/types"/>
    <xsd:import namespace="http://schemas.microsoft.com/office/infopath/2007/PartnerControls"/>
    <xsd:element name="Area_x0020_2" ma:index="16" nillable="true" ma:displayName="Area 2" ma:default="Main Page" ma:format="Dropdown" ma:internalName="Area_x0020_2">
      <xsd:simpleType>
        <xsd:restriction base="dms:Choice">
          <xsd:enumeration value="Main Page"/>
          <xsd:enumeration value="Accounts (ETS) Administration"/>
          <xsd:enumeration value="Agreement Management"/>
          <xsd:enumeration value="Air"/>
          <xsd:enumeration value="Assignments"/>
          <xsd:enumeration value="Bidding"/>
          <xsd:enumeration value="Crown Mineral Activity"/>
          <xsd:enumeration value="Freehold Mintax"/>
          <xsd:enumeration value="Geothermal"/>
          <xsd:enumeration value="Interactive Map"/>
          <xsd:enumeration value="Land Searches"/>
          <xsd:enumeration value="Mineral Direct Purchase"/>
          <xsd:enumeration value="Mineral Royalty Form"/>
          <xsd:enumeration value="Offsets"/>
          <xsd:enumeration value="Oil Sands"/>
          <xsd:enumeration value="Oil Sands 1"/>
          <xsd:enumeration value="PNG Continuation"/>
          <xsd:enumeration value="Registration of Encumbrances"/>
          <xsd:enumeration value="Sales"/>
          <xsd:enumeration value="Technology Innovation and Emissions Reduction"/>
          <xsd:enumeration value="Transfers"/>
          <xsd:enumeration value="Unit Agreement Exhibit A"/>
          <xsd:enumeration value="Postings"/>
          <xsd:enumeration value="Unassigned"/>
          <xsd:enumeration value="Unit Agreements and Trespass"/>
          <xsd:enumeration value="MIMSales"/>
        </xsd:restriction>
      </xsd:simpleType>
    </xsd:element>
    <xsd:element name="Course_x0020_Description2" ma:index="17" nillable="true" ma:displayName="Course Description2" ma:internalName="Course_x0020_Description2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de_x0020_Me xmlns="cd3b5d7d-85b8-485a-94e1-bd5df7614905">false</Hide_x0020_Me>
    <Audience1 xmlns="d317fc56-cd2a-4fee-83bf-2acf5d88d7a0"/>
    <EOL_x0020_Thumbnail xmlns="d317fc56-cd2a-4fee-83bf-2acf5d88d7a0">&lt;img alt="" src="/PublishingImages/Pages/Presenation.png" style="BORDER&amp;#58;0px solid;" /&gt;</EOL_x0020_Thumbnail>
    <Order1 xmlns="d317fc56-cd2a-4fee-83bf-2acf5d88d7a0">09</Order1>
    <Course_x0020_Description xmlns="d317fc56-cd2a-4fee-83bf-2acf5d88d7a0">In this module, you will learn how to access the Work in Progress Screen, retrieve files from the Work in Progress Screen, concur, Reject, and Copy ETS files.</Course_x0020_Description>
    <Module xmlns="d317fc56-cd2a-4fee-83bf-2acf5d88d7a0">Module</Module>
    <Area xmlns="d317fc56-cd2a-4fee-83bf-2acf5d88d7a0">Freehold Mintax</Area>
    <Area_x0020_2 xmlns="1509703c-35a2-4cc5-bc03-45b4c99b43c1">Main Page</Area_x0020_2>
    <Course_x0020_Description2 xmlns="1509703c-35a2-4cc5-bc03-45b4c99b43c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8dedacd1-8ed8-4364-83a4-3ca25ad2d993" ContentTypeId="0x0101" PreviousValue="false"/>
</file>

<file path=customXml/itemProps1.xml><?xml version="1.0" encoding="utf-8"?>
<ds:datastoreItem xmlns:ds="http://schemas.openxmlformats.org/officeDocument/2006/customXml" ds:itemID="{08485478-FB1B-4288-9344-B4010CD6CD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17fc56-cd2a-4fee-83bf-2acf5d88d7a0"/>
    <ds:schemaRef ds:uri="cd3b5d7d-85b8-485a-94e1-bd5df7614905"/>
    <ds:schemaRef ds:uri="e6d83808-03cb-4f3c-af89-207626cead88"/>
    <ds:schemaRef ds:uri="1509703c-35a2-4cc5-bc03-45b4c99b43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34B0F6-FEA7-4D21-B208-A9742CB94754}">
  <ds:schemaRefs>
    <ds:schemaRef ds:uri="http://schemas.microsoft.com/office/2006/metadata/properties"/>
    <ds:schemaRef ds:uri="http://schemas.microsoft.com/office/infopath/2007/PartnerControls"/>
    <ds:schemaRef ds:uri="cd3b5d7d-85b8-485a-94e1-bd5df7614905"/>
    <ds:schemaRef ds:uri="d317fc56-cd2a-4fee-83bf-2acf5d88d7a0"/>
    <ds:schemaRef ds:uri="1509703c-35a2-4cc5-bc03-45b4c99b43c1"/>
  </ds:schemaRefs>
</ds:datastoreItem>
</file>

<file path=customXml/itemProps3.xml><?xml version="1.0" encoding="utf-8"?>
<ds:datastoreItem xmlns:ds="http://schemas.openxmlformats.org/officeDocument/2006/customXml" ds:itemID="{CA238282-B943-41B6-8FFD-BE378FF76FB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F32EAD8-8B0C-4AE0-AA6F-82D42DFEC948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1236</Words>
  <Application>Microsoft Office PowerPoint</Application>
  <PresentationFormat>On-screen Show (4:3)</PresentationFormat>
  <Paragraphs>93</Paragraphs>
  <Slides>16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Freestyle Script</vt:lpstr>
      <vt:lpstr>Office Theme</vt:lpstr>
      <vt:lpstr>Welcome</vt:lpstr>
      <vt:lpstr>Revisions</vt:lpstr>
      <vt:lpstr>Introduction</vt:lpstr>
      <vt:lpstr>Business Rules</vt:lpstr>
      <vt:lpstr>Accessing the WIP Screen</vt:lpstr>
      <vt:lpstr>Accessing the WIP Screen (Continued)</vt:lpstr>
      <vt:lpstr>Review Search Results</vt:lpstr>
      <vt:lpstr>Concurrence</vt:lpstr>
      <vt:lpstr>Reject Transition</vt:lpstr>
      <vt:lpstr>WIP Copy Transfer Request</vt:lpstr>
      <vt:lpstr>WIP 1 More Information</vt:lpstr>
      <vt:lpstr>WIP 2 More Information</vt:lpstr>
      <vt:lpstr>WIP 3 More Information</vt:lpstr>
      <vt:lpstr>WIP 4 More Information</vt:lpstr>
      <vt:lpstr>WIP 5 More Information</vt:lpstr>
      <vt:lpstr>Conclusion</vt:lpstr>
    </vt:vector>
  </TitlesOfParts>
  <Company>Government of Alberta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in Progress</dc:title>
  <dc:creator>Karen Chinnery</dc:creator>
  <cp:lastModifiedBy>Lynn McIntosh</cp:lastModifiedBy>
  <cp:revision>30</cp:revision>
  <dcterms:created xsi:type="dcterms:W3CDTF">2012-06-06T20:55:36Z</dcterms:created>
  <dcterms:modified xsi:type="dcterms:W3CDTF">2025-10-27T17:01:24Z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0x0101004CF9B3243FA46A47A5D45CADF07EB49500869333630F2EE44D93EB5262DF3C44F2</vt:lpwstr>
  </property>
  <property fmtid="{D5CDD505-2E9C-101B-9397-08002B2CF9AE}" pid="3" name="MSIP_Label_abf2ea38-542c-4b75-bd7d-582ec36a519f_Enabled">
    <vt:lpwstr>true</vt:lpwstr>
  </property>
  <property fmtid="{D5CDD505-2E9C-101B-9397-08002B2CF9AE}" pid="4" name="MSIP_Label_abf2ea38-542c-4b75-bd7d-582ec36a519f_SetDate">
    <vt:lpwstr>2025-10-27T17:01:24Z</vt:lpwstr>
  </property>
  <property fmtid="{D5CDD505-2E9C-101B-9397-08002B2CF9AE}" pid="5" name="MSIP_Label_abf2ea38-542c-4b75-bd7d-582ec36a519f_Method">
    <vt:lpwstr>Standard</vt:lpwstr>
  </property>
  <property fmtid="{D5CDD505-2E9C-101B-9397-08002B2CF9AE}" pid="6" name="MSIP_Label_abf2ea38-542c-4b75-bd7d-582ec36a519f_Name">
    <vt:lpwstr>Protected A</vt:lpwstr>
  </property>
  <property fmtid="{D5CDD505-2E9C-101B-9397-08002B2CF9AE}" pid="7" name="MSIP_Label_abf2ea38-542c-4b75-bd7d-582ec36a519f_SiteId">
    <vt:lpwstr>2bb51c06-af9b-42c5-8bf5-3c3b7b10850b</vt:lpwstr>
  </property>
  <property fmtid="{D5CDD505-2E9C-101B-9397-08002B2CF9AE}" pid="8" name="MSIP_Label_abf2ea38-542c-4b75-bd7d-582ec36a519f_ActionId">
    <vt:lpwstr>deb7fcff-4590-43b7-99f6-495d68b7e1a9</vt:lpwstr>
  </property>
  <property fmtid="{D5CDD505-2E9C-101B-9397-08002B2CF9AE}" pid="9" name="MSIP_Label_abf2ea38-542c-4b75-bd7d-582ec36a519f_ContentBits">
    <vt:lpwstr>2</vt:lpwstr>
  </property>
  <property fmtid="{D5CDD505-2E9C-101B-9397-08002B2CF9AE}" pid="10" name="MSIP_Label_abf2ea38-542c-4b75-bd7d-582ec36a519f_Tag">
    <vt:lpwstr>10, 3, 0, 1</vt:lpwstr>
  </property>
  <property fmtid="{D5CDD505-2E9C-101B-9397-08002B2CF9AE}" pid="11" name="ClassificationContentMarkingFooterLocations">
    <vt:lpwstr>Office Theme:11</vt:lpwstr>
  </property>
  <property fmtid="{D5CDD505-2E9C-101B-9397-08002B2CF9AE}" pid="12" name="ClassificationContentMarkingFooterText">
    <vt:lpwstr>Classification: Protected A</vt:lpwstr>
  </property>
</Properties>
</file>