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8" r:id="rId6"/>
    <p:sldId id="269" r:id="rId7"/>
    <p:sldId id="257" r:id="rId8"/>
    <p:sldId id="259" r:id="rId9"/>
    <p:sldId id="260" r:id="rId10"/>
    <p:sldId id="261" r:id="rId11"/>
    <p:sldId id="262" r:id="rId12"/>
    <p:sldId id="263" r:id="rId13"/>
    <p:sldId id="270" r:id="rId14"/>
    <p:sldId id="271" r:id="rId15"/>
    <p:sldId id="272" r:id="rId16"/>
    <p:sldId id="273" r:id="rId17"/>
    <p:sldId id="265" r:id="rId18"/>
    <p:sldId id="274" r:id="rId19"/>
    <p:sldId id="275" r:id="rId20"/>
    <p:sldId id="276" r:id="rId21"/>
    <p:sldId id="277" r:id="rId22"/>
    <p:sldId id="278" r:id="rId23"/>
    <p:sldId id="279" r:id="rId24"/>
    <p:sldId id="280" r:id="rId25"/>
    <p:sldId id="281" r:id="rId26"/>
    <p:sldId id="267" r:id="rId27"/>
    <p:sldId id="26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varScale="1">
        <p:scale>
          <a:sx n="67" d="100"/>
          <a:sy n="67" d="100"/>
        </p:scale>
        <p:origin x="78" y="22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1946EE3-9869-445C-A3A3-6AB2BC68D818}"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EDDA6E-52E1-4ED1-B666-0D7E03D2347E}"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1946EE3-9869-445C-A3A3-6AB2BC68D818}"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EDDA6E-52E1-4ED1-B666-0D7E03D2347E}"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1946EE3-9869-445C-A3A3-6AB2BC68D818}"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EDDA6E-52E1-4ED1-B666-0D7E03D2347E}"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1946EE3-9869-445C-A3A3-6AB2BC68D818}"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EDDA6E-52E1-4ED1-B666-0D7E03D2347E}"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946EE3-9869-445C-A3A3-6AB2BC68D818}"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EDDA6E-52E1-4ED1-B666-0D7E03D2347E}"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1946EE3-9869-445C-A3A3-6AB2BC68D818}" type="datetimeFigureOut">
              <a:rPr lang="en-CA" smtClean="0"/>
              <a:t>2025-10-27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EDDA6E-52E1-4ED1-B666-0D7E03D2347E}"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1946EE3-9869-445C-A3A3-6AB2BC68D818}" type="datetimeFigureOut">
              <a:rPr lang="en-CA" smtClean="0"/>
              <a:t>2025-10-27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3EDDA6E-52E1-4ED1-B666-0D7E03D2347E}"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1946EE3-9869-445C-A3A3-6AB2BC68D818}" type="datetimeFigureOut">
              <a:rPr lang="en-CA" smtClean="0"/>
              <a:t>2025-10-27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3EDDA6E-52E1-4ED1-B666-0D7E03D2347E}"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46EE3-9869-445C-A3A3-6AB2BC68D818}" type="datetimeFigureOut">
              <a:rPr lang="en-CA" smtClean="0"/>
              <a:t>2025-10-27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3EDDA6E-52E1-4ED1-B666-0D7E03D2347E}" type="slidenum">
              <a:rPr lang="en-CA" smtClean="0"/>
              <a:t>‹#›</a:t>
            </a:fld>
            <a:endParaRPr lang="en-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946EE3-9869-445C-A3A3-6AB2BC68D818}" type="datetimeFigureOut">
              <a:rPr lang="en-CA" smtClean="0"/>
              <a:t>2025-10-27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EDDA6E-52E1-4ED1-B666-0D7E03D2347E}"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946EE3-9869-445C-A3A3-6AB2BC68D818}" type="datetimeFigureOut">
              <a:rPr lang="en-CA" smtClean="0"/>
              <a:t>2025-10-27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EDDA6E-52E1-4ED1-B666-0D7E03D2347E}"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46EE3-9869-445C-A3A3-6AB2BC68D818}" type="datetimeFigureOut">
              <a:rPr lang="en-CA" smtClean="0"/>
              <a:t>2025-10-27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DDA6E-52E1-4ED1-B666-0D7E03D2347E}" type="slidenum">
              <a:rPr lang="en-CA" smtClean="0"/>
              <a:t>‹#›</a:t>
            </a:fld>
            <a:endParaRPr lang="en-CA"/>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30962"/>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0"/>
            <a:ext cx="8991600" cy="798576"/>
          </a:xfrm>
          <a:prstGeom prst="rect">
            <a:avLst/>
          </a:prstGeom>
        </p:spPr>
      </p:pic>
      <p:sp>
        <p:nvSpPr>
          <p:cNvPr id="9" name="TextBox 8"/>
          <p:cNvSpPr txBox="1"/>
          <p:nvPr userDrawn="1"/>
        </p:nvSpPr>
        <p:spPr>
          <a:xfrm>
            <a:off x="7924800" y="6577695"/>
            <a:ext cx="1219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Arial" pitchFamily="34" charset="0"/>
                <a:cs typeface="Arial" pitchFamily="34" charset="0"/>
              </a:rPr>
              <a:t>Page</a:t>
            </a:r>
            <a:r>
              <a:rPr lang="en-US" sz="1200" baseline="0" dirty="0">
                <a:latin typeface="Arial" pitchFamily="34" charset="0"/>
                <a:cs typeface="Arial" pitchFamily="34" charset="0"/>
              </a:rPr>
              <a:t> </a:t>
            </a:r>
            <a:fld id="{7BBEA47B-5C20-4D24-B980-3D3FEDDF151E}" type="slidenum">
              <a:rPr lang="en-US" sz="1200" baseline="0" smtClean="0">
                <a:latin typeface="Arial" pitchFamily="34" charset="0"/>
                <a:cs typeface="Arial" pitchFamily="34" charset="0"/>
              </a:rPr>
              <a:pPr/>
              <a:t>‹#›</a:t>
            </a:fld>
            <a:r>
              <a:rPr lang="en-US" sz="1200" baseline="0" dirty="0">
                <a:latin typeface="Arial" pitchFamily="34" charset="0"/>
                <a:cs typeface="Arial" pitchFamily="34" charset="0"/>
              </a:rPr>
              <a:t> of 23</a:t>
            </a:r>
            <a:endParaRPr lang="en-CA" sz="1200" dirty="0">
              <a:latin typeface="Arial" pitchFamily="34" charset="0"/>
              <a:cs typeface="Arial" pitchFamily="34" charset="0"/>
            </a:endParaRPr>
          </a:p>
        </p:txBody>
      </p:sp>
      <p:sp>
        <p:nvSpPr>
          <p:cNvPr id="11" name="TextBox 10">
            <a:extLst>
              <a:ext uri="{FF2B5EF4-FFF2-40B4-BE49-F238E27FC236}">
                <a16:creationId xmlns:a16="http://schemas.microsoft.com/office/drawing/2014/main" id="{72714CD1-524A-F0D9-C857-CFC927BA6A57}"/>
              </a:ext>
            </a:extLst>
          </p:cNvPr>
          <p:cNvSpPr txBox="1"/>
          <p:nvPr userDrawn="1">
            <p:extLst>
              <p:ext uri="{1162E1C5-73C7-4A58-AE30-91384D911F3F}">
                <p184:classification xmlns:p184="http://schemas.microsoft.com/office/powerpoint/2018/4/main" val="ftr"/>
              </p:ext>
            </p:extLst>
          </p:nvPr>
        </p:nvSpPr>
        <p:spPr>
          <a:xfrm>
            <a:off x="63500" y="6626860"/>
            <a:ext cx="1508125" cy="167640"/>
          </a:xfrm>
          <a:prstGeom prst="rect">
            <a:avLst/>
          </a:prstGeom>
        </p:spPr>
        <p:txBody>
          <a:bodyPr horzOverflow="overflow" lIns="0" tIns="0" rIns="0" bIns="0">
            <a:spAutoFit/>
          </a:bodyPr>
          <a:lstStyle/>
          <a:p>
            <a:pPr algn="l"/>
            <a:r>
              <a:rPr lang="en-CA" sz="11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Classification: Protected 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Mintax.Energy@gov.ab.ca"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343400" y="2106811"/>
            <a:ext cx="4511675" cy="2769989"/>
          </a:xfrm>
          <a:prstGeom prst="rect">
            <a:avLst/>
          </a:prstGeom>
        </p:spPr>
        <p:txBody>
          <a:bodyPr wrap="square" lIns="0" tIns="0" rIns="0" bIns="0">
            <a:spAutoFit/>
          </a:bodyPr>
          <a:lstStyle/>
          <a:p>
            <a:r>
              <a:rPr lang="en-CA" sz="1200" dirty="0">
                <a:latin typeface="Arial" pitchFamily="34" charset="0"/>
                <a:cs typeface="Arial" pitchFamily="34" charset="0"/>
              </a:rPr>
              <a:t>The FMT system utilizes Roles to determine ownership and levels of responsibility within the FMT system.</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Well Licensee/Unit Operator is automatically defaulted to the role of PE Administrator, </a:t>
            </a:r>
            <a:r>
              <a:rPr lang="en-CA" sz="1200" dirty="0" err="1">
                <a:latin typeface="Arial" pitchFamily="34" charset="0"/>
                <a:cs typeface="Arial" pitchFamily="34" charset="0"/>
              </a:rPr>
              <a:t>Payor</a:t>
            </a:r>
            <a:r>
              <a:rPr lang="en-CA" sz="1200" dirty="0">
                <a:latin typeface="Arial" pitchFamily="34" charset="0"/>
                <a:cs typeface="Arial" pitchFamily="34" charset="0"/>
              </a:rPr>
              <a:t> for non-corporate owned Titles and Lessee when a new production entity is added to the system.</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These roles may be transferred to another party upon their concurrence at any time throughout the life for the effective range of the Production Entity (PE) and associated titles.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An email notification will be sent to the assigned or transferred role holder at the time of creation or transfer, instructing the Transferee to log in and perform concurrence through the Work In Progress screen.</a:t>
            </a:r>
          </a:p>
        </p:txBody>
      </p:sp>
      <p:sp>
        <p:nvSpPr>
          <p:cNvPr id="5" name="Title 4"/>
          <p:cNvSpPr>
            <a:spLocks noGrp="1"/>
          </p:cNvSpPr>
          <p:nvPr>
            <p:ph type="title" idx="4294967295"/>
          </p:nvPr>
        </p:nvSpPr>
        <p:spPr/>
        <p:txBody>
          <a:bodyPr>
            <a:normAutofit/>
          </a:bodyPr>
          <a:lstStyle/>
          <a:p>
            <a:r>
              <a:rPr lang="en-US" sz="100" dirty="0">
                <a:solidFill>
                  <a:schemeClr val="bg1"/>
                </a:solidFill>
              </a:rPr>
              <a:t>Welcome</a:t>
            </a:r>
            <a:endParaRPr lang="en-CA" sz="100" dirty="0">
              <a:solidFill>
                <a:schemeClr val="bg1"/>
              </a:solidFill>
            </a:endParaRPr>
          </a:p>
        </p:txBody>
      </p:sp>
      <p:sp>
        <p:nvSpPr>
          <p:cNvPr id="6" name="Text Box 5"/>
          <p:cNvSpPr txBox="1">
            <a:spLocks noChangeArrowheads="1"/>
          </p:cNvSpPr>
          <p:nvPr/>
        </p:nvSpPr>
        <p:spPr bwMode="auto">
          <a:xfrm>
            <a:off x="-33681" y="1344960"/>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7" name="Rectangle 6"/>
          <p:cNvSpPr/>
          <p:nvPr/>
        </p:nvSpPr>
        <p:spPr>
          <a:xfrm>
            <a:off x="20960" y="2895600"/>
            <a:ext cx="4017640" cy="646331"/>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ETS – Transfer Roles</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4958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74320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p:cNvSpPr>
          <p:nvPr/>
        </p:nvSpPr>
        <p:spPr>
          <a:xfrm>
            <a:off x="152400" y="6019800"/>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Results by PE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SR by PE2</a:t>
            </a:r>
          </a:p>
        </p:txBody>
      </p:sp>
    </p:spTree>
    <p:extLst>
      <p:ext uri="{BB962C8B-B14F-4D97-AF65-F5344CB8AC3E}">
        <p14:creationId xmlns:p14="http://schemas.microsoft.com/office/powerpoint/2010/main" val="1381815707"/>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800" y="2514600"/>
            <a:ext cx="508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p:cNvSpPr>
          <p:nvPr/>
        </p:nvSpPr>
        <p:spPr>
          <a:xfrm>
            <a:off x="152400" y="6019800"/>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Results by PE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US" sz="100" dirty="0">
                <a:solidFill>
                  <a:schemeClr val="bg1"/>
                </a:solidFill>
              </a:rPr>
              <a:t>SR</a:t>
            </a:r>
            <a:r>
              <a:rPr lang="en-US" sz="100" baseline="0" dirty="0">
                <a:solidFill>
                  <a:schemeClr val="bg1"/>
                </a:solidFill>
              </a:rPr>
              <a:t> by PE3</a:t>
            </a:r>
            <a:endParaRPr lang="en-CA" sz="100" dirty="0">
              <a:solidFill>
                <a:schemeClr val="bg1"/>
              </a:solidFill>
            </a:endParaRPr>
          </a:p>
        </p:txBody>
      </p:sp>
    </p:spTree>
    <p:extLst>
      <p:ext uri="{BB962C8B-B14F-4D97-AF65-F5344CB8AC3E}">
        <p14:creationId xmlns:p14="http://schemas.microsoft.com/office/powerpoint/2010/main" val="4273210850"/>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6019800"/>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Results by PE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SR by</a:t>
            </a:r>
            <a:r>
              <a:rPr lang="en-CA" sz="100" baseline="0" dirty="0">
                <a:solidFill>
                  <a:schemeClr val="bg1"/>
                </a:solidFill>
              </a:rPr>
              <a:t> PE4</a:t>
            </a:r>
            <a:endParaRPr lang="en-CA" sz="100" dirty="0">
              <a:solidFill>
                <a:schemeClr val="bg1"/>
              </a:solidFill>
            </a:endParaRPr>
          </a:p>
        </p:txBody>
      </p:sp>
    </p:spTree>
    <p:extLst>
      <p:ext uri="{BB962C8B-B14F-4D97-AF65-F5344CB8AC3E}">
        <p14:creationId xmlns:p14="http://schemas.microsoft.com/office/powerpoint/2010/main" val="3549020672"/>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324351" y="1746409"/>
            <a:ext cx="3752849" cy="2215991"/>
          </a:xfrm>
          <a:prstGeom prst="rect">
            <a:avLst/>
          </a:prstGeom>
        </p:spPr>
        <p:txBody>
          <a:bodyPr wrap="square" lIns="0" tIns="0" rIns="0" bIns="0">
            <a:spAutoFit/>
          </a:bodyPr>
          <a:lstStyle/>
          <a:p>
            <a:r>
              <a:rPr lang="en-CA" sz="1200" dirty="0">
                <a:latin typeface="Arial" pitchFamily="34" charset="0"/>
                <a:cs typeface="Arial" pitchFamily="34" charset="0"/>
              </a:rPr>
              <a:t>Once your selection has been saved, the selected PEs will be displayed on the 'Transfer Role Request' screen.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You must add the Transferee and effective date in the Transferee Tab. All other fields are optional.</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A PE can be deleted by clicking on the check box and selecting the Remove Selection button.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Saving the Transfer Request assigns a Request number to the transfer and creates a link to the document.</a:t>
            </a:r>
          </a:p>
        </p:txBody>
      </p:sp>
      <p:pic>
        <p:nvPicPr>
          <p:cNvPr id="3" name="Picture 8" descr="GFMT Transfer Role - Add Transferee"/>
          <p:cNvPicPr>
            <a:picLocks noChangeArrowheads="1"/>
          </p:cNvPicPr>
          <p:nvPr/>
        </p:nvPicPr>
        <p:blipFill>
          <a:blip r:embed="rId2" cstate="print"/>
          <a:srcRect/>
          <a:stretch>
            <a:fillRect/>
          </a:stretch>
        </p:blipFill>
        <p:spPr bwMode="auto">
          <a:xfrm>
            <a:off x="228600" y="1346200"/>
            <a:ext cx="3844925" cy="3225800"/>
          </a:xfrm>
          <a:prstGeom prst="rect">
            <a:avLst/>
          </a:prstGeom>
          <a:noFill/>
        </p:spPr>
      </p:pic>
      <p:sp>
        <p:nvSpPr>
          <p:cNvPr id="6" name="Title 5"/>
          <p:cNvSpPr>
            <a:spLocks noGrp="1"/>
          </p:cNvSpPr>
          <p:nvPr>
            <p:ph type="title" idx="4294967295"/>
          </p:nvPr>
        </p:nvSpPr>
        <p:spPr>
          <a:xfrm>
            <a:off x="609600" y="533400"/>
            <a:ext cx="1676400" cy="808038"/>
          </a:xfrm>
        </p:spPr>
        <p:txBody>
          <a:bodyPr>
            <a:normAutofit/>
          </a:bodyPr>
          <a:lstStyle/>
          <a:p>
            <a:pPr algn="l"/>
            <a:r>
              <a:rPr lang="en-CA" sz="1600" b="1" dirty="0">
                <a:latin typeface="Arial" pitchFamily="34" charset="0"/>
                <a:cs typeface="Arial" pitchFamily="34" charset="0"/>
              </a:rPr>
              <a:t>Add Transferee</a:t>
            </a:r>
          </a:p>
        </p:txBody>
      </p:sp>
      <p:sp>
        <p:nvSpPr>
          <p:cNvPr id="7" name="Rectangle 6"/>
          <p:cNvSpPr>
            <a:spLocks/>
          </p:cNvSpPr>
          <p:nvPr/>
        </p:nvSpPr>
        <p:spPr>
          <a:xfrm>
            <a:off x="7776210" y="8498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More Information (Pages 14 to 21)</a:t>
            </a:r>
            <a:endParaRPr lang="en-CA" sz="1200" b="1" i="1" dirty="0">
              <a:latin typeface="Arial" pitchFamily="34" charset="0"/>
              <a:cs typeface="Arial" pitchFamily="34" charset="0"/>
            </a:endParaRP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khana\AppData\Local\Temp\SNAGHTML6f991a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099" y="2593274"/>
            <a:ext cx="5076701" cy="38075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p:cNvSpPr>
          <p:nvPr/>
        </p:nvSpPr>
        <p:spPr>
          <a:xfrm>
            <a:off x="152400" y="6019800"/>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Add Transferee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US" sz="100" dirty="0">
                <a:solidFill>
                  <a:schemeClr val="bg1"/>
                </a:solidFill>
              </a:rPr>
              <a:t>AT1</a:t>
            </a:r>
            <a:endParaRPr lang="en-CA" sz="100" dirty="0">
              <a:solidFill>
                <a:schemeClr val="bg1"/>
              </a:solidFill>
            </a:endParaRPr>
          </a:p>
        </p:txBody>
      </p:sp>
    </p:spTree>
    <p:extLst>
      <p:ext uri="{BB962C8B-B14F-4D97-AF65-F5344CB8AC3E}">
        <p14:creationId xmlns:p14="http://schemas.microsoft.com/office/powerpoint/2010/main" val="489822617"/>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4196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66950"/>
            <a:ext cx="54102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6019800"/>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Add Transferee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AT2</a:t>
            </a:r>
            <a:endParaRPr lang="en-CA" dirty="0">
              <a:solidFill>
                <a:schemeClr val="bg1"/>
              </a:solidFill>
            </a:endParaRPr>
          </a:p>
        </p:txBody>
      </p:sp>
    </p:spTree>
    <p:extLst>
      <p:ext uri="{BB962C8B-B14F-4D97-AF65-F5344CB8AC3E}">
        <p14:creationId xmlns:p14="http://schemas.microsoft.com/office/powerpoint/2010/main" val="372990121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4102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3840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6019800"/>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Add Transferee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AT3</a:t>
            </a:r>
          </a:p>
        </p:txBody>
      </p:sp>
    </p:spTree>
    <p:extLst>
      <p:ext uri="{BB962C8B-B14F-4D97-AF65-F5344CB8AC3E}">
        <p14:creationId xmlns:p14="http://schemas.microsoft.com/office/powerpoint/2010/main" val="1057552615"/>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029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457450"/>
            <a:ext cx="52578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6019800"/>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Add Transferee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AT4</a:t>
            </a:r>
          </a:p>
        </p:txBody>
      </p:sp>
    </p:spTree>
    <p:extLst>
      <p:ext uri="{BB962C8B-B14F-4D97-AF65-F5344CB8AC3E}">
        <p14:creationId xmlns:p14="http://schemas.microsoft.com/office/powerpoint/2010/main" val="2777607575"/>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7051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6019800"/>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Add Transferee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AT5</a:t>
            </a:r>
            <a:endParaRPr lang="en-CA" dirty="0">
              <a:solidFill>
                <a:schemeClr val="bg1"/>
              </a:solidFill>
            </a:endParaRPr>
          </a:p>
        </p:txBody>
      </p:sp>
    </p:spTree>
    <p:extLst>
      <p:ext uri="{BB962C8B-B14F-4D97-AF65-F5344CB8AC3E}">
        <p14:creationId xmlns:p14="http://schemas.microsoft.com/office/powerpoint/2010/main" val="3899130894"/>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628900"/>
            <a:ext cx="5029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6019800"/>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Add Transferee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AT6</a:t>
            </a:r>
          </a:p>
        </p:txBody>
      </p:sp>
    </p:spTree>
    <p:extLst>
      <p:ext uri="{BB962C8B-B14F-4D97-AF65-F5344CB8AC3E}">
        <p14:creationId xmlns:p14="http://schemas.microsoft.com/office/powerpoint/2010/main" val="354544711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533400"/>
            <a:ext cx="1219200" cy="731838"/>
          </a:xfrm>
        </p:spPr>
        <p:txBody>
          <a:bodyPr>
            <a:normAutofit/>
          </a:bodyPr>
          <a:lstStyle/>
          <a:p>
            <a:pPr algn="l"/>
            <a:r>
              <a:rPr lang="en-CA" sz="1600" b="1" dirty="0">
                <a:latin typeface="Arial" pitchFamily="34" charset="0"/>
                <a:cs typeface="Arial" pitchFamily="34" charset="0"/>
              </a:rPr>
              <a:t>Revisions</a:t>
            </a:r>
          </a:p>
        </p:txBody>
      </p:sp>
      <p:graphicFrame>
        <p:nvGraphicFramePr>
          <p:cNvPr id="3" name="Table 2"/>
          <p:cNvGraphicFramePr>
            <a:graphicFrameLocks noGrp="1"/>
          </p:cNvGraphicFramePr>
          <p:nvPr>
            <p:extLst>
              <p:ext uri="{D42A27DB-BD31-4B8C-83A1-F6EECF244321}">
                <p14:modId xmlns:p14="http://schemas.microsoft.com/office/powerpoint/2010/main" val="1664958998"/>
              </p:ext>
            </p:extLst>
          </p:nvPr>
        </p:nvGraphicFramePr>
        <p:xfrm>
          <a:off x="1835696" y="2708920"/>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August 31, 2012</a:t>
                      </a:r>
                      <a:endParaRPr lang="en-CA" dirty="0"/>
                    </a:p>
                  </a:txBody>
                  <a:tcPr/>
                </a:tc>
                <a:tc>
                  <a:txBody>
                    <a:bodyPr/>
                    <a:lstStyle/>
                    <a:p>
                      <a:r>
                        <a:rPr lang="en-US" dirty="0"/>
                        <a:t>Conversion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endParaRPr lang="en-CA" dirty="0"/>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15407734"/>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457450"/>
            <a:ext cx="52578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6019800"/>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Add Transferee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AT7</a:t>
            </a:r>
            <a:endParaRPr lang="en-CA" dirty="0">
              <a:solidFill>
                <a:schemeClr val="bg1"/>
              </a:solidFill>
            </a:endParaRPr>
          </a:p>
        </p:txBody>
      </p:sp>
    </p:spTree>
    <p:extLst>
      <p:ext uri="{BB962C8B-B14F-4D97-AF65-F5344CB8AC3E}">
        <p14:creationId xmlns:p14="http://schemas.microsoft.com/office/powerpoint/2010/main" val="1222123466"/>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533650"/>
            <a:ext cx="51054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6019800"/>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Add Transferee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AT8</a:t>
            </a:r>
            <a:endParaRPr lang="en-CA" dirty="0">
              <a:solidFill>
                <a:schemeClr val="bg1"/>
              </a:solidFill>
            </a:endParaRPr>
          </a:p>
        </p:txBody>
      </p:sp>
    </p:spTree>
    <p:extLst>
      <p:ext uri="{BB962C8B-B14F-4D97-AF65-F5344CB8AC3E}">
        <p14:creationId xmlns:p14="http://schemas.microsoft.com/office/powerpoint/2010/main" val="1633913002"/>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203200" y="3928646"/>
            <a:ext cx="3835400" cy="338554"/>
          </a:xfrm>
          <a:prstGeom prst="rect">
            <a:avLst/>
          </a:prstGeom>
        </p:spPr>
        <p:txBody>
          <a:bodyPr wrap="square" lIns="0" tIns="0" rIns="0" bIns="0">
            <a:spAutoFit/>
          </a:bodyPr>
          <a:lstStyle/>
          <a:p>
            <a:r>
              <a:rPr lang="en-CA" sz="1100" b="1" i="1" dirty="0">
                <a:latin typeface="Arial" pitchFamily="34" charset="0"/>
                <a:cs typeface="Arial" pitchFamily="34" charset="0"/>
              </a:rPr>
              <a:t>TIP: </a:t>
            </a:r>
            <a:r>
              <a:rPr lang="en-CA" sz="1100" dirty="0">
                <a:latin typeface="Arial" pitchFamily="34" charset="0"/>
                <a:cs typeface="Arial" pitchFamily="34" charset="0"/>
              </a:rPr>
              <a:t>Saving your file in a text format using </a:t>
            </a:r>
            <a:r>
              <a:rPr lang="en-CA" sz="1100" b="1" dirty="0">
                <a:latin typeface="Arial" pitchFamily="34" charset="0"/>
                <a:cs typeface="Arial" pitchFamily="34" charset="0"/>
              </a:rPr>
              <a:t>Notepad</a:t>
            </a:r>
            <a:r>
              <a:rPr lang="en-CA" sz="1100" dirty="0">
                <a:latin typeface="Arial" pitchFamily="34" charset="0"/>
                <a:cs typeface="Arial" pitchFamily="34" charset="0"/>
              </a:rPr>
              <a:t> will create the proper file format</a:t>
            </a:r>
            <a:r>
              <a:rPr lang="en-CA" sz="1100" i="1" dirty="0">
                <a:latin typeface="Arial" pitchFamily="34" charset="0"/>
                <a:cs typeface="Arial" pitchFamily="34" charset="0"/>
              </a:rPr>
              <a:t>.</a:t>
            </a:r>
          </a:p>
        </p:txBody>
      </p:sp>
      <p:sp>
        <p:nvSpPr>
          <p:cNvPr id="3" name="Rectangle 9"/>
          <p:cNvSpPr>
            <a:spLocks noChangeArrowheads="1"/>
          </p:cNvSpPr>
          <p:nvPr/>
        </p:nvSpPr>
        <p:spPr bwMode="auto">
          <a:xfrm>
            <a:off x="4191000" y="1324213"/>
            <a:ext cx="4743449" cy="332398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The status changes to ‘Concurrence’ when all required fields are entered and screens have been validated. Information on the Transfer Role document cannot change once the request status is changed to concurrence.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At concurrence, the Transferee receives an email notification. Concurrence is required from the transferee in order to complete the transfer of any role to another party.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You must always sign on to ETS to locate and concur to the request number supplied in the notifying e-mail. For training on the Concurrence process, refer to the WORK IN PROGRESS module.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A Completed status indicates that the role transfer has been successfully accepted. A Rejected status or any other status indicates that the role transfer has not been completed, and the role remains with the transferor.</a:t>
            </a:r>
            <a:endParaRPr kumimoji="0" lang="en-US" sz="1200" b="0" i="0" u="none" strike="noStrike" cap="none" normalizeH="0" baseline="0" dirty="0">
              <a:ln>
                <a:noFill/>
              </a:ln>
              <a:solidFill>
                <a:schemeClr val="tx1"/>
              </a:solidFill>
              <a:effectLst/>
              <a:latin typeface="Arial" pitchFamily="34" charset="0"/>
            </a:endParaRPr>
          </a:p>
        </p:txBody>
      </p:sp>
      <p:pic>
        <p:nvPicPr>
          <p:cNvPr id="4" name="Picture 10" descr="GTransferRoleConcurrence"/>
          <p:cNvPicPr>
            <a:picLocks noChangeArrowheads="1"/>
          </p:cNvPicPr>
          <p:nvPr/>
        </p:nvPicPr>
        <p:blipFill>
          <a:blip r:embed="rId2" cstate="print"/>
          <a:srcRect/>
          <a:stretch>
            <a:fillRect/>
          </a:stretch>
        </p:blipFill>
        <p:spPr bwMode="auto">
          <a:xfrm>
            <a:off x="127000" y="1508125"/>
            <a:ext cx="3835400" cy="2073275"/>
          </a:xfrm>
          <a:prstGeom prst="rect">
            <a:avLst/>
          </a:prstGeom>
          <a:noFill/>
        </p:spPr>
      </p:pic>
      <p:sp>
        <p:nvSpPr>
          <p:cNvPr id="5" name="Rectangle 4"/>
          <p:cNvSpPr>
            <a:spLocks/>
          </p:cNvSpPr>
          <p:nvPr/>
        </p:nvSpPr>
        <p:spPr>
          <a:xfrm>
            <a:off x="647700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609600" y="457200"/>
            <a:ext cx="2895600" cy="884238"/>
          </a:xfrm>
        </p:spPr>
        <p:txBody>
          <a:bodyPr>
            <a:normAutofit/>
          </a:bodyPr>
          <a:lstStyle/>
          <a:p>
            <a:pPr algn="l"/>
            <a:r>
              <a:rPr lang="en-CA" sz="1600" b="1" dirty="0">
                <a:latin typeface="Arial" pitchFamily="34" charset="0"/>
                <a:cs typeface="Arial" pitchFamily="34" charset="0"/>
              </a:rPr>
              <a:t>Transfer Role Concurrence</a:t>
            </a:r>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a:solidFill>
                  <a:schemeClr val="bg1"/>
                </a:solidFill>
              </a:rPr>
              <a:t>Conclusion</a:t>
            </a:r>
          </a:p>
        </p:txBody>
      </p:sp>
      <p:sp>
        <p:nvSpPr>
          <p:cNvPr id="7" name="Text Box 5"/>
          <p:cNvSpPr txBox="1">
            <a:spLocks noChangeArrowheads="1"/>
          </p:cNvSpPr>
          <p:nvPr/>
        </p:nvSpPr>
        <p:spPr bwMode="auto">
          <a:xfrm>
            <a:off x="152400" y="1335088"/>
            <a:ext cx="5715000"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Transfer Roles </a:t>
            </a: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975" y="1193800"/>
            <a:ext cx="4035425"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3"/>
          <p:cNvSpPr txBox="1">
            <a:spLocks noChangeArrowheads="1"/>
          </p:cNvSpPr>
          <p:nvPr/>
        </p:nvSpPr>
        <p:spPr bwMode="auto">
          <a:xfrm>
            <a:off x="76200" y="3352800"/>
            <a:ext cx="545147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lvl="0" algn="ctr" fontAlgn="base">
              <a:spcBef>
                <a:spcPct val="0"/>
              </a:spcBef>
              <a:spcAft>
                <a:spcPct val="0"/>
              </a:spcAft>
            </a:pPr>
            <a:r>
              <a:rPr lang="en-CA" sz="1400" dirty="0">
                <a:solidFill>
                  <a:srgbClr val="0070C0"/>
                </a:solidFill>
                <a:latin typeface="Arial" pitchFamily="34" charset="0"/>
                <a:cs typeface="Arial" pitchFamily="34" charset="0"/>
              </a:rPr>
              <a:t>Please proceed to the subsequent courses detailing other functionality of the Freehold Mineral Tax application.</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If you have any comments or questions on this training course, please forward them to the following email address: </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hlinkClick r:id="rId3"/>
              </a:rPr>
              <a:t>Mintax.Energy@gov.ab.ca</a:t>
            </a:r>
            <a:r>
              <a:rPr lang="en-CA" sz="1400" dirty="0">
                <a:solidFill>
                  <a:srgbClr val="0070C0"/>
                </a:solidFill>
                <a:latin typeface="Arial" pitchFamily="34" charset="0"/>
                <a:cs typeface="Arial" pitchFamily="34" charset="0"/>
              </a:rPr>
              <a:t> </a:t>
            </a:r>
            <a:br>
              <a:rPr lang="en-CA" sz="1400" dirty="0">
                <a:solidFill>
                  <a:srgbClr val="0070C0"/>
                </a:solidFill>
                <a:latin typeface="Arial" pitchFamily="34" charset="0"/>
                <a:cs typeface="Arial" pitchFamily="34" charset="0"/>
              </a:rPr>
            </a:br>
            <a:endParaRPr lang="en-CA" sz="1400" dirty="0">
              <a:solidFill>
                <a:srgbClr val="0070C0"/>
              </a:solidFill>
              <a:latin typeface="Arial" pitchFamily="34" charset="0"/>
              <a:cs typeface="Arial" pitchFamily="34" charset="0"/>
            </a:endParaRP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003675" y="1887141"/>
            <a:ext cx="3921125" cy="1846659"/>
          </a:xfrm>
          <a:prstGeom prst="rect">
            <a:avLst/>
          </a:prstGeom>
        </p:spPr>
        <p:txBody>
          <a:bodyPr wrap="square" lIns="0" tIns="0" rIns="0" bIns="0">
            <a:spAutoFit/>
          </a:bodyPr>
          <a:lstStyle/>
          <a:p>
            <a:r>
              <a:rPr lang="en-CA" sz="1200" dirty="0">
                <a:latin typeface="Arial" pitchFamily="34" charset="0"/>
                <a:cs typeface="Arial" pitchFamily="34" charset="0"/>
              </a:rPr>
              <a:t>In this module, you as the role holder, will learn how to transfer to another party the role of:</a:t>
            </a:r>
          </a:p>
          <a:p>
            <a:endParaRPr lang="en-CA" sz="1200" dirty="0">
              <a:latin typeface="Arial" pitchFamily="34" charset="0"/>
              <a:cs typeface="Arial" pitchFamily="34" charset="0"/>
            </a:endParaRPr>
          </a:p>
          <a:p>
            <a:pPr marL="628650" lvl="1" indent="-171450">
              <a:buFont typeface="Arial" pitchFamily="34" charset="0"/>
              <a:buChar char="•"/>
            </a:pPr>
            <a:r>
              <a:rPr lang="en-CA" sz="1200" dirty="0">
                <a:latin typeface="Arial" pitchFamily="34" charset="0"/>
                <a:cs typeface="Arial" pitchFamily="34" charset="0"/>
              </a:rPr>
              <a:t>Lessee</a:t>
            </a:r>
          </a:p>
          <a:p>
            <a:pPr marL="628650" lvl="1" indent="-171450">
              <a:buFont typeface="Arial" pitchFamily="34" charset="0"/>
              <a:buChar char="•"/>
            </a:pPr>
            <a:endParaRPr lang="en-CA" sz="1200" dirty="0">
              <a:latin typeface="Arial" pitchFamily="34" charset="0"/>
              <a:cs typeface="Arial" pitchFamily="34" charset="0"/>
            </a:endParaRPr>
          </a:p>
          <a:p>
            <a:pPr marL="628650" lvl="1" indent="-171450">
              <a:buFont typeface="Arial" pitchFamily="34" charset="0"/>
              <a:buChar char="•"/>
            </a:pPr>
            <a:r>
              <a:rPr lang="en-CA" sz="1200" dirty="0" err="1">
                <a:latin typeface="Arial" pitchFamily="34" charset="0"/>
                <a:cs typeface="Arial" pitchFamily="34" charset="0"/>
              </a:rPr>
              <a:t>Payor</a:t>
            </a:r>
            <a:endParaRPr lang="en-CA" sz="1200" dirty="0">
              <a:latin typeface="Arial" pitchFamily="34" charset="0"/>
              <a:cs typeface="Arial" pitchFamily="34" charset="0"/>
            </a:endParaRPr>
          </a:p>
          <a:p>
            <a:pPr marL="628650" lvl="1" indent="-171450">
              <a:buFont typeface="Arial" pitchFamily="34" charset="0"/>
              <a:buChar char="•"/>
            </a:pPr>
            <a:endParaRPr lang="en-CA" sz="1200" dirty="0">
              <a:latin typeface="Arial" pitchFamily="34" charset="0"/>
              <a:cs typeface="Arial" pitchFamily="34" charset="0"/>
            </a:endParaRPr>
          </a:p>
          <a:p>
            <a:pPr marL="628650" lvl="1" indent="-171450">
              <a:buFont typeface="Arial" pitchFamily="34" charset="0"/>
              <a:buChar char="•"/>
            </a:pPr>
            <a:r>
              <a:rPr lang="en-CA" sz="1200" dirty="0">
                <a:latin typeface="Arial" pitchFamily="34" charset="0"/>
                <a:cs typeface="Arial" pitchFamily="34" charset="0"/>
              </a:rPr>
              <a:t>Production Entity Administrator</a:t>
            </a:r>
          </a:p>
          <a:p>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3" name="Picture 1" descr="GIntro_FMT"/>
          <p:cNvPicPr>
            <a:picLocks noChangeArrowheads="1"/>
          </p:cNvPicPr>
          <p:nvPr/>
        </p:nvPicPr>
        <p:blipFill>
          <a:blip r:embed="rId2" cstate="print"/>
          <a:srcRect/>
          <a:stretch>
            <a:fillRect/>
          </a:stretch>
        </p:blipFill>
        <p:spPr bwMode="auto">
          <a:xfrm>
            <a:off x="422274" y="1498600"/>
            <a:ext cx="3263900" cy="33020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85800" y="533400"/>
            <a:ext cx="1447800" cy="808038"/>
          </a:xfrm>
        </p:spPr>
        <p:txBody>
          <a:bodyPr>
            <a:normAutofit/>
          </a:bodyPr>
          <a:lstStyle/>
          <a:p>
            <a:pPr algn="l"/>
            <a:r>
              <a:rPr lang="en-CA" sz="1600" b="1" dirty="0">
                <a:latin typeface="Arial" pitchFamily="34" charset="0"/>
                <a:cs typeface="Arial" pitchFamily="34" charset="0"/>
              </a:rPr>
              <a:t>Introduction</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04800" y="1866543"/>
            <a:ext cx="8382000" cy="240065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The Unit Operator or the Well Licensee will be defaulted to the role of PE Administrator for all new Production Entities.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An email notification is sent by the system to the FMT PE Coordinator. If there is no assigned Coordinator then the emails will be sent to the Administrator.</a:t>
            </a:r>
            <a:br>
              <a:rPr kumimoji="0" lang="en-US" sz="1200" b="0" i="0" u="none" strike="noStrike" cap="none" normalizeH="0" baseline="0" dirty="0">
                <a:ln>
                  <a:noFill/>
                </a:ln>
                <a:solidFill>
                  <a:srgbClr val="000000"/>
                </a:solidFill>
                <a:effectLst/>
                <a:latin typeface="Arial" pitchFamily="34" charset="0"/>
                <a:cs typeface="Arial" pitchFamily="34" charset="0"/>
              </a:rPr>
            </a:br>
            <a:br>
              <a:rPr kumimoji="0" lang="en-US" sz="1200" b="0" i="0" u="none" strike="noStrike" cap="none" normalizeH="0" baseline="0" dirty="0">
                <a:ln>
                  <a:noFill/>
                </a:ln>
                <a:solidFill>
                  <a:srgbClr val="000000"/>
                </a:solidFill>
                <a:effectLst/>
                <a:latin typeface="Arial" pitchFamily="34" charset="0"/>
                <a:cs typeface="Arial" pitchFamily="34" charset="0"/>
              </a:rPr>
            </a:br>
            <a:r>
              <a:rPr kumimoji="0" lang="en-US" sz="1200" b="1" i="1" u="none" strike="noStrike" cap="none" normalizeH="0" baseline="0" dirty="0">
                <a:ln>
                  <a:noFill/>
                </a:ln>
                <a:solidFill>
                  <a:srgbClr val="000000"/>
                </a:solidFill>
                <a:effectLst/>
                <a:latin typeface="Arial" pitchFamily="34" charset="0"/>
                <a:cs typeface="Arial" pitchFamily="34" charset="0"/>
              </a:rPr>
              <a:t>TIP:</a:t>
            </a:r>
            <a:r>
              <a:rPr kumimoji="0" lang="en-US" sz="1200" b="0" i="0" u="none" strike="noStrike" cap="none" normalizeH="0" baseline="0" dirty="0">
                <a:ln>
                  <a:noFill/>
                </a:ln>
                <a:solidFill>
                  <a:srgbClr val="000000"/>
                </a:solidFill>
                <a:effectLst/>
                <a:latin typeface="Arial" pitchFamily="34" charset="0"/>
                <a:cs typeface="Arial" pitchFamily="34" charset="0"/>
              </a:rPr>
              <a:t> All roles must be assigned. A role cannot be left blank. </a:t>
            </a:r>
            <a:br>
              <a:rPr kumimoji="0" lang="en-US" sz="1200" b="0" i="0" u="none" strike="noStrike" cap="none" normalizeH="0" baseline="0" dirty="0">
                <a:ln>
                  <a:noFill/>
                </a:ln>
                <a:solidFill>
                  <a:srgbClr val="000000"/>
                </a:solidFill>
                <a:effectLst/>
                <a:latin typeface="Arial" pitchFamily="34" charset="0"/>
                <a:cs typeface="Arial" pitchFamily="34" charset="0"/>
              </a:rPr>
            </a:br>
            <a:br>
              <a:rPr kumimoji="0" lang="en-US" sz="1200" b="0" i="0" u="none" strike="noStrike" cap="none" normalizeH="0" baseline="0" dirty="0">
                <a:ln>
                  <a:noFill/>
                </a:ln>
                <a:solidFill>
                  <a:srgbClr val="000000"/>
                </a:solidFill>
                <a:effectLst/>
                <a:latin typeface="Arial" pitchFamily="34" charset="0"/>
                <a:cs typeface="Arial" pitchFamily="34" charset="0"/>
              </a:rPr>
            </a:br>
            <a:r>
              <a:rPr lang="en-US" sz="1200" b="1" i="1" dirty="0">
                <a:solidFill>
                  <a:srgbClr val="000000"/>
                </a:solidFill>
                <a:latin typeface="Arial" pitchFamily="34" charset="0"/>
                <a:cs typeface="Arial" pitchFamily="34" charset="0"/>
              </a:rPr>
              <a:t>TIP: </a:t>
            </a:r>
            <a:r>
              <a:rPr kumimoji="0" lang="en-US" sz="1200" b="0" i="0" u="none" strike="noStrike" cap="none" normalizeH="0" baseline="0" dirty="0">
                <a:ln>
                  <a:noFill/>
                </a:ln>
                <a:solidFill>
                  <a:srgbClr val="000000"/>
                </a:solidFill>
                <a:effectLst/>
                <a:latin typeface="Arial" pitchFamily="34" charset="0"/>
                <a:cs typeface="Arial" pitchFamily="34" charset="0"/>
              </a:rPr>
              <a:t>You will not be allowed to remove yourself from the role of lessee if there are no other lessees listed in that role.</a:t>
            </a:r>
            <a:br>
              <a:rPr kumimoji="0" lang="en-US" sz="1200" b="0" i="0" u="none" strike="noStrike" cap="none" normalizeH="0" baseline="0" dirty="0">
                <a:ln>
                  <a:noFill/>
                </a:ln>
                <a:solidFill>
                  <a:srgbClr val="000000"/>
                </a:solidFill>
                <a:effectLst/>
                <a:latin typeface="Arial" pitchFamily="34" charset="0"/>
                <a:cs typeface="Arial" pitchFamily="34" charset="0"/>
              </a:rPr>
            </a:br>
            <a:br>
              <a:rPr kumimoji="0" lang="en-US" sz="1200" b="0" i="0" u="none" strike="noStrike" cap="none" normalizeH="0" baseline="0" dirty="0">
                <a:ln>
                  <a:noFill/>
                </a:ln>
                <a:solidFill>
                  <a:srgbClr val="000000"/>
                </a:solidFill>
                <a:effectLst/>
                <a:latin typeface="Arial" pitchFamily="34" charset="0"/>
                <a:cs typeface="Arial" pitchFamily="34" charset="0"/>
              </a:rPr>
            </a:br>
            <a:r>
              <a:rPr lang="en-US" sz="1200" b="1" i="1" dirty="0">
                <a:solidFill>
                  <a:srgbClr val="000000"/>
                </a:solidFill>
                <a:latin typeface="Arial" pitchFamily="34" charset="0"/>
                <a:cs typeface="Arial" pitchFamily="34" charset="0"/>
              </a:rPr>
              <a:t>TIP: </a:t>
            </a:r>
            <a:r>
              <a:rPr kumimoji="0" lang="en-US" sz="1200" b="0" i="0" u="none" strike="noStrike" cap="none" normalizeH="0" baseline="0" dirty="0">
                <a:ln>
                  <a:noFill/>
                </a:ln>
                <a:solidFill>
                  <a:srgbClr val="000000"/>
                </a:solidFill>
                <a:effectLst/>
                <a:latin typeface="Arial" pitchFamily="34" charset="0"/>
                <a:cs typeface="Arial" pitchFamily="34" charset="0"/>
              </a:rPr>
              <a:t>If you transfer your role to another transferee, and that transferee does not accept the role, you will remain responsible for that role.</a:t>
            </a:r>
            <a:br>
              <a:rPr kumimoji="0" lang="en-US" sz="1200" b="0" i="0" u="none" strike="noStrike" cap="none" normalizeH="0" baseline="0" dirty="0">
                <a:ln>
                  <a:noFill/>
                </a:ln>
                <a:solidFill>
                  <a:srgbClr val="000000"/>
                </a:solidFill>
                <a:effectLst/>
                <a:latin typeface="Arial" pitchFamily="34" charset="0"/>
                <a:cs typeface="Arial" pitchFamily="34" charset="0"/>
              </a:rPr>
            </a:br>
            <a:br>
              <a:rPr kumimoji="0" lang="en-US" sz="1200" b="0" i="0" u="none" strike="noStrike" cap="none" normalizeH="0" baseline="0" dirty="0">
                <a:ln>
                  <a:noFill/>
                </a:ln>
                <a:solidFill>
                  <a:srgbClr val="000000"/>
                </a:solidFill>
                <a:effectLst/>
                <a:latin typeface="Arial" pitchFamily="34" charset="0"/>
                <a:cs typeface="Arial" pitchFamily="34" charset="0"/>
              </a:rPr>
            </a:br>
            <a:r>
              <a:rPr lang="en-US" sz="1200" b="1" i="1" dirty="0">
                <a:solidFill>
                  <a:srgbClr val="000000"/>
                </a:solidFill>
                <a:latin typeface="Arial" pitchFamily="34" charset="0"/>
                <a:cs typeface="Arial" pitchFamily="34" charset="0"/>
              </a:rPr>
              <a:t>TIP: </a:t>
            </a:r>
            <a:r>
              <a:rPr kumimoji="0" lang="en-US" sz="1200" b="0" i="0" u="none" strike="noStrike" cap="none" normalizeH="0" baseline="0" dirty="0">
                <a:ln>
                  <a:noFill/>
                </a:ln>
                <a:solidFill>
                  <a:srgbClr val="000000"/>
                </a:solidFill>
                <a:effectLst/>
                <a:latin typeface="Arial" pitchFamily="34" charset="0"/>
                <a:cs typeface="Arial" pitchFamily="34" charset="0"/>
              </a:rPr>
              <a:t>Assigned PE Administrator must have an ETS Account.</a:t>
            </a:r>
            <a:endParaRPr kumimoji="0" lang="en-US" sz="1200" b="0" i="0" u="none" strike="noStrike" cap="none" normalizeH="0" baseline="0" dirty="0">
              <a:ln>
                <a:noFill/>
              </a:ln>
              <a:solidFill>
                <a:schemeClr val="tx1"/>
              </a:solidFill>
              <a:effectLst/>
              <a:latin typeface="Arial" pitchFamily="34" charset="0"/>
            </a:endParaRPr>
          </a:p>
        </p:txBody>
      </p:sp>
      <p:sp>
        <p:nvSpPr>
          <p:cNvPr id="4" name="Title 3"/>
          <p:cNvSpPr>
            <a:spLocks noGrp="1"/>
          </p:cNvSpPr>
          <p:nvPr>
            <p:ph type="title" idx="4294967295"/>
          </p:nvPr>
        </p:nvSpPr>
        <p:spPr>
          <a:xfrm>
            <a:off x="685800" y="609600"/>
            <a:ext cx="2971800" cy="731838"/>
          </a:xfrm>
        </p:spPr>
        <p:txBody>
          <a:bodyPr>
            <a:normAutofit/>
          </a:bodyPr>
          <a:lstStyle/>
          <a:p>
            <a:pPr algn="l"/>
            <a:r>
              <a:rPr lang="en-CA" sz="1600" b="1" dirty="0">
                <a:latin typeface="Arial" pitchFamily="34" charset="0"/>
                <a:cs typeface="Arial" pitchFamily="34" charset="0"/>
              </a:rPr>
              <a:t>Default Administrator Rules</a:t>
            </a: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47650" y="1862078"/>
            <a:ext cx="8515350" cy="295465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1" i="0" u="none" strike="noStrike" cap="none" normalizeH="0" baseline="0" dirty="0">
                <a:ln>
                  <a:noFill/>
                </a:ln>
                <a:solidFill>
                  <a:srgbClr val="000000"/>
                </a:solidFill>
                <a:effectLst/>
                <a:latin typeface="Arial" pitchFamily="34" charset="0"/>
                <a:cs typeface="Arial" pitchFamily="34" charset="0"/>
              </a:rPr>
              <a:t>For newly associated titles:</a:t>
            </a:r>
            <a:r>
              <a:rPr kumimoji="0" lang="en-US" sz="1200" b="0" i="0" u="none" strike="noStrike" cap="none" normalizeH="0" baseline="0" dirty="0">
                <a:ln>
                  <a:noFill/>
                </a:ln>
                <a:solidFill>
                  <a:srgbClr val="000000"/>
                </a:solidFill>
                <a:effectLst/>
                <a:latin typeface="Arial" pitchFamily="34" charset="0"/>
                <a:cs typeface="Arial" pitchFamily="34" charset="0"/>
              </a:rPr>
              <a:t>, if a new FMT PE is linked to a Title where another FMT PE exists, the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 will be carried forward from that FMT PE. For already active Freehold Titles, the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 assigned remains assigned.</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For corporate owned titles, that corporate entity's BA ID is assigned as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For Titles with more than one Corporate client as owner, the company with the greater percentage of ownership will be the defaulted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If there is more than one Corporate Owner and all have equal percentage of ownership, the FMT system will chose the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If there are two Owners on a title, one corporate and one non-corporate then the corporate owner will be the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The PE Administrator will be the default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 for all non-corporate-owned titles that do not already have a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 assigned.</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An Assigned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 must have an ETS Account. An e-mail notification will be sent by the system to the assigned title </a:t>
            </a:r>
            <a:r>
              <a:rPr kumimoji="0" lang="en-US" sz="1200" b="0" i="0" u="none" strike="noStrike" cap="none" normalizeH="0" baseline="0" dirty="0" err="1">
                <a:ln>
                  <a:noFill/>
                </a:ln>
                <a:solidFill>
                  <a:srgbClr val="000000"/>
                </a:solidFill>
                <a:effectLst/>
                <a:latin typeface="Arial" pitchFamily="34" charset="0"/>
                <a:cs typeface="Arial" pitchFamily="34" charset="0"/>
              </a:rPr>
              <a:t>Payor</a:t>
            </a:r>
            <a:r>
              <a:rPr kumimoji="0" lang="en-US" sz="1200" b="0" i="0" u="none" strike="noStrike" cap="none" normalizeH="0" baseline="0" dirty="0">
                <a:ln>
                  <a:noFill/>
                </a:ln>
                <a:solidFill>
                  <a:srgbClr val="000000"/>
                </a:solidFill>
                <a:effectLst/>
                <a:latin typeface="Arial" pitchFamily="34" charset="0"/>
                <a:cs typeface="Arial" pitchFamily="34" charset="0"/>
              </a:rPr>
              <a:t>.</a:t>
            </a:r>
            <a:endParaRPr kumimoji="0" lang="en-US" sz="1200" b="0" i="0" u="none" strike="noStrike" cap="none" normalizeH="0" baseline="0" dirty="0">
              <a:ln>
                <a:noFill/>
              </a:ln>
              <a:solidFill>
                <a:schemeClr val="tx1"/>
              </a:solidFill>
              <a:effectLst/>
              <a:latin typeface="Arial" pitchFamily="34" charset="0"/>
            </a:endParaRPr>
          </a:p>
        </p:txBody>
      </p:sp>
      <p:sp>
        <p:nvSpPr>
          <p:cNvPr id="4" name="Title 3"/>
          <p:cNvSpPr>
            <a:spLocks noGrp="1"/>
          </p:cNvSpPr>
          <p:nvPr>
            <p:ph type="title" idx="4294967295"/>
          </p:nvPr>
        </p:nvSpPr>
        <p:spPr>
          <a:xfrm>
            <a:off x="609600" y="533400"/>
            <a:ext cx="2133600" cy="808038"/>
          </a:xfrm>
        </p:spPr>
        <p:txBody>
          <a:bodyPr>
            <a:normAutofit/>
          </a:bodyPr>
          <a:lstStyle/>
          <a:p>
            <a:pPr algn="l"/>
            <a:r>
              <a:rPr lang="en-CA" sz="1600" b="1" dirty="0">
                <a:latin typeface="Arial" pitchFamily="34" charset="0"/>
                <a:cs typeface="Arial" pitchFamily="34" charset="0"/>
              </a:rPr>
              <a:t>Default </a:t>
            </a:r>
            <a:r>
              <a:rPr lang="en-CA" sz="1600" b="1" dirty="0" err="1">
                <a:latin typeface="Arial" pitchFamily="34" charset="0"/>
                <a:cs typeface="Arial" pitchFamily="34" charset="0"/>
              </a:rPr>
              <a:t>Payor</a:t>
            </a:r>
            <a:r>
              <a:rPr lang="en-CA" sz="1600" b="1" dirty="0">
                <a:latin typeface="Arial" pitchFamily="34" charset="0"/>
                <a:cs typeface="Arial" pitchFamily="34" charset="0"/>
              </a:rPr>
              <a:t> Rules</a:t>
            </a: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247650" y="2007275"/>
            <a:ext cx="8515350" cy="203132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The PE Administrator will be set as the default lessee for the following situations:</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Newly associated title to an existing PE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Newly associated PE to an existing title with more than one (different) existing PE Administrator</a:t>
            </a:r>
          </a:p>
          <a:p>
            <a:pPr marR="0" lvl="0" algn="l" defTabSz="914400" rtl="0" eaLnBrk="1" fontAlgn="base" latinLnBrk="0" hangingPunct="1">
              <a:lnSpc>
                <a:spcPct val="100000"/>
              </a:lnSpc>
              <a:spcBef>
                <a:spcPct val="0"/>
              </a:spcBef>
              <a:spcAft>
                <a:spcPct val="0"/>
              </a:spcAft>
              <a:buClrTx/>
              <a:buSzTx/>
              <a:tabLst/>
            </a:pPr>
            <a:endParaRPr lang="en-US" sz="1200" dirty="0">
              <a:solidFill>
                <a:srgbClr val="000000"/>
              </a:solidFill>
              <a:latin typeface="Arial"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r>
              <a:rPr kumimoji="0" lang="en-US" sz="1200" b="0" i="0" u="none" strike="noStrike" cap="none" normalizeH="0" baseline="0" dirty="0">
                <a:ln>
                  <a:noFill/>
                </a:ln>
                <a:solidFill>
                  <a:srgbClr val="000000"/>
                </a:solidFill>
                <a:effectLst/>
                <a:latin typeface="Arial" pitchFamily="34" charset="0"/>
                <a:cs typeface="Arial" pitchFamily="34" charset="0"/>
              </a:rPr>
              <a:t>An existing lessee for another PE associated to the Title, will be assigned as lessee to the new PE as well, if the PE Administrator from the existing PE(s) matches the PE Administrator for the newly associated PE.</a:t>
            </a:r>
            <a:br>
              <a:rPr kumimoji="0" lang="en-US" sz="1200" b="0" i="0" u="none" strike="noStrike" cap="none" normalizeH="0" baseline="0" dirty="0">
                <a:ln>
                  <a:noFill/>
                </a:ln>
                <a:solidFill>
                  <a:srgbClr val="000000"/>
                </a:solidFill>
                <a:effectLst/>
                <a:latin typeface="Arial" pitchFamily="34" charset="0"/>
                <a:cs typeface="Arial" pitchFamily="34" charset="0"/>
              </a:rPr>
            </a:br>
            <a:br>
              <a:rPr kumimoji="0" lang="en-US" sz="1200" b="0" i="0" u="none" strike="noStrike" cap="none" normalizeH="0" baseline="0" dirty="0">
                <a:ln>
                  <a:noFill/>
                </a:ln>
                <a:solidFill>
                  <a:srgbClr val="000000"/>
                </a:solidFill>
                <a:effectLst/>
                <a:latin typeface="Arial" pitchFamily="34" charset="0"/>
                <a:cs typeface="Arial" pitchFamily="34" charset="0"/>
              </a:rPr>
            </a:br>
            <a:r>
              <a:rPr kumimoji="0" lang="en-US" sz="1200" b="1" i="0" u="none" strike="noStrike" cap="none" normalizeH="0" baseline="0" dirty="0">
                <a:ln>
                  <a:noFill/>
                </a:ln>
                <a:solidFill>
                  <a:srgbClr val="000000"/>
                </a:solidFill>
                <a:effectLst/>
                <a:latin typeface="Arial" pitchFamily="34" charset="0"/>
                <a:cs typeface="Arial" pitchFamily="34" charset="0"/>
              </a:rPr>
              <a:t>Note:</a:t>
            </a:r>
            <a:r>
              <a:rPr kumimoji="0" lang="en-US" sz="1200" b="0" i="0" u="none" strike="noStrike" cap="none" normalizeH="0" baseline="0" dirty="0">
                <a:ln>
                  <a:noFill/>
                </a:ln>
                <a:solidFill>
                  <a:srgbClr val="000000"/>
                </a:solidFill>
                <a:effectLst/>
                <a:latin typeface="Arial" pitchFamily="34" charset="0"/>
                <a:cs typeface="Arial" pitchFamily="34" charset="0"/>
              </a:rPr>
              <a:t> An assigned lessee must have an ETS Account. An email notification will be sent by the system to the newly designated lessee(s).</a:t>
            </a:r>
            <a:endParaRPr kumimoji="0" lang="en-US" sz="1200" b="0" i="0" u="none" strike="noStrike" cap="none" normalizeH="0" baseline="0" dirty="0">
              <a:ln>
                <a:noFill/>
              </a:ln>
              <a:solidFill>
                <a:schemeClr val="tx1"/>
              </a:solidFill>
              <a:effectLst/>
              <a:latin typeface="Arial" pitchFamily="34" charset="0"/>
            </a:endParaRPr>
          </a:p>
        </p:txBody>
      </p:sp>
      <p:sp>
        <p:nvSpPr>
          <p:cNvPr id="4" name="Title 3"/>
          <p:cNvSpPr>
            <a:spLocks noGrp="1"/>
          </p:cNvSpPr>
          <p:nvPr>
            <p:ph type="title" idx="4294967295"/>
          </p:nvPr>
        </p:nvSpPr>
        <p:spPr>
          <a:xfrm>
            <a:off x="609600" y="685800"/>
            <a:ext cx="2286000" cy="579438"/>
          </a:xfrm>
        </p:spPr>
        <p:txBody>
          <a:bodyPr>
            <a:normAutofit/>
          </a:bodyPr>
          <a:lstStyle/>
          <a:p>
            <a:pPr algn="l"/>
            <a:r>
              <a:rPr lang="en-CA" sz="1600" b="1" dirty="0">
                <a:latin typeface="Arial" pitchFamily="34" charset="0"/>
                <a:cs typeface="Arial" pitchFamily="34" charset="0"/>
              </a:rPr>
              <a:t>Default lessee Rules</a:t>
            </a: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127000" y="3708737"/>
            <a:ext cx="3835400" cy="1015663"/>
          </a:xfrm>
          <a:prstGeom prst="rect">
            <a:avLst/>
          </a:prstGeom>
        </p:spPr>
        <p:txBody>
          <a:bodyPr wrap="square" lIns="0" tIns="0" rIns="0" bIns="0">
            <a:spAutoFit/>
          </a:bodyPr>
          <a:lstStyle/>
          <a:p>
            <a:r>
              <a:rPr lang="en-CA" sz="1100" b="1" i="1" dirty="0">
                <a:latin typeface="Arial" pitchFamily="34" charset="0"/>
                <a:cs typeface="Arial" pitchFamily="34" charset="0"/>
              </a:rPr>
              <a:t>TIP:</a:t>
            </a:r>
            <a:r>
              <a:rPr lang="en-CA" sz="1100" i="1" dirty="0">
                <a:latin typeface="Arial" pitchFamily="34" charset="0"/>
                <a:cs typeface="Arial" pitchFamily="34" charset="0"/>
              </a:rPr>
              <a:t> </a:t>
            </a:r>
            <a:r>
              <a:rPr lang="en-CA" sz="1100" dirty="0">
                <a:latin typeface="Arial" pitchFamily="34" charset="0"/>
                <a:cs typeface="Arial" pitchFamily="34" charset="0"/>
              </a:rPr>
              <a:t>A user will not be allowed to transfer the role of another client</a:t>
            </a:r>
            <a:r>
              <a:rPr lang="en-CA" sz="1100" i="1" dirty="0">
                <a:latin typeface="Arial" pitchFamily="34" charset="0"/>
                <a:cs typeface="Arial" pitchFamily="34" charset="0"/>
              </a:rPr>
              <a:t>.</a:t>
            </a:r>
            <a:br>
              <a:rPr lang="en-CA" sz="1100" i="1" dirty="0">
                <a:latin typeface="Arial" pitchFamily="34" charset="0"/>
                <a:cs typeface="Arial" pitchFamily="34" charset="0"/>
              </a:rPr>
            </a:br>
            <a:br>
              <a:rPr lang="en-CA" sz="1100" i="1" dirty="0">
                <a:latin typeface="Arial" pitchFamily="34" charset="0"/>
                <a:cs typeface="Arial" pitchFamily="34" charset="0"/>
              </a:rPr>
            </a:br>
            <a:r>
              <a:rPr lang="en-CA" sz="1100" b="1" i="1" dirty="0">
                <a:latin typeface="Arial" pitchFamily="34" charset="0"/>
                <a:cs typeface="Arial" pitchFamily="34" charset="0"/>
              </a:rPr>
              <a:t>TIP: </a:t>
            </a:r>
            <a:r>
              <a:rPr lang="en-CA" sz="1100" dirty="0">
                <a:latin typeface="Arial" pitchFamily="34" charset="0"/>
                <a:cs typeface="Arial" pitchFamily="34" charset="0"/>
              </a:rPr>
              <a:t>Use the Group by PE in order to perform the PE Admin and lessee transfers.</a:t>
            </a:r>
            <a:br>
              <a:rPr lang="en-CA" sz="1100" dirty="0">
                <a:latin typeface="Arial" pitchFamily="34" charset="0"/>
                <a:cs typeface="Arial" pitchFamily="34" charset="0"/>
              </a:rPr>
            </a:br>
            <a:r>
              <a:rPr lang="en-CA" sz="1100" dirty="0">
                <a:latin typeface="Arial" pitchFamily="34" charset="0"/>
                <a:cs typeface="Arial" pitchFamily="34" charset="0"/>
              </a:rPr>
              <a:t>Use the Group by title when performing the </a:t>
            </a:r>
            <a:r>
              <a:rPr lang="en-CA" sz="1100" dirty="0" err="1">
                <a:latin typeface="Arial" pitchFamily="34" charset="0"/>
                <a:cs typeface="Arial" pitchFamily="34" charset="0"/>
              </a:rPr>
              <a:t>payor</a:t>
            </a:r>
            <a:r>
              <a:rPr lang="en-CA" sz="1100" dirty="0">
                <a:latin typeface="Arial" pitchFamily="34" charset="0"/>
                <a:cs typeface="Arial" pitchFamily="34" charset="0"/>
              </a:rPr>
              <a:t> transfers</a:t>
            </a:r>
            <a:r>
              <a:rPr lang="en-CA" sz="1100" i="1" dirty="0">
                <a:latin typeface="Arial" pitchFamily="34" charset="0"/>
                <a:cs typeface="Arial" pitchFamily="34" charset="0"/>
              </a:rPr>
              <a:t>.</a:t>
            </a:r>
          </a:p>
        </p:txBody>
      </p:sp>
      <p:sp>
        <p:nvSpPr>
          <p:cNvPr id="3" name="Rectangle 2"/>
          <p:cNvSpPr>
            <a:spLocks/>
          </p:cNvSpPr>
          <p:nvPr/>
        </p:nvSpPr>
        <p:spPr>
          <a:xfrm>
            <a:off x="4171951" y="1508879"/>
            <a:ext cx="4286249" cy="3139321"/>
          </a:xfrm>
          <a:prstGeom prst="rect">
            <a:avLst/>
          </a:prstGeom>
        </p:spPr>
        <p:txBody>
          <a:bodyPr wrap="square" lIns="0" tIns="0" rIns="0" bIns="0">
            <a:spAutoFit/>
          </a:bodyPr>
          <a:lstStyle/>
          <a:p>
            <a:r>
              <a:rPr lang="en-CA" sz="1200" dirty="0">
                <a:latin typeface="Arial" pitchFamily="34" charset="0"/>
                <a:cs typeface="Arial" pitchFamily="34" charset="0"/>
              </a:rPr>
              <a:t>The Transfer Role function is used to initiate a transfer of the PE Administrator, Lessee and </a:t>
            </a:r>
            <a:r>
              <a:rPr lang="en-CA" sz="1200" dirty="0" err="1">
                <a:latin typeface="Arial" pitchFamily="34" charset="0"/>
                <a:cs typeface="Arial" pitchFamily="34" charset="0"/>
              </a:rPr>
              <a:t>Payor</a:t>
            </a:r>
            <a:r>
              <a:rPr lang="en-CA" sz="1200" dirty="0">
                <a:latin typeface="Arial" pitchFamily="34" charset="0"/>
                <a:cs typeface="Arial" pitchFamily="34" charset="0"/>
              </a:rPr>
              <a:t> roles from one party to another.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To initiate the role transfer, click on the Role Transfer tree node, and click Search to find the FMT PE. (see Query FMT section for details).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query results are displayed on the ‘Search Results’ screen.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An email notification will be sent at night to the newly assigned role holder. Emails are not sent when the assigned role is the same for an existing association to that PE or Title. Emails for more than one role assigned to the same BA will be combined in one email.</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An Effective Date selection is required for all transfers.</a:t>
            </a:r>
          </a:p>
        </p:txBody>
      </p:sp>
      <p:pic>
        <p:nvPicPr>
          <p:cNvPr id="4" name="Picture 6" descr="GTransfer Search Screen"/>
          <p:cNvPicPr>
            <a:picLocks noChangeArrowheads="1"/>
          </p:cNvPicPr>
          <p:nvPr/>
        </p:nvPicPr>
        <p:blipFill>
          <a:blip r:embed="rId2" cstate="print"/>
          <a:srcRect/>
          <a:stretch>
            <a:fillRect/>
          </a:stretch>
        </p:blipFill>
        <p:spPr bwMode="auto">
          <a:xfrm>
            <a:off x="127000" y="1355725"/>
            <a:ext cx="3835400" cy="2073275"/>
          </a:xfrm>
          <a:prstGeom prst="rect">
            <a:avLst/>
          </a:prstGeom>
          <a:noFill/>
        </p:spPr>
      </p:pic>
      <p:sp>
        <p:nvSpPr>
          <p:cNvPr id="5" name="Rectangle 4"/>
          <p:cNvSpPr>
            <a:spLocks/>
          </p:cNvSpPr>
          <p:nvPr/>
        </p:nvSpPr>
        <p:spPr>
          <a:xfrm>
            <a:off x="647700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609600" y="533400"/>
            <a:ext cx="1752600" cy="731838"/>
          </a:xfrm>
        </p:spPr>
        <p:txBody>
          <a:bodyPr>
            <a:normAutofit/>
          </a:bodyPr>
          <a:lstStyle/>
          <a:p>
            <a:pPr algn="l"/>
            <a:r>
              <a:rPr lang="en-CA" sz="1600" b="1" dirty="0">
                <a:latin typeface="Arial" pitchFamily="34" charset="0"/>
                <a:cs typeface="Arial" pitchFamily="34" charset="0"/>
              </a:rPr>
              <a:t>Transfer a Role</a:t>
            </a: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04800" y="3801814"/>
            <a:ext cx="3835400" cy="846386"/>
          </a:xfrm>
          <a:prstGeom prst="rect">
            <a:avLst/>
          </a:prstGeom>
        </p:spPr>
        <p:txBody>
          <a:bodyPr wrap="square" lIns="0" tIns="0" rIns="0" bIns="0">
            <a:spAutoFit/>
          </a:bodyPr>
          <a:lstStyle/>
          <a:p>
            <a:r>
              <a:rPr lang="en-CA" sz="1100" b="1" i="1" dirty="0">
                <a:latin typeface="Arial" pitchFamily="34" charset="0"/>
                <a:cs typeface="Arial" pitchFamily="34" charset="0"/>
              </a:rPr>
              <a:t>TIP:</a:t>
            </a:r>
            <a:r>
              <a:rPr lang="en-CA" sz="1100" i="1" dirty="0">
                <a:latin typeface="Arial" pitchFamily="34" charset="0"/>
                <a:cs typeface="Arial" pitchFamily="34" charset="0"/>
              </a:rPr>
              <a:t> </a:t>
            </a:r>
            <a:r>
              <a:rPr lang="en-CA" sz="1100" dirty="0">
                <a:latin typeface="Arial" pitchFamily="34" charset="0"/>
                <a:cs typeface="Arial" pitchFamily="34" charset="0"/>
              </a:rPr>
              <a:t>The PE Admin will only be transferable if results are grouped by PE on search results screen.</a:t>
            </a:r>
            <a:br>
              <a:rPr lang="en-CA" sz="1100" dirty="0">
                <a:latin typeface="Arial" pitchFamily="34" charset="0"/>
                <a:cs typeface="Arial" pitchFamily="34" charset="0"/>
              </a:rPr>
            </a:br>
            <a:br>
              <a:rPr lang="en-CA" sz="1100" i="1" dirty="0">
                <a:latin typeface="Arial" pitchFamily="34" charset="0"/>
                <a:cs typeface="Arial" pitchFamily="34" charset="0"/>
              </a:rPr>
            </a:br>
            <a:r>
              <a:rPr lang="en-CA" sz="1100" b="1" i="1" dirty="0">
                <a:latin typeface="Arial" pitchFamily="34" charset="0"/>
                <a:cs typeface="Arial" pitchFamily="34" charset="0"/>
              </a:rPr>
              <a:t>TIP:</a:t>
            </a:r>
            <a:r>
              <a:rPr lang="en-CA" sz="1100" i="1" dirty="0">
                <a:latin typeface="Arial" pitchFamily="34" charset="0"/>
                <a:cs typeface="Arial" pitchFamily="34" charset="0"/>
              </a:rPr>
              <a:t> </a:t>
            </a:r>
            <a:r>
              <a:rPr lang="en-CA" sz="1100" dirty="0">
                <a:latin typeface="Arial" pitchFamily="34" charset="0"/>
                <a:cs typeface="Arial" pitchFamily="34" charset="0"/>
              </a:rPr>
              <a:t>You may use the “ALL’ select option, and then deselect individual roles you want to exclude from the transfer.</a:t>
            </a:r>
          </a:p>
        </p:txBody>
      </p:sp>
      <p:sp>
        <p:nvSpPr>
          <p:cNvPr id="3" name="Rectangle 2"/>
          <p:cNvSpPr>
            <a:spLocks/>
          </p:cNvSpPr>
          <p:nvPr/>
        </p:nvSpPr>
        <p:spPr>
          <a:xfrm>
            <a:off x="5029200" y="1333500"/>
            <a:ext cx="3505200" cy="2954655"/>
          </a:xfrm>
          <a:prstGeom prst="rect">
            <a:avLst/>
          </a:prstGeom>
        </p:spPr>
        <p:txBody>
          <a:bodyPr wrap="square" lIns="0" tIns="0" rIns="0" bIns="0">
            <a:spAutoFit/>
          </a:bodyPr>
          <a:lstStyle/>
          <a:p>
            <a:r>
              <a:rPr lang="en-CA" sz="1200" dirty="0">
                <a:latin typeface="Arial" pitchFamily="34" charset="0"/>
                <a:cs typeface="Arial" pitchFamily="34" charset="0"/>
              </a:rPr>
              <a:t>The ‘Search Results’ screen is used to select the roles being transferred for specific titles or PE’s. You should not select any returned records that you do not want to transfer.</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You may transfer roles by using the ALL selection at the top of the results page, or, you can individually select one or more individual roles for transfer.</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SAVE button will save your selections and begin your transfer process. The SUBMIT button sends the transfer request to the transferee.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You may also use the COPY TRANSFER option for transferring the same data to more than one Transferee i.e. with different effective date ranges.</a:t>
            </a:r>
          </a:p>
        </p:txBody>
      </p:sp>
      <p:pic>
        <p:nvPicPr>
          <p:cNvPr id="4" name="Picture 7" descr="GTransfer Search Results"/>
          <p:cNvPicPr>
            <a:picLocks noChangeArrowheads="1"/>
          </p:cNvPicPr>
          <p:nvPr/>
        </p:nvPicPr>
        <p:blipFill>
          <a:blip r:embed="rId2" cstate="print"/>
          <a:srcRect/>
          <a:stretch>
            <a:fillRect/>
          </a:stretch>
        </p:blipFill>
        <p:spPr bwMode="auto">
          <a:xfrm>
            <a:off x="260350" y="1447800"/>
            <a:ext cx="4311650" cy="2073275"/>
          </a:xfrm>
          <a:prstGeom prst="rect">
            <a:avLst/>
          </a:prstGeom>
          <a:noFill/>
        </p:spPr>
      </p:pic>
      <p:sp>
        <p:nvSpPr>
          <p:cNvPr id="7" name="Title 6"/>
          <p:cNvSpPr>
            <a:spLocks noGrp="1"/>
          </p:cNvSpPr>
          <p:nvPr>
            <p:ph type="title" idx="4294967295"/>
          </p:nvPr>
        </p:nvSpPr>
        <p:spPr>
          <a:xfrm>
            <a:off x="609600" y="487362"/>
            <a:ext cx="2286000" cy="808038"/>
          </a:xfrm>
        </p:spPr>
        <p:txBody>
          <a:bodyPr>
            <a:normAutofit/>
          </a:bodyPr>
          <a:lstStyle/>
          <a:p>
            <a:pPr algn="l"/>
            <a:r>
              <a:rPr lang="en-CA" sz="1600" b="1" dirty="0">
                <a:latin typeface="Arial" pitchFamily="34" charset="0"/>
                <a:cs typeface="Arial" pitchFamily="34" charset="0"/>
              </a:rPr>
              <a:t>Search Results by PE</a:t>
            </a:r>
          </a:p>
        </p:txBody>
      </p:sp>
      <p:sp>
        <p:nvSpPr>
          <p:cNvPr id="8" name="Rectangle 7"/>
          <p:cNvSpPr>
            <a:spLocks/>
          </p:cNvSpPr>
          <p:nvPr/>
        </p:nvSpPr>
        <p:spPr>
          <a:xfrm>
            <a:off x="7776210" y="8498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More Information (Pages 9 to 12)</a:t>
            </a:r>
            <a:endParaRPr lang="en-CA" sz="1200" b="1" i="1" dirty="0">
              <a:latin typeface="Arial" pitchFamily="34" charset="0"/>
              <a:cs typeface="Arial" pitchFamily="34" charset="0"/>
            </a:endParaRPr>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2638425"/>
            <a:ext cx="49149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6019800"/>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Results by PE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SR by PE1</a:t>
            </a:r>
          </a:p>
        </p:txBody>
      </p:sp>
    </p:spTree>
    <p:extLst>
      <p:ext uri="{BB962C8B-B14F-4D97-AF65-F5344CB8AC3E}">
        <p14:creationId xmlns:p14="http://schemas.microsoft.com/office/powerpoint/2010/main" val="3257892120"/>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8dedacd1-8ed8-4364-83a4-3ca25ad2d993" ContentTypeId="0x0101" PreviousValue="false"/>
</file>

<file path=customXml/item3.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03</Order1>
    <Course_x0020_Description xmlns="d317fc56-cd2a-4fee-83bf-2acf5d88d7a0">This module provides information for you as the role holder, you will learn how to transfer roles to another party.</Course_x0020_Description>
    <Module xmlns="d317fc56-cd2a-4fee-83bf-2acf5d88d7a0">Module</Module>
    <Area xmlns="d317fc56-cd2a-4fee-83bf-2acf5d88d7a0">Freehold Mintax</Area>
    <Area_x0020_2 xmlns="1509703c-35a2-4cc5-bc03-45b4c99b43c1">Main Page</Area_x0020_2>
    <Course_x0020_Description2 xmlns="1509703c-35a2-4cc5-bc03-45b4c99b43c1" xsi:nil="true"/>
  </documentManagement>
</p:properties>
</file>

<file path=customXml/itemProps1.xml><?xml version="1.0" encoding="utf-8"?>
<ds:datastoreItem xmlns:ds="http://schemas.openxmlformats.org/officeDocument/2006/customXml" ds:itemID="{23716E2F-BE9E-484C-AB2C-5071FE81AA69}">
  <ds:schemaRefs>
    <ds:schemaRef ds:uri="http://schemas.microsoft.com/sharepoint/v3/contenttype/forms"/>
  </ds:schemaRefs>
</ds:datastoreItem>
</file>

<file path=customXml/itemProps2.xml><?xml version="1.0" encoding="utf-8"?>
<ds:datastoreItem xmlns:ds="http://schemas.openxmlformats.org/officeDocument/2006/customXml" ds:itemID="{8DBBB345-4543-44FF-ABE0-24D783ACF639}">
  <ds:schemaRefs>
    <ds:schemaRef ds:uri="Microsoft.SharePoint.Taxonomy.ContentTypeSync"/>
  </ds:schemaRefs>
</ds:datastoreItem>
</file>

<file path=customXml/itemProps3.xml><?xml version="1.0" encoding="utf-8"?>
<ds:datastoreItem xmlns:ds="http://schemas.openxmlformats.org/officeDocument/2006/customXml" ds:itemID="{E7662DA6-E29A-46A4-B467-10E229926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D977147-18C1-4BA3-944C-33A3294F3FA7}">
  <ds:schemaRefs>
    <ds:schemaRef ds:uri="http://schemas.microsoft.com/office/2006/metadata/properties"/>
    <ds:schemaRef ds:uri="http://schemas.microsoft.com/office/infopath/2007/PartnerControls"/>
    <ds:schemaRef ds:uri="cd3b5d7d-85b8-485a-94e1-bd5df7614905"/>
    <ds:schemaRef ds:uri="d317fc56-cd2a-4fee-83bf-2acf5d88d7a0"/>
    <ds:schemaRef ds:uri="1509703c-35a2-4cc5-bc03-45b4c99b43c1"/>
  </ds:schemaRefs>
</ds:datastoreItem>
</file>

<file path=docProps/app.xml><?xml version="1.0" encoding="utf-8"?>
<Properties xmlns="http://schemas.openxmlformats.org/officeDocument/2006/extended-properties" xmlns:vt="http://schemas.openxmlformats.org/officeDocument/2006/docPropsVTypes">
  <TotalTime>365</TotalTime>
  <Words>1390</Words>
  <Application>Microsoft Office PowerPoint</Application>
  <PresentationFormat>On-screen Show (4:3)</PresentationFormat>
  <Paragraphs>100</Paragraphs>
  <Slides>23</Slides>
  <Notes>0</Notes>
  <HiddenSlides>12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Freestyle Script</vt:lpstr>
      <vt:lpstr>Office Theme</vt:lpstr>
      <vt:lpstr>Welcome</vt:lpstr>
      <vt:lpstr>Revisions</vt:lpstr>
      <vt:lpstr>Introduction</vt:lpstr>
      <vt:lpstr>Default Administrator Rules</vt:lpstr>
      <vt:lpstr>Default Payor Rules</vt:lpstr>
      <vt:lpstr>Default lessee Rules</vt:lpstr>
      <vt:lpstr>Transfer a Role</vt:lpstr>
      <vt:lpstr>Search Results by PE</vt:lpstr>
      <vt:lpstr>SR by PE1</vt:lpstr>
      <vt:lpstr>SR by PE2</vt:lpstr>
      <vt:lpstr>SR by PE3</vt:lpstr>
      <vt:lpstr>SR by PE4</vt:lpstr>
      <vt:lpstr>Add Transferee</vt:lpstr>
      <vt:lpstr>AT1</vt:lpstr>
      <vt:lpstr>AT2</vt:lpstr>
      <vt:lpstr>AT3</vt:lpstr>
      <vt:lpstr>AT4</vt:lpstr>
      <vt:lpstr>AT5</vt:lpstr>
      <vt:lpstr>AT6</vt:lpstr>
      <vt:lpstr>AT7</vt:lpstr>
      <vt:lpstr>AT8</vt:lpstr>
      <vt:lpstr>Transfer Role Concurrence</vt:lpstr>
      <vt:lpstr>Conclusion</vt:lpstr>
    </vt:vector>
  </TitlesOfParts>
  <Company>Government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FMT Transfer Role</dc:title>
  <dc:creator>Karen Chinnery</dc:creator>
  <cp:lastModifiedBy>Lynn McIntosh</cp:lastModifiedBy>
  <cp:revision>37</cp:revision>
  <dcterms:created xsi:type="dcterms:W3CDTF">2012-06-06T20:51:32Z</dcterms:created>
  <dcterms:modified xsi:type="dcterms:W3CDTF">2025-10-27T16:52:03Z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2025-10-27T16:52:02Z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48672ad0-8c88-4e36-9f44-c01132a1b14c</vt:lpwstr>
  </property>
  <property fmtid="{D5CDD505-2E9C-101B-9397-08002B2CF9AE}" pid="9" name="MSIP_Label_abf2ea38-542c-4b75-bd7d-582ec36a519f_ContentBits">
    <vt:lpwstr>2</vt:lpwstr>
  </property>
  <property fmtid="{D5CDD505-2E9C-101B-9397-08002B2CF9AE}" pid="10" name="MSIP_Label_abf2ea38-542c-4b75-bd7d-582ec36a519f_Tag">
    <vt:lpwstr>10, 3, 0, 1</vt:lpwstr>
  </property>
  <property fmtid="{D5CDD505-2E9C-101B-9397-08002B2CF9AE}" pid="11" name="ClassificationContentMarkingFooterLocations">
    <vt:lpwstr>Office Theme:11</vt:lpwstr>
  </property>
  <property fmtid="{D5CDD505-2E9C-101B-9397-08002B2CF9AE}" pid="12" name="ClassificationContentMarkingFooterText">
    <vt:lpwstr>Classification: Protected A</vt:lpwstr>
  </property>
</Properties>
</file>