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8" r:id="rId6"/>
    <p:sldId id="267" r:id="rId7"/>
    <p:sldId id="257" r:id="rId8"/>
    <p:sldId id="259" r:id="rId9"/>
    <p:sldId id="260" r:id="rId10"/>
    <p:sldId id="261" r:id="rId11"/>
    <p:sldId id="262" r:id="rId12"/>
    <p:sldId id="263" r:id="rId13"/>
    <p:sldId id="264" r:id="rId14"/>
    <p:sldId id="265" r:id="rId15"/>
    <p:sldId id="26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447" autoAdjust="0"/>
  </p:normalViewPr>
  <p:slideViewPr>
    <p:cSldViewPr>
      <p:cViewPr varScale="1">
        <p:scale>
          <a:sx n="67" d="100"/>
          <a:sy n="67" d="100"/>
        </p:scale>
        <p:origin x="78" y="22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9D7472C7-6D22-4C22-A9B5-5AEE68A901FA}" type="datetimeFigureOut">
              <a:rPr lang="en-CA" smtClean="0"/>
              <a:t>2025-10-27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924EC3-10E7-4682-A9BF-C2DB469FD53F}" type="slidenum">
              <a:rPr lang="en-CA" smtClean="0"/>
              <a:t>‹#›</a:t>
            </a:fld>
            <a:endParaRPr lang="en-CA"/>
          </a:p>
        </p:txBody>
      </p:sp>
    </p:spTree>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9D7472C7-6D22-4C22-A9B5-5AEE68A901FA}" type="datetimeFigureOut">
              <a:rPr lang="en-CA" smtClean="0"/>
              <a:t>2025-10-27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924EC3-10E7-4682-A9BF-C2DB469FD53F}" type="slidenum">
              <a:rPr lang="en-CA" smtClean="0"/>
              <a:t>‹#›</a:t>
            </a:fld>
            <a:endParaRPr lang="en-CA"/>
          </a:p>
        </p:txBody>
      </p:sp>
    </p:spTree>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9D7472C7-6D22-4C22-A9B5-5AEE68A901FA}" type="datetimeFigureOut">
              <a:rPr lang="en-CA" smtClean="0"/>
              <a:t>2025-10-27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924EC3-10E7-4682-A9BF-C2DB469FD53F}" type="slidenum">
              <a:rPr lang="en-CA" smtClean="0"/>
              <a:t>‹#›</a:t>
            </a:fld>
            <a:endParaRPr lang="en-CA"/>
          </a:p>
        </p:txBody>
      </p:sp>
    </p:spTree>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9D7472C7-6D22-4C22-A9B5-5AEE68A901FA}" type="datetimeFigureOut">
              <a:rPr lang="en-CA" smtClean="0"/>
              <a:t>2025-10-27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924EC3-10E7-4682-A9BF-C2DB469FD53F}" type="slidenum">
              <a:rPr lang="en-CA" smtClean="0"/>
              <a:t>‹#›</a:t>
            </a:fld>
            <a:endParaRPr lang="en-CA"/>
          </a:p>
        </p:txBody>
      </p:sp>
    </p:spTree>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7472C7-6D22-4C22-A9B5-5AEE68A901FA}" type="datetimeFigureOut">
              <a:rPr lang="en-CA" smtClean="0"/>
              <a:t>2025-10-27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924EC3-10E7-4682-A9BF-C2DB469FD53F}" type="slidenum">
              <a:rPr lang="en-CA" smtClean="0"/>
              <a:t>‹#›</a:t>
            </a:fld>
            <a:endParaRPr lang="en-CA"/>
          </a:p>
        </p:txBody>
      </p:sp>
    </p:spTree>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9D7472C7-6D22-4C22-A9B5-5AEE68A901FA}" type="datetimeFigureOut">
              <a:rPr lang="en-CA" smtClean="0"/>
              <a:t>2025-10-27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2924EC3-10E7-4682-A9BF-C2DB469FD53F}" type="slidenum">
              <a:rPr lang="en-CA" smtClean="0"/>
              <a:t>‹#›</a:t>
            </a:fld>
            <a:endParaRPr lang="en-CA"/>
          </a:p>
        </p:txBody>
      </p:sp>
    </p:spTree>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9D7472C7-6D22-4C22-A9B5-5AEE68A901FA}" type="datetimeFigureOut">
              <a:rPr lang="en-CA" smtClean="0"/>
              <a:t>2025-10-27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2924EC3-10E7-4682-A9BF-C2DB469FD53F}" type="slidenum">
              <a:rPr lang="en-CA" smtClean="0"/>
              <a:t>‹#›</a:t>
            </a:fld>
            <a:endParaRPr lang="en-CA"/>
          </a:p>
        </p:txBody>
      </p:sp>
    </p:spTree>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9D7472C7-6D22-4C22-A9B5-5AEE68A901FA}" type="datetimeFigureOut">
              <a:rPr lang="en-CA" smtClean="0"/>
              <a:t>2025-10-27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2924EC3-10E7-4682-A9BF-C2DB469FD53F}" type="slidenum">
              <a:rPr lang="en-CA" smtClean="0"/>
              <a:t>‹#›</a:t>
            </a:fld>
            <a:endParaRPr lang="en-CA"/>
          </a:p>
        </p:txBody>
      </p:sp>
    </p:spTree>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7472C7-6D22-4C22-A9B5-5AEE68A901FA}" type="datetimeFigureOut">
              <a:rPr lang="en-CA" smtClean="0"/>
              <a:t>2025-10-27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2924EC3-10E7-4682-A9BF-C2DB469FD53F}" type="slidenum">
              <a:rPr lang="en-CA" smtClean="0"/>
              <a:t>‹#›</a:t>
            </a:fld>
            <a:endParaRPr lang="en-CA"/>
          </a:p>
        </p:txBody>
      </p:sp>
    </p:spTree>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7472C7-6D22-4C22-A9B5-5AEE68A901FA}" type="datetimeFigureOut">
              <a:rPr lang="en-CA" smtClean="0"/>
              <a:t>2025-10-27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2924EC3-10E7-4682-A9BF-C2DB469FD53F}" type="slidenum">
              <a:rPr lang="en-CA" smtClean="0"/>
              <a:t>‹#›</a:t>
            </a:fld>
            <a:endParaRPr lang="en-CA"/>
          </a:p>
        </p:txBody>
      </p:sp>
    </p:spTree>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7472C7-6D22-4C22-A9B5-5AEE68A901FA}" type="datetimeFigureOut">
              <a:rPr lang="en-CA" smtClean="0"/>
              <a:t>2025-10-27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2924EC3-10E7-4682-A9BF-C2DB469FD53F}" type="slidenum">
              <a:rPr lang="en-CA" smtClean="0"/>
              <a:t>‹#›</a:t>
            </a:fld>
            <a:endParaRPr lang="en-CA"/>
          </a:p>
        </p:txBody>
      </p:sp>
    </p:spTree>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7472C7-6D22-4C22-A9B5-5AEE68A901FA}" type="datetimeFigureOut">
              <a:rPr lang="en-CA" smtClean="0"/>
              <a:t>2025-10-27</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924EC3-10E7-4682-A9BF-C2DB469FD53F}" type="slidenum">
              <a:rPr lang="en-CA" smtClean="0"/>
              <a:t>‹#›</a:t>
            </a:fld>
            <a:endParaRPr lang="en-CA"/>
          </a:p>
        </p:txBody>
      </p:sp>
      <p:pic>
        <p:nvPicPr>
          <p:cNvPr id="7"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430962"/>
            <a:ext cx="9144000"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52400" y="0"/>
            <a:ext cx="8991600" cy="798576"/>
          </a:xfrm>
          <a:prstGeom prst="rect">
            <a:avLst/>
          </a:prstGeom>
        </p:spPr>
      </p:pic>
      <p:sp>
        <p:nvSpPr>
          <p:cNvPr id="10" name="TextBox 8"/>
          <p:cNvSpPr txBox="1"/>
          <p:nvPr userDrawn="1"/>
        </p:nvSpPr>
        <p:spPr>
          <a:xfrm>
            <a:off x="7924800" y="6577695"/>
            <a:ext cx="1219200"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latin typeface="Arial" pitchFamily="34" charset="0"/>
                <a:cs typeface="Arial" pitchFamily="34" charset="0"/>
              </a:rPr>
              <a:t>Page</a:t>
            </a:r>
            <a:r>
              <a:rPr lang="en-US" sz="1200" baseline="0" dirty="0">
                <a:latin typeface="Arial" pitchFamily="34" charset="0"/>
                <a:cs typeface="Arial" pitchFamily="34" charset="0"/>
              </a:rPr>
              <a:t> </a:t>
            </a:r>
            <a:fld id="{7BBEA47B-5C20-4D24-B980-3D3FEDDF151E}" type="slidenum">
              <a:rPr lang="en-US" sz="1200" baseline="0" smtClean="0">
                <a:latin typeface="Arial" pitchFamily="34" charset="0"/>
                <a:cs typeface="Arial" pitchFamily="34" charset="0"/>
              </a:rPr>
              <a:pPr/>
              <a:t>‹#›</a:t>
            </a:fld>
            <a:r>
              <a:rPr lang="en-US" sz="1200" baseline="0" dirty="0">
                <a:latin typeface="Arial" pitchFamily="34" charset="0"/>
                <a:cs typeface="Arial" pitchFamily="34" charset="0"/>
              </a:rPr>
              <a:t> of 11</a:t>
            </a:r>
            <a:endParaRPr lang="en-CA" sz="1200" dirty="0">
              <a:latin typeface="Arial" pitchFamily="34" charset="0"/>
              <a:cs typeface="Arial" pitchFamily="34" charset="0"/>
            </a:endParaRPr>
          </a:p>
        </p:txBody>
      </p:sp>
      <p:sp>
        <p:nvSpPr>
          <p:cNvPr id="11" name="TextBox 10">
            <a:extLst>
              <a:ext uri="{FF2B5EF4-FFF2-40B4-BE49-F238E27FC236}">
                <a16:creationId xmlns:a16="http://schemas.microsoft.com/office/drawing/2014/main" id="{6D374F12-60DE-04C0-08B9-C86EAA50BC59}"/>
              </a:ext>
            </a:extLst>
          </p:cNvPr>
          <p:cNvSpPr txBox="1"/>
          <p:nvPr userDrawn="1">
            <p:extLst>
              <p:ext uri="{1162E1C5-73C7-4A58-AE30-91384D911F3F}">
                <p184:classification xmlns:p184="http://schemas.microsoft.com/office/powerpoint/2018/4/main" val="ftr"/>
              </p:ext>
            </p:extLst>
          </p:nvPr>
        </p:nvSpPr>
        <p:spPr>
          <a:xfrm>
            <a:off x="63500" y="6626860"/>
            <a:ext cx="1508125" cy="167640"/>
          </a:xfrm>
          <a:prstGeom prst="rect">
            <a:avLst/>
          </a:prstGeom>
        </p:spPr>
        <p:txBody>
          <a:bodyPr horzOverflow="overflow" lIns="0" tIns="0" rIns="0" bIns="0">
            <a:spAutoFit/>
          </a:bodyPr>
          <a:lstStyle/>
          <a:p>
            <a:pPr algn="l"/>
            <a:r>
              <a:rPr lang="en-CA" sz="1100">
                <a:solidFill>
                  <a:srgbClr val="000000">
                    <a:alpha val="50000"/>
                  </a:srgbClr>
                </a:solidFill>
                <a:latin typeface="Calibri" panose="020F0502020204030204" pitchFamily="34" charset="0"/>
                <a:ea typeface="Calibri" panose="020F0502020204030204" pitchFamily="34" charset="0"/>
                <a:cs typeface="Calibri" panose="020F0502020204030204" pitchFamily="34" charset="0"/>
              </a:rPr>
              <a:t>Classification: Protected 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dir="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mailto:Mintax.Energy@gov.ab.ca"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343400" y="2362200"/>
            <a:ext cx="3921125" cy="1477328"/>
          </a:xfrm>
          <a:prstGeom prst="rect">
            <a:avLst/>
          </a:prstGeom>
        </p:spPr>
        <p:txBody>
          <a:bodyPr wrap="square" lIns="0" tIns="0" rIns="0" bIns="0">
            <a:spAutoFit/>
          </a:bodyPr>
          <a:lstStyle/>
          <a:p>
            <a:r>
              <a:rPr lang="en-CA" sz="1200" dirty="0">
                <a:latin typeface="Arial" pitchFamily="34" charset="0"/>
                <a:cs typeface="Arial" pitchFamily="34" charset="0"/>
              </a:rPr>
              <a:t>Lessees can submit individual Unit Values for their Production Entities if they do not want to utilize the default unit value.</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If no Unit Value document or a blank Unit Value is submitted, then the Crown calculated Default Unit Value will be used for tax calculations.</a:t>
            </a:r>
            <a:br>
              <a:rPr lang="en-CA" sz="1200" dirty="0">
                <a:latin typeface="Arial" pitchFamily="34" charset="0"/>
                <a:cs typeface="Arial" pitchFamily="34" charset="0"/>
              </a:rPr>
            </a:br>
            <a:endParaRPr lang="en-CA" sz="1200" dirty="0">
              <a:latin typeface="Arial" pitchFamily="34" charset="0"/>
              <a:cs typeface="Arial" pitchFamily="34" charset="0"/>
            </a:endParaRPr>
          </a:p>
        </p:txBody>
      </p:sp>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p:txBody>
          <a:bodyPr>
            <a:normAutofit/>
          </a:bodyPr>
          <a:lstStyle/>
          <a:p>
            <a:r>
              <a:rPr lang="en-CA" sz="100" dirty="0">
                <a:solidFill>
                  <a:schemeClr val="bg1"/>
                </a:solidFill>
              </a:rPr>
              <a:t>Welcome</a:t>
            </a:r>
          </a:p>
        </p:txBody>
      </p:sp>
      <p:sp>
        <p:nvSpPr>
          <p:cNvPr id="7" name="Text Box 5"/>
          <p:cNvSpPr txBox="1">
            <a:spLocks noChangeArrowheads="1"/>
          </p:cNvSpPr>
          <p:nvPr/>
        </p:nvSpPr>
        <p:spPr bwMode="auto">
          <a:xfrm>
            <a:off x="27711" y="1116360"/>
            <a:ext cx="4474165" cy="2160240"/>
          </a:xfrm>
          <a:prstGeom prst="rect">
            <a:avLst/>
          </a:prstGeom>
          <a:noFill/>
          <a:ln w="0"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scene3d>
              <a:camera prst="orthographicFront">
                <a:rot lat="0" lon="600000" rev="600000"/>
              </a:camera>
              <a:lightRig rig="threePt" dir="t"/>
            </a:scene3d>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0" b="1" i="0" u="none" strike="noStrike" cap="none" normalizeH="0" dirty="0">
                <a:ln>
                  <a:noFill/>
                </a:ln>
                <a:solidFill>
                  <a:srgbClr val="2160AD"/>
                </a:solidFill>
                <a:effectLst/>
                <a:latin typeface="Freestyle Script" pitchFamily="66" charset="0"/>
                <a:cs typeface="Arial" pitchFamily="34" charset="0"/>
              </a:rPr>
              <a:t>Welcome!</a:t>
            </a:r>
          </a:p>
        </p:txBody>
      </p:sp>
      <p:sp>
        <p:nvSpPr>
          <p:cNvPr id="8" name="Rectangle 7"/>
          <p:cNvSpPr/>
          <p:nvPr/>
        </p:nvSpPr>
        <p:spPr>
          <a:xfrm>
            <a:off x="152400" y="2895600"/>
            <a:ext cx="3962400" cy="646331"/>
          </a:xfrm>
          <a:prstGeom prst="rect">
            <a:avLst/>
          </a:prstGeom>
        </p:spPr>
        <p:txBody>
          <a:bodyPr wrap="square">
            <a:spAutoFit/>
          </a:bodyPr>
          <a:lstStyle/>
          <a:p>
            <a:pPr lvl="0" algn="ctr" fontAlgn="base">
              <a:spcBef>
                <a:spcPct val="0"/>
              </a:spcBef>
              <a:spcAft>
                <a:spcPct val="0"/>
              </a:spcAft>
            </a:pPr>
            <a:r>
              <a:rPr lang="en-US" b="1" dirty="0">
                <a:solidFill>
                  <a:srgbClr val="0070C0"/>
                </a:solidFill>
                <a:latin typeface="Arial" pitchFamily="34" charset="0"/>
                <a:cs typeface="Arial" pitchFamily="34" charset="0"/>
              </a:rPr>
              <a:t>To the ETS – Submit Unit Values</a:t>
            </a:r>
          </a:p>
          <a:p>
            <a:pPr lvl="0" algn="ctr" fontAlgn="base">
              <a:spcBef>
                <a:spcPct val="0"/>
              </a:spcBef>
              <a:spcAft>
                <a:spcPct val="0"/>
              </a:spcAft>
            </a:pPr>
            <a:r>
              <a:rPr lang="en-US" b="1" dirty="0">
                <a:solidFill>
                  <a:srgbClr val="0070C0"/>
                </a:solidFill>
                <a:latin typeface="Arial" pitchFamily="34" charset="0"/>
                <a:cs typeface="Arial" pitchFamily="34" charset="0"/>
              </a:rPr>
              <a:t>Online Training Course</a:t>
            </a:r>
            <a:endParaRPr lang="en-US" dirty="0">
              <a:solidFill>
                <a:srgbClr val="0070C0"/>
              </a:solidFill>
              <a:latin typeface="Arial" pitchFamily="34" charset="0"/>
              <a:cs typeface="Arial" pitchFamily="34" charset="0"/>
            </a:endParaRPr>
          </a:p>
        </p:txBody>
      </p:sp>
    </p:spTree>
  </p:cSld>
  <p:clrMapOvr>
    <a:masterClrMapping/>
  </p:clrMapOvr>
  <p:transition spd="slow">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793750" y="1705213"/>
            <a:ext cx="7359650" cy="3323987"/>
          </a:xfrm>
          <a:prstGeom prst="rect">
            <a:avLst/>
          </a:prstGeom>
        </p:spPr>
        <p:txBody>
          <a:bodyPr wrap="square" lIns="0" tIns="0" rIns="0" bIns="0">
            <a:spAutoFit/>
          </a:bodyPr>
          <a:lstStyle/>
          <a:p>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Unit Values can be uploaded using the "use input file results" function and browsing for the correct '</a:t>
            </a:r>
            <a:r>
              <a:rPr lang="en-CA" sz="1200" dirty="0" err="1">
                <a:latin typeface="Arial" pitchFamily="34" charset="0"/>
                <a:cs typeface="Arial" pitchFamily="34" charset="0"/>
              </a:rPr>
              <a:t>csv</a:t>
            </a:r>
            <a:r>
              <a:rPr lang="en-CA" sz="1200" dirty="0">
                <a:latin typeface="Arial" pitchFamily="34" charset="0"/>
                <a:cs typeface="Arial" pitchFamily="34" charset="0"/>
              </a:rPr>
              <a:t>' file in your data base.</a:t>
            </a:r>
            <a:br>
              <a:rPr lang="en-CA" sz="1200" dirty="0">
                <a:latin typeface="Arial" pitchFamily="34" charset="0"/>
                <a:cs typeface="Arial" pitchFamily="34" charset="0"/>
              </a:rPr>
            </a:br>
            <a:r>
              <a:rPr lang="en-CA" sz="1200" dirty="0">
                <a:latin typeface="Arial" pitchFamily="34" charset="0"/>
                <a:cs typeface="Arial" pitchFamily="34" charset="0"/>
              </a:rPr>
              <a:t>The '</a:t>
            </a:r>
            <a:r>
              <a:rPr lang="en-CA" sz="1200" dirty="0" err="1">
                <a:latin typeface="Arial" pitchFamily="34" charset="0"/>
                <a:cs typeface="Arial" pitchFamily="34" charset="0"/>
              </a:rPr>
              <a:t>csv</a:t>
            </a:r>
            <a:r>
              <a:rPr lang="en-CA" sz="1200" dirty="0">
                <a:latin typeface="Arial" pitchFamily="34" charset="0"/>
                <a:cs typeface="Arial" pitchFamily="34" charset="0"/>
              </a:rPr>
              <a:t>' file format is "PE ID", "PE Name", "Year", "Product Type", "Unit Value" and "Production".</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Click on the 'Submit" button to load the '</a:t>
            </a:r>
            <a:r>
              <a:rPr lang="en-CA" sz="1200" dirty="0" err="1">
                <a:latin typeface="Arial" pitchFamily="34" charset="0"/>
                <a:cs typeface="Arial" pitchFamily="34" charset="0"/>
              </a:rPr>
              <a:t>csv</a:t>
            </a:r>
            <a:r>
              <a:rPr lang="en-CA" sz="1200" dirty="0">
                <a:latin typeface="Arial" pitchFamily="34" charset="0"/>
                <a:cs typeface="Arial" pitchFamily="34" charset="0"/>
              </a:rPr>
              <a:t>' file. Files containing less than 500 PE's will be loaded and displayed on the results screen.</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Files containing more than 500 PEs will be processed overnight as a request and will be available for review by the creator on the 'Work in Progress" screen.</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For Client (BA Id) specific results, make sure to use that BA Id on the search criteria screen in the Client Id area.</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Do not fill blanks in with zeros</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Ensure you SAVE, enter the details on the status tab, SAVE AGAIN then hit submit. This will bring up a message that the request will be set to Pending.</a:t>
            </a:r>
          </a:p>
        </p:txBody>
      </p:sp>
      <p:sp>
        <p:nvSpPr>
          <p:cNvPr id="4" name="Title 3"/>
          <p:cNvSpPr>
            <a:spLocks noGrp="1"/>
          </p:cNvSpPr>
          <p:nvPr>
            <p:ph type="title" idx="4294967295"/>
          </p:nvPr>
        </p:nvSpPr>
        <p:spPr>
          <a:xfrm>
            <a:off x="609600" y="609600"/>
            <a:ext cx="2895600" cy="731838"/>
          </a:xfrm>
        </p:spPr>
        <p:txBody>
          <a:bodyPr>
            <a:normAutofit/>
          </a:bodyPr>
          <a:lstStyle/>
          <a:p>
            <a:pPr algn="l"/>
            <a:r>
              <a:rPr lang="en-CA" sz="1600" b="1" dirty="0">
                <a:latin typeface="Arial" pitchFamily="34" charset="0"/>
                <a:cs typeface="Arial" pitchFamily="34" charset="0"/>
              </a:rPr>
              <a:t>Tips to Submit</a:t>
            </a:r>
            <a:r>
              <a:rPr lang="en-CA" sz="1600" b="1" baseline="0" dirty="0">
                <a:latin typeface="Arial" pitchFamily="34" charset="0"/>
                <a:cs typeface="Arial" pitchFamily="34" charset="0"/>
              </a:rPr>
              <a:t> Unit Values</a:t>
            </a:r>
            <a:endParaRPr lang="en-CA" sz="1600" b="1" dirty="0">
              <a:latin typeface="Arial" pitchFamily="34" charset="0"/>
              <a:cs typeface="Arial" pitchFamily="34" charset="0"/>
            </a:endParaRPr>
          </a:p>
        </p:txBody>
      </p:sp>
    </p:spTree>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p:txBody>
          <a:bodyPr>
            <a:normAutofit/>
          </a:bodyPr>
          <a:lstStyle/>
          <a:p>
            <a:r>
              <a:rPr lang="en-CA" sz="100" dirty="0">
                <a:solidFill>
                  <a:schemeClr val="bg1"/>
                </a:solidFill>
              </a:rPr>
              <a:t>Conclusion</a:t>
            </a:r>
          </a:p>
        </p:txBody>
      </p:sp>
      <p:sp>
        <p:nvSpPr>
          <p:cNvPr id="7" name="Text Box 5"/>
          <p:cNvSpPr txBox="1">
            <a:spLocks noChangeArrowheads="1"/>
          </p:cNvSpPr>
          <p:nvPr/>
        </p:nvSpPr>
        <p:spPr bwMode="auto">
          <a:xfrm>
            <a:off x="85725" y="1524816"/>
            <a:ext cx="5857875" cy="20443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7200" b="1" i="0" u="none" strike="noStrike" cap="none" normalizeH="0" baseline="0" dirty="0">
                <a:ln>
                  <a:noFill/>
                </a:ln>
                <a:solidFill>
                  <a:srgbClr val="2160AD"/>
                </a:solidFill>
                <a:effectLst/>
                <a:latin typeface="Freestyle Script" pitchFamily="66" charset="0"/>
                <a:cs typeface="Arial" pitchFamily="34" charset="0"/>
              </a:rPr>
              <a:t>Congratulations!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2160AD"/>
                </a:solidFill>
                <a:effectLst/>
                <a:latin typeface="Arial" pitchFamily="34" charset="0"/>
                <a:cs typeface="Arial" pitchFamily="34" charset="0"/>
              </a:rPr>
              <a:t>You have completed the </a:t>
            </a:r>
            <a:r>
              <a:rPr lang="en-US" b="1" dirty="0">
                <a:solidFill>
                  <a:srgbClr val="2160AD"/>
                </a:solidFill>
                <a:latin typeface="Arial" pitchFamily="34" charset="0"/>
                <a:cs typeface="Arial" pitchFamily="34" charset="0"/>
              </a:rPr>
              <a:t>ETS – Submit Unit Values</a:t>
            </a:r>
            <a:endParaRPr kumimoji="0" lang="en-US" sz="1800" b="1" i="0" u="none" strike="noStrike" cap="none" normalizeH="0" baseline="0" dirty="0">
              <a:ln>
                <a:noFill/>
              </a:ln>
              <a:solidFill>
                <a:srgbClr val="2160AD"/>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2160AD"/>
                </a:solidFill>
                <a:effectLst/>
                <a:latin typeface="Arial" pitchFamily="34" charset="0"/>
                <a:cs typeface="Arial" pitchFamily="34" charset="0"/>
              </a:rPr>
              <a:t>Online Training Course</a:t>
            </a:r>
            <a:endParaRPr kumimoji="0" lang="en-US" sz="1800" b="0" i="0" u="none" strike="noStrike" cap="none" normalizeH="0" baseline="0" dirty="0">
              <a:ln>
                <a:noFill/>
              </a:ln>
              <a:solidFill>
                <a:srgbClr val="2160AD"/>
              </a:solidFill>
              <a:effectLst/>
              <a:latin typeface="Arial" pitchFamily="34" charset="0"/>
              <a:cs typeface="Arial" pitchFamily="34" charset="0"/>
            </a:endParaRPr>
          </a:p>
        </p:txBody>
      </p:sp>
      <p:sp>
        <p:nvSpPr>
          <p:cNvPr id="8" name="Text Box 3"/>
          <p:cNvSpPr txBox="1">
            <a:spLocks noChangeArrowheads="1"/>
          </p:cNvSpPr>
          <p:nvPr/>
        </p:nvSpPr>
        <p:spPr bwMode="auto">
          <a:xfrm>
            <a:off x="323528" y="3721568"/>
            <a:ext cx="5451475" cy="2057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rgbClr val="000000"/>
              </a:solidFill>
              <a:effectLst/>
              <a:latin typeface="Arial" pitchFamily="34" charset="0"/>
              <a:cs typeface="Arial" pitchFamily="34" charset="0"/>
            </a:endParaRPr>
          </a:p>
          <a:p>
            <a:pPr lvl="0" algn="ctr" fontAlgn="base">
              <a:spcBef>
                <a:spcPct val="0"/>
              </a:spcBef>
              <a:spcAft>
                <a:spcPct val="0"/>
              </a:spcAft>
            </a:pPr>
            <a:r>
              <a:rPr lang="en-CA" sz="1400" dirty="0">
                <a:solidFill>
                  <a:srgbClr val="0070C0"/>
                </a:solidFill>
                <a:latin typeface="Arial" pitchFamily="34" charset="0"/>
                <a:cs typeface="Arial" pitchFamily="34" charset="0"/>
              </a:rPr>
              <a:t>Please proceed to the subsequent courses detailing other functionality of the Freehold Mineral Tax application.</a:t>
            </a:r>
            <a:br>
              <a:rPr lang="en-CA" sz="1400" dirty="0">
                <a:solidFill>
                  <a:srgbClr val="0070C0"/>
                </a:solidFill>
                <a:latin typeface="Arial" pitchFamily="34" charset="0"/>
                <a:cs typeface="Arial" pitchFamily="34" charset="0"/>
              </a:rPr>
            </a:br>
            <a:br>
              <a:rPr lang="en-CA" sz="1400" dirty="0">
                <a:solidFill>
                  <a:srgbClr val="0070C0"/>
                </a:solidFill>
                <a:latin typeface="Arial" pitchFamily="34" charset="0"/>
                <a:cs typeface="Arial" pitchFamily="34" charset="0"/>
              </a:rPr>
            </a:br>
            <a:r>
              <a:rPr lang="en-CA" sz="1400" dirty="0">
                <a:solidFill>
                  <a:srgbClr val="0070C0"/>
                </a:solidFill>
                <a:latin typeface="Arial" pitchFamily="34" charset="0"/>
                <a:cs typeface="Arial" pitchFamily="34" charset="0"/>
              </a:rPr>
              <a:t>If you have any comments or questions on this module, please forward them to the following email address: </a:t>
            </a:r>
            <a:br>
              <a:rPr lang="en-CA" sz="1400" dirty="0">
                <a:solidFill>
                  <a:srgbClr val="0070C0"/>
                </a:solidFill>
                <a:latin typeface="Arial" pitchFamily="34" charset="0"/>
                <a:cs typeface="Arial" pitchFamily="34" charset="0"/>
              </a:rPr>
            </a:br>
            <a:br>
              <a:rPr lang="en-CA" sz="1400" dirty="0">
                <a:solidFill>
                  <a:srgbClr val="0070C0"/>
                </a:solidFill>
                <a:latin typeface="Arial" pitchFamily="34" charset="0"/>
                <a:cs typeface="Arial" pitchFamily="34" charset="0"/>
              </a:rPr>
            </a:br>
            <a:r>
              <a:rPr lang="en-CA" sz="1400" dirty="0">
                <a:solidFill>
                  <a:srgbClr val="0070C0"/>
                </a:solidFill>
                <a:latin typeface="Arial" pitchFamily="34" charset="0"/>
                <a:cs typeface="Arial" pitchFamily="34" charset="0"/>
                <a:hlinkClick r:id="rId2"/>
              </a:rPr>
              <a:t>Mintax.Energy@gov.ab.ca</a:t>
            </a:r>
            <a:r>
              <a:rPr lang="en-CA" sz="1400" dirty="0">
                <a:solidFill>
                  <a:srgbClr val="0070C0"/>
                </a:solidFill>
                <a:latin typeface="Arial" pitchFamily="34" charset="0"/>
                <a:cs typeface="Arial" pitchFamily="34" charset="0"/>
              </a:rPr>
              <a:t> </a:t>
            </a:r>
            <a:br>
              <a:rPr lang="en-CA" sz="1400" dirty="0">
                <a:solidFill>
                  <a:srgbClr val="0070C0"/>
                </a:solidFill>
                <a:latin typeface="Arial" pitchFamily="34" charset="0"/>
                <a:cs typeface="Arial" pitchFamily="34" charset="0"/>
              </a:rPr>
            </a:br>
            <a:endParaRPr lang="en-CA" sz="1400" dirty="0">
              <a:solidFill>
                <a:srgbClr val="0070C0"/>
              </a:solidFill>
              <a:latin typeface="Arial" pitchFamily="34" charset="0"/>
              <a:cs typeface="Arial" pitchFamily="34" charset="0"/>
            </a:endParaRPr>
          </a:p>
          <a:p>
            <a:pPr lvl="0" algn="ctr" fontAlgn="base">
              <a:spcBef>
                <a:spcPct val="0"/>
              </a:spcBef>
              <a:spcAft>
                <a:spcPct val="0"/>
              </a:spcAft>
            </a:pPr>
            <a:endParaRPr kumimoji="0" lang="en-US" sz="1400" b="0" i="0" u="none" strike="noStrike" cap="none" normalizeH="0" baseline="0" dirty="0">
              <a:ln>
                <a:noFill/>
              </a:ln>
              <a:solidFill>
                <a:srgbClr val="0070C0"/>
              </a:solidFill>
              <a:effectLst/>
              <a:latin typeface="Arial" pitchFamily="34" charset="0"/>
              <a:cs typeface="Arial" pitchFamily="34" charset="0"/>
            </a:endParaRP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3136" y="1219200"/>
            <a:ext cx="4219575" cy="479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487362"/>
            <a:ext cx="1219200" cy="884238"/>
          </a:xfrm>
        </p:spPr>
        <p:txBody>
          <a:bodyPr>
            <a:normAutofit/>
          </a:bodyPr>
          <a:lstStyle/>
          <a:p>
            <a:pPr algn="l"/>
            <a:r>
              <a:rPr lang="en-CA" sz="1600" b="1" dirty="0">
                <a:latin typeface="Arial" pitchFamily="34" charset="0"/>
                <a:cs typeface="Arial" pitchFamily="34" charset="0"/>
              </a:rPr>
              <a:t>Revisions</a:t>
            </a:r>
          </a:p>
        </p:txBody>
      </p:sp>
      <p:graphicFrame>
        <p:nvGraphicFramePr>
          <p:cNvPr id="3" name="Table 2"/>
          <p:cNvGraphicFramePr>
            <a:graphicFrameLocks noGrp="1"/>
          </p:cNvGraphicFramePr>
          <p:nvPr>
            <p:extLst>
              <p:ext uri="{D42A27DB-BD31-4B8C-83A1-F6EECF244321}">
                <p14:modId xmlns:p14="http://schemas.microsoft.com/office/powerpoint/2010/main" val="2200502895"/>
              </p:ext>
            </p:extLst>
          </p:nvPr>
        </p:nvGraphicFramePr>
        <p:xfrm>
          <a:off x="1835696" y="2708920"/>
          <a:ext cx="6096000" cy="11125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r>
                        <a:rPr lang="en-US" dirty="0"/>
                        <a:t>Date</a:t>
                      </a:r>
                      <a:endParaRPr lang="en-CA" dirty="0"/>
                    </a:p>
                  </a:txBody>
                  <a:tcPr/>
                </a:tc>
                <a:tc>
                  <a:txBody>
                    <a:bodyPr/>
                    <a:lstStyle/>
                    <a:p>
                      <a:r>
                        <a:rPr lang="en-US" dirty="0"/>
                        <a:t>Revisions Type</a:t>
                      </a:r>
                      <a:endParaRPr lang="en-CA" dirty="0"/>
                    </a:p>
                  </a:txBody>
                  <a:tcPr/>
                </a:tc>
                <a:tc>
                  <a:txBody>
                    <a:bodyPr/>
                    <a:lstStyle/>
                    <a:p>
                      <a:r>
                        <a:rPr lang="en-US" dirty="0"/>
                        <a:t>Page Number</a:t>
                      </a:r>
                      <a:endParaRPr lang="en-CA" dirty="0"/>
                    </a:p>
                  </a:txBody>
                  <a:tcPr/>
                </a:tc>
                <a:extLst>
                  <a:ext uri="{0D108BD9-81ED-4DB2-BD59-A6C34878D82A}">
                    <a16:rowId xmlns:a16="http://schemas.microsoft.com/office/drawing/2014/main" val="10000"/>
                  </a:ext>
                </a:extLst>
              </a:tr>
              <a:tr h="370840">
                <a:tc>
                  <a:txBody>
                    <a:bodyPr/>
                    <a:lstStyle/>
                    <a:p>
                      <a:r>
                        <a:rPr lang="en-US" dirty="0"/>
                        <a:t>August 31, 2012</a:t>
                      </a:r>
                      <a:endParaRPr lang="en-CA" dirty="0"/>
                    </a:p>
                  </a:txBody>
                  <a:tcPr/>
                </a:tc>
                <a:tc>
                  <a:txBody>
                    <a:bodyPr/>
                    <a:lstStyle/>
                    <a:p>
                      <a:r>
                        <a:rPr lang="en-US" dirty="0"/>
                        <a:t>Conversion</a:t>
                      </a:r>
                      <a:endParaRPr lang="en-CA" dirty="0"/>
                    </a:p>
                  </a:txBody>
                  <a:tcPr/>
                </a:tc>
                <a:tc>
                  <a:txBody>
                    <a:bodyPr/>
                    <a:lstStyle/>
                    <a:p>
                      <a:r>
                        <a:rPr lang="en-US" dirty="0"/>
                        <a:t>All</a:t>
                      </a:r>
                      <a:endParaRPr lang="en-CA" dirty="0"/>
                    </a:p>
                  </a:txBody>
                  <a:tcPr/>
                </a:tc>
                <a:extLst>
                  <a:ext uri="{0D108BD9-81ED-4DB2-BD59-A6C34878D82A}">
                    <a16:rowId xmlns:a16="http://schemas.microsoft.com/office/drawing/2014/main" val="10001"/>
                  </a:ext>
                </a:extLst>
              </a:tr>
              <a:tr h="370840">
                <a:tc>
                  <a:txBody>
                    <a:bodyPr/>
                    <a:lstStyle/>
                    <a:p>
                      <a:endParaRPr lang="en-CA" dirty="0"/>
                    </a:p>
                  </a:txBody>
                  <a:tcPr/>
                </a:tc>
                <a:tc>
                  <a:txBody>
                    <a:bodyPr/>
                    <a:lstStyle/>
                    <a:p>
                      <a:endParaRPr lang="en-CA"/>
                    </a:p>
                  </a:txBody>
                  <a:tcPr/>
                </a:tc>
                <a:tc>
                  <a:txBody>
                    <a:bodyPr/>
                    <a:lstStyle/>
                    <a:p>
                      <a:endParaRPr lang="en-CA"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79771213"/>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3565525" y="2277070"/>
            <a:ext cx="4511675" cy="923330"/>
          </a:xfrm>
          <a:prstGeom prst="rect">
            <a:avLst/>
          </a:prstGeom>
        </p:spPr>
        <p:txBody>
          <a:bodyPr wrap="square" lIns="0" tIns="0" rIns="0" bIns="0">
            <a:spAutoFit/>
          </a:bodyPr>
          <a:lstStyle/>
          <a:p>
            <a:r>
              <a:rPr lang="en-CA" sz="1200" dirty="0">
                <a:latin typeface="Arial" pitchFamily="34" charset="0"/>
                <a:cs typeface="Arial" pitchFamily="34" charset="0"/>
              </a:rPr>
              <a:t>In this module, you will learn how to:</a:t>
            </a:r>
          </a:p>
          <a:p>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Enter a Unit Value</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Submit a Unit Value.</a:t>
            </a:r>
          </a:p>
        </p:txBody>
      </p:sp>
      <p:pic>
        <p:nvPicPr>
          <p:cNvPr id="3" name="Picture 1" descr="GIntroduction"/>
          <p:cNvPicPr>
            <a:picLocks noChangeArrowheads="1"/>
          </p:cNvPicPr>
          <p:nvPr/>
        </p:nvPicPr>
        <p:blipFill>
          <a:blip r:embed="rId2" cstate="print"/>
          <a:srcRect/>
          <a:stretch>
            <a:fillRect/>
          </a:stretch>
        </p:blipFill>
        <p:spPr bwMode="auto">
          <a:xfrm>
            <a:off x="479424" y="1676400"/>
            <a:ext cx="2692400" cy="2730500"/>
          </a:xfrm>
          <a:prstGeom prst="rect">
            <a:avLst/>
          </a:prstGeom>
          <a:noFill/>
        </p:spPr>
      </p:pic>
      <p:sp>
        <p:nvSpPr>
          <p:cNvPr id="5" name="Title 4"/>
          <p:cNvSpPr>
            <a:spLocks noGrp="1"/>
          </p:cNvSpPr>
          <p:nvPr>
            <p:ph type="title" idx="4294967295"/>
          </p:nvPr>
        </p:nvSpPr>
        <p:spPr>
          <a:xfrm>
            <a:off x="609600" y="487362"/>
            <a:ext cx="1447800" cy="884238"/>
          </a:xfrm>
        </p:spPr>
        <p:txBody>
          <a:bodyPr/>
          <a:lstStyle/>
          <a:p>
            <a:pPr algn="l"/>
            <a:r>
              <a:rPr lang="en-CA" sz="1600" b="1" dirty="0">
                <a:latin typeface="Arial" pitchFamily="34" charset="0"/>
                <a:cs typeface="Arial" pitchFamily="34" charset="0"/>
              </a:rPr>
              <a:t>Introduction</a:t>
            </a:r>
          </a:p>
        </p:txBody>
      </p:sp>
    </p:spTree>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717550" y="1905000"/>
            <a:ext cx="7359650" cy="2215991"/>
          </a:xfrm>
          <a:prstGeom prst="rect">
            <a:avLst/>
          </a:prstGeom>
        </p:spPr>
        <p:txBody>
          <a:bodyPr wrap="square" lIns="0" tIns="0" rIns="0" bIns="0">
            <a:spAutoFit/>
          </a:bodyPr>
          <a:lstStyle/>
          <a:p>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All unit value submissions must be submitted electronically.</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Industry may submit unit values for a FMT PE by Product and by Year.</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Unit Values submitted by a Lessee will be used only for the Titles/PE where the Lessee is linked.</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If unit values are submitted by 2 or more lessees to that PE on that Title, DoE will take a simple average of all submitted unit values for that PE/Title combination.</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DoE can override unit values for any year. If DoE overrides a unit value, it will not be available for Industry to update. It will be displayed as a “read only” field.</a:t>
            </a:r>
          </a:p>
        </p:txBody>
      </p:sp>
      <p:sp>
        <p:nvSpPr>
          <p:cNvPr id="4" name="Title 3"/>
          <p:cNvSpPr>
            <a:spLocks noGrp="1"/>
          </p:cNvSpPr>
          <p:nvPr>
            <p:ph type="title" idx="4294967295"/>
          </p:nvPr>
        </p:nvSpPr>
        <p:spPr>
          <a:xfrm>
            <a:off x="533400" y="533400"/>
            <a:ext cx="1752600" cy="808038"/>
          </a:xfrm>
        </p:spPr>
        <p:txBody>
          <a:bodyPr>
            <a:normAutofit/>
          </a:bodyPr>
          <a:lstStyle/>
          <a:p>
            <a:pPr algn="l"/>
            <a:r>
              <a:rPr lang="en-CA" sz="1600" b="1" dirty="0">
                <a:latin typeface="Arial" pitchFamily="34" charset="0"/>
                <a:cs typeface="Arial" pitchFamily="34" charset="0"/>
              </a:rPr>
              <a:t>Business Rules</a:t>
            </a:r>
          </a:p>
        </p:txBody>
      </p:sp>
    </p:spTree>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648200" y="1524000"/>
            <a:ext cx="4206875" cy="3139321"/>
          </a:xfrm>
          <a:prstGeom prst="rect">
            <a:avLst/>
          </a:prstGeom>
        </p:spPr>
        <p:txBody>
          <a:bodyPr wrap="square" lIns="0" tIns="0" rIns="0" bIns="0">
            <a:spAutoFit/>
          </a:bodyPr>
          <a:lstStyle/>
          <a:p>
            <a:r>
              <a:rPr lang="en-CA" sz="1200" dirty="0">
                <a:latin typeface="Arial" pitchFamily="34" charset="0"/>
                <a:cs typeface="Arial" pitchFamily="34" charset="0"/>
              </a:rPr>
              <a:t>If you have no working interest in the Production Entity, then do NOT submit a unit value. Remove it from the submission screen and/or from the CSV file by deleting that row before saving it as final in your directory.</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There are 2 methods of submitting a unit value:</a:t>
            </a:r>
          </a:p>
          <a:p>
            <a:endParaRPr lang="en-CA" sz="1200" dirty="0">
              <a:latin typeface="Arial" pitchFamily="34" charset="0"/>
              <a:cs typeface="Arial" pitchFamily="34" charset="0"/>
            </a:endParaRPr>
          </a:p>
          <a:p>
            <a:pPr marL="228600" indent="-228600">
              <a:buFont typeface="+mj-lt"/>
              <a:buAutoNum type="arabicPeriod"/>
            </a:pPr>
            <a:r>
              <a:rPr lang="en-CA" sz="1200" dirty="0">
                <a:latin typeface="Arial" pitchFamily="34" charset="0"/>
                <a:cs typeface="Arial" pitchFamily="34" charset="0"/>
              </a:rPr>
              <a:t>Select the PEs online through the search process, entering the new unit value, and submitting it to the department. Use the Search button for this functionality.</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The Search Production Entities screen will be displayed by selecting the ‘Search’ button on the ‘Submit Unit Values Request’ screen. Client Warning area notifies of potential errors.</a:t>
            </a:r>
          </a:p>
          <a:p>
            <a:pPr algn="r"/>
            <a:br>
              <a:rPr lang="en-CA" sz="1200" dirty="0">
                <a:latin typeface="Arial" pitchFamily="34" charset="0"/>
                <a:cs typeface="Arial" pitchFamily="34" charset="0"/>
              </a:rPr>
            </a:br>
            <a:r>
              <a:rPr lang="en-CA" sz="1200" b="1" dirty="0">
                <a:latin typeface="Arial" pitchFamily="34" charset="0"/>
                <a:cs typeface="Arial" pitchFamily="34" charset="0"/>
              </a:rPr>
              <a:t>Continued...</a:t>
            </a:r>
          </a:p>
        </p:txBody>
      </p:sp>
      <p:pic>
        <p:nvPicPr>
          <p:cNvPr id="3" name="Picture 3" descr="GSubmit  Unit Values – Submit Methods"/>
          <p:cNvPicPr>
            <a:picLocks noChangeArrowheads="1"/>
          </p:cNvPicPr>
          <p:nvPr/>
        </p:nvPicPr>
        <p:blipFill>
          <a:blip r:embed="rId2" cstate="print"/>
          <a:srcRect/>
          <a:stretch>
            <a:fillRect/>
          </a:stretch>
        </p:blipFill>
        <p:spPr bwMode="auto">
          <a:xfrm>
            <a:off x="555624" y="1422400"/>
            <a:ext cx="3844925" cy="3225800"/>
          </a:xfrm>
          <a:prstGeom prst="rect">
            <a:avLst/>
          </a:prstGeom>
          <a:noFill/>
        </p:spPr>
      </p:pic>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a:xfrm>
            <a:off x="609600" y="457200"/>
            <a:ext cx="1828800" cy="960438"/>
          </a:xfrm>
        </p:spPr>
        <p:txBody>
          <a:bodyPr>
            <a:normAutofit/>
          </a:bodyPr>
          <a:lstStyle/>
          <a:p>
            <a:pPr algn="l"/>
            <a:r>
              <a:rPr lang="en-CA" sz="1600" b="1" dirty="0">
                <a:latin typeface="Arial" pitchFamily="34" charset="0"/>
                <a:cs typeface="Arial" pitchFamily="34" charset="0"/>
              </a:rPr>
              <a:t>Submit</a:t>
            </a:r>
            <a:r>
              <a:rPr lang="en-CA" sz="1600" b="1" baseline="0" dirty="0">
                <a:latin typeface="Arial" pitchFamily="34" charset="0"/>
                <a:cs typeface="Arial" pitchFamily="34" charset="0"/>
              </a:rPr>
              <a:t> Methods</a:t>
            </a:r>
            <a:endParaRPr lang="en-CA" sz="1600" b="1" dirty="0">
              <a:latin typeface="Arial" pitchFamily="34" charset="0"/>
              <a:cs typeface="Arial" pitchFamily="34" charset="0"/>
            </a:endParaRPr>
          </a:p>
        </p:txBody>
      </p:sp>
    </p:spTree>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1143000" y="1981200"/>
            <a:ext cx="6934200" cy="2431435"/>
          </a:xfrm>
          <a:prstGeom prst="rect">
            <a:avLst/>
          </a:prstGeom>
        </p:spPr>
        <p:txBody>
          <a:bodyPr wrap="square" lIns="0" tIns="0" rIns="0" bIns="0">
            <a:spAutoFit/>
          </a:bodyPr>
          <a:lstStyle/>
          <a:p>
            <a:endParaRPr lang="en-CA" sz="1200" dirty="0">
              <a:latin typeface="Arial" pitchFamily="34" charset="0"/>
              <a:cs typeface="Arial" pitchFamily="34" charset="0"/>
            </a:endParaRPr>
          </a:p>
          <a:p>
            <a:pPr marL="228600" indent="-228600">
              <a:buFont typeface="+mj-lt"/>
              <a:buAutoNum type="arabicPeriod" startAt="2"/>
            </a:pPr>
            <a:r>
              <a:rPr lang="en-CA" sz="1200" dirty="0">
                <a:latin typeface="Arial" pitchFamily="34" charset="0"/>
                <a:cs typeface="Arial" pitchFamily="34" charset="0"/>
              </a:rPr>
              <a:t>By uploading a ‘</a:t>
            </a:r>
            <a:r>
              <a:rPr lang="en-CA" sz="1200" dirty="0" err="1">
                <a:latin typeface="Arial" pitchFamily="34" charset="0"/>
                <a:cs typeface="Arial" pitchFamily="34" charset="0"/>
              </a:rPr>
              <a:t>csv</a:t>
            </a:r>
            <a:r>
              <a:rPr lang="en-CA" sz="1200" dirty="0">
                <a:latin typeface="Arial" pitchFamily="34" charset="0"/>
                <a:cs typeface="Arial" pitchFamily="34" charset="0"/>
              </a:rPr>
              <a:t>’ (Comma Separated Value) file to the department from your files obtained from the download UV process. </a:t>
            </a:r>
            <a:br>
              <a:rPr lang="en-CA" sz="1200" dirty="0">
                <a:latin typeface="Arial" pitchFamily="34" charset="0"/>
                <a:cs typeface="Arial" pitchFamily="34" charset="0"/>
              </a:rPr>
            </a:br>
            <a:br>
              <a:rPr lang="en-CA" sz="1200" dirty="0">
                <a:latin typeface="Arial" pitchFamily="34" charset="0"/>
                <a:cs typeface="Arial" pitchFamily="34" charset="0"/>
              </a:rPr>
            </a:br>
            <a:r>
              <a:rPr lang="en-CA" sz="1100" b="1" i="1" dirty="0">
                <a:latin typeface="Arial" pitchFamily="34" charset="0"/>
                <a:cs typeface="Arial" pitchFamily="34" charset="0"/>
              </a:rPr>
              <a:t>Tip:</a:t>
            </a:r>
            <a:r>
              <a:rPr lang="en-CA" sz="1100" dirty="0">
                <a:latin typeface="Arial" pitchFamily="34" charset="0"/>
                <a:cs typeface="Arial" pitchFamily="34" charset="0"/>
              </a:rPr>
              <a:t> If you are submitting a large number of unit values, it may be quicker to attach and upload a </a:t>
            </a:r>
            <a:r>
              <a:rPr lang="en-CA" sz="1100" dirty="0" err="1">
                <a:latin typeface="Arial" pitchFamily="34" charset="0"/>
                <a:cs typeface="Arial" pitchFamily="34" charset="0"/>
              </a:rPr>
              <a:t>csv</a:t>
            </a:r>
            <a:r>
              <a:rPr lang="en-CA" sz="1100" dirty="0">
                <a:latin typeface="Arial" pitchFamily="34" charset="0"/>
                <a:cs typeface="Arial" pitchFamily="34" charset="0"/>
              </a:rPr>
              <a:t> file. See Download UV menu option for retrieving the UV document.</a:t>
            </a:r>
            <a:br>
              <a:rPr lang="en-CA" sz="1100" dirty="0">
                <a:latin typeface="Arial" pitchFamily="34" charset="0"/>
                <a:cs typeface="Arial" pitchFamily="34" charset="0"/>
              </a:rPr>
            </a:br>
            <a:br>
              <a:rPr lang="en-CA" sz="1100" dirty="0">
                <a:latin typeface="Arial" pitchFamily="34" charset="0"/>
                <a:cs typeface="Arial" pitchFamily="34" charset="0"/>
              </a:rPr>
            </a:br>
            <a:r>
              <a:rPr lang="en-CA" sz="1100" b="1" i="1" dirty="0">
                <a:latin typeface="Arial" pitchFamily="34" charset="0"/>
                <a:cs typeface="Arial" pitchFamily="34" charset="0"/>
              </a:rPr>
              <a:t>Tip</a:t>
            </a:r>
            <a:r>
              <a:rPr lang="en-CA" sz="1100" b="1" dirty="0">
                <a:latin typeface="Arial" pitchFamily="34" charset="0"/>
                <a:cs typeface="Arial" pitchFamily="34" charset="0"/>
              </a:rPr>
              <a:t>:</a:t>
            </a:r>
            <a:r>
              <a:rPr lang="en-CA" sz="1100" dirty="0">
                <a:latin typeface="Arial" pitchFamily="34" charset="0"/>
                <a:cs typeface="Arial" pitchFamily="34" charset="0"/>
              </a:rPr>
              <a:t> Make sure to remove any PEs where you are not intending to submit values. Blanks on your submission will be assigned the default value.</a:t>
            </a:r>
            <a:br>
              <a:rPr lang="en-CA" sz="1100" dirty="0">
                <a:latin typeface="Arial" pitchFamily="34" charset="0"/>
                <a:cs typeface="Arial" pitchFamily="34" charset="0"/>
              </a:rPr>
            </a:br>
            <a:br>
              <a:rPr lang="en-CA" sz="1100" dirty="0">
                <a:latin typeface="Arial" pitchFamily="34" charset="0"/>
                <a:cs typeface="Arial" pitchFamily="34" charset="0"/>
              </a:rPr>
            </a:br>
            <a:r>
              <a:rPr lang="en-CA" sz="1100" b="1" i="1" dirty="0">
                <a:latin typeface="Arial" pitchFamily="34" charset="0"/>
                <a:cs typeface="Arial" pitchFamily="34" charset="0"/>
              </a:rPr>
              <a:t>Tip:</a:t>
            </a:r>
            <a:r>
              <a:rPr lang="en-CA" sz="1100" dirty="0">
                <a:latin typeface="Arial" pitchFamily="34" charset="0"/>
                <a:cs typeface="Arial" pitchFamily="34" charset="0"/>
              </a:rPr>
              <a:t> Make sure to double check that the CSV file is your final edited version. Choose Browse to find your file, and Submit to upload it.</a:t>
            </a:r>
            <a:br>
              <a:rPr lang="en-CA" sz="1100" dirty="0">
                <a:latin typeface="Arial" pitchFamily="34" charset="0"/>
                <a:cs typeface="Arial" pitchFamily="34" charset="0"/>
              </a:rPr>
            </a:br>
            <a:br>
              <a:rPr lang="en-CA" sz="1100" dirty="0">
                <a:latin typeface="Arial" pitchFamily="34" charset="0"/>
                <a:cs typeface="Arial" pitchFamily="34" charset="0"/>
              </a:rPr>
            </a:br>
            <a:r>
              <a:rPr lang="en-CA" sz="1100" b="1" i="1" dirty="0">
                <a:latin typeface="Arial" pitchFamily="34" charset="0"/>
                <a:cs typeface="Arial" pitchFamily="34" charset="0"/>
              </a:rPr>
              <a:t>Tip:</a:t>
            </a:r>
            <a:r>
              <a:rPr lang="en-CA" sz="1100" dirty="0">
                <a:latin typeface="Arial" pitchFamily="34" charset="0"/>
                <a:cs typeface="Arial" pitchFamily="34" charset="0"/>
              </a:rPr>
              <a:t> Save your edited submission before submitting it.</a:t>
            </a:r>
          </a:p>
        </p:txBody>
      </p:sp>
      <p:sp>
        <p:nvSpPr>
          <p:cNvPr id="4" name="Title 3"/>
          <p:cNvSpPr>
            <a:spLocks noGrp="1"/>
          </p:cNvSpPr>
          <p:nvPr>
            <p:ph type="title" idx="4294967295"/>
          </p:nvPr>
        </p:nvSpPr>
        <p:spPr>
          <a:xfrm>
            <a:off x="609600" y="533400"/>
            <a:ext cx="2971800" cy="808038"/>
          </a:xfrm>
        </p:spPr>
        <p:txBody>
          <a:bodyPr>
            <a:normAutofit/>
          </a:bodyPr>
          <a:lstStyle/>
          <a:p>
            <a:pPr algn="l"/>
            <a:r>
              <a:rPr lang="en-CA" sz="1600" b="1" dirty="0">
                <a:latin typeface="Arial" pitchFamily="34" charset="0"/>
                <a:cs typeface="Arial" pitchFamily="34" charset="0"/>
              </a:rPr>
              <a:t>Submit Methods</a:t>
            </a:r>
            <a:r>
              <a:rPr lang="en-CA" sz="1600" b="1" baseline="0" dirty="0">
                <a:latin typeface="Arial" pitchFamily="34" charset="0"/>
                <a:cs typeface="Arial" pitchFamily="34" charset="0"/>
              </a:rPr>
              <a:t> (Continued)</a:t>
            </a:r>
            <a:endParaRPr lang="en-CA" sz="1600" b="1" dirty="0">
              <a:latin typeface="Arial" pitchFamily="34" charset="0"/>
              <a:cs typeface="Arial" pitchFamily="34" charset="0"/>
            </a:endParaRPr>
          </a:p>
        </p:txBody>
      </p:sp>
    </p:spTree>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762000" y="1854875"/>
            <a:ext cx="7010400" cy="2323713"/>
          </a:xfrm>
          <a:prstGeom prst="rect">
            <a:avLst/>
          </a:prstGeom>
        </p:spPr>
        <p:txBody>
          <a:bodyPr wrap="square" lIns="0" tIns="0" rIns="0" bIns="0">
            <a:spAutoFit/>
          </a:bodyPr>
          <a:lstStyle/>
          <a:p>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Industry will be allowed to submit values for 3 years. (2 prior and current tax year)</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A Lessee will be allowed to change unit values for a year based on the effective date of the Lessee role</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A Lessee as of Dec 31st of a production year will be allowed to submit unit values for that year</a:t>
            </a:r>
          </a:p>
          <a:p>
            <a:endParaRPr lang="en-CA" sz="1200" b="1" dirty="0">
              <a:latin typeface="Arial" pitchFamily="34" charset="0"/>
              <a:cs typeface="Arial" pitchFamily="34" charset="0"/>
            </a:endParaRPr>
          </a:p>
          <a:p>
            <a:r>
              <a:rPr lang="en-CA" sz="1100" b="1" i="1" dirty="0">
                <a:latin typeface="Arial" pitchFamily="34" charset="0"/>
                <a:cs typeface="Arial" pitchFamily="34" charset="0"/>
              </a:rPr>
              <a:t>Tip:</a:t>
            </a:r>
            <a:r>
              <a:rPr lang="en-CA" sz="1100" dirty="0">
                <a:latin typeface="Arial" pitchFamily="34" charset="0"/>
                <a:cs typeface="Arial" pitchFamily="34" charset="0"/>
              </a:rPr>
              <a:t> For Unit Value submissions you may wish to maintain lessee roles just prior to initiating and immediately following the completed process of submitting Unit Values.</a:t>
            </a:r>
            <a:br>
              <a:rPr lang="en-CA" sz="1100" dirty="0">
                <a:latin typeface="Arial" pitchFamily="34" charset="0"/>
                <a:cs typeface="Arial" pitchFamily="34" charset="0"/>
              </a:rPr>
            </a:br>
            <a:br>
              <a:rPr lang="en-CA" sz="1100" dirty="0">
                <a:latin typeface="Arial" pitchFamily="34" charset="0"/>
                <a:cs typeface="Arial" pitchFamily="34" charset="0"/>
              </a:rPr>
            </a:br>
            <a:r>
              <a:rPr lang="en-CA" sz="1100" b="1" i="1" dirty="0">
                <a:latin typeface="Arial" pitchFamily="34" charset="0"/>
                <a:cs typeface="Arial" pitchFamily="34" charset="0"/>
              </a:rPr>
              <a:t>Tip:</a:t>
            </a:r>
            <a:r>
              <a:rPr lang="en-CA" sz="1100" dirty="0">
                <a:latin typeface="Arial" pitchFamily="34" charset="0"/>
                <a:cs typeface="Arial" pitchFamily="34" charset="0"/>
              </a:rPr>
              <a:t> To avoid any problems with your current Unit Value submissions, make sure the Unit Value request is completed before updating your roles for the next taxation year.</a:t>
            </a:r>
          </a:p>
        </p:txBody>
      </p:sp>
      <p:sp>
        <p:nvSpPr>
          <p:cNvPr id="4" name="Title 3"/>
          <p:cNvSpPr>
            <a:spLocks noGrp="1"/>
          </p:cNvSpPr>
          <p:nvPr>
            <p:ph type="title" idx="4294967295"/>
          </p:nvPr>
        </p:nvSpPr>
        <p:spPr>
          <a:xfrm>
            <a:off x="609600" y="533400"/>
            <a:ext cx="2438400" cy="884238"/>
          </a:xfrm>
        </p:spPr>
        <p:txBody>
          <a:bodyPr>
            <a:normAutofit/>
          </a:bodyPr>
          <a:lstStyle/>
          <a:p>
            <a:pPr algn="l"/>
            <a:r>
              <a:rPr lang="en-CA" sz="1600" b="1" dirty="0">
                <a:latin typeface="Arial" pitchFamily="34" charset="0"/>
                <a:cs typeface="Arial" pitchFamily="34" charset="0"/>
              </a:rPr>
              <a:t>Allowed</a:t>
            </a:r>
            <a:r>
              <a:rPr lang="en-CA" sz="1600" b="1" baseline="0" dirty="0">
                <a:latin typeface="Arial" pitchFamily="34" charset="0"/>
                <a:cs typeface="Arial" pitchFamily="34" charset="0"/>
              </a:rPr>
              <a:t> Update Times</a:t>
            </a:r>
            <a:endParaRPr lang="en-CA" sz="1600" b="1" dirty="0">
              <a:latin typeface="Arial" pitchFamily="34" charset="0"/>
              <a:cs typeface="Arial" pitchFamily="34" charset="0"/>
            </a:endParaRPr>
          </a:p>
        </p:txBody>
      </p:sp>
    </p:spTree>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609600" y="3793123"/>
            <a:ext cx="2570384" cy="169277"/>
          </a:xfrm>
          <a:prstGeom prst="rect">
            <a:avLst/>
          </a:prstGeom>
        </p:spPr>
        <p:txBody>
          <a:bodyPr wrap="square" lIns="0" tIns="0" rIns="0" bIns="0">
            <a:spAutoFit/>
          </a:bodyPr>
          <a:lstStyle/>
          <a:p>
            <a:r>
              <a:rPr lang="en-CA" sz="1100" b="1" i="1" dirty="0">
                <a:latin typeface="Arial" pitchFamily="34" charset="0"/>
                <a:cs typeface="Arial" pitchFamily="34" charset="0"/>
              </a:rPr>
              <a:t>Tip:</a:t>
            </a:r>
            <a:r>
              <a:rPr lang="en-CA" sz="1100" i="1" dirty="0">
                <a:latin typeface="Arial" pitchFamily="34" charset="0"/>
                <a:cs typeface="Arial" pitchFamily="34" charset="0"/>
              </a:rPr>
              <a:t> </a:t>
            </a:r>
            <a:r>
              <a:rPr lang="en-CA" sz="1100" dirty="0">
                <a:latin typeface="Arial" pitchFamily="34" charset="0"/>
                <a:cs typeface="Arial" pitchFamily="34" charset="0"/>
              </a:rPr>
              <a:t>Year is a required field</a:t>
            </a:r>
          </a:p>
        </p:txBody>
      </p:sp>
      <p:sp>
        <p:nvSpPr>
          <p:cNvPr id="3" name="Rectangle 2"/>
          <p:cNvSpPr>
            <a:spLocks/>
          </p:cNvSpPr>
          <p:nvPr/>
        </p:nvSpPr>
        <p:spPr>
          <a:xfrm>
            <a:off x="4479925" y="1365409"/>
            <a:ext cx="3825875" cy="2031325"/>
          </a:xfrm>
          <a:prstGeom prst="rect">
            <a:avLst/>
          </a:prstGeom>
        </p:spPr>
        <p:txBody>
          <a:bodyPr wrap="square" lIns="0" tIns="0" rIns="0" bIns="0">
            <a:spAutoFit/>
          </a:bodyPr>
          <a:lstStyle/>
          <a:p>
            <a:r>
              <a:rPr lang="en-CA" sz="1200" dirty="0">
                <a:latin typeface="Arial" pitchFamily="34" charset="0"/>
                <a:cs typeface="Arial" pitchFamily="34" charset="0"/>
              </a:rPr>
              <a:t>You can search information using different criteria. If multiple criteria is entered, they will be considered as an “AND” function. This narrows your search results.</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b="1" dirty="0">
                <a:latin typeface="Arial" pitchFamily="34" charset="0"/>
                <a:cs typeface="Arial" pitchFamily="34" charset="0"/>
              </a:rPr>
              <a:t>By Year:</a:t>
            </a:r>
            <a:r>
              <a:rPr lang="en-CA" sz="1200" dirty="0">
                <a:latin typeface="Arial" pitchFamily="34" charset="0"/>
                <a:cs typeface="Arial" pitchFamily="34" charset="0"/>
              </a:rPr>
              <a:t> Selecting a year from the ‘Year’ drop down under ‘Unit Values’ will restrict submission for the selected year only. </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b="1" dirty="0">
                <a:latin typeface="Arial" pitchFamily="34" charset="0"/>
                <a:cs typeface="Arial" pitchFamily="34" charset="0"/>
              </a:rPr>
              <a:t>By Product:</a:t>
            </a:r>
            <a:r>
              <a:rPr lang="en-CA" sz="1200" dirty="0">
                <a:latin typeface="Arial" pitchFamily="34" charset="0"/>
                <a:cs typeface="Arial" pitchFamily="34" charset="0"/>
              </a:rPr>
              <a:t> Selecting a product from the ‘Product’ drop down under ‘Unit Values’ will restrict submission for the selected product only.</a:t>
            </a:r>
          </a:p>
        </p:txBody>
      </p:sp>
      <p:pic>
        <p:nvPicPr>
          <p:cNvPr id="4" name="Picture 4" descr="GSubmit  Unit Values – Selecting PE’s On-Line"/>
          <p:cNvPicPr>
            <a:picLocks noChangeArrowheads="1"/>
          </p:cNvPicPr>
          <p:nvPr/>
        </p:nvPicPr>
        <p:blipFill>
          <a:blip r:embed="rId2" cstate="print"/>
          <a:srcRect/>
          <a:stretch>
            <a:fillRect/>
          </a:stretch>
        </p:blipFill>
        <p:spPr bwMode="auto">
          <a:xfrm>
            <a:off x="479424" y="1365409"/>
            <a:ext cx="3835400" cy="2073275"/>
          </a:xfrm>
          <a:prstGeom prst="rect">
            <a:avLst/>
          </a:prstGeom>
          <a:noFill/>
        </p:spPr>
      </p:pic>
      <p:sp>
        <p:nvSpPr>
          <p:cNvPr id="5" name="Rectangle 4"/>
          <p:cNvSpPr>
            <a:spLocks/>
          </p:cNvSpPr>
          <p:nvPr/>
        </p:nvSpPr>
        <p:spPr>
          <a:xfrm>
            <a:off x="6477000" y="952501"/>
            <a:ext cx="52900" cy="215444"/>
          </a:xfrm>
          <a:prstGeom prst="rect">
            <a:avLst/>
          </a:prstGeom>
        </p:spPr>
        <p:txBody>
          <a:bodyPr wrap="square" lIns="0" tIns="0" rIns="0" bIns="0">
            <a:spAutoFit/>
          </a:bodyPr>
          <a:lstStyle/>
          <a:p>
            <a:r>
              <a:rPr lang="en-CA" sz="1400" b="1" i="1"/>
              <a:t> </a:t>
            </a:r>
          </a:p>
        </p:txBody>
      </p:sp>
      <p:sp>
        <p:nvSpPr>
          <p:cNvPr id="7" name="Title 6"/>
          <p:cNvSpPr>
            <a:spLocks noGrp="1"/>
          </p:cNvSpPr>
          <p:nvPr>
            <p:ph type="title" idx="4294967295"/>
          </p:nvPr>
        </p:nvSpPr>
        <p:spPr>
          <a:xfrm>
            <a:off x="609600" y="609600"/>
            <a:ext cx="2438400" cy="731838"/>
          </a:xfrm>
        </p:spPr>
        <p:txBody>
          <a:bodyPr>
            <a:normAutofit/>
          </a:bodyPr>
          <a:lstStyle/>
          <a:p>
            <a:pPr algn="l"/>
            <a:r>
              <a:rPr lang="en-CA" sz="1600" b="1" dirty="0">
                <a:latin typeface="Arial" pitchFamily="34" charset="0"/>
                <a:cs typeface="Arial" pitchFamily="34" charset="0"/>
              </a:rPr>
              <a:t>Selecting PE’s Online</a:t>
            </a:r>
          </a:p>
        </p:txBody>
      </p:sp>
    </p:spTree>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355600" y="3911769"/>
            <a:ext cx="3835400" cy="507831"/>
          </a:xfrm>
          <a:prstGeom prst="rect">
            <a:avLst/>
          </a:prstGeom>
        </p:spPr>
        <p:txBody>
          <a:bodyPr wrap="square" lIns="0" tIns="0" rIns="0" bIns="0">
            <a:spAutoFit/>
          </a:bodyPr>
          <a:lstStyle/>
          <a:p>
            <a:r>
              <a:rPr lang="en-CA" sz="1100" b="1" i="1" dirty="0">
                <a:latin typeface="Arial" pitchFamily="34" charset="0"/>
                <a:cs typeface="Arial" pitchFamily="34" charset="0"/>
              </a:rPr>
              <a:t>Tip:</a:t>
            </a:r>
            <a:r>
              <a:rPr lang="en-CA" sz="1100" i="1" dirty="0">
                <a:latin typeface="Arial" pitchFamily="34" charset="0"/>
                <a:cs typeface="Arial" pitchFamily="34" charset="0"/>
              </a:rPr>
              <a:t> </a:t>
            </a:r>
            <a:r>
              <a:rPr lang="en-CA" sz="1100" dirty="0">
                <a:latin typeface="Arial" pitchFamily="34" charset="0"/>
                <a:cs typeface="Arial" pitchFamily="34" charset="0"/>
              </a:rPr>
              <a:t>Save all changes or entries before leaving in order to continue from where you left off at your next log on. Note the request number assigned in all cases.</a:t>
            </a:r>
          </a:p>
        </p:txBody>
      </p:sp>
      <p:sp>
        <p:nvSpPr>
          <p:cNvPr id="3" name="Rectangle 2"/>
          <p:cNvSpPr>
            <a:spLocks/>
          </p:cNvSpPr>
          <p:nvPr/>
        </p:nvSpPr>
        <p:spPr>
          <a:xfrm>
            <a:off x="4381501" y="1423749"/>
            <a:ext cx="4152899" cy="3877985"/>
          </a:xfrm>
          <a:prstGeom prst="rect">
            <a:avLst/>
          </a:prstGeom>
        </p:spPr>
        <p:txBody>
          <a:bodyPr wrap="square" lIns="0" tIns="0" rIns="0" bIns="0">
            <a:spAutoFit/>
          </a:bodyPr>
          <a:lstStyle/>
          <a:p>
            <a:r>
              <a:rPr lang="en-CA" sz="1200" dirty="0">
                <a:latin typeface="Arial" pitchFamily="34" charset="0"/>
                <a:cs typeface="Arial" pitchFamily="34" charset="0"/>
              </a:rPr>
              <a:t>The screen will be populated with the selected PEs on the ‘Search Results’ screen. Lessees can enter new unit values on-line.</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b="1" dirty="0">
                <a:latin typeface="Arial" pitchFamily="34" charset="0"/>
                <a:cs typeface="Arial" pitchFamily="34" charset="0"/>
              </a:rPr>
              <a:t>Submitted Unit Value Column:</a:t>
            </a:r>
            <a:r>
              <a:rPr lang="en-CA" sz="1200" dirty="0">
                <a:latin typeface="Arial" pitchFamily="34" charset="0"/>
                <a:cs typeface="Arial" pitchFamily="34" charset="0"/>
              </a:rPr>
              <a:t> Displays the latest submitted unit value on the Last Revised Date.</a:t>
            </a:r>
          </a:p>
          <a:p>
            <a:br>
              <a:rPr lang="en-CA" sz="1200" dirty="0">
                <a:latin typeface="Arial" pitchFamily="34" charset="0"/>
                <a:cs typeface="Arial" pitchFamily="34" charset="0"/>
              </a:rPr>
            </a:br>
            <a:r>
              <a:rPr lang="en-CA" sz="1200" b="1" dirty="0">
                <a:latin typeface="Arial" pitchFamily="34" charset="0"/>
                <a:cs typeface="Arial" pitchFamily="34" charset="0"/>
              </a:rPr>
              <a:t>Applied Unit Value Column:</a:t>
            </a:r>
            <a:r>
              <a:rPr lang="en-CA" sz="1200" dirty="0">
                <a:latin typeface="Arial" pitchFamily="34" charset="0"/>
                <a:cs typeface="Arial" pitchFamily="34" charset="0"/>
              </a:rPr>
              <a:t> Clicking on the word ‘View’ in this column will display the unit value used for the Tax Calculation for each title showing. This field will be populated after the tax run, and will also change for amended unit values when revised tax is levied.</a:t>
            </a:r>
          </a:p>
          <a:p>
            <a:br>
              <a:rPr lang="en-CA" sz="1200" dirty="0">
                <a:latin typeface="Arial" pitchFamily="34" charset="0"/>
                <a:cs typeface="Arial" pitchFamily="34" charset="0"/>
              </a:rPr>
            </a:br>
            <a:r>
              <a:rPr lang="en-CA" sz="1200" b="1" dirty="0">
                <a:latin typeface="Arial" pitchFamily="34" charset="0"/>
                <a:cs typeface="Arial" pitchFamily="34" charset="0"/>
              </a:rPr>
              <a:t>New Unit Value Column:</a:t>
            </a:r>
            <a:r>
              <a:rPr lang="en-CA" sz="1200" dirty="0">
                <a:latin typeface="Arial" pitchFamily="34" charset="0"/>
                <a:cs typeface="Arial" pitchFamily="34" charset="0"/>
              </a:rPr>
              <a:t> Allows users to submit new unit values. Zero or “blank” will be a valid entry. Up to 2 decimal places are acceptable. A Unit value cannot be less than zero and cannot be greater than 1000. If the value is left blank, the Default Value will be used.</a:t>
            </a:r>
          </a:p>
          <a:p>
            <a:br>
              <a:rPr lang="en-CA" sz="1200" dirty="0">
                <a:latin typeface="Arial" pitchFamily="34" charset="0"/>
                <a:cs typeface="Arial" pitchFamily="34" charset="0"/>
              </a:rPr>
            </a:br>
            <a:r>
              <a:rPr lang="en-CA" sz="1200" b="1" dirty="0">
                <a:latin typeface="Arial" pitchFamily="34" charset="0"/>
                <a:cs typeface="Arial" pitchFamily="34" charset="0"/>
              </a:rPr>
              <a:t>Default Unit Value:</a:t>
            </a:r>
            <a:r>
              <a:rPr lang="en-CA" sz="1200" dirty="0">
                <a:latin typeface="Arial" pitchFamily="34" charset="0"/>
                <a:cs typeface="Arial" pitchFamily="34" charset="0"/>
              </a:rPr>
              <a:t> If the previous unit value is a default value, ‘D’ will display in the ‘Default’ column.</a:t>
            </a:r>
          </a:p>
        </p:txBody>
      </p:sp>
      <p:pic>
        <p:nvPicPr>
          <p:cNvPr id="4" name="Picture 5" descr="GSubmit  Unit Values – Enter Unit Values on-line"/>
          <p:cNvPicPr>
            <a:picLocks noChangeArrowheads="1"/>
          </p:cNvPicPr>
          <p:nvPr/>
        </p:nvPicPr>
        <p:blipFill>
          <a:blip r:embed="rId2" cstate="print"/>
          <a:srcRect/>
          <a:stretch>
            <a:fillRect/>
          </a:stretch>
        </p:blipFill>
        <p:spPr bwMode="auto">
          <a:xfrm>
            <a:off x="381000" y="1423748"/>
            <a:ext cx="3835400" cy="2073275"/>
          </a:xfrm>
          <a:prstGeom prst="rect">
            <a:avLst/>
          </a:prstGeom>
          <a:noFill/>
        </p:spPr>
      </p:pic>
      <p:sp>
        <p:nvSpPr>
          <p:cNvPr id="5" name="Rectangle 4"/>
          <p:cNvSpPr>
            <a:spLocks/>
          </p:cNvSpPr>
          <p:nvPr/>
        </p:nvSpPr>
        <p:spPr>
          <a:xfrm>
            <a:off x="6477000" y="952501"/>
            <a:ext cx="52900" cy="215444"/>
          </a:xfrm>
          <a:prstGeom prst="rect">
            <a:avLst/>
          </a:prstGeom>
        </p:spPr>
        <p:txBody>
          <a:bodyPr wrap="square" lIns="0" tIns="0" rIns="0" bIns="0">
            <a:spAutoFit/>
          </a:bodyPr>
          <a:lstStyle/>
          <a:p>
            <a:r>
              <a:rPr lang="en-CA" sz="1400" b="1" i="1"/>
              <a:t> </a:t>
            </a:r>
          </a:p>
        </p:txBody>
      </p:sp>
      <p:sp>
        <p:nvSpPr>
          <p:cNvPr id="7" name="Title 6"/>
          <p:cNvSpPr>
            <a:spLocks noGrp="1"/>
          </p:cNvSpPr>
          <p:nvPr>
            <p:ph type="title" idx="4294967295"/>
          </p:nvPr>
        </p:nvSpPr>
        <p:spPr>
          <a:xfrm>
            <a:off x="533400" y="533400"/>
            <a:ext cx="2667000" cy="884238"/>
          </a:xfrm>
        </p:spPr>
        <p:txBody>
          <a:bodyPr>
            <a:normAutofit/>
          </a:bodyPr>
          <a:lstStyle/>
          <a:p>
            <a:pPr algn="l"/>
            <a:r>
              <a:rPr lang="en-CA" sz="1600" b="1" dirty="0">
                <a:latin typeface="Arial" pitchFamily="34" charset="0"/>
                <a:cs typeface="Arial" pitchFamily="34" charset="0"/>
              </a:rPr>
              <a:t>Enter Unit Values</a:t>
            </a:r>
            <a:r>
              <a:rPr lang="en-CA" sz="1600" b="1" baseline="0" dirty="0">
                <a:latin typeface="Arial" pitchFamily="34" charset="0"/>
                <a:cs typeface="Arial" pitchFamily="34" charset="0"/>
              </a:rPr>
              <a:t> Online</a:t>
            </a:r>
            <a:endParaRPr lang="en-CA" sz="1600" b="1" dirty="0">
              <a:latin typeface="Arial" pitchFamily="34" charset="0"/>
              <a:cs typeface="Arial" pitchFamily="34" charset="0"/>
            </a:endParaRPr>
          </a:p>
        </p:txBody>
      </p:sp>
    </p:spTree>
  </p:cSld>
  <p:clrMapOvr>
    <a:masterClrMapping/>
  </p:clrMapOvr>
  <p:transition spd="slow">
    <p:wipe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8dedacd1-8ed8-4364-83a4-3ca25ad2d993" ContentTypeId="0x0101" PreviousValue="false"/>
</file>

<file path=customXml/item2.xml><?xml version="1.0" encoding="utf-8"?>
<ct:contentTypeSchema xmlns:ct="http://schemas.microsoft.com/office/2006/metadata/contentType" xmlns:ma="http://schemas.microsoft.com/office/2006/metadata/properties/metaAttributes" ct:_="" ma:_="" ma:contentTypeName="General Course" ma:contentTypeID="0x0101004CF9B3243FA46A47A5D45CADF07EB49500869333630F2EE44D93EB5262DF3C44F2" ma:contentTypeVersion="11" ma:contentTypeDescription="This is the base content type for all of the courses." ma:contentTypeScope="" ma:versionID="c604288cd4f6bd19e3eda76a8a050d32">
  <xsd:schema xmlns:xsd="http://www.w3.org/2001/XMLSchema" xmlns:xs="http://www.w3.org/2001/XMLSchema" xmlns:p="http://schemas.microsoft.com/office/2006/metadata/properties" xmlns:ns2="d317fc56-cd2a-4fee-83bf-2acf5d88d7a0" xmlns:ns3="cd3b5d7d-85b8-485a-94e1-bd5df7614905" xmlns:ns4="e6d83808-03cb-4f3c-af89-207626cead88" xmlns:ns5="1509703c-35a2-4cc5-bc03-45b4c99b43c1" targetNamespace="http://schemas.microsoft.com/office/2006/metadata/properties" ma:root="true" ma:fieldsID="b1f7dacc3d924f099186cce2e07bebea" ns2:_="" ns3:_="" ns4:_="" ns5:_="">
    <xsd:import namespace="d317fc56-cd2a-4fee-83bf-2acf5d88d7a0"/>
    <xsd:import namespace="cd3b5d7d-85b8-485a-94e1-bd5df7614905"/>
    <xsd:import namespace="e6d83808-03cb-4f3c-af89-207626cead88"/>
    <xsd:import namespace="1509703c-35a2-4cc5-bc03-45b4c99b43c1"/>
    <xsd:element name="properties">
      <xsd:complexType>
        <xsd:sequence>
          <xsd:element name="documentManagement">
            <xsd:complexType>
              <xsd:all>
                <xsd:element ref="ns2:Area"/>
                <xsd:element ref="ns2:Module"/>
                <xsd:element ref="ns2:Course_x0020_Description" minOccurs="0"/>
                <xsd:element ref="ns2:Order1" minOccurs="0"/>
                <xsd:element ref="ns2:Audience1" minOccurs="0"/>
                <xsd:element ref="ns3:Hide_x0020_Me" minOccurs="0"/>
                <xsd:element ref="ns2:EOL_x0020_Thumbnail" minOccurs="0"/>
                <xsd:element ref="ns4:SharedWithUsers" minOccurs="0"/>
                <xsd:element ref="ns5:Area_x0020_2" minOccurs="0"/>
                <xsd:element ref="ns5:Course_x0020_Description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17fc56-cd2a-4fee-83bf-2acf5d88d7a0" elementFormDefault="qualified">
    <xsd:import namespace="http://schemas.microsoft.com/office/2006/documentManagement/types"/>
    <xsd:import namespace="http://schemas.microsoft.com/office/infopath/2007/PartnerControls"/>
    <xsd:element name="Area" ma:index="8" ma:displayName="Area" ma:description="This will define the area of the Learning material." ma:format="Dropdown" ma:internalName="Area">
      <xsd:simpleType>
        <xsd:restriction base="dms:Choice">
          <xsd:enumeration value="Main Page"/>
          <xsd:enumeration value="Accounts (ETS) Administration"/>
          <xsd:enumeration value="Agreement Management"/>
          <xsd:enumeration value="Air"/>
          <xsd:enumeration value="Assignments"/>
          <xsd:enumeration value="Bidding"/>
          <xsd:enumeration value="Carbon Sequestration Tenure​​​​"/>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Module" ma:index="9" ma:displayName="Module" ma:description="Select the module type" ma:format="Dropdown" ma:internalName="Module">
      <xsd:simpleType>
        <xsd:restriction base="dms:Choice">
          <xsd:enumeration value="Industry Module"/>
          <xsd:enumeration value="DoE Module"/>
          <xsd:enumeration value="CARE Reporting"/>
          <xsd:enumeration value="Royalty Reporting"/>
          <xsd:enumeration value="Royalty Reporting Process and Royalty Reports"/>
          <xsd:enumeration value="Royalty Business"/>
          <xsd:enumeration value="OSR Projects"/>
          <xsd:enumeration value="OASIS"/>
          <xsd:enumeration value="Module"/>
          <xsd:enumeration value="Acts And Regulations"/>
          <xsd:enumeration value="Project Application"/>
          <xsd:enumeration value="AMD Reporting Forms - Version 2.0 Changes - October 31, 2018"/>
          <xsd:enumeration value="Supplemental Reporting"/>
          <xsd:enumeration value="Supplemental Reporting Submission and Audit Processes"/>
        </xsd:restriction>
      </xsd:simpleType>
    </xsd:element>
    <xsd:element name="Course_x0020_Description" ma:index="10" nillable="true" ma:displayName="Course Description" ma:description="Description of what the course is about." ma:internalName="Course_x0020_Description" ma:readOnly="false">
      <xsd:simpleType>
        <xsd:restriction base="dms:Note"/>
      </xsd:simpleType>
    </xsd:element>
    <xsd:element name="Order1" ma:index="11" nillable="true" ma:displayName="Order" ma:description="To define the order of the file on the page." ma:format="Dropdown" ma:internalName="Order1">
      <xsd:simpleType>
        <xsd:restriction base="dms:Choice">
          <xsd:enumeration value="00"/>
          <xsd:enumeration value="01"/>
          <xsd:enumeration value="02"/>
          <xsd:enumeration value="03"/>
          <xsd:enumeration value="04"/>
          <xsd:enumeration value="05"/>
          <xsd:enumeration value="06"/>
          <xsd:enumeration value="07"/>
          <xsd:enumeration value="08"/>
          <xsd:enumeration value="0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restriction>
      </xsd:simpleType>
    </xsd:element>
    <xsd:element name="Audience1" ma:index="12" nillable="true" ma:displayName="Audience" ma:description="Defines the target audience." ma:internalName="Audience1">
      <xsd:complexType>
        <xsd:complexContent>
          <xsd:extension base="dms:MultiChoice">
            <xsd:sequence>
              <xsd:element name="Value" maxOccurs="unbounded" minOccurs="0" nillable="true">
                <xsd:simpleType>
                  <xsd:restriction base="dms:Choice">
                    <xsd:enumeration value="Contractor"/>
                    <xsd:enumeration value="Employee"/>
                    <xsd:enumeration value="Manager"/>
                  </xsd:restriction>
                </xsd:simpleType>
              </xsd:element>
            </xsd:sequence>
          </xsd:extension>
        </xsd:complexContent>
      </xsd:complexType>
    </xsd:element>
    <xsd:element name="EOL_x0020_Thumbnail" ma:index="14" nillable="true" ma:displayName="EOL Thumbnail" ma:internalName="EOL_x0020_Thumbnail">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d3b5d7d-85b8-485a-94e1-bd5df7614905" elementFormDefault="qualified">
    <xsd:import namespace="http://schemas.microsoft.com/office/2006/documentManagement/types"/>
    <xsd:import namespace="http://schemas.microsoft.com/office/infopath/2007/PartnerControls"/>
    <xsd:element name="Hide_x0020_Me" ma:index="13" nillable="true" ma:displayName="Hide Me" ma:default="0" ma:description="Use this option to hide the file from showing on other lists." ma:internalName="Hide_x0020_M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6d83808-03cb-4f3c-af89-207626cead88" elementFormDefault="qualified">
    <xsd:import namespace="http://schemas.microsoft.com/office/2006/documentManagement/types"/>
    <xsd:import namespace="http://schemas.microsoft.com/office/infopath/2007/PartnerControls"/>
    <xsd:element name="SharedWithUsers" ma:index="15"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509703c-35a2-4cc5-bc03-45b4c99b43c1" elementFormDefault="qualified">
    <xsd:import namespace="http://schemas.microsoft.com/office/2006/documentManagement/types"/>
    <xsd:import namespace="http://schemas.microsoft.com/office/infopath/2007/PartnerControls"/>
    <xsd:element name="Area_x0020_2" ma:index="16" nillable="true" ma:displayName="Area 2" ma:default="Main Page" ma:format="Dropdown" ma:internalName="Area_x0020_2">
      <xsd:simpleType>
        <xsd:restriction base="dms:Choice">
          <xsd:enumeration value="Main Page"/>
          <xsd:enumeration value="Accounts (ETS) Administration"/>
          <xsd:enumeration value="Agreement Management"/>
          <xsd:enumeration value="Air"/>
          <xsd:enumeration value="Assignments"/>
          <xsd:enumeration value="Bidding"/>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Course_x0020_Description2" ma:index="17" nillable="true" ma:displayName="Course Description2" ma:internalName="Course_x0020_Description2">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Hide_x0020_Me xmlns="cd3b5d7d-85b8-485a-94e1-bd5df7614905">false</Hide_x0020_Me>
    <Audience1 xmlns="d317fc56-cd2a-4fee-83bf-2acf5d88d7a0"/>
    <EOL_x0020_Thumbnail xmlns="d317fc56-cd2a-4fee-83bf-2acf5d88d7a0">&lt;img alt="" src="/PublishingImages/Pages/Presenation.png" style="BORDER&amp;#58;0px solid;" /&gt;</EOL_x0020_Thumbnail>
    <Order1 xmlns="d317fc56-cd2a-4fee-83bf-2acf5d88d7a0">07</Order1>
    <Course_x0020_Description xmlns="d317fc56-cd2a-4fee-83bf-2acf5d88d7a0">In this module, you will learn how to Enter a Unit Value and Submit a Unit Value.</Course_x0020_Description>
    <Module xmlns="d317fc56-cd2a-4fee-83bf-2acf5d88d7a0">Module</Module>
    <Area xmlns="d317fc56-cd2a-4fee-83bf-2acf5d88d7a0">Freehold Mintax</Area>
    <Area_x0020_2 xmlns="1509703c-35a2-4cc5-bc03-45b4c99b43c1">Main Page</Area_x0020_2>
    <Course_x0020_Description2 xmlns="1509703c-35a2-4cc5-bc03-45b4c99b43c1"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89317E-063C-43DD-8AF3-3BEE3A7C7C06}">
  <ds:schemaRefs>
    <ds:schemaRef ds:uri="Microsoft.SharePoint.Taxonomy.ContentTypeSync"/>
  </ds:schemaRefs>
</ds:datastoreItem>
</file>

<file path=customXml/itemProps2.xml><?xml version="1.0" encoding="utf-8"?>
<ds:datastoreItem xmlns:ds="http://schemas.openxmlformats.org/officeDocument/2006/customXml" ds:itemID="{6639B9A6-B08A-460A-A3F8-D864639843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17fc56-cd2a-4fee-83bf-2acf5d88d7a0"/>
    <ds:schemaRef ds:uri="cd3b5d7d-85b8-485a-94e1-bd5df7614905"/>
    <ds:schemaRef ds:uri="e6d83808-03cb-4f3c-af89-207626cead88"/>
    <ds:schemaRef ds:uri="1509703c-35a2-4cc5-bc03-45b4c99b43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C622D5C-F1EE-4407-832B-9BAAF9D74C67}">
  <ds:schemaRefs>
    <ds:schemaRef ds:uri="http://schemas.microsoft.com/office/2006/metadata/properties"/>
    <ds:schemaRef ds:uri="http://schemas.microsoft.com/office/infopath/2007/PartnerControls"/>
    <ds:schemaRef ds:uri="cd3b5d7d-85b8-485a-94e1-bd5df7614905"/>
    <ds:schemaRef ds:uri="d317fc56-cd2a-4fee-83bf-2acf5d88d7a0"/>
    <ds:schemaRef ds:uri="1509703c-35a2-4cc5-bc03-45b4c99b43c1"/>
  </ds:schemaRefs>
</ds:datastoreItem>
</file>

<file path=customXml/itemProps4.xml><?xml version="1.0" encoding="utf-8"?>
<ds:datastoreItem xmlns:ds="http://schemas.openxmlformats.org/officeDocument/2006/customXml" ds:itemID="{A399AD3D-3320-4316-9098-F62BDEA2732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114</TotalTime>
  <Words>1192</Words>
  <Application>Microsoft Office PowerPoint</Application>
  <PresentationFormat>On-screen Show (4:3)</PresentationFormat>
  <Paragraphs>79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Freestyle Script</vt:lpstr>
      <vt:lpstr>Office Theme</vt:lpstr>
      <vt:lpstr>Welcome</vt:lpstr>
      <vt:lpstr>Revisions</vt:lpstr>
      <vt:lpstr>Introduction</vt:lpstr>
      <vt:lpstr>Business Rules</vt:lpstr>
      <vt:lpstr>Submit Methods</vt:lpstr>
      <vt:lpstr>Submit Methods (Continued)</vt:lpstr>
      <vt:lpstr>Allowed Update Times</vt:lpstr>
      <vt:lpstr>Selecting PE’s Online</vt:lpstr>
      <vt:lpstr>Enter Unit Values Online</vt:lpstr>
      <vt:lpstr>Tips to Submit Unit Values</vt:lpstr>
      <vt:lpstr>Conclusion</vt:lpstr>
    </vt:vector>
  </TitlesOfParts>
  <Company>Government of Alberta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Submit Unit Values</dc:title>
  <dc:creator>Karen Chinnery</dc:creator>
  <cp:lastModifiedBy>Lynn McIntosh</cp:lastModifiedBy>
  <cp:revision>21</cp:revision>
  <dcterms:created xsi:type="dcterms:W3CDTF">2012-06-06T20:54:09Z</dcterms:created>
  <dcterms:modified xsi:type="dcterms:W3CDTF">2025-10-27T16:58:49Z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0x0101004CF9B3243FA46A47A5D45CADF07EB49500869333630F2EE44D93EB5262DF3C44F2</vt:lpwstr>
  </property>
  <property fmtid="{D5CDD505-2E9C-101B-9397-08002B2CF9AE}" pid="3" name="MSIP_Label_abf2ea38-542c-4b75-bd7d-582ec36a519f_Enabled">
    <vt:lpwstr>true</vt:lpwstr>
  </property>
  <property fmtid="{D5CDD505-2E9C-101B-9397-08002B2CF9AE}" pid="4" name="MSIP_Label_abf2ea38-542c-4b75-bd7d-582ec36a519f_SetDate">
    <vt:lpwstr>2025-10-27T16:58:48Z</vt:lpwstr>
  </property>
  <property fmtid="{D5CDD505-2E9C-101B-9397-08002B2CF9AE}" pid="5" name="MSIP_Label_abf2ea38-542c-4b75-bd7d-582ec36a519f_Method">
    <vt:lpwstr>Standard</vt:lpwstr>
  </property>
  <property fmtid="{D5CDD505-2E9C-101B-9397-08002B2CF9AE}" pid="6" name="MSIP_Label_abf2ea38-542c-4b75-bd7d-582ec36a519f_Name">
    <vt:lpwstr>Protected A</vt:lpwstr>
  </property>
  <property fmtid="{D5CDD505-2E9C-101B-9397-08002B2CF9AE}" pid="7" name="MSIP_Label_abf2ea38-542c-4b75-bd7d-582ec36a519f_SiteId">
    <vt:lpwstr>2bb51c06-af9b-42c5-8bf5-3c3b7b10850b</vt:lpwstr>
  </property>
  <property fmtid="{D5CDD505-2E9C-101B-9397-08002B2CF9AE}" pid="8" name="MSIP_Label_abf2ea38-542c-4b75-bd7d-582ec36a519f_ActionId">
    <vt:lpwstr>01164334-9948-4749-b1c2-7ec655cc5426</vt:lpwstr>
  </property>
  <property fmtid="{D5CDD505-2E9C-101B-9397-08002B2CF9AE}" pid="9" name="MSIP_Label_abf2ea38-542c-4b75-bd7d-582ec36a519f_ContentBits">
    <vt:lpwstr>2</vt:lpwstr>
  </property>
  <property fmtid="{D5CDD505-2E9C-101B-9397-08002B2CF9AE}" pid="10" name="MSIP_Label_abf2ea38-542c-4b75-bd7d-582ec36a519f_Tag">
    <vt:lpwstr>10, 3, 0, 1</vt:lpwstr>
  </property>
  <property fmtid="{D5CDD505-2E9C-101B-9397-08002B2CF9AE}" pid="11" name="ClassificationContentMarkingFooterLocations">
    <vt:lpwstr>Office Theme:11</vt:lpwstr>
  </property>
  <property fmtid="{D5CDD505-2E9C-101B-9397-08002B2CF9AE}" pid="12" name="ClassificationContentMarkingFooterText">
    <vt:lpwstr>Classification: Protected A</vt:lpwstr>
  </property>
</Properties>
</file>