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78" r:id="rId7"/>
    <p:sldId id="257" r:id="rId8"/>
    <p:sldId id="259" r:id="rId9"/>
    <p:sldId id="279" r:id="rId10"/>
    <p:sldId id="280" r:id="rId11"/>
    <p:sldId id="281" r:id="rId12"/>
    <p:sldId id="282" r:id="rId13"/>
    <p:sldId id="283" r:id="rId14"/>
    <p:sldId id="284" r:id="rId15"/>
    <p:sldId id="285" r:id="rId16"/>
    <p:sldId id="286" r:id="rId17"/>
    <p:sldId id="287" r:id="rId18"/>
    <p:sldId id="261" r:id="rId19"/>
    <p:sldId id="262" r:id="rId20"/>
    <p:sldId id="288" r:id="rId21"/>
    <p:sldId id="289" r:id="rId22"/>
    <p:sldId id="290" r:id="rId23"/>
    <p:sldId id="264" r:id="rId24"/>
    <p:sldId id="291" r:id="rId25"/>
    <p:sldId id="292" r:id="rId26"/>
    <p:sldId id="293" r:id="rId27"/>
    <p:sldId id="294" r:id="rId28"/>
    <p:sldId id="295" r:id="rId29"/>
    <p:sldId id="296" r:id="rId30"/>
    <p:sldId id="297"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67" d="100"/>
          <a:sy n="67" d="100"/>
        </p:scale>
        <p:origin x="78" y="22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1427A19-19E7-4B17-8029-12DE1C8555DF}"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1427A19-19E7-4B17-8029-12DE1C8555DF}"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1427A19-19E7-4B17-8029-12DE1C8555DF}"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1427A19-19E7-4B17-8029-12DE1C8555DF}"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27A19-19E7-4B17-8029-12DE1C8555DF}"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1427A19-19E7-4B17-8029-12DE1C8555DF}"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1427A19-19E7-4B17-8029-12DE1C8555DF}" type="datetimeFigureOut">
              <a:rPr lang="en-CA" smtClean="0"/>
              <a:t>2025-10-27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1427A19-19E7-4B17-8029-12DE1C8555DF}" type="datetimeFigureOut">
              <a:rPr lang="en-CA" smtClean="0"/>
              <a:t>2025-10-27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27A19-19E7-4B17-8029-12DE1C8555DF}" type="datetimeFigureOut">
              <a:rPr lang="en-CA" smtClean="0"/>
              <a:t>2025-10-27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427A19-19E7-4B17-8029-12DE1C8555DF}"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427A19-19E7-4B17-8029-12DE1C8555DF}"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27A19-19E7-4B17-8029-12DE1C8555DF}" type="datetimeFigureOut">
              <a:rPr lang="en-CA" smtClean="0"/>
              <a:t>2025-10-27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46C58-127B-4CBF-B6BB-BC3ECB43116A}"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2"/>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798576"/>
          </a:xfrm>
          <a:prstGeom prst="rect">
            <a:avLst/>
          </a:prstGeom>
        </p:spPr>
      </p:pic>
      <p:sp>
        <p:nvSpPr>
          <p:cNvPr id="10" name="TextBox 8"/>
          <p:cNvSpPr txBox="1"/>
          <p:nvPr userDrawn="1"/>
        </p:nvSpPr>
        <p:spPr>
          <a:xfrm>
            <a:off x="7924800" y="6577695"/>
            <a:ext cx="1219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itchFamily="34" charset="0"/>
                <a:cs typeface="Arial" pitchFamily="34" charset="0"/>
              </a:rPr>
              <a:t>Page</a:t>
            </a:r>
            <a:r>
              <a:rPr lang="en-US" sz="1200" baseline="0" dirty="0">
                <a:latin typeface="Arial" pitchFamily="34" charset="0"/>
                <a:cs typeface="Arial" pitchFamily="34" charset="0"/>
              </a:rPr>
              <a:t> </a:t>
            </a:r>
            <a:fld id="{7BBEA47B-5C20-4D24-B980-3D3FEDDF151E}" type="slidenum">
              <a:rPr lang="en-US" sz="1200" baseline="0" smtClean="0">
                <a:latin typeface="Arial" pitchFamily="34" charset="0"/>
                <a:cs typeface="Arial" pitchFamily="34" charset="0"/>
              </a:rPr>
              <a:pPr/>
              <a:t>‹#›</a:t>
            </a:fld>
            <a:r>
              <a:rPr lang="en-US" sz="1200" baseline="0" dirty="0">
                <a:latin typeface="Arial" pitchFamily="34" charset="0"/>
                <a:cs typeface="Arial" pitchFamily="34" charset="0"/>
              </a:rPr>
              <a:t> of 38</a:t>
            </a:r>
            <a:endParaRPr lang="en-CA" sz="1200" dirty="0">
              <a:latin typeface="Arial" pitchFamily="34" charset="0"/>
              <a:cs typeface="Arial" pitchFamily="34" charset="0"/>
            </a:endParaRPr>
          </a:p>
        </p:txBody>
      </p:sp>
      <p:sp>
        <p:nvSpPr>
          <p:cNvPr id="11" name="TextBox 10">
            <a:extLst>
              <a:ext uri="{FF2B5EF4-FFF2-40B4-BE49-F238E27FC236}">
                <a16:creationId xmlns:a16="http://schemas.microsoft.com/office/drawing/2014/main" id="{CDFA395D-2B64-4B71-9080-8D10CBFED9B7}"/>
              </a:ext>
            </a:extLst>
          </p:cNvPr>
          <p:cNvSpPr txBox="1"/>
          <p:nvPr userDrawn="1">
            <p:extLst>
              <p:ext uri="{1162E1C5-73C7-4A58-AE30-91384D911F3F}">
                <p184:classification xmlns:p184="http://schemas.microsoft.com/office/powerpoint/2018/4/main" val="ftr"/>
              </p:ext>
            </p:extLst>
          </p:nvPr>
        </p:nvSpPr>
        <p:spPr>
          <a:xfrm>
            <a:off x="63500" y="6626860"/>
            <a:ext cx="1508125" cy="167640"/>
          </a:xfrm>
          <a:prstGeom prst="rect">
            <a:avLst/>
          </a:prstGeom>
        </p:spPr>
        <p:txBody>
          <a:bodyPr horzOverflow="overflow" lIns="0" tIns="0" rIns="0" bIns="0">
            <a:spAutoFit/>
          </a:bodyPr>
          <a:lstStyle/>
          <a:p>
            <a:pPr algn="l"/>
            <a:r>
              <a:rPr lang="en-CA" sz="11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Mintax.Energy@gov.ab.ca" TargetMode="Externa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27525" y="2681407"/>
            <a:ext cx="4283075" cy="1477328"/>
          </a:xfrm>
          <a:prstGeom prst="rect">
            <a:avLst/>
          </a:prstGeom>
        </p:spPr>
        <p:txBody>
          <a:bodyPr wrap="square" lIns="0" tIns="0" rIns="0" bIns="0">
            <a:spAutoFit/>
          </a:bodyPr>
          <a:lstStyle/>
          <a:p>
            <a:r>
              <a:rPr lang="en-CA" sz="1200" dirty="0">
                <a:latin typeface="Arial" pitchFamily="34" charset="0"/>
                <a:cs typeface="Arial" pitchFamily="34" charset="0"/>
              </a:rPr>
              <a:t>The Request Status function is used to retrieve any documents or reports generated either through the user's request, or generated by the Department and made available to the users via the ETS interface. The Request Status node is </a:t>
            </a:r>
            <a:r>
              <a:rPr lang="en-CA" sz="1200" b="1" dirty="0">
                <a:latin typeface="Arial" pitchFamily="34" charset="0"/>
                <a:cs typeface="Arial" pitchFamily="34" charset="0"/>
              </a:rPr>
              <a:t>not</a:t>
            </a:r>
            <a:r>
              <a:rPr lang="en-CA" sz="1200" dirty="0">
                <a:latin typeface="Arial" pitchFamily="34" charset="0"/>
                <a:cs typeface="Arial" pitchFamily="34" charset="0"/>
              </a:rPr>
              <a:t> tied to any specific application. It is used as a conveyance tool by all applications that the user has access to. </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CA" sz="100" dirty="0">
                <a:solidFill>
                  <a:schemeClr val="bg1"/>
                </a:solidFill>
              </a:rPr>
              <a:t>Welcome</a:t>
            </a:r>
          </a:p>
        </p:txBody>
      </p:sp>
      <p:sp>
        <p:nvSpPr>
          <p:cNvPr id="6" name="Text Box 5"/>
          <p:cNvSpPr txBox="1">
            <a:spLocks noChangeArrowheads="1"/>
          </p:cNvSpPr>
          <p:nvPr/>
        </p:nvSpPr>
        <p:spPr bwMode="auto">
          <a:xfrm>
            <a:off x="97835" y="15735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7" name="Rectangle 6"/>
          <p:cNvSpPr/>
          <p:nvPr/>
        </p:nvSpPr>
        <p:spPr>
          <a:xfrm>
            <a:off x="70124" y="3239869"/>
            <a:ext cx="4197076" cy="923330"/>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Request Status &amp; Tax Statement Retrieval</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RS6</a:t>
            </a:r>
            <a:endParaRPr lang="en-CA" dirty="0">
              <a:solidFill>
                <a:schemeClr val="bg1"/>
              </a:solidFill>
            </a:endParaRPr>
          </a:p>
        </p:txBody>
      </p:sp>
    </p:spTree>
    <p:extLst>
      <p:ext uri="{BB962C8B-B14F-4D97-AF65-F5344CB8AC3E}">
        <p14:creationId xmlns:p14="http://schemas.microsoft.com/office/powerpoint/2010/main" val="99114431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3434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8125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RS7</a:t>
            </a:r>
            <a:endParaRPr lang="en-CA" dirty="0">
              <a:solidFill>
                <a:schemeClr val="bg1"/>
              </a:solidFill>
            </a:endParaRPr>
          </a:p>
        </p:txBody>
      </p:sp>
    </p:spTree>
    <p:extLst>
      <p:ext uri="{BB962C8B-B14F-4D97-AF65-F5344CB8AC3E}">
        <p14:creationId xmlns:p14="http://schemas.microsoft.com/office/powerpoint/2010/main" val="59071791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860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RS8</a:t>
            </a:r>
            <a:endParaRPr lang="en-CA" dirty="0">
              <a:solidFill>
                <a:schemeClr val="bg1"/>
              </a:solidFill>
            </a:endParaRPr>
          </a:p>
        </p:txBody>
      </p:sp>
    </p:spTree>
    <p:extLst>
      <p:ext uri="{BB962C8B-B14F-4D97-AF65-F5344CB8AC3E}">
        <p14:creationId xmlns:p14="http://schemas.microsoft.com/office/powerpoint/2010/main" val="399035944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527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RS9</a:t>
            </a:r>
            <a:endParaRPr lang="en-CA" dirty="0">
              <a:solidFill>
                <a:schemeClr val="bg1"/>
              </a:solidFill>
            </a:endParaRPr>
          </a:p>
        </p:txBody>
      </p:sp>
    </p:spTree>
    <p:extLst>
      <p:ext uri="{BB962C8B-B14F-4D97-AF65-F5344CB8AC3E}">
        <p14:creationId xmlns:p14="http://schemas.microsoft.com/office/powerpoint/2010/main" val="6833761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27525" y="1746409"/>
            <a:ext cx="4130675" cy="1661993"/>
          </a:xfrm>
          <a:prstGeom prst="rect">
            <a:avLst/>
          </a:prstGeom>
        </p:spPr>
        <p:txBody>
          <a:bodyPr wrap="square" lIns="0" tIns="0" rIns="0" bIns="0">
            <a:spAutoFit/>
          </a:bodyPr>
          <a:lstStyle/>
          <a:p>
            <a:r>
              <a:rPr lang="en-CA" sz="1200" dirty="0">
                <a:latin typeface="Arial" pitchFamily="34" charset="0"/>
                <a:cs typeface="Arial" pitchFamily="34" charset="0"/>
              </a:rPr>
              <a:t>Any queries generated through the Query FMT node of the Freehold Mineral Tax application will provide the user with a Request Number and create an output file which can be retrieved through the Request Status node.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These output files are available in XML and PDF formats.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These files can be picked up or deleted by selecting the form type 'Query FMT' in the Request Status screen.</a:t>
            </a:r>
          </a:p>
        </p:txBody>
      </p:sp>
      <p:pic>
        <p:nvPicPr>
          <p:cNvPr id="3" name="Picture 5" descr="GFMT Request Status - Query FMT"/>
          <p:cNvPicPr>
            <a:picLocks noChangeArrowheads="1"/>
          </p:cNvPicPr>
          <p:nvPr/>
        </p:nvPicPr>
        <p:blipFill>
          <a:blip r:embed="rId2" cstate="print"/>
          <a:srcRect/>
          <a:stretch>
            <a:fillRect/>
          </a:stretch>
        </p:blipFill>
        <p:spPr bwMode="auto">
          <a:xfrm>
            <a:off x="228600" y="14224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533400"/>
            <a:ext cx="1905000" cy="808038"/>
          </a:xfrm>
        </p:spPr>
        <p:txBody>
          <a:bodyPr>
            <a:normAutofit/>
          </a:bodyPr>
          <a:lstStyle/>
          <a:p>
            <a:pPr algn="l"/>
            <a:r>
              <a:rPr lang="en-CA" sz="1600" b="1" dirty="0">
                <a:latin typeface="Arial" pitchFamily="34" charset="0"/>
                <a:cs typeface="Arial" pitchFamily="34" charset="0"/>
              </a:rPr>
              <a:t>Query Form Type</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248151" y="1617345"/>
            <a:ext cx="4438649" cy="2954655"/>
          </a:xfrm>
          <a:prstGeom prst="rect">
            <a:avLst/>
          </a:prstGeom>
        </p:spPr>
        <p:txBody>
          <a:bodyPr wrap="square" lIns="0" tIns="0" rIns="0" bIns="0">
            <a:spAutoFit/>
          </a:bodyPr>
          <a:lstStyle/>
          <a:p>
            <a:r>
              <a:rPr lang="en-CA" sz="1200" dirty="0">
                <a:latin typeface="Arial" pitchFamily="34" charset="0"/>
                <a:cs typeface="Arial" pitchFamily="34" charset="0"/>
              </a:rPr>
              <a:t>The Download Unit Values report will be delivered as a </a:t>
            </a:r>
            <a:r>
              <a:rPr lang="en-CA" sz="1200" dirty="0" err="1">
                <a:latin typeface="Arial" pitchFamily="34" charset="0"/>
                <a:cs typeface="Arial" pitchFamily="34" charset="0"/>
              </a:rPr>
              <a:t>csv</a:t>
            </a:r>
            <a:r>
              <a:rPr lang="en-CA" sz="1200" dirty="0">
                <a:latin typeface="Arial" pitchFamily="34" charset="0"/>
                <a:cs typeface="Arial" pitchFamily="34" charset="0"/>
              </a:rPr>
              <a:t> file from the parameters selected on that node search screen.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Download Unit Values report will display the existing PE's and Titles that you are a lessee on. You will calculate and insert your own values and upload to the Department if you choose not to accept the default value.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may retrieve the results at anytime through the Request Status screen. The search results will not be displayed on screen.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will download this file to your chosen network drive for the purpose of submitting Unit Values.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See the training Module - FMT Download Unit Values for more detailed information.</a:t>
            </a:r>
          </a:p>
        </p:txBody>
      </p:sp>
      <p:pic>
        <p:nvPicPr>
          <p:cNvPr id="3" name="Picture 6" descr="GFMT Request Status - Download Unit Values"/>
          <p:cNvPicPr>
            <a:picLocks noChangeArrowheads="1"/>
          </p:cNvPicPr>
          <p:nvPr/>
        </p:nvPicPr>
        <p:blipFill>
          <a:blip r:embed="rId2" cstate="print"/>
          <a:srcRect/>
          <a:stretch>
            <a:fillRect/>
          </a:stretch>
        </p:blipFill>
        <p:spPr bwMode="auto">
          <a:xfrm>
            <a:off x="117475" y="1422400"/>
            <a:ext cx="3844925" cy="3225800"/>
          </a:xfrm>
          <a:prstGeom prst="rect">
            <a:avLst/>
          </a:prstGeom>
          <a:noFill/>
        </p:spPr>
      </p:pic>
      <p:sp>
        <p:nvSpPr>
          <p:cNvPr id="6" name="Title 5"/>
          <p:cNvSpPr>
            <a:spLocks noGrp="1"/>
          </p:cNvSpPr>
          <p:nvPr>
            <p:ph type="title" idx="4294967295"/>
          </p:nvPr>
        </p:nvSpPr>
        <p:spPr>
          <a:xfrm>
            <a:off x="533400" y="563562"/>
            <a:ext cx="3429000" cy="808038"/>
          </a:xfrm>
        </p:spPr>
        <p:txBody>
          <a:bodyPr>
            <a:normAutofit/>
          </a:bodyPr>
          <a:lstStyle/>
          <a:p>
            <a:pPr algn="l"/>
            <a:r>
              <a:rPr lang="en-US" sz="1600" b="1" dirty="0">
                <a:latin typeface="Arial" pitchFamily="34" charset="0"/>
                <a:cs typeface="Arial" pitchFamily="34" charset="0"/>
              </a:rPr>
              <a:t>Download Unit Values Form Type</a:t>
            </a:r>
            <a:endParaRPr lang="en-CA" sz="1600" b="1" dirty="0">
              <a:latin typeface="Arial" pitchFamily="34" charset="0"/>
              <a:cs typeface="Arial" pitchFamily="34" charset="0"/>
            </a:endParaRPr>
          </a:p>
        </p:txBody>
      </p:sp>
      <p:sp>
        <p:nvSpPr>
          <p:cNvPr id="7" name="Rectangle 6"/>
          <p:cNvSpPr>
            <a:spLocks/>
          </p:cNvSpPr>
          <p:nvPr/>
        </p:nvSpPr>
        <p:spPr>
          <a:xfrm>
            <a:off x="7776210" y="8498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16 to 18)</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283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3840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Download Unit Values Form Type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US" sz="100" dirty="0">
                <a:solidFill>
                  <a:schemeClr val="bg1"/>
                </a:solidFill>
              </a:rPr>
              <a:t>DU1</a:t>
            </a:r>
            <a:endParaRPr lang="en-CA" dirty="0">
              <a:solidFill>
                <a:schemeClr val="bg1"/>
              </a:solidFill>
            </a:endParaRPr>
          </a:p>
        </p:txBody>
      </p:sp>
    </p:spTree>
    <p:extLst>
      <p:ext uri="{BB962C8B-B14F-4D97-AF65-F5344CB8AC3E}">
        <p14:creationId xmlns:p14="http://schemas.microsoft.com/office/powerpoint/2010/main" val="241031817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62200"/>
            <a:ext cx="538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Download Unit Values Form Type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DU2</a:t>
            </a:r>
          </a:p>
        </p:txBody>
      </p:sp>
    </p:spTree>
    <p:extLst>
      <p:ext uri="{BB962C8B-B14F-4D97-AF65-F5344CB8AC3E}">
        <p14:creationId xmlns:p14="http://schemas.microsoft.com/office/powerpoint/2010/main" val="1734949748"/>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Download Unit Values Form Type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DU3</a:t>
            </a:r>
            <a:endParaRPr lang="en-CA" dirty="0">
              <a:solidFill>
                <a:schemeClr val="bg1"/>
              </a:solidFill>
            </a:endParaRPr>
          </a:p>
        </p:txBody>
      </p:sp>
    </p:spTree>
    <p:extLst>
      <p:ext uri="{BB962C8B-B14F-4D97-AF65-F5344CB8AC3E}">
        <p14:creationId xmlns:p14="http://schemas.microsoft.com/office/powerpoint/2010/main" val="3980819046"/>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29051" y="1637943"/>
            <a:ext cx="4781549" cy="2400657"/>
          </a:xfrm>
          <a:prstGeom prst="rect">
            <a:avLst/>
          </a:prstGeom>
        </p:spPr>
        <p:txBody>
          <a:bodyPr wrap="square" lIns="0" tIns="0" rIns="0" bIns="0">
            <a:spAutoFit/>
          </a:bodyPr>
          <a:lstStyle/>
          <a:p>
            <a:r>
              <a:rPr lang="en-CA" sz="1200" dirty="0">
                <a:latin typeface="Arial" pitchFamily="34" charset="0"/>
                <a:cs typeface="Arial" pitchFamily="34" charset="0"/>
              </a:rPr>
              <a:t>Tax statements are generated annually, and an amended calculation may also occur on the last day of each month. Statements are produced for the </a:t>
            </a:r>
            <a:r>
              <a:rPr lang="en-CA" sz="1200" dirty="0" err="1">
                <a:latin typeface="Arial" pitchFamily="34" charset="0"/>
                <a:cs typeface="Arial" pitchFamily="34" charset="0"/>
              </a:rPr>
              <a:t>Payor</a:t>
            </a:r>
            <a:r>
              <a:rPr lang="en-CA" sz="1200" dirty="0">
                <a:latin typeface="Arial" pitchFamily="34" charset="0"/>
                <a:cs typeface="Arial" pitchFamily="34" charset="0"/>
              </a:rPr>
              <a:t>, Lessee, and Owner, as well as a </a:t>
            </a:r>
            <a:r>
              <a:rPr lang="en-CA" sz="1200" dirty="0" err="1">
                <a:latin typeface="Arial" pitchFamily="34" charset="0"/>
                <a:cs typeface="Arial" pitchFamily="34" charset="0"/>
              </a:rPr>
              <a:t>Payor</a:t>
            </a:r>
            <a:r>
              <a:rPr lang="en-CA" sz="1200" dirty="0">
                <a:latin typeface="Arial" pitchFamily="34" charset="0"/>
                <a:cs typeface="Arial" pitchFamily="34" charset="0"/>
              </a:rPr>
              <a:t> Summary for the annual assessment and Statement of Account report. The Statement of Account is produced on the 2nd or 3rd working day of each month.</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Retrieving a Tax Statement follows the same process as looking up any other request that has been submitted through the Request Status node.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It is also highly recommended to save your documents locally as they will only be displayed by the system for up to 90 days.</a:t>
            </a:r>
          </a:p>
        </p:txBody>
      </p:sp>
      <p:pic>
        <p:nvPicPr>
          <p:cNvPr id="3" name="Picture 7" descr="Statement Retrieval - graphic"/>
          <p:cNvPicPr>
            <a:picLocks noChangeArrowheads="1"/>
          </p:cNvPicPr>
          <p:nvPr/>
        </p:nvPicPr>
        <p:blipFill rotWithShape="1">
          <a:blip r:embed="rId2" cstate="print"/>
          <a:srcRect t="1" b="17145"/>
          <a:stretch/>
        </p:blipFill>
        <p:spPr bwMode="auto">
          <a:xfrm>
            <a:off x="241300" y="1333500"/>
            <a:ext cx="3263900" cy="2736000"/>
          </a:xfrm>
          <a:prstGeom prst="rect">
            <a:avLst/>
          </a:prstGeom>
          <a:noFill/>
        </p:spPr>
      </p:pic>
      <p:sp>
        <p:nvSpPr>
          <p:cNvPr id="6" name="Title 5"/>
          <p:cNvSpPr>
            <a:spLocks noGrp="1"/>
          </p:cNvSpPr>
          <p:nvPr>
            <p:ph type="title" idx="4294967295"/>
          </p:nvPr>
        </p:nvSpPr>
        <p:spPr>
          <a:xfrm>
            <a:off x="609600" y="487362"/>
            <a:ext cx="2590800" cy="884238"/>
          </a:xfrm>
        </p:spPr>
        <p:txBody>
          <a:bodyPr>
            <a:normAutofit/>
          </a:bodyPr>
          <a:lstStyle/>
          <a:p>
            <a:pPr algn="l"/>
            <a:r>
              <a:rPr lang="en-US" sz="1600" b="1" dirty="0">
                <a:latin typeface="Arial" pitchFamily="34" charset="0"/>
                <a:cs typeface="Arial" pitchFamily="34" charset="0"/>
              </a:rPr>
              <a:t>Tax Statement Retrieval</a:t>
            </a:r>
            <a:endParaRPr lang="en-CA" sz="1600" b="1" dirty="0">
              <a:latin typeface="Arial" pitchFamily="34" charset="0"/>
              <a:cs typeface="Arial" pitchFamily="34" charset="0"/>
            </a:endParaRPr>
          </a:p>
        </p:txBody>
      </p:sp>
      <p:sp>
        <p:nvSpPr>
          <p:cNvPr id="7" name="Rectangle 6"/>
          <p:cNvSpPr>
            <a:spLocks/>
          </p:cNvSpPr>
          <p:nvPr/>
        </p:nvSpPr>
        <p:spPr>
          <a:xfrm>
            <a:off x="7776210" y="8498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20 to 26)</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87362"/>
            <a:ext cx="1219200" cy="884238"/>
          </a:xfrm>
        </p:spPr>
        <p:txBody>
          <a:bodyP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2515034979"/>
              </p:ext>
            </p:extLst>
          </p:nvPr>
        </p:nvGraphicFramePr>
        <p:xfrm>
          <a:off x="1835696" y="270892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0748530"/>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860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TSR1</a:t>
            </a:r>
            <a:endParaRPr lang="en-CA" dirty="0">
              <a:solidFill>
                <a:schemeClr val="bg1"/>
              </a:solidFill>
            </a:endParaRPr>
          </a:p>
        </p:txBody>
      </p:sp>
    </p:spTree>
    <p:extLst>
      <p:ext uri="{BB962C8B-B14F-4D97-AF65-F5344CB8AC3E}">
        <p14:creationId xmlns:p14="http://schemas.microsoft.com/office/powerpoint/2010/main" val="384026554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TSR2</a:t>
            </a:r>
            <a:endParaRPr lang="en-CA" dirty="0">
              <a:solidFill>
                <a:schemeClr val="bg1"/>
              </a:solidFill>
            </a:endParaRPr>
          </a:p>
        </p:txBody>
      </p:sp>
    </p:spTree>
    <p:extLst>
      <p:ext uri="{BB962C8B-B14F-4D97-AF65-F5344CB8AC3E}">
        <p14:creationId xmlns:p14="http://schemas.microsoft.com/office/powerpoint/2010/main" val="211423961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97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TSR3</a:t>
            </a:r>
          </a:p>
        </p:txBody>
      </p:sp>
    </p:spTree>
    <p:extLst>
      <p:ext uri="{BB962C8B-B14F-4D97-AF65-F5344CB8AC3E}">
        <p14:creationId xmlns:p14="http://schemas.microsoft.com/office/powerpoint/2010/main" val="1592331930"/>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3921"/>
            <a:ext cx="43434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khana\AppData\Local\Temp\SNAGHTML13dba56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14600"/>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TSR4</a:t>
            </a:r>
            <a:endParaRPr lang="en-CA" dirty="0">
              <a:solidFill>
                <a:schemeClr val="bg1"/>
              </a:solidFill>
            </a:endParaRPr>
          </a:p>
        </p:txBody>
      </p:sp>
    </p:spTree>
    <p:extLst>
      <p:ext uri="{BB962C8B-B14F-4D97-AF65-F5344CB8AC3E}">
        <p14:creationId xmlns:p14="http://schemas.microsoft.com/office/powerpoint/2010/main" val="182220729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098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TSR5</a:t>
            </a:r>
            <a:endParaRPr lang="en-CA" dirty="0">
              <a:solidFill>
                <a:schemeClr val="bg1"/>
              </a:solidFill>
            </a:endParaRPr>
          </a:p>
        </p:txBody>
      </p:sp>
    </p:spTree>
    <p:extLst>
      <p:ext uri="{BB962C8B-B14F-4D97-AF65-F5344CB8AC3E}">
        <p14:creationId xmlns:p14="http://schemas.microsoft.com/office/powerpoint/2010/main" val="264452274"/>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289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TSR6</a:t>
            </a:r>
            <a:endParaRPr lang="en-CA" dirty="0">
              <a:solidFill>
                <a:schemeClr val="bg1"/>
              </a:solidFill>
            </a:endParaRPr>
          </a:p>
        </p:txBody>
      </p:sp>
    </p:spTree>
    <p:extLst>
      <p:ext uri="{BB962C8B-B14F-4D97-AF65-F5344CB8AC3E}">
        <p14:creationId xmlns:p14="http://schemas.microsoft.com/office/powerpoint/2010/main" val="141547703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912360" cy="368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72690"/>
            <a:ext cx="5237480" cy="392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TSR7</a:t>
            </a:r>
            <a:endParaRPr lang="en-CA" dirty="0">
              <a:solidFill>
                <a:schemeClr val="bg1"/>
              </a:solidFill>
            </a:endParaRPr>
          </a:p>
        </p:txBody>
      </p:sp>
    </p:spTree>
    <p:extLst>
      <p:ext uri="{BB962C8B-B14F-4D97-AF65-F5344CB8AC3E}">
        <p14:creationId xmlns:p14="http://schemas.microsoft.com/office/powerpoint/2010/main" val="3941517662"/>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33400" y="1626275"/>
            <a:ext cx="7359650" cy="2031325"/>
          </a:xfrm>
          <a:prstGeom prst="rect">
            <a:avLst/>
          </a:prstGeom>
        </p:spPr>
        <p:txBody>
          <a:bodyPr wrap="square" lIns="0" tIns="0" rIns="0" bIns="0">
            <a:spAutoFit/>
          </a:bodyPr>
          <a:lstStyle/>
          <a:p>
            <a:r>
              <a:rPr lang="en-CA" sz="1200" dirty="0">
                <a:latin typeface="Arial" pitchFamily="34" charset="0"/>
                <a:cs typeface="Arial" pitchFamily="34" charset="0"/>
              </a:rPr>
              <a:t>This is a statement to the owner of the Freehold Mineral Rights Tax assessed on the mineral rights on the title. Copies of this statement are also produced for the </a:t>
            </a:r>
            <a:r>
              <a:rPr lang="en-CA" sz="1200" dirty="0" err="1">
                <a:latin typeface="Arial" pitchFamily="34" charset="0"/>
                <a:cs typeface="Arial" pitchFamily="34" charset="0"/>
              </a:rPr>
              <a:t>Payor</a:t>
            </a:r>
            <a:r>
              <a:rPr lang="en-CA" sz="1200" dirty="0">
                <a:latin typeface="Arial" pitchFamily="34" charset="0"/>
                <a:cs typeface="Arial" pitchFamily="34" charset="0"/>
              </a:rPr>
              <a:t> and the Lessees who have declared an interest in the production from these mineral rights.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a:t>
            </a:r>
            <a:r>
              <a:rPr lang="en-CA" sz="1200" dirty="0" err="1">
                <a:latin typeface="Arial" pitchFamily="34" charset="0"/>
                <a:cs typeface="Arial" pitchFamily="34" charset="0"/>
              </a:rPr>
              <a:t>Payor</a:t>
            </a:r>
            <a:r>
              <a:rPr lang="en-CA" sz="1200" dirty="0">
                <a:latin typeface="Arial" pitchFamily="34" charset="0"/>
                <a:cs typeface="Arial" pitchFamily="34" charset="0"/>
              </a:rPr>
              <a:t> shown on this statement is designated to remit the tax payment.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Owner of the mineral rights, remains responsible to ensure the tax is remitted. Contact the </a:t>
            </a:r>
            <a:r>
              <a:rPr lang="en-CA" sz="1200" dirty="0" err="1">
                <a:latin typeface="Arial" pitchFamily="34" charset="0"/>
                <a:cs typeface="Arial" pitchFamily="34" charset="0"/>
              </a:rPr>
              <a:t>Payor</a:t>
            </a:r>
            <a:r>
              <a:rPr lang="en-CA" sz="1200" dirty="0">
                <a:latin typeface="Arial" pitchFamily="34" charset="0"/>
                <a:cs typeface="Arial" pitchFamily="34" charset="0"/>
              </a:rPr>
              <a:t> or the Lessee to clarify any alternate tax sharing agreements.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These statements are available in both PDF and XML formats. The following pages are an example of a Tax Statement.</a:t>
            </a:r>
          </a:p>
        </p:txBody>
      </p:sp>
      <p:sp>
        <p:nvSpPr>
          <p:cNvPr id="4" name="Title 3"/>
          <p:cNvSpPr>
            <a:spLocks noGrp="1"/>
          </p:cNvSpPr>
          <p:nvPr>
            <p:ph type="title" idx="4294967295"/>
          </p:nvPr>
        </p:nvSpPr>
        <p:spPr>
          <a:xfrm>
            <a:off x="609600" y="533400"/>
            <a:ext cx="1752600" cy="808038"/>
          </a:xfrm>
        </p:spPr>
        <p:txBody>
          <a:bodyPr>
            <a:normAutofit/>
          </a:bodyPr>
          <a:lstStyle/>
          <a:p>
            <a:pPr algn="l"/>
            <a:r>
              <a:rPr lang="en-CA" sz="1600" b="1" dirty="0">
                <a:latin typeface="Arial" pitchFamily="34" charset="0"/>
                <a:cs typeface="Arial" pitchFamily="34" charset="0"/>
              </a:rPr>
              <a:t>Tax Statements</a:t>
            </a: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Tax Statement1a"/>
          <p:cNvPicPr>
            <a:picLocks noChangeArrowheads="1"/>
          </p:cNvPicPr>
          <p:nvPr/>
        </p:nvPicPr>
        <p:blipFill>
          <a:blip r:embed="rId2" cstate="print"/>
          <a:srcRect/>
          <a:stretch>
            <a:fillRect/>
          </a:stretch>
        </p:blipFill>
        <p:spPr bwMode="auto">
          <a:xfrm>
            <a:off x="565150" y="1222375"/>
            <a:ext cx="7512050" cy="3883025"/>
          </a:xfrm>
          <a:prstGeom prst="rect">
            <a:avLst/>
          </a:prstGeom>
          <a:noFill/>
        </p:spPr>
      </p:pic>
      <p:sp>
        <p:nvSpPr>
          <p:cNvPr id="3" name="Title 2"/>
          <p:cNvSpPr>
            <a:spLocks noGrp="1"/>
          </p:cNvSpPr>
          <p:nvPr>
            <p:ph type="title" idx="4294967295"/>
          </p:nvPr>
        </p:nvSpPr>
        <p:spPr>
          <a:xfrm>
            <a:off x="609600" y="487362"/>
            <a:ext cx="2743200" cy="884238"/>
          </a:xfrm>
        </p:spPr>
        <p:txBody>
          <a:bodyPr>
            <a:normAutofit/>
          </a:bodyPr>
          <a:lstStyle/>
          <a:p>
            <a:pPr algn="l"/>
            <a:r>
              <a:rPr lang="en-CA" sz="1600" b="1" dirty="0">
                <a:latin typeface="Arial" pitchFamily="34" charset="0"/>
                <a:cs typeface="Arial" pitchFamily="34" charset="0"/>
              </a:rPr>
              <a:t>Tax Statement (Example)</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Tax Statement 2"/>
          <p:cNvPicPr>
            <a:picLocks noChangeArrowheads="1"/>
          </p:cNvPicPr>
          <p:nvPr/>
        </p:nvPicPr>
        <p:blipFill>
          <a:blip r:embed="rId2" cstate="print"/>
          <a:srcRect/>
          <a:stretch>
            <a:fillRect/>
          </a:stretch>
        </p:blipFill>
        <p:spPr bwMode="auto">
          <a:xfrm>
            <a:off x="336550" y="1069975"/>
            <a:ext cx="7512050" cy="3883025"/>
          </a:xfrm>
          <a:prstGeom prst="rect">
            <a:avLst/>
          </a:prstGeom>
          <a:noFill/>
        </p:spPr>
      </p:pic>
      <p:sp>
        <p:nvSpPr>
          <p:cNvPr id="3" name="Title 2"/>
          <p:cNvSpPr>
            <a:spLocks noGrp="1"/>
          </p:cNvSpPr>
          <p:nvPr>
            <p:ph type="title" idx="4294967295"/>
          </p:nvPr>
        </p:nvSpPr>
        <p:spPr>
          <a:xfrm>
            <a:off x="609600" y="487362"/>
            <a:ext cx="2743200" cy="960438"/>
          </a:xfrm>
        </p:spPr>
        <p:txBody>
          <a:bodyPr>
            <a:normAutofit/>
          </a:bodyPr>
          <a:lstStyle/>
          <a:p>
            <a:pPr algn="l"/>
            <a:r>
              <a:rPr lang="en-CA" sz="1600" b="1" dirty="0">
                <a:latin typeface="Arial" pitchFamily="34" charset="0"/>
                <a:cs typeface="Arial" pitchFamily="34" charset="0"/>
              </a:rPr>
              <a:t>Tax Statement (Example)</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81351" y="2018943"/>
            <a:ext cx="5886449" cy="20313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In this module you will learn:</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How to retrieve Query FMT requests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How to retrieve Download Unit Values requests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How to search for requests generated through FMT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How to retrieve your annual and revised Tax Statements, Annual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Summaries and Statement of Accounts.</a:t>
            </a:r>
            <a:br>
              <a:rPr kumimoji="0" lang="en-US" sz="1200" b="0" i="0" u="none" strike="noStrike" cap="none" normalizeH="0" baseline="0" dirty="0">
                <a:ln>
                  <a:noFill/>
                </a:ln>
                <a:solidFill>
                  <a:srgbClr val="000000"/>
                </a:solidFill>
                <a:effectLst/>
                <a:latin typeface="Arial" pitchFamily="34" charset="0"/>
                <a:cs typeface="Arial" pitchFamily="34" charset="0"/>
              </a:rPr>
            </a:br>
            <a:endParaRPr kumimoji="0" lang="en-US" sz="1200" b="0" i="0" u="none" strike="noStrike" cap="none" normalizeH="0" baseline="0" dirty="0">
              <a:ln>
                <a:noFill/>
              </a:ln>
              <a:solidFill>
                <a:schemeClr val="tx1"/>
              </a:solidFill>
              <a:effectLst/>
              <a:latin typeface="Arial" pitchFamily="34" charset="0"/>
            </a:endParaRPr>
          </a:p>
        </p:txBody>
      </p:sp>
      <p:pic>
        <p:nvPicPr>
          <p:cNvPr id="3" name="Picture 2" descr="GIntroduction"/>
          <p:cNvPicPr>
            <a:picLocks noChangeArrowheads="1"/>
          </p:cNvPicPr>
          <p:nvPr/>
        </p:nvPicPr>
        <p:blipFill>
          <a:blip r:embed="rId2" cstate="print"/>
          <a:srcRect/>
          <a:stretch>
            <a:fillRect/>
          </a:stretch>
        </p:blipFill>
        <p:spPr bwMode="auto">
          <a:xfrm>
            <a:off x="247650" y="1431231"/>
            <a:ext cx="2692400" cy="2730500"/>
          </a:xfrm>
          <a:prstGeom prst="rect">
            <a:avLst/>
          </a:prstGeom>
          <a:noFill/>
        </p:spPr>
      </p:pic>
      <p:sp>
        <p:nvSpPr>
          <p:cNvPr id="5" name="Title 4"/>
          <p:cNvSpPr>
            <a:spLocks noGrp="1"/>
          </p:cNvSpPr>
          <p:nvPr>
            <p:ph type="title" idx="4294967295"/>
          </p:nvPr>
        </p:nvSpPr>
        <p:spPr>
          <a:xfrm>
            <a:off x="609600" y="411162"/>
            <a:ext cx="1447800" cy="9604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8950" y="1370886"/>
            <a:ext cx="7664450" cy="4616648"/>
          </a:xfrm>
          <a:prstGeom prst="rect">
            <a:avLst/>
          </a:prstGeom>
        </p:spPr>
        <p:txBody>
          <a:bodyPr wrap="square" lIns="0" tIns="0" rIns="0" bIns="0">
            <a:spAutoFit/>
          </a:bodyPr>
          <a:lstStyle/>
          <a:p>
            <a:pPr marL="228600" indent="-228600">
              <a:buFont typeface="+mj-lt"/>
              <a:buAutoNum type="arabicPeriod"/>
            </a:pPr>
            <a:r>
              <a:rPr lang="en-CA" sz="1200" dirty="0">
                <a:latin typeface="Arial" pitchFamily="34" charset="0"/>
                <a:cs typeface="Arial" pitchFamily="34" charset="0"/>
              </a:rPr>
              <a:t>The layout of the Lessee/</a:t>
            </a:r>
            <a:r>
              <a:rPr lang="en-CA" sz="1200" dirty="0" err="1">
                <a:latin typeface="Arial" pitchFamily="34" charset="0"/>
                <a:cs typeface="Arial" pitchFamily="34" charset="0"/>
              </a:rPr>
              <a:t>Payor</a:t>
            </a:r>
            <a:r>
              <a:rPr lang="en-CA" sz="1200" dirty="0">
                <a:latin typeface="Arial" pitchFamily="34" charset="0"/>
                <a:cs typeface="Arial" pitchFamily="34" charset="0"/>
              </a:rPr>
              <a:t> Statement is identical to the Owner Statement except:</a:t>
            </a:r>
          </a:p>
          <a:p>
            <a:pPr marL="228600" indent="-228600">
              <a:buFont typeface="+mj-lt"/>
              <a:buAutoNum type="arabicPeriod"/>
            </a:pPr>
            <a:endParaRPr lang="en-CA" sz="1200" dirty="0">
              <a:latin typeface="Arial" pitchFamily="34" charset="0"/>
              <a:cs typeface="Arial" pitchFamily="34" charset="0"/>
            </a:endParaRPr>
          </a:p>
          <a:p>
            <a:pPr marL="685800" lvl="1" indent="-228600">
              <a:buFont typeface="Courier New" pitchFamily="49" charset="0"/>
              <a:buChar char="o"/>
            </a:pPr>
            <a:r>
              <a:rPr lang="en-CA" sz="1200" dirty="0">
                <a:latin typeface="Arial" pitchFamily="34" charset="0"/>
                <a:cs typeface="Arial" pitchFamily="34" charset="0"/>
              </a:rPr>
              <a:t>List of lessees will be printed only on Owner statement.</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a:latin typeface="Arial" pitchFamily="34" charset="0"/>
                <a:cs typeface="Arial" pitchFamily="34" charset="0"/>
              </a:rPr>
              <a:t>Statement header for the </a:t>
            </a:r>
            <a:r>
              <a:rPr lang="en-CA" sz="1200" dirty="0" err="1">
                <a:latin typeface="Arial" pitchFamily="34" charset="0"/>
                <a:cs typeface="Arial" pitchFamily="34" charset="0"/>
              </a:rPr>
              <a:t>Payor</a:t>
            </a:r>
            <a:r>
              <a:rPr lang="en-CA" sz="1200" dirty="0">
                <a:latin typeface="Arial" pitchFamily="34" charset="0"/>
                <a:cs typeface="Arial" pitchFamily="34" charset="0"/>
              </a:rPr>
              <a:t> and Lessee will be “COPY OF TAX STATEMENT FOR THE YEAR YYYY” and the Statement header for the Owner will be “TAX STATEMENT FOR THE YEAR YYYY” for the Owner.</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dirty="0">
                <a:latin typeface="Arial" pitchFamily="34" charset="0"/>
                <a:cs typeface="Arial" pitchFamily="34" charset="0"/>
              </a:rPr>
              <a:t>The exemption is grouped for SOL, CON and GAS. OIL has its own exemption.</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dirty="0">
                <a:latin typeface="Arial" pitchFamily="34" charset="0"/>
                <a:cs typeface="Arial" pitchFamily="34" charset="0"/>
              </a:rPr>
              <a:t>Credit amounts are indicated in brackets.</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dirty="0">
                <a:latin typeface="Arial" pitchFamily="34" charset="0"/>
                <a:cs typeface="Arial" pitchFamily="34" charset="0"/>
              </a:rPr>
              <a:t>If the statement contains amendment data, the following information will be displayed:</a:t>
            </a:r>
          </a:p>
          <a:p>
            <a:pPr marL="228600" indent="-228600">
              <a:buFont typeface="+mj-lt"/>
              <a:buAutoNum type="arabicPeriod"/>
            </a:pPr>
            <a:endParaRPr lang="en-CA" sz="1200" dirty="0">
              <a:latin typeface="Arial" pitchFamily="34" charset="0"/>
              <a:cs typeface="Arial" pitchFamily="34" charset="0"/>
            </a:endParaRPr>
          </a:p>
          <a:p>
            <a:pPr marL="685800" lvl="1" indent="-228600">
              <a:buFont typeface="Courier New" pitchFamily="49" charset="0"/>
              <a:buChar char="o"/>
            </a:pPr>
            <a:r>
              <a:rPr lang="en-CA" sz="1200" dirty="0">
                <a:latin typeface="Arial" pitchFamily="34" charset="0"/>
                <a:cs typeface="Arial" pitchFamily="34" charset="0"/>
              </a:rPr>
              <a:t>Previous Tax Payable</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a:latin typeface="Arial" pitchFamily="34" charset="0"/>
                <a:cs typeface="Arial" pitchFamily="34" charset="0"/>
              </a:rPr>
              <a:t>Revised Tax Payable</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a:latin typeface="Arial" pitchFamily="34" charset="0"/>
                <a:cs typeface="Arial" pitchFamily="34" charset="0"/>
              </a:rPr>
              <a:t>Difference</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a:latin typeface="Arial" pitchFamily="34" charset="0"/>
                <a:cs typeface="Arial" pitchFamily="34" charset="0"/>
              </a:rPr>
              <a:t>Prior Period Interest</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a:latin typeface="Arial" pitchFamily="34" charset="0"/>
                <a:cs typeface="Arial" pitchFamily="34" charset="0"/>
              </a:rPr>
              <a:t>Total Difference and Prior Period Interest</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dirty="0">
                <a:latin typeface="Arial" pitchFamily="34" charset="0"/>
                <a:cs typeface="Arial" pitchFamily="34" charset="0"/>
              </a:rPr>
              <a:t>If an adjustment (Tax Amendment) occurred, a new line will be printed with the word “Revised” to the right of it.</a:t>
            </a:r>
          </a:p>
        </p:txBody>
      </p:sp>
      <p:sp>
        <p:nvSpPr>
          <p:cNvPr id="4" name="Title 3"/>
          <p:cNvSpPr>
            <a:spLocks noGrp="1"/>
          </p:cNvSpPr>
          <p:nvPr>
            <p:ph type="title" idx="4294967295"/>
          </p:nvPr>
        </p:nvSpPr>
        <p:spPr>
          <a:xfrm>
            <a:off x="609600" y="487362"/>
            <a:ext cx="2438400" cy="884238"/>
          </a:xfrm>
        </p:spPr>
        <p:txBody>
          <a:bodyPr>
            <a:normAutofit/>
          </a:bodyPr>
          <a:lstStyle/>
          <a:p>
            <a:pPr algn="l"/>
            <a:r>
              <a:rPr lang="en-CA" sz="1600" b="1" dirty="0">
                <a:latin typeface="Arial" pitchFamily="34" charset="0"/>
                <a:cs typeface="Arial" pitchFamily="34" charset="0"/>
              </a:rPr>
              <a:t>Tax Statements</a:t>
            </a:r>
            <a:r>
              <a:rPr lang="en-CA" sz="1600" b="1" baseline="0" dirty="0">
                <a:latin typeface="Arial" pitchFamily="34" charset="0"/>
                <a:cs typeface="Arial" pitchFamily="34" charset="0"/>
              </a:rPr>
              <a:t> Rules</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8950" y="1670209"/>
            <a:ext cx="7359650" cy="2215991"/>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dirty="0" err="1">
                <a:latin typeface="Arial" pitchFamily="34" charset="0"/>
                <a:cs typeface="Arial" pitchFamily="34" charset="0"/>
              </a:rPr>
              <a:t>Payor</a:t>
            </a:r>
            <a:r>
              <a:rPr lang="en-CA" sz="1200" dirty="0">
                <a:latin typeface="Arial" pitchFamily="34" charset="0"/>
                <a:cs typeface="Arial" pitchFamily="34" charset="0"/>
              </a:rPr>
              <a:t> Summary Statement displays all the titles where you are the designated </a:t>
            </a:r>
            <a:r>
              <a:rPr lang="en-CA" sz="1200" dirty="0" err="1">
                <a:latin typeface="Arial" pitchFamily="34" charset="0"/>
                <a:cs typeface="Arial" pitchFamily="34" charset="0"/>
              </a:rPr>
              <a:t>Payor</a:t>
            </a:r>
            <a:r>
              <a:rPr lang="en-CA" sz="1200" dirty="0">
                <a:latin typeface="Arial" pitchFamily="34" charset="0"/>
                <a:cs typeface="Arial" pitchFamily="34" charset="0"/>
              </a:rPr>
              <a:t>. This summary also displays the titles where there is no tax owing. The </a:t>
            </a:r>
            <a:r>
              <a:rPr lang="en-CA" sz="1200" dirty="0" err="1">
                <a:latin typeface="Arial" pitchFamily="34" charset="0"/>
                <a:cs typeface="Arial" pitchFamily="34" charset="0"/>
              </a:rPr>
              <a:t>Payor</a:t>
            </a:r>
            <a:r>
              <a:rPr lang="en-CA" sz="1200" dirty="0">
                <a:latin typeface="Arial" pitchFamily="34" charset="0"/>
                <a:cs typeface="Arial" pitchFamily="34" charset="0"/>
              </a:rPr>
              <a:t> Summary is available to the </a:t>
            </a:r>
            <a:r>
              <a:rPr lang="en-CA" sz="1200" dirty="0" err="1">
                <a:latin typeface="Arial" pitchFamily="34" charset="0"/>
                <a:cs typeface="Arial" pitchFamily="34" charset="0"/>
              </a:rPr>
              <a:t>Payor</a:t>
            </a:r>
            <a:r>
              <a:rPr lang="en-CA" sz="1200" dirty="0">
                <a:latin typeface="Arial" pitchFamily="34" charset="0"/>
                <a:cs typeface="Arial" pitchFamily="34" charset="0"/>
              </a:rPr>
              <a:t> only, and is available in XML and PDF format.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you determine that you are no longer the </a:t>
            </a:r>
            <a:r>
              <a:rPr lang="en-CA" sz="1200" dirty="0" err="1">
                <a:latin typeface="Arial" pitchFamily="34" charset="0"/>
                <a:cs typeface="Arial" pitchFamily="34" charset="0"/>
              </a:rPr>
              <a:t>Payor</a:t>
            </a:r>
            <a:r>
              <a:rPr lang="en-CA" sz="1200" dirty="0">
                <a:latin typeface="Arial" pitchFamily="34" charset="0"/>
                <a:cs typeface="Arial" pitchFamily="34" charset="0"/>
              </a:rPr>
              <a:t> for a title, it is your responsibility to transfer the </a:t>
            </a:r>
            <a:r>
              <a:rPr lang="en-CA" sz="1200" dirty="0" err="1">
                <a:latin typeface="Arial" pitchFamily="34" charset="0"/>
                <a:cs typeface="Arial" pitchFamily="34" charset="0"/>
              </a:rPr>
              <a:t>Payor</a:t>
            </a:r>
            <a:r>
              <a:rPr lang="en-CA" sz="1200" dirty="0">
                <a:latin typeface="Arial" pitchFamily="34" charset="0"/>
                <a:cs typeface="Arial" pitchFamily="34" charset="0"/>
              </a:rPr>
              <a:t> Role to the new </a:t>
            </a:r>
            <a:r>
              <a:rPr lang="en-CA" sz="1200" dirty="0" err="1">
                <a:latin typeface="Arial" pitchFamily="34" charset="0"/>
                <a:cs typeface="Arial" pitchFamily="34" charset="0"/>
              </a:rPr>
              <a:t>Payor</a:t>
            </a:r>
            <a:r>
              <a:rPr lang="en-CA" sz="1200" dirty="0">
                <a:latin typeface="Arial" pitchFamily="34" charset="0"/>
                <a:cs typeface="Arial" pitchFamily="34" charset="0"/>
              </a:rPr>
              <a:t>. (See Module Freehold Mineral Tax - FMT Transfer Role). You MUST provide the new </a:t>
            </a:r>
            <a:r>
              <a:rPr lang="en-CA" sz="1200" dirty="0" err="1">
                <a:latin typeface="Arial" pitchFamily="34" charset="0"/>
                <a:cs typeface="Arial" pitchFamily="34" charset="0"/>
              </a:rPr>
              <a:t>Payor</a:t>
            </a:r>
            <a:r>
              <a:rPr lang="en-CA" sz="1200" dirty="0">
                <a:latin typeface="Arial" pitchFamily="34" charset="0"/>
                <a:cs typeface="Arial" pitchFamily="34" charset="0"/>
              </a:rPr>
              <a:t> with a copy of the current Tax Statement.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When remitting the Tax Payable, refer to the Statement of Account to submit the cover page with your payment.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following page is an example for a </a:t>
            </a:r>
            <a:r>
              <a:rPr lang="en-CA" sz="1200" dirty="0" err="1">
                <a:latin typeface="Arial" pitchFamily="34" charset="0"/>
                <a:cs typeface="Arial" pitchFamily="34" charset="0"/>
              </a:rPr>
              <a:t>Payor</a:t>
            </a:r>
            <a:r>
              <a:rPr lang="en-CA" sz="1200" dirty="0">
                <a:latin typeface="Arial" pitchFamily="34" charset="0"/>
                <a:cs typeface="Arial" pitchFamily="34" charset="0"/>
              </a:rPr>
              <a:t> Summary.</a:t>
            </a:r>
          </a:p>
        </p:txBody>
      </p:sp>
      <p:sp>
        <p:nvSpPr>
          <p:cNvPr id="4" name="Title 3"/>
          <p:cNvSpPr>
            <a:spLocks noGrp="1"/>
          </p:cNvSpPr>
          <p:nvPr>
            <p:ph type="title" idx="4294967295"/>
          </p:nvPr>
        </p:nvSpPr>
        <p:spPr>
          <a:xfrm>
            <a:off x="685800" y="563562"/>
            <a:ext cx="1828800" cy="808038"/>
          </a:xfrm>
        </p:spPr>
        <p:txBody>
          <a:bodyPr>
            <a:normAutofit/>
          </a:bodyPr>
          <a:lstStyle/>
          <a:p>
            <a:pPr algn="l"/>
            <a:r>
              <a:rPr lang="en-CA" sz="1600" b="1" dirty="0" err="1">
                <a:latin typeface="Arial" pitchFamily="34" charset="0"/>
                <a:cs typeface="Arial" pitchFamily="34" charset="0"/>
              </a:rPr>
              <a:t>Payor</a:t>
            </a:r>
            <a:r>
              <a:rPr lang="en-CA" sz="1600" b="1" dirty="0">
                <a:latin typeface="Arial" pitchFamily="34" charset="0"/>
                <a:cs typeface="Arial" pitchFamily="34" charset="0"/>
              </a:rPr>
              <a:t> Summary</a:t>
            </a: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563562"/>
            <a:ext cx="2819400" cy="884238"/>
          </a:xfrm>
        </p:spPr>
        <p:txBody>
          <a:bodyPr>
            <a:normAutofit/>
          </a:bodyPr>
          <a:lstStyle/>
          <a:p>
            <a:pPr algn="l"/>
            <a:r>
              <a:rPr lang="en-CA" sz="1600" b="1" dirty="0" err="1">
                <a:latin typeface="Arial" pitchFamily="34" charset="0"/>
                <a:cs typeface="Arial" pitchFamily="34" charset="0"/>
              </a:rPr>
              <a:t>Payor</a:t>
            </a:r>
            <a:r>
              <a:rPr lang="en-CA" sz="1600" b="1" dirty="0">
                <a:latin typeface="Arial" pitchFamily="34" charset="0"/>
                <a:cs typeface="Arial" pitchFamily="34" charset="0"/>
              </a:rPr>
              <a:t> Summary (Example)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482725"/>
            <a:ext cx="7673975"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793750" y="1676400"/>
            <a:ext cx="7359650" cy="2215991"/>
          </a:xfrm>
          <a:prstGeom prst="rect">
            <a:avLst/>
          </a:prstGeom>
        </p:spPr>
        <p:txBody>
          <a:bodyPr wrap="square" lIns="0" tIns="0" rIns="0" bIns="0">
            <a:spAutoFit/>
          </a:bodyPr>
          <a:lstStyle/>
          <a:p>
            <a:r>
              <a:rPr lang="en-CA" sz="1200" dirty="0">
                <a:latin typeface="Arial" pitchFamily="34" charset="0"/>
                <a:cs typeface="Arial" pitchFamily="34" charset="0"/>
              </a:rPr>
              <a:t>Annual Tax Statements will be delivered in PDF and XML. The </a:t>
            </a:r>
            <a:r>
              <a:rPr lang="en-CA" sz="1200" dirty="0" err="1">
                <a:latin typeface="Arial" pitchFamily="34" charset="0"/>
                <a:cs typeface="Arial" pitchFamily="34" charset="0"/>
              </a:rPr>
              <a:t>Payor</a:t>
            </a:r>
            <a:r>
              <a:rPr lang="en-CA" sz="1200" dirty="0">
                <a:latin typeface="Arial" pitchFamily="34" charset="0"/>
                <a:cs typeface="Arial" pitchFamily="34" charset="0"/>
              </a:rPr>
              <a:t> Summary will report all zero tax calculated.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Note:</a:t>
            </a:r>
            <a:r>
              <a:rPr lang="en-CA" sz="1200" dirty="0">
                <a:latin typeface="Arial" pitchFamily="34" charset="0"/>
                <a:cs typeface="Arial" pitchFamily="34" charset="0"/>
              </a:rPr>
              <a:t> Net Tax Payable amount = “Amount Payable” on the statement.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a Client has Owner, </a:t>
            </a:r>
            <a:r>
              <a:rPr lang="en-CA" sz="1200" dirty="0" err="1">
                <a:latin typeface="Arial" pitchFamily="34" charset="0"/>
                <a:cs typeface="Arial" pitchFamily="34" charset="0"/>
              </a:rPr>
              <a:t>Payor</a:t>
            </a:r>
            <a:r>
              <a:rPr lang="en-CA" sz="1200" dirty="0">
                <a:latin typeface="Arial" pitchFamily="34" charset="0"/>
                <a:cs typeface="Arial" pitchFamily="34" charset="0"/>
              </a:rPr>
              <a:t> and Lessee roles, only the Owner Statement for that client will be generated.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a Client has </a:t>
            </a:r>
            <a:r>
              <a:rPr lang="en-CA" sz="1200" dirty="0" err="1">
                <a:latin typeface="Arial" pitchFamily="34" charset="0"/>
                <a:cs typeface="Arial" pitchFamily="34" charset="0"/>
              </a:rPr>
              <a:t>Payor</a:t>
            </a:r>
            <a:r>
              <a:rPr lang="en-CA" sz="1200" dirty="0">
                <a:latin typeface="Arial" pitchFamily="34" charset="0"/>
                <a:cs typeface="Arial" pitchFamily="34" charset="0"/>
              </a:rPr>
              <a:t> and Lessee roles, only the </a:t>
            </a:r>
            <a:r>
              <a:rPr lang="en-CA" sz="1200" dirty="0" err="1">
                <a:latin typeface="Arial" pitchFamily="34" charset="0"/>
                <a:cs typeface="Arial" pitchFamily="34" charset="0"/>
              </a:rPr>
              <a:t>Payor</a:t>
            </a:r>
            <a:r>
              <a:rPr lang="en-CA" sz="1200" dirty="0">
                <a:latin typeface="Arial" pitchFamily="34" charset="0"/>
                <a:cs typeface="Arial" pitchFamily="34" charset="0"/>
              </a:rPr>
              <a:t> Statement for that client will be generated.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Clients with only Lessee roles will get Lessee statements.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Duplicate statements will not be generated.</a:t>
            </a:r>
          </a:p>
        </p:txBody>
      </p:sp>
      <p:sp>
        <p:nvSpPr>
          <p:cNvPr id="4" name="Title 3"/>
          <p:cNvSpPr>
            <a:spLocks noGrp="1"/>
          </p:cNvSpPr>
          <p:nvPr>
            <p:ph type="title" idx="4294967295"/>
          </p:nvPr>
        </p:nvSpPr>
        <p:spPr>
          <a:xfrm>
            <a:off x="609600" y="609600"/>
            <a:ext cx="3886200" cy="808038"/>
          </a:xfrm>
        </p:spPr>
        <p:txBody>
          <a:bodyPr>
            <a:normAutofit/>
          </a:bodyPr>
          <a:lstStyle/>
          <a:p>
            <a:pPr algn="l"/>
            <a:r>
              <a:rPr lang="en-CA" sz="1600" b="1" dirty="0">
                <a:latin typeface="Arial" pitchFamily="34" charset="0"/>
                <a:cs typeface="Arial" pitchFamily="34" charset="0"/>
              </a:rPr>
              <a:t>Rules for </a:t>
            </a:r>
            <a:r>
              <a:rPr lang="en-CA" sz="1600" b="1" dirty="0" err="1">
                <a:latin typeface="Arial" pitchFamily="34" charset="0"/>
                <a:cs typeface="Arial" pitchFamily="34" charset="0"/>
              </a:rPr>
              <a:t>Payor</a:t>
            </a:r>
            <a:r>
              <a:rPr lang="en-CA" sz="1600" b="1" baseline="0" dirty="0">
                <a:latin typeface="Arial" pitchFamily="34" charset="0"/>
                <a:cs typeface="Arial" pitchFamily="34" charset="0"/>
              </a:rPr>
              <a:t> Summary Statements</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609599" y="1612880"/>
            <a:ext cx="8229601" cy="313932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a:ln>
                  <a:noFill/>
                </a:ln>
                <a:solidFill>
                  <a:srgbClr val="000000"/>
                </a:solidFill>
                <a:effectLst/>
                <a:latin typeface="Arial" pitchFamily="34" charset="0"/>
                <a:cs typeface="Arial" pitchFamily="34" charset="0"/>
              </a:rPr>
              <a:t>For newly associated titles:</a:t>
            </a:r>
            <a:r>
              <a:rPr kumimoji="0" lang="en-US" sz="1200" b="0" i="0" u="none" strike="noStrike" cap="none" normalizeH="0" baseline="0" dirty="0">
                <a:ln>
                  <a:noFill/>
                </a:ln>
                <a:solidFill>
                  <a:srgbClr val="000000"/>
                </a:solidFill>
                <a:effectLst/>
                <a:latin typeface="Arial" pitchFamily="34" charset="0"/>
                <a:cs typeface="Arial" pitchFamily="34" charset="0"/>
              </a:rPr>
              <a:t> If a new FMT PE is linked to a Title where another FMT PE exists, the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will be carried forward from that FMT PE. For already active Freehold Titles, the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assigned remains assigned.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For corporate owned titles, that corporate entity's BA ID is assigned as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For Titles with more than one Corporate client as owner, the company with the greater percentage of ownership will be the defaulted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If there is more than one Corporate Owner and all have equal percentage of ownership, the FMT system will chose the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If there are two Owners on a Title, one corporate and one non-corporate, then the corporate owner will be the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The PE Administrator will be the default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for all non-corporate-owned titles that do not already have a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assigned.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The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role may be transferred to a new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using the Transfer Role functionality and rules.</a:t>
            </a:r>
            <a:endParaRPr kumimoji="0" lang="en-US" sz="1200" b="0" i="0" u="none" strike="noStrike" cap="none" normalizeH="0" baseline="0" dirty="0">
              <a:ln>
                <a:noFill/>
              </a:ln>
              <a:solidFill>
                <a:schemeClr val="tx1"/>
              </a:solidFill>
              <a:effectLst/>
              <a:latin typeface="Arial" pitchFamily="34" charset="0"/>
            </a:endParaRPr>
          </a:p>
        </p:txBody>
      </p:sp>
      <p:sp>
        <p:nvSpPr>
          <p:cNvPr id="4" name="Title 3"/>
          <p:cNvSpPr>
            <a:spLocks noGrp="1"/>
          </p:cNvSpPr>
          <p:nvPr>
            <p:ph type="title" idx="4294967295"/>
          </p:nvPr>
        </p:nvSpPr>
        <p:spPr>
          <a:xfrm>
            <a:off x="685800" y="563562"/>
            <a:ext cx="2286000" cy="884238"/>
          </a:xfrm>
        </p:spPr>
        <p:txBody>
          <a:bodyPr>
            <a:normAutofit/>
          </a:bodyPr>
          <a:lstStyle/>
          <a:p>
            <a:pPr algn="l"/>
            <a:r>
              <a:rPr lang="en-CA" sz="1600" b="1" dirty="0">
                <a:latin typeface="Arial" pitchFamily="34" charset="0"/>
                <a:cs typeface="Arial" pitchFamily="34" charset="0"/>
              </a:rPr>
              <a:t>Default </a:t>
            </a:r>
            <a:r>
              <a:rPr lang="en-CA" sz="1600" b="1" dirty="0" err="1">
                <a:latin typeface="Arial" pitchFamily="34" charset="0"/>
                <a:cs typeface="Arial" pitchFamily="34" charset="0"/>
              </a:rPr>
              <a:t>Payor</a:t>
            </a:r>
            <a:r>
              <a:rPr lang="en-CA" sz="1600" b="1" baseline="0" dirty="0">
                <a:latin typeface="Arial" pitchFamily="34" charset="0"/>
                <a:cs typeface="Arial" pitchFamily="34" charset="0"/>
              </a:rPr>
              <a:t> Rules</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793750" y="1778675"/>
            <a:ext cx="7359650" cy="2031325"/>
          </a:xfrm>
          <a:prstGeom prst="rect">
            <a:avLst/>
          </a:prstGeom>
        </p:spPr>
        <p:txBody>
          <a:bodyPr wrap="square" lIns="0" tIns="0" rIns="0" bIns="0">
            <a:spAutoFit/>
          </a:bodyPr>
          <a:lstStyle/>
          <a:p>
            <a:r>
              <a:rPr lang="en-CA" sz="1200" dirty="0">
                <a:latin typeface="Arial" pitchFamily="34" charset="0"/>
                <a:cs typeface="Arial" pitchFamily="34" charset="0"/>
              </a:rPr>
              <a:t>The Statement of Accounts gives a listing of all Tax Statements per account.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the Net Tax Payable is zero, then no statement is sent.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there is a balance owing there will be a monthly Statement of Account created.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Projected Interest column is pre-calculated to the 25th of the Statement month.</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must include the cover page of this report in your remittance process.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following pages are an example of a Statement of Accounts.</a:t>
            </a:r>
          </a:p>
        </p:txBody>
      </p:sp>
      <p:sp>
        <p:nvSpPr>
          <p:cNvPr id="4" name="Title 3"/>
          <p:cNvSpPr>
            <a:spLocks noGrp="1"/>
          </p:cNvSpPr>
          <p:nvPr>
            <p:ph type="title" idx="4294967295"/>
          </p:nvPr>
        </p:nvSpPr>
        <p:spPr>
          <a:xfrm>
            <a:off x="685800" y="533400"/>
            <a:ext cx="2819400" cy="960438"/>
          </a:xfrm>
        </p:spPr>
        <p:txBody>
          <a:bodyPr>
            <a:normAutofit/>
          </a:bodyPr>
          <a:lstStyle/>
          <a:p>
            <a:pPr algn="l"/>
            <a:r>
              <a:rPr lang="en-CA" sz="1600" b="1" dirty="0">
                <a:latin typeface="Arial" pitchFamily="34" charset="0"/>
                <a:cs typeface="Arial" pitchFamily="34" charset="0"/>
              </a:rPr>
              <a:t>Tax Statement of Account</a:t>
            </a:r>
          </a:p>
        </p:txBody>
      </p:sp>
    </p:spTree>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Statement of Account p1"/>
          <p:cNvPicPr>
            <a:picLocks noChangeArrowheads="1"/>
          </p:cNvPicPr>
          <p:nvPr/>
        </p:nvPicPr>
        <p:blipFill>
          <a:blip r:embed="rId2" cstate="print"/>
          <a:srcRect/>
          <a:stretch>
            <a:fillRect/>
          </a:stretch>
        </p:blipFill>
        <p:spPr bwMode="auto">
          <a:xfrm>
            <a:off x="488950" y="1298575"/>
            <a:ext cx="7512050" cy="3883025"/>
          </a:xfrm>
          <a:prstGeom prst="rect">
            <a:avLst/>
          </a:prstGeom>
          <a:noFill/>
        </p:spPr>
      </p:pic>
      <p:sp>
        <p:nvSpPr>
          <p:cNvPr id="3" name="Title 2"/>
          <p:cNvSpPr>
            <a:spLocks noGrp="1"/>
          </p:cNvSpPr>
          <p:nvPr>
            <p:ph type="title" idx="4294967295"/>
          </p:nvPr>
        </p:nvSpPr>
        <p:spPr>
          <a:xfrm>
            <a:off x="685800" y="563562"/>
            <a:ext cx="3429000" cy="884238"/>
          </a:xfrm>
        </p:spPr>
        <p:txBody>
          <a:bodyPr>
            <a:normAutofit/>
          </a:bodyPr>
          <a:lstStyle/>
          <a:p>
            <a:pPr algn="l"/>
            <a:r>
              <a:rPr lang="en-CA" sz="1600" b="1" dirty="0">
                <a:latin typeface="Arial" pitchFamily="34" charset="0"/>
                <a:cs typeface="Arial" pitchFamily="34" charset="0"/>
              </a:rPr>
              <a:t>Statement</a:t>
            </a:r>
            <a:r>
              <a:rPr lang="en-CA" sz="1600" b="1" baseline="0" dirty="0">
                <a:latin typeface="Arial" pitchFamily="34" charset="0"/>
                <a:cs typeface="Arial" pitchFamily="34" charset="0"/>
              </a:rPr>
              <a:t> of Account (Example)</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Statement of Account p2"/>
          <p:cNvPicPr>
            <a:picLocks noChangeArrowheads="1"/>
          </p:cNvPicPr>
          <p:nvPr/>
        </p:nvPicPr>
        <p:blipFill>
          <a:blip r:embed="rId2" cstate="print"/>
          <a:srcRect/>
          <a:stretch>
            <a:fillRect/>
          </a:stretch>
        </p:blipFill>
        <p:spPr bwMode="auto">
          <a:xfrm>
            <a:off x="488950" y="1374775"/>
            <a:ext cx="7512050" cy="3883025"/>
          </a:xfrm>
          <a:prstGeom prst="rect">
            <a:avLst/>
          </a:prstGeom>
          <a:noFill/>
        </p:spPr>
      </p:pic>
      <p:sp>
        <p:nvSpPr>
          <p:cNvPr id="3" name="Title 2"/>
          <p:cNvSpPr>
            <a:spLocks noGrp="1"/>
          </p:cNvSpPr>
          <p:nvPr>
            <p:ph type="title" idx="4294967295"/>
          </p:nvPr>
        </p:nvSpPr>
        <p:spPr>
          <a:xfrm>
            <a:off x="685800" y="639762"/>
            <a:ext cx="3429000" cy="731838"/>
          </a:xfrm>
        </p:spPr>
        <p:txBody>
          <a:bodyPr>
            <a:normAutofit/>
          </a:bodyPr>
          <a:lstStyle/>
          <a:p>
            <a:pPr algn="l"/>
            <a:r>
              <a:rPr lang="en-CA" sz="1600" b="1" dirty="0">
                <a:latin typeface="Arial" pitchFamily="34" charset="0"/>
                <a:cs typeface="Arial" pitchFamily="34" charset="0"/>
              </a:rPr>
              <a:t>Statement of Account (Example)</a:t>
            </a:r>
          </a:p>
        </p:txBody>
      </p:sp>
    </p:spTree>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normAutofit/>
          </a:bodyPr>
          <a:lstStyle/>
          <a:p>
            <a:r>
              <a:rPr lang="en-CA" sz="100" dirty="0">
                <a:solidFill>
                  <a:schemeClr val="bg1"/>
                </a:solidFill>
              </a:rPr>
              <a:t>Conclusion</a:t>
            </a:r>
          </a:p>
        </p:txBody>
      </p:sp>
      <p:sp>
        <p:nvSpPr>
          <p:cNvPr id="6" name="Text Box 5"/>
          <p:cNvSpPr txBox="1">
            <a:spLocks noChangeArrowheads="1"/>
          </p:cNvSpPr>
          <p:nvPr/>
        </p:nvSpPr>
        <p:spPr bwMode="auto">
          <a:xfrm>
            <a:off x="152400" y="1335088"/>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Request Status &amp; Tax Statement Retrieval </a:t>
            </a: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75" y="12954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courses detailing other functionality of the Freehold Mineral Tax application.</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course, please forward them to the following email address: </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hlinkClick r:id="rId3"/>
              </a:rPr>
              <a:t>Mintax.Energy@gov.ab.ca</a:t>
            </a:r>
            <a:r>
              <a:rPr lang="en-CA" sz="1400" dirty="0">
                <a:solidFill>
                  <a:srgbClr val="0070C0"/>
                </a:solidFill>
                <a:latin typeface="Arial" pitchFamily="34" charset="0"/>
                <a:cs typeface="Arial" pitchFamily="34" charset="0"/>
              </a:rPr>
              <a:t> </a:t>
            </a:r>
            <a:br>
              <a:rPr lang="en-CA" sz="1400" dirty="0">
                <a:solidFill>
                  <a:srgbClr val="0070C0"/>
                </a:solidFill>
                <a:latin typeface="Arial" pitchFamily="34" charset="0"/>
                <a:cs typeface="Arial" pitchFamily="34" charset="0"/>
              </a:rPr>
            </a:br>
            <a:endParaRPr lang="en-CA" sz="1400"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248151" y="1497211"/>
            <a:ext cx="4057649" cy="2769989"/>
          </a:xfrm>
          <a:prstGeom prst="rect">
            <a:avLst/>
          </a:prstGeom>
        </p:spPr>
        <p:txBody>
          <a:bodyPr wrap="square" lIns="0" tIns="0" rIns="0" bIns="0">
            <a:spAutoFit/>
          </a:bodyPr>
          <a:lstStyle/>
          <a:p>
            <a:r>
              <a:rPr lang="en-CA" sz="1200" dirty="0">
                <a:latin typeface="Arial" pitchFamily="34" charset="0"/>
                <a:cs typeface="Arial" pitchFamily="34" charset="0"/>
              </a:rPr>
              <a:t>Users can search Request Status using the Request Number provided by the ETS system. There are a number of ways to search and display the results using Form, Request Number, Date Range, Status (Completed, Error, Pickup, Processing or Submitting), or Account.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Start and End Dates on the Request Status search screen default to five days from the current date. You can manually change this by typing in the specific date you are looking for, or you can change this setting in your preferences to default to 30 or 60 days.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User information (documents) will be saved for users to access as output files in the Request Status node of ETS.</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4" descr="GRequest Status picture1"/>
          <p:cNvPicPr>
            <a:picLocks noChangeArrowheads="1"/>
          </p:cNvPicPr>
          <p:nvPr/>
        </p:nvPicPr>
        <p:blipFill rotWithShape="1">
          <a:blip r:embed="rId2" cstate="print"/>
          <a:srcRect t="4" b="50893"/>
          <a:stretch/>
        </p:blipFill>
        <p:spPr bwMode="auto">
          <a:xfrm>
            <a:off x="193675" y="1464000"/>
            <a:ext cx="3844925" cy="1584000"/>
          </a:xfrm>
          <a:prstGeom prst="rect">
            <a:avLst/>
          </a:prstGeom>
          <a:noFill/>
        </p:spPr>
      </p:pic>
      <p:sp>
        <p:nvSpPr>
          <p:cNvPr id="6" name="Title 5"/>
          <p:cNvSpPr>
            <a:spLocks noGrp="1"/>
          </p:cNvSpPr>
          <p:nvPr>
            <p:ph type="title" idx="4294967295"/>
          </p:nvPr>
        </p:nvSpPr>
        <p:spPr>
          <a:xfrm>
            <a:off x="609600" y="487362"/>
            <a:ext cx="1752600" cy="884238"/>
          </a:xfrm>
        </p:spPr>
        <p:txBody>
          <a:bodyPr>
            <a:normAutofit/>
          </a:bodyPr>
          <a:lstStyle/>
          <a:p>
            <a:pPr algn="l"/>
            <a:r>
              <a:rPr lang="en-US" sz="1600" b="1" dirty="0">
                <a:latin typeface="Arial" pitchFamily="34" charset="0"/>
                <a:cs typeface="Arial" pitchFamily="34" charset="0"/>
              </a:rPr>
              <a:t>Request Status</a:t>
            </a:r>
            <a:endParaRPr lang="en-CA" sz="1600" b="1" dirty="0">
              <a:latin typeface="Arial" pitchFamily="34" charset="0"/>
              <a:cs typeface="Arial" pitchFamily="34" charset="0"/>
            </a:endParaRPr>
          </a:p>
        </p:txBody>
      </p:sp>
      <p:sp>
        <p:nvSpPr>
          <p:cNvPr id="7" name="Rectangle 6"/>
          <p:cNvSpPr>
            <a:spLocks/>
          </p:cNvSpPr>
          <p:nvPr/>
        </p:nvSpPr>
        <p:spPr>
          <a:xfrm>
            <a:off x="7776210" y="8498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5 to 13)</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US" sz="100" dirty="0">
                <a:solidFill>
                  <a:schemeClr val="bg1"/>
                </a:solidFill>
              </a:rPr>
              <a:t>RS1</a:t>
            </a:r>
            <a:endParaRPr lang="en-CA" sz="100" dirty="0">
              <a:solidFill>
                <a:schemeClr val="bg1"/>
              </a:solidFill>
            </a:endParaRPr>
          </a:p>
        </p:txBody>
      </p:sp>
    </p:spTree>
    <p:extLst>
      <p:ext uri="{BB962C8B-B14F-4D97-AF65-F5344CB8AC3E}">
        <p14:creationId xmlns:p14="http://schemas.microsoft.com/office/powerpoint/2010/main" val="207610080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5745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RS2</a:t>
            </a:r>
          </a:p>
        </p:txBody>
      </p:sp>
    </p:spTree>
    <p:extLst>
      <p:ext uri="{BB962C8B-B14F-4D97-AF65-F5344CB8AC3E}">
        <p14:creationId xmlns:p14="http://schemas.microsoft.com/office/powerpoint/2010/main" val="72372918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0030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RS3</a:t>
            </a:r>
            <a:endParaRPr lang="en-CA" dirty="0">
              <a:solidFill>
                <a:schemeClr val="bg1"/>
              </a:solidFill>
            </a:endParaRPr>
          </a:p>
        </p:txBody>
      </p:sp>
    </p:spTree>
    <p:extLst>
      <p:ext uri="{BB962C8B-B14F-4D97-AF65-F5344CB8AC3E}">
        <p14:creationId xmlns:p14="http://schemas.microsoft.com/office/powerpoint/2010/main" val="388286210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4315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RS4</a:t>
            </a:r>
            <a:endParaRPr lang="en-CA" dirty="0">
              <a:solidFill>
                <a:schemeClr val="bg1"/>
              </a:solidFill>
            </a:endParaRPr>
          </a:p>
        </p:txBody>
      </p:sp>
    </p:spTree>
    <p:extLst>
      <p:ext uri="{BB962C8B-B14F-4D97-AF65-F5344CB8AC3E}">
        <p14:creationId xmlns:p14="http://schemas.microsoft.com/office/powerpoint/2010/main" val="401466557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RS5</a:t>
            </a:r>
            <a:endParaRPr lang="en-CA" dirty="0">
              <a:solidFill>
                <a:schemeClr val="bg1"/>
              </a:solidFill>
            </a:endParaRPr>
          </a:p>
        </p:txBody>
      </p:sp>
    </p:spTree>
    <p:extLst>
      <p:ext uri="{BB962C8B-B14F-4D97-AF65-F5344CB8AC3E}">
        <p14:creationId xmlns:p14="http://schemas.microsoft.com/office/powerpoint/2010/main" val="1536497018"/>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08</Order1>
    <Course_x0020_Description xmlns="d317fc56-cd2a-4fee-83bf-2acf5d88d7a0">In this module you will learn, how to retrieve Query FMT requests, how to retrieve Download Unit Values requests, how to search for requests generated through FMT and how to retrieve your annual and revised Tax Statements, Annual Payor Summaries and Statement of Accounts.</Course_x0020_Description>
    <Module xmlns="d317fc56-cd2a-4fee-83bf-2acf5d88d7a0">Module</Module>
    <Area xmlns="d317fc56-cd2a-4fee-83bf-2acf5d88d7a0">Freehold Mintax</Area>
    <Area_x0020_2 xmlns="1509703c-35a2-4cc5-bc03-45b4c99b43c1">Main Page</Area_x0020_2>
    <Course_x0020_Description2 xmlns="1509703c-35a2-4cc5-bc03-45b4c99b43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dedacd1-8ed8-4364-83a4-3ca25ad2d993" ContentTypeId="0x0101" PreviousValue="false"/>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6ED3D8-57F9-4007-ACEC-9CA94C65560D}">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2.xml><?xml version="1.0" encoding="utf-8"?>
<ds:datastoreItem xmlns:ds="http://schemas.openxmlformats.org/officeDocument/2006/customXml" ds:itemID="{72FB61D7-1568-4DDB-BDC9-6DEE75DB1D6B}">
  <ds:schemaRefs>
    <ds:schemaRef ds:uri="http://schemas.microsoft.com/sharepoint/v3/contenttype/forms"/>
  </ds:schemaRefs>
</ds:datastoreItem>
</file>

<file path=customXml/itemProps3.xml><?xml version="1.0" encoding="utf-8"?>
<ds:datastoreItem xmlns:ds="http://schemas.openxmlformats.org/officeDocument/2006/customXml" ds:itemID="{DD5EA8C7-D823-4B73-91BD-243AE635EC65}">
  <ds:schemaRefs>
    <ds:schemaRef ds:uri="Microsoft.SharePoint.Taxonomy.ContentTypeSync"/>
  </ds:schemaRefs>
</ds:datastoreItem>
</file>

<file path=customXml/itemProps4.xml><?xml version="1.0" encoding="utf-8"?>
<ds:datastoreItem xmlns:ds="http://schemas.openxmlformats.org/officeDocument/2006/customXml" ds:itemID="{8EBC7FEE-E1FF-478D-BBC5-663BF616C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417</TotalTime>
  <Words>1635</Words>
  <Application>Microsoft Office PowerPoint</Application>
  <PresentationFormat>On-screen Show (4:3)</PresentationFormat>
  <Paragraphs>128</Paragraphs>
  <Slides>38</Slides>
  <Notes>0</Notes>
  <HiddenSlides>19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Courier New</vt:lpstr>
      <vt:lpstr>Freestyle Script</vt:lpstr>
      <vt:lpstr>Office Theme</vt:lpstr>
      <vt:lpstr>Welcome</vt:lpstr>
      <vt:lpstr>Revisions</vt:lpstr>
      <vt:lpstr>Introduction</vt:lpstr>
      <vt:lpstr>Request Status</vt:lpstr>
      <vt:lpstr>RS1</vt:lpstr>
      <vt:lpstr>RS2</vt:lpstr>
      <vt:lpstr>RS3</vt:lpstr>
      <vt:lpstr>RS4</vt:lpstr>
      <vt:lpstr>RS5</vt:lpstr>
      <vt:lpstr>RS6</vt:lpstr>
      <vt:lpstr>RS7</vt:lpstr>
      <vt:lpstr>RS8</vt:lpstr>
      <vt:lpstr>RS9</vt:lpstr>
      <vt:lpstr>Query Form Type</vt:lpstr>
      <vt:lpstr>Download Unit Values Form Type</vt:lpstr>
      <vt:lpstr>DU1</vt:lpstr>
      <vt:lpstr>DU2</vt:lpstr>
      <vt:lpstr>DU3</vt:lpstr>
      <vt:lpstr>Tax Statement Retrieval</vt:lpstr>
      <vt:lpstr>TSR1</vt:lpstr>
      <vt:lpstr>TSR2</vt:lpstr>
      <vt:lpstr>TSR3</vt:lpstr>
      <vt:lpstr>TSR4</vt:lpstr>
      <vt:lpstr>TSR5</vt:lpstr>
      <vt:lpstr>TSR6</vt:lpstr>
      <vt:lpstr>TSR7</vt:lpstr>
      <vt:lpstr>Tax Statements</vt:lpstr>
      <vt:lpstr>Tax Statement (Example)</vt:lpstr>
      <vt:lpstr>Tax Statement (Example)</vt:lpstr>
      <vt:lpstr>Tax Statements Rules</vt:lpstr>
      <vt:lpstr>Payor Summary</vt:lpstr>
      <vt:lpstr>Payor Summary (Example)</vt:lpstr>
      <vt:lpstr>Rules for Payor Summary Statements</vt:lpstr>
      <vt:lpstr>Default Payor Rules</vt:lpstr>
      <vt:lpstr>Tax Statement of Account</vt:lpstr>
      <vt:lpstr>Statement of Account (Example)</vt:lpstr>
      <vt:lpstr>Statement of Account (Example)</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Status and Tax Statement Retrieval</dc:title>
  <dc:creator>Karen Chinnery</dc:creator>
  <cp:lastModifiedBy>Lynn McIntosh</cp:lastModifiedBy>
  <cp:revision>51</cp:revision>
  <dcterms:created xsi:type="dcterms:W3CDTF">2012-06-06T20:54:47Z</dcterms:created>
  <dcterms:modified xsi:type="dcterms:W3CDTF">2025-10-27T16:59:52Z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2025-10-27T16:59:51Z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65dd0e90-3e1a-4543-a87a-e78ed42b01dd</vt:lpwstr>
  </property>
  <property fmtid="{D5CDD505-2E9C-101B-9397-08002B2CF9AE}" pid="9" name="MSIP_Label_abf2ea38-542c-4b75-bd7d-582ec36a519f_ContentBits">
    <vt:lpwstr>2</vt:lpwstr>
  </property>
  <property fmtid="{D5CDD505-2E9C-101B-9397-08002B2CF9AE}" pid="10" name="MSIP_Label_abf2ea38-542c-4b75-bd7d-582ec36a519f_Tag">
    <vt:lpwstr>10, 3, 0, 1</vt:lpwstr>
  </property>
  <property fmtid="{D5CDD505-2E9C-101B-9397-08002B2CF9AE}" pid="11" name="ClassificationContentMarkingFooterLocations">
    <vt:lpwstr>Office Theme:11</vt:lpwstr>
  </property>
  <property fmtid="{D5CDD505-2E9C-101B-9397-08002B2CF9AE}" pid="12" name="ClassificationContentMarkingFooterText">
    <vt:lpwstr>Classification: Protected A</vt:lpwstr>
  </property>
</Properties>
</file>