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5" r:id="rId7"/>
    <p:sldId id="257" r:id="rId8"/>
    <p:sldId id="259" r:id="rId9"/>
    <p:sldId id="260" r:id="rId10"/>
    <p:sldId id="261" r:id="rId11"/>
    <p:sldId id="262" r:id="rId12"/>
    <p:sldId id="266" r:id="rId13"/>
    <p:sldId id="267" r:id="rId14"/>
    <p:sldId id="268" r:id="rId15"/>
    <p:sldId id="269"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67" d="100"/>
          <a:sy n="67" d="100"/>
        </p:scale>
        <p:origin x="78" y="22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6054ABA-E130-43D0-8629-0F8453E9BD13}"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054ABA-E130-43D0-8629-0F8453E9BD13}"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054ABA-E130-43D0-8629-0F8453E9BD13}"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6054ABA-E130-43D0-8629-0F8453E9BD13}"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054ABA-E130-43D0-8629-0F8453E9BD13}" type="datetimeFigureOut">
              <a:rPr lang="en-CA" smtClean="0"/>
              <a:t>2025-10-27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6054ABA-E130-43D0-8629-0F8453E9BD13}"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6054ABA-E130-43D0-8629-0F8453E9BD13}" type="datetimeFigureOut">
              <a:rPr lang="en-CA" smtClean="0"/>
              <a:t>2025-10-27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6054ABA-E130-43D0-8629-0F8453E9BD13}" type="datetimeFigureOut">
              <a:rPr lang="en-CA" smtClean="0"/>
              <a:t>2025-10-27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54ABA-E130-43D0-8629-0F8453E9BD13}" type="datetimeFigureOut">
              <a:rPr lang="en-CA" smtClean="0"/>
              <a:t>2025-10-27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054ABA-E130-43D0-8629-0F8453E9BD13}"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054ABA-E130-43D0-8629-0F8453E9BD13}" type="datetimeFigureOut">
              <a:rPr lang="en-CA" smtClean="0"/>
              <a:t>2025-10-27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92207E8-2B35-4034-9128-F679E787ED1A}"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54ABA-E130-43D0-8629-0F8453E9BD13}" type="datetimeFigureOut">
              <a:rPr lang="en-CA" smtClean="0"/>
              <a:t>2025-10-27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207E8-2B35-4034-9128-F679E787ED1A}"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2"/>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0"/>
            <a:ext cx="8991600" cy="798576"/>
          </a:xfrm>
          <a:prstGeom prst="rect">
            <a:avLst/>
          </a:prstGeom>
        </p:spPr>
      </p:pic>
      <p:sp>
        <p:nvSpPr>
          <p:cNvPr id="10" name="TextBox 8"/>
          <p:cNvSpPr txBox="1"/>
          <p:nvPr userDrawn="1"/>
        </p:nvSpPr>
        <p:spPr>
          <a:xfrm>
            <a:off x="7924800" y="6577695"/>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itchFamily="34" charset="0"/>
                <a:cs typeface="Arial" pitchFamily="34" charset="0"/>
              </a:rPr>
              <a:t>Page</a:t>
            </a:r>
            <a:r>
              <a:rPr lang="en-US" sz="1200" baseline="0" dirty="0">
                <a:latin typeface="Arial" pitchFamily="34" charset="0"/>
                <a:cs typeface="Arial" pitchFamily="34" charset="0"/>
              </a:rPr>
              <a:t> </a:t>
            </a:r>
            <a:fld id="{7BBEA47B-5C20-4D24-B980-3D3FEDDF151E}" type="slidenum">
              <a:rPr lang="en-US" sz="1200" baseline="0" smtClean="0">
                <a:latin typeface="Arial" pitchFamily="34" charset="0"/>
                <a:cs typeface="Arial" pitchFamily="34" charset="0"/>
              </a:rPr>
              <a:pPr/>
              <a:t>‹#›</a:t>
            </a:fld>
            <a:r>
              <a:rPr lang="en-US" sz="1200" baseline="0" dirty="0">
                <a:latin typeface="Arial" pitchFamily="34" charset="0"/>
                <a:cs typeface="Arial" pitchFamily="34" charset="0"/>
              </a:rPr>
              <a:t> of 12</a:t>
            </a:r>
            <a:endParaRPr lang="en-CA" sz="1200" dirty="0">
              <a:latin typeface="Arial" pitchFamily="34" charset="0"/>
              <a:cs typeface="Arial" pitchFamily="34" charset="0"/>
            </a:endParaRPr>
          </a:p>
        </p:txBody>
      </p:sp>
      <p:sp>
        <p:nvSpPr>
          <p:cNvPr id="11" name="TextBox 10">
            <a:extLst>
              <a:ext uri="{FF2B5EF4-FFF2-40B4-BE49-F238E27FC236}">
                <a16:creationId xmlns:a16="http://schemas.microsoft.com/office/drawing/2014/main" id="{4304CF10-F905-9504-6428-2A3ACF8CE2F6}"/>
              </a:ext>
            </a:extLst>
          </p:cNvPr>
          <p:cNvSpPr txBox="1"/>
          <p:nvPr userDrawn="1">
            <p:extLst>
              <p:ext uri="{1162E1C5-73C7-4A58-AE30-91384D911F3F}">
                <p184:classification xmlns:p184="http://schemas.microsoft.com/office/powerpoint/2018/4/main" val="ftr"/>
              </p:ext>
            </p:extLst>
          </p:nvPr>
        </p:nvSpPr>
        <p:spPr>
          <a:xfrm>
            <a:off x="63500" y="6626860"/>
            <a:ext cx="1508125" cy="167640"/>
          </a:xfrm>
          <a:prstGeom prst="rect">
            <a:avLst/>
          </a:prstGeom>
        </p:spPr>
        <p:txBody>
          <a:bodyPr horzOverflow="overflow" lIns="0" tIns="0" rIns="0" bIns="0">
            <a:spAutoFit/>
          </a:bodyPr>
          <a:lstStyle/>
          <a:p>
            <a:pPr algn="l"/>
            <a:r>
              <a:rPr lang="en-CA"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hyperlink" Target="mailto:Mintax.Energy@gov.ab.ca"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384675" y="2127409"/>
            <a:ext cx="3921125" cy="2215991"/>
          </a:xfrm>
          <a:prstGeom prst="rect">
            <a:avLst/>
          </a:prstGeom>
        </p:spPr>
        <p:txBody>
          <a:bodyPr wrap="square" lIns="0" tIns="0" rIns="0" bIns="0">
            <a:spAutoFit/>
          </a:bodyPr>
          <a:lstStyle/>
          <a:p>
            <a:r>
              <a:rPr lang="en-CA" sz="1200" dirty="0">
                <a:latin typeface="Arial" pitchFamily="34" charset="0"/>
                <a:cs typeface="Arial" pitchFamily="34" charset="0"/>
              </a:rPr>
              <a:t>The Unit Value is used in the calculation of tax.</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Download Unit Values Report contains PE's with production where the company is a lessee in the tax year.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user can review the PE's to determine if the Unit Values needs to be submitted.</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Industry may submit a Unit Value for a Production Entity. If no Unit Value is submitted, a Crown calculated Default Unit Value will be used.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Welcome</a:t>
            </a:r>
          </a:p>
        </p:txBody>
      </p:sp>
      <p:sp>
        <p:nvSpPr>
          <p:cNvPr id="7"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70124" y="3239869"/>
            <a:ext cx="4197076"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Download Unit Value</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6670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SR3</a:t>
            </a:r>
            <a:endParaRPr lang="en-CA" dirty="0">
              <a:solidFill>
                <a:schemeClr val="bg1"/>
              </a:solidFill>
            </a:endParaRPr>
          </a:p>
        </p:txBody>
      </p:sp>
    </p:spTree>
    <p:extLst>
      <p:ext uri="{BB962C8B-B14F-4D97-AF65-F5344CB8AC3E}">
        <p14:creationId xmlns:p14="http://schemas.microsoft.com/office/powerpoint/2010/main" val="70042600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098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SR4</a:t>
            </a:r>
          </a:p>
        </p:txBody>
      </p:sp>
    </p:spTree>
    <p:extLst>
      <p:ext uri="{BB962C8B-B14F-4D97-AF65-F5344CB8AC3E}">
        <p14:creationId xmlns:p14="http://schemas.microsoft.com/office/powerpoint/2010/main" val="387393507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335088"/>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Download Unit Values </a:t>
            </a: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courses detailing other functionality of the Freehold Mineral Tax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course,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3"/>
              </a:rPr>
              <a:t>Mintax.Energy@gov.ab.ca</a:t>
            </a:r>
            <a:r>
              <a:rPr lang="en-CA" sz="1400" dirty="0">
                <a:solidFill>
                  <a:srgbClr val="0070C0"/>
                </a:solidFill>
                <a:latin typeface="Arial" pitchFamily="34" charset="0"/>
                <a:cs typeface="Arial" pitchFamily="34" charset="0"/>
              </a:rPr>
              <a:t> </a:t>
            </a:r>
            <a:br>
              <a:rPr lang="en-CA" sz="1400" dirty="0">
                <a:solidFill>
                  <a:srgbClr val="0070C0"/>
                </a:solidFill>
                <a:latin typeface="Arial" pitchFamily="34" charset="0"/>
                <a:cs typeface="Arial" pitchFamily="34" charset="0"/>
              </a:rPr>
            </a:br>
            <a:endParaRPr lang="en-CA" sz="1400"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11162"/>
            <a:ext cx="1219200" cy="960438"/>
          </a:xfrm>
        </p:spPr>
        <p:txBody>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497769560"/>
              </p:ext>
            </p:extLst>
          </p:nvPr>
        </p:nvGraphicFramePr>
        <p:xfrm>
          <a:off x="1835696" y="270892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37580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86301" y="2514697"/>
            <a:ext cx="5258812" cy="9233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In this module, you will learn how to obtain reports to:</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a:solidFill>
                <a:srgbClr val="00000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rgbClr val="000000"/>
                </a:solidFill>
                <a:effectLst/>
                <a:latin typeface="Arial" pitchFamily="34" charset="0"/>
                <a:cs typeface="Arial" pitchFamily="34" charset="0"/>
              </a:rPr>
              <a:t>Determine which PE's are available to submit Unit Values for current or past years</a:t>
            </a:r>
            <a:br>
              <a:rPr kumimoji="0" lang="en-US" sz="1200" b="0" i="0" u="none" strike="noStrike" cap="none" normalizeH="0" baseline="0" dirty="0">
                <a:ln>
                  <a:noFill/>
                </a:ln>
                <a:solidFill>
                  <a:srgbClr val="000000"/>
                </a:solidFill>
                <a:effectLst/>
                <a:latin typeface="Arial" pitchFamily="34" charset="0"/>
                <a:cs typeface="Arial" pitchFamily="34" charset="0"/>
              </a:rPr>
            </a:br>
            <a:endParaRPr kumimoji="0" lang="en-US" sz="1200" b="0" i="0" u="none" strike="noStrike" cap="none" normalizeH="0" baseline="0" dirty="0">
              <a:ln>
                <a:noFill/>
              </a:ln>
              <a:solidFill>
                <a:schemeClr val="tx1"/>
              </a:solidFill>
              <a:effectLst/>
              <a:latin typeface="Arial" pitchFamily="34" charset="0"/>
            </a:endParaRPr>
          </a:p>
        </p:txBody>
      </p:sp>
      <p:pic>
        <p:nvPicPr>
          <p:cNvPr id="3" name="Picture 2" descr="GIntroduction"/>
          <p:cNvPicPr>
            <a:picLocks noChangeArrowheads="1"/>
          </p:cNvPicPr>
          <p:nvPr/>
        </p:nvPicPr>
        <p:blipFill>
          <a:blip r:embed="rId2" cstate="print"/>
          <a:srcRect/>
          <a:stretch>
            <a:fillRect/>
          </a:stretch>
        </p:blipFill>
        <p:spPr bwMode="auto">
          <a:xfrm>
            <a:off x="257300" y="1368225"/>
            <a:ext cx="3263900" cy="3302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33400"/>
            <a:ext cx="1524000" cy="7318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838200" y="2212538"/>
            <a:ext cx="7359650" cy="1477328"/>
          </a:xfrm>
          <a:prstGeom prst="rect">
            <a:avLst/>
          </a:prstGeom>
        </p:spPr>
        <p:txBody>
          <a:bodyPr wrap="square" lIns="0" tIns="0" rIns="0" bIns="0">
            <a:spAutoFit/>
          </a:bodyPr>
          <a:lstStyle/>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Unit values will only download for Lessee role holders.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 logged in user must be in a Lessee role and cannot specify any other Client Id which is not associated with the user's/company ETS Account.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Unit Value Guidelines, including the Default Values and the filing deadline, are published annually and can be accessed through the web at http://www.energy.gov.ab.ca/Tenure/871.asp</a:t>
            </a:r>
          </a:p>
        </p:txBody>
      </p:sp>
      <p:sp>
        <p:nvSpPr>
          <p:cNvPr id="4" name="Title 3"/>
          <p:cNvSpPr>
            <a:spLocks noGrp="1"/>
          </p:cNvSpPr>
          <p:nvPr>
            <p:ph type="title" idx="4294967295"/>
          </p:nvPr>
        </p:nvSpPr>
        <p:spPr>
          <a:xfrm>
            <a:off x="609600" y="487362"/>
            <a:ext cx="1828800" cy="884238"/>
          </a:xfrm>
        </p:spPr>
        <p:txBody>
          <a:bodyPr>
            <a:normAutofit/>
          </a:bodyPr>
          <a:lstStyle/>
          <a:p>
            <a:pPr algn="l"/>
            <a:r>
              <a:rPr lang="en-CA" sz="1600" b="1" dirty="0">
                <a:latin typeface="Arial" pitchFamily="34" charset="0"/>
                <a:cs typeface="Arial" pitchFamily="34" charset="0"/>
              </a:rPr>
              <a:t>Business Rules</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79400" y="3903583"/>
            <a:ext cx="3835400" cy="1354217"/>
          </a:xfrm>
          <a:prstGeom prst="rect">
            <a:avLst/>
          </a:prstGeom>
        </p:spPr>
        <p:txBody>
          <a:bodyPr wrap="square" lIns="0" tIns="0" rIns="0" bIns="0">
            <a:spAutoFit/>
          </a:bodyPr>
          <a:lstStyle/>
          <a:p>
            <a:r>
              <a:rPr lang="en-CA" sz="1100" b="1" i="1" dirty="0"/>
              <a:t>Tip:</a:t>
            </a:r>
            <a:r>
              <a:rPr lang="en-CA" sz="1100" i="1" dirty="0"/>
              <a:t> </a:t>
            </a:r>
            <a:r>
              <a:rPr lang="en-CA" sz="1100" dirty="0">
                <a:latin typeface="Arial" pitchFamily="34" charset="0"/>
                <a:cs typeface="Arial" pitchFamily="34" charset="0"/>
              </a:rPr>
              <a:t>Your search results will display possible unit value entry to the PE-Title combination where you are linked as a lessee. You will not see any other PEs for that title where you are not linked.</a:t>
            </a:r>
          </a:p>
          <a:p>
            <a:br>
              <a:rPr lang="en-CA" sz="1100" dirty="0">
                <a:latin typeface="Arial" pitchFamily="34" charset="0"/>
                <a:cs typeface="Arial" pitchFamily="34" charset="0"/>
              </a:rPr>
            </a:br>
            <a:r>
              <a:rPr lang="en-CA" sz="1100" b="1" i="1" dirty="0"/>
              <a:t>Tip</a:t>
            </a:r>
            <a:r>
              <a:rPr lang="en-CA" sz="1100" dirty="0">
                <a:latin typeface="Arial" pitchFamily="34" charset="0"/>
                <a:cs typeface="Arial" pitchFamily="34" charset="0"/>
              </a:rPr>
              <a:t>: You must specify the tax year</a:t>
            </a:r>
            <a:r>
              <a:rPr lang="en-CA" sz="1100" i="1" dirty="0"/>
              <a:t>.</a:t>
            </a:r>
            <a:br>
              <a:rPr lang="en-CA" sz="1100" i="1" dirty="0"/>
            </a:br>
            <a:br>
              <a:rPr lang="en-CA" sz="1100" i="1" dirty="0"/>
            </a:br>
            <a:endParaRPr lang="en-CA" sz="1100" i="1" dirty="0"/>
          </a:p>
        </p:txBody>
      </p:sp>
      <p:sp>
        <p:nvSpPr>
          <p:cNvPr id="3" name="Rectangle 2"/>
          <p:cNvSpPr>
            <a:spLocks/>
          </p:cNvSpPr>
          <p:nvPr/>
        </p:nvSpPr>
        <p:spPr>
          <a:xfrm>
            <a:off x="4419600" y="1400413"/>
            <a:ext cx="4114800" cy="3323987"/>
          </a:xfrm>
          <a:prstGeom prst="rect">
            <a:avLst/>
          </a:prstGeom>
        </p:spPr>
        <p:txBody>
          <a:bodyPr wrap="square" lIns="0" tIns="0" rIns="0" bIns="0">
            <a:spAutoFit/>
          </a:bodyPr>
          <a:lstStyle/>
          <a:p>
            <a:r>
              <a:rPr lang="en-CA" sz="1200" dirty="0">
                <a:latin typeface="Arial" pitchFamily="34" charset="0"/>
                <a:cs typeface="Arial" pitchFamily="34" charset="0"/>
              </a:rPr>
              <a:t>To begin the ‘Download Unit Values’ process, initiate a search:</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a PE if you are only interested in the unit value for that one PE.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the Land keys if your focus is on a specific area or region. </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a Title Id to retrieve only those PEs connected to that particular title where you are connected as a lessee.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one of your active client id's to retrieve all producing PEs where you, as that BA Id, are connected as lessee.</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4" name="Picture 4" descr="GDownload Unit Values – Search"/>
          <p:cNvPicPr>
            <a:picLocks noChangeArrowheads="1"/>
          </p:cNvPicPr>
          <p:nvPr/>
        </p:nvPicPr>
        <p:blipFill>
          <a:blip r:embed="rId2" cstate="print"/>
          <a:srcRect/>
          <a:stretch>
            <a:fillRect/>
          </a:stretch>
        </p:blipFill>
        <p:spPr bwMode="auto">
          <a:xfrm>
            <a:off x="279400" y="1484233"/>
            <a:ext cx="3835400" cy="2073275"/>
          </a:xfrm>
          <a:prstGeom prst="rect">
            <a:avLst/>
          </a:prstGeom>
          <a:noFill/>
        </p:spPr>
      </p:pic>
      <p:sp>
        <p:nvSpPr>
          <p:cNvPr id="5" name="Rectangle 4"/>
          <p:cNvSpPr>
            <a:spLocks/>
          </p:cNvSpPr>
          <p:nvPr/>
        </p:nvSpPr>
        <p:spPr>
          <a:xfrm>
            <a:off x="647700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914400" cy="731838"/>
          </a:xfrm>
        </p:spPr>
        <p:txBody>
          <a:bodyPr>
            <a:normAutofit/>
          </a:bodyPr>
          <a:lstStyle/>
          <a:p>
            <a:pPr algn="l"/>
            <a:r>
              <a:rPr lang="en-CA" sz="1600" b="1" dirty="0">
                <a:latin typeface="Arial" pitchFamily="34" charset="0"/>
                <a:cs typeface="Arial" pitchFamily="34" charset="0"/>
              </a:rPr>
              <a:t>Search</a:t>
            </a: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793750" y="2168604"/>
            <a:ext cx="7359650" cy="1292662"/>
          </a:xfrm>
          <a:prstGeom prst="rect">
            <a:avLst/>
          </a:prstGeom>
        </p:spPr>
        <p:txBody>
          <a:bodyPr wrap="square" lIns="0" tIns="0" rIns="0" bIns="0">
            <a:spAutoFit/>
          </a:bodyPr>
          <a:lstStyle/>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product to receive only those PEs where the product was produced for that tax year.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Tax year only for retrieving all producing PEs for your ETS account for that tax year. This is the broadest search and will return all PEs where you currently have active lessee roles.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Tip:</a:t>
            </a:r>
            <a:r>
              <a:rPr lang="en-CA" sz="1200" dirty="0">
                <a:latin typeface="Arial" pitchFamily="34" charset="0"/>
                <a:cs typeface="Arial" pitchFamily="34" charset="0"/>
              </a:rPr>
              <a:t> This option is very useful if PEs or Titles are not known or if there are many PEs.</a:t>
            </a:r>
          </a:p>
        </p:txBody>
      </p:sp>
      <p:sp>
        <p:nvSpPr>
          <p:cNvPr id="4" name="Title 3"/>
          <p:cNvSpPr>
            <a:spLocks noGrp="1"/>
          </p:cNvSpPr>
          <p:nvPr>
            <p:ph type="title" idx="4294967295"/>
          </p:nvPr>
        </p:nvSpPr>
        <p:spPr>
          <a:xfrm>
            <a:off x="609600" y="533400"/>
            <a:ext cx="2057400" cy="808038"/>
          </a:xfrm>
        </p:spPr>
        <p:txBody>
          <a:bodyPr>
            <a:normAutofit/>
          </a:bodyPr>
          <a:lstStyle/>
          <a:p>
            <a:pPr algn="l"/>
            <a:r>
              <a:rPr lang="en-CA" sz="1600" b="1" dirty="0">
                <a:latin typeface="Arial" pitchFamily="34" charset="0"/>
                <a:cs typeface="Arial" pitchFamily="34" charset="0"/>
              </a:rPr>
              <a:t>Search (Continued)</a:t>
            </a: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29151" y="1422400"/>
            <a:ext cx="4133849" cy="3139321"/>
          </a:xfrm>
          <a:prstGeom prst="rect">
            <a:avLst/>
          </a:prstGeom>
        </p:spPr>
        <p:txBody>
          <a:bodyPr wrap="square" lIns="0" tIns="0" rIns="0" bIns="0">
            <a:spAutoFit/>
          </a:bodyPr>
          <a:lstStyle/>
          <a:p>
            <a:r>
              <a:rPr lang="en-CA" sz="1200" dirty="0">
                <a:latin typeface="Arial" pitchFamily="34" charset="0"/>
                <a:cs typeface="Arial" pitchFamily="34" charset="0"/>
              </a:rPr>
              <a:t>The search results will not be displayed on screen.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will be given a hyper-link to the Request Status folder. You may also retrieve the results at anytime through the Request Status option in the tree view.</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results are displayed in a down-loadable “CSV” format.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CSV file format for downloading unit values is:</a:t>
            </a:r>
          </a:p>
          <a:p>
            <a:br>
              <a:rPr lang="en-CA" sz="1200" dirty="0">
                <a:latin typeface="Arial" pitchFamily="34" charset="0"/>
                <a:cs typeface="Arial" pitchFamily="34" charset="0"/>
              </a:rPr>
            </a:br>
            <a:r>
              <a:rPr lang="en-CA" sz="1200" dirty="0">
                <a:latin typeface="Arial" pitchFamily="34" charset="0"/>
                <a:cs typeface="Arial" pitchFamily="34" charset="0"/>
              </a:rPr>
              <a:t>“PE ID”, ”PE Name”, “Year”, “Product Type”, “Unit Value”, “Production”. The production is reported in Cubic Meters (M</a:t>
            </a:r>
            <a:r>
              <a:rPr lang="en-CA" sz="1200" baseline="30000" dirty="0">
                <a:latin typeface="Arial" pitchFamily="34" charset="0"/>
                <a:cs typeface="Arial" pitchFamily="34" charset="0"/>
              </a:rPr>
              <a:t>3</a:t>
            </a:r>
            <a:r>
              <a:rPr lang="en-CA" sz="1200" dirty="0">
                <a:latin typeface="Arial" pitchFamily="34" charset="0"/>
                <a:cs typeface="Arial" pitchFamily="34" charset="0"/>
              </a:rPr>
              <a:t>) for OIL and CON and 1000 Cubic Meters(10</a:t>
            </a:r>
            <a:r>
              <a:rPr lang="en-CA" sz="1200" baseline="30000" dirty="0">
                <a:latin typeface="Arial" pitchFamily="34" charset="0"/>
                <a:cs typeface="Arial" pitchFamily="34" charset="0"/>
              </a:rPr>
              <a:t>3</a:t>
            </a:r>
            <a:r>
              <a:rPr lang="en-CA" sz="1200" dirty="0">
                <a:latin typeface="Arial" pitchFamily="34" charset="0"/>
                <a:cs typeface="Arial" pitchFamily="34" charset="0"/>
              </a:rPr>
              <a:t>M</a:t>
            </a:r>
            <a:r>
              <a:rPr lang="en-CA" sz="1200" baseline="30000" dirty="0">
                <a:latin typeface="Arial" pitchFamily="34" charset="0"/>
                <a:cs typeface="Arial" pitchFamily="34" charset="0"/>
              </a:rPr>
              <a:t>3</a:t>
            </a:r>
            <a:r>
              <a:rPr lang="en-CA" sz="1200" dirty="0">
                <a:latin typeface="Arial" pitchFamily="34" charset="0"/>
                <a:cs typeface="Arial" pitchFamily="34" charset="0"/>
              </a:rPr>
              <a:t>) for GAS and SOL.</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Tip:</a:t>
            </a:r>
            <a:r>
              <a:rPr lang="en-CA" sz="1200" dirty="0">
                <a:latin typeface="Arial" pitchFamily="34" charset="0"/>
                <a:cs typeface="Arial" pitchFamily="34" charset="0"/>
              </a:rPr>
              <a:t> </a:t>
            </a:r>
            <a:r>
              <a:rPr lang="en-CA" sz="1100" dirty="0">
                <a:latin typeface="Arial" pitchFamily="34" charset="0"/>
                <a:cs typeface="Arial" pitchFamily="34" charset="0"/>
              </a:rPr>
              <a:t>The production shown for the PE is cumulative production for the year from that PE for the calendar year</a:t>
            </a:r>
            <a:r>
              <a:rPr lang="en-CA" sz="1200" dirty="0">
                <a:latin typeface="Arial" pitchFamily="34" charset="0"/>
                <a:cs typeface="Arial" pitchFamily="34" charset="0"/>
              </a:rPr>
              <a:t>.</a:t>
            </a:r>
          </a:p>
        </p:txBody>
      </p:sp>
      <p:pic>
        <p:nvPicPr>
          <p:cNvPr id="3" name="Picture 5" descr="GDownload Unit Values – Search Results"/>
          <p:cNvPicPr>
            <a:picLocks noChangeArrowheads="1"/>
          </p:cNvPicPr>
          <p:nvPr/>
        </p:nvPicPr>
        <p:blipFill>
          <a:blip r:embed="rId2" cstate="print"/>
          <a:srcRect/>
          <a:stretch>
            <a:fillRect/>
          </a:stretch>
        </p:blipFill>
        <p:spPr bwMode="auto">
          <a:xfrm>
            <a:off x="476250" y="1422400"/>
            <a:ext cx="3844925" cy="3225800"/>
          </a:xfrm>
          <a:prstGeom prst="rect">
            <a:avLst/>
          </a:prstGeom>
          <a:noFill/>
        </p:spPr>
      </p:pic>
      <p:sp>
        <p:nvSpPr>
          <p:cNvPr id="6" name="Title 5"/>
          <p:cNvSpPr>
            <a:spLocks noGrp="1"/>
          </p:cNvSpPr>
          <p:nvPr>
            <p:ph type="title" idx="4294967295"/>
          </p:nvPr>
        </p:nvSpPr>
        <p:spPr>
          <a:xfrm>
            <a:off x="685800" y="533400"/>
            <a:ext cx="1752600" cy="808038"/>
          </a:xfrm>
        </p:spPr>
        <p:txBody>
          <a:bodyPr>
            <a:normAutofit/>
          </a:bodyPr>
          <a:lstStyle/>
          <a:p>
            <a:pPr algn="l"/>
            <a:r>
              <a:rPr lang="en-CA" sz="1600" b="1" dirty="0">
                <a:latin typeface="Arial" pitchFamily="34" charset="0"/>
                <a:cs typeface="Arial" pitchFamily="34" charset="0"/>
              </a:rPr>
              <a:t>Search Results</a:t>
            </a:r>
          </a:p>
        </p:txBody>
      </p:sp>
      <p:sp>
        <p:nvSpPr>
          <p:cNvPr id="7" name="Rectangle 6"/>
          <p:cNvSpPr>
            <a:spLocks/>
          </p:cNvSpPr>
          <p:nvPr/>
        </p:nvSpPr>
        <p:spPr>
          <a:xfrm>
            <a:off x="7776210" y="8498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a:t>
            </a:r>
            <a:r>
              <a:rPr lang="en-CA" sz="1200" b="1" i="1" dirty="0">
                <a:latin typeface="Arial" pitchFamily="34" charset="0"/>
                <a:cs typeface="Arial" pitchFamily="34" charset="0"/>
                <a:hlinkClick r:id="rId4" action="ppaction://hlinksldjump"/>
              </a:rPr>
              <a:t>Information (Pages 8 to 11)</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8400"/>
            <a:ext cx="518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US" sz="100" dirty="0">
                <a:solidFill>
                  <a:schemeClr val="bg1"/>
                </a:solidFill>
              </a:rPr>
              <a:t>SR1</a:t>
            </a:r>
            <a:endParaRPr lang="en-CA" sz="100" dirty="0">
              <a:solidFill>
                <a:schemeClr val="bg1"/>
              </a:solidFill>
            </a:endParaRPr>
          </a:p>
        </p:txBody>
      </p:sp>
    </p:spTree>
    <p:extLst>
      <p:ext uri="{BB962C8B-B14F-4D97-AF65-F5344CB8AC3E}">
        <p14:creationId xmlns:p14="http://schemas.microsoft.com/office/powerpoint/2010/main" val="310497112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527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29159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Results</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SR2</a:t>
            </a:r>
            <a:endParaRPr lang="en-CA" dirty="0">
              <a:solidFill>
                <a:schemeClr val="bg1"/>
              </a:solidFill>
            </a:endParaRPr>
          </a:p>
        </p:txBody>
      </p:sp>
    </p:spTree>
    <p:extLst>
      <p:ext uri="{BB962C8B-B14F-4D97-AF65-F5344CB8AC3E}">
        <p14:creationId xmlns:p14="http://schemas.microsoft.com/office/powerpoint/2010/main" val="122249342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06</Order1>
    <Course_x0020_Description xmlns="d317fc56-cd2a-4fee-83bf-2acf5d88d7a0">In this module, you will learn how to obtain reports.</Course_x0020_Description>
    <Module xmlns="d317fc56-cd2a-4fee-83bf-2acf5d88d7a0">Module</Module>
    <Area xmlns="d317fc56-cd2a-4fee-83bf-2acf5d88d7a0">Freehold Mintax</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464F617F-6289-4B4F-93AF-AC4E13A18C59}">
  <ds:schemaRefs>
    <ds:schemaRef ds:uri="http://schemas.microsoft.com/sharepoint/v3/contenttype/forms"/>
  </ds:schemaRefs>
</ds:datastoreItem>
</file>

<file path=customXml/itemProps2.xml><?xml version="1.0" encoding="utf-8"?>
<ds:datastoreItem xmlns:ds="http://schemas.openxmlformats.org/officeDocument/2006/customXml" ds:itemID="{1F22FECD-42B5-46BF-8AA6-2D46AEF3F257}">
  <ds:schemaRefs>
    <ds:schemaRef ds:uri="Microsoft.SharePoint.Taxonomy.ContentTypeSync"/>
  </ds:schemaRefs>
</ds:datastoreItem>
</file>

<file path=customXml/itemProps3.xml><?xml version="1.0" encoding="utf-8"?>
<ds:datastoreItem xmlns:ds="http://schemas.openxmlformats.org/officeDocument/2006/customXml" ds:itemID="{B5B736FC-3538-4F32-A8D8-DB3431775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350564F-D659-474B-85CD-884123E6CFD2}">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otalTime>95</TotalTime>
  <Words>694</Words>
  <Application>Microsoft Office PowerPoint</Application>
  <PresentationFormat>On-screen Show (4:3)</PresentationFormat>
  <Paragraphs>61</Paragraphs>
  <Slides>12</Slides>
  <Notes>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Freestyle Script</vt:lpstr>
      <vt:lpstr>Office Theme</vt:lpstr>
      <vt:lpstr>Welcome</vt:lpstr>
      <vt:lpstr>Revisions</vt:lpstr>
      <vt:lpstr>Introduction</vt:lpstr>
      <vt:lpstr>Business Rules</vt:lpstr>
      <vt:lpstr>Search</vt:lpstr>
      <vt:lpstr>Search (Continued)</vt:lpstr>
      <vt:lpstr>Search Results</vt:lpstr>
      <vt:lpstr>SR1</vt:lpstr>
      <vt:lpstr>SR2</vt:lpstr>
      <vt:lpstr>SR3</vt:lpstr>
      <vt:lpstr>SR4</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Download Unit Values</dc:title>
  <dc:creator>Karen Chinnery</dc:creator>
  <cp:lastModifiedBy>Lynn McIntosh</cp:lastModifiedBy>
  <cp:revision>20</cp:revision>
  <dcterms:created xsi:type="dcterms:W3CDTF">2012-06-06T20:53:33Z</dcterms:created>
  <dcterms:modified xsi:type="dcterms:W3CDTF">2025-10-27T16:57:30Z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2025-10-27T16:57:29Z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bb5926f5-5f1b-4774-ad52-3a5a4556c467</vt:lpwstr>
  </property>
  <property fmtid="{D5CDD505-2E9C-101B-9397-08002B2CF9AE}" pid="9" name="MSIP_Label_abf2ea38-542c-4b75-bd7d-582ec36a519f_ContentBits">
    <vt:lpwstr>2</vt:lpwstr>
  </property>
  <property fmtid="{D5CDD505-2E9C-101B-9397-08002B2CF9AE}" pid="10" name="MSIP_Label_abf2ea38-542c-4b75-bd7d-582ec36a519f_Tag">
    <vt:lpwstr>10, 3, 0, 1</vt:lpwstr>
  </property>
  <property fmtid="{D5CDD505-2E9C-101B-9397-08002B2CF9AE}" pid="11" name="ClassificationContentMarkingFooterLocations">
    <vt:lpwstr>Office Theme:11</vt:lpwstr>
  </property>
  <property fmtid="{D5CDD505-2E9C-101B-9397-08002B2CF9AE}" pid="12" name="ClassificationContentMarkingFooterText">
    <vt:lpwstr>Classification: Protected A</vt:lpwstr>
  </property>
</Properties>
</file>