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8" r:id="rId6"/>
    <p:sldId id="265" r:id="rId7"/>
    <p:sldId id="257" r:id="rId8"/>
    <p:sldId id="259" r:id="rId9"/>
    <p:sldId id="260" r:id="rId10"/>
    <p:sldId id="261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7" autoAdjust="0"/>
  </p:normalViewPr>
  <p:slideViewPr>
    <p:cSldViewPr>
      <p:cViewPr varScale="1">
        <p:scale>
          <a:sx n="67" d="100"/>
          <a:sy n="67" d="100"/>
        </p:scale>
        <p:origin x="78" y="22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5B01-B0F6-43D9-A756-C041AC7C7FD7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BB5-EA1C-4E56-BEF6-40EFF80E958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5B01-B0F6-43D9-A756-C041AC7C7FD7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BB5-EA1C-4E56-BEF6-40EFF80E958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5B01-B0F6-43D9-A756-C041AC7C7FD7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BB5-EA1C-4E56-BEF6-40EFF80E958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5B01-B0F6-43D9-A756-C041AC7C7FD7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BB5-EA1C-4E56-BEF6-40EFF80E958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5B01-B0F6-43D9-A756-C041AC7C7FD7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BB5-EA1C-4E56-BEF6-40EFF80E958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5B01-B0F6-43D9-A756-C041AC7C7FD7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BB5-EA1C-4E56-BEF6-40EFF80E958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5B01-B0F6-43D9-A756-C041AC7C7FD7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BB5-EA1C-4E56-BEF6-40EFF80E958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5B01-B0F6-43D9-A756-C041AC7C7FD7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BB5-EA1C-4E56-BEF6-40EFF80E958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5B01-B0F6-43D9-A756-C041AC7C7FD7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BB5-EA1C-4E56-BEF6-40EFF80E958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5B01-B0F6-43D9-A756-C041AC7C7FD7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BB5-EA1C-4E56-BEF6-40EFF80E958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5B01-B0F6-43D9-A756-C041AC7C7FD7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FBB5-EA1C-4E56-BEF6-40EFF80E958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E5B01-B0F6-43D9-A756-C041AC7C7FD7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FBB5-EA1C-4E56-BEF6-40EFF80E958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2"/>
            <a:ext cx="914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600" cy="798576"/>
          </a:xfrm>
          <a:prstGeom prst="rect">
            <a:avLst/>
          </a:prstGeom>
        </p:spPr>
      </p:pic>
      <p:sp>
        <p:nvSpPr>
          <p:cNvPr id="10" name="TextBox 8"/>
          <p:cNvSpPr txBox="1"/>
          <p:nvPr userDrawn="1"/>
        </p:nvSpPr>
        <p:spPr>
          <a:xfrm>
            <a:off x="7924800" y="6577695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itchFamily="34" charset="0"/>
                <a:cs typeface="Arial" pitchFamily="34" charset="0"/>
              </a:rPr>
              <a:t>Page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</a:t>
            </a:r>
            <a:fld id="{7BBEA47B-5C20-4D24-B980-3D3FEDDF151E}" type="slidenum">
              <a:rPr lang="en-US" sz="1200" baseline="0" smtClean="0"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200" baseline="0" dirty="0">
                <a:latin typeface="Arial" pitchFamily="34" charset="0"/>
                <a:cs typeface="Arial" pitchFamily="34" charset="0"/>
              </a:rPr>
              <a:t> of 14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D587D5-3B1E-1988-EDC6-A03C8F779A9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26860"/>
            <a:ext cx="15081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1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Classification: Protected 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intax.Energy@gov.ab.c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67200" y="2392740"/>
            <a:ext cx="441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 Lessee may be deleted from a PE Title if they no longer wish to show an interest in that title.</a:t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 lessee may be deleted by either: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PE Administrator or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by the existing lessee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657225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sz="100" dirty="0">
                <a:solidFill>
                  <a:schemeClr val="bg1"/>
                </a:solidFill>
              </a:rPr>
              <a:t>Welcome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835" y="1573560"/>
            <a:ext cx="4474165" cy="216024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 dirty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Welcome!</a:t>
            </a:r>
          </a:p>
        </p:txBody>
      </p:sp>
      <p:sp>
        <p:nvSpPr>
          <p:cNvPr id="8" name="Rectangle 7"/>
          <p:cNvSpPr/>
          <p:nvPr/>
        </p:nvSpPr>
        <p:spPr>
          <a:xfrm>
            <a:off x="70124" y="3239869"/>
            <a:ext cx="4197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the ETS – Delete Lessee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Online Training Course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470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24150"/>
            <a:ext cx="4800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76200" y="6012418"/>
            <a:ext cx="12915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Add Effective Date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sz="100" dirty="0">
                <a:solidFill>
                  <a:schemeClr val="bg1"/>
                </a:solidFill>
              </a:rPr>
              <a:t>AED3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8901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81250"/>
            <a:ext cx="52578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76200" y="6012418"/>
            <a:ext cx="12915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Add Effective Date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sz="100" dirty="0">
                <a:solidFill>
                  <a:schemeClr val="bg1"/>
                </a:solidFill>
              </a:rPr>
              <a:t>AED4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8331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95550"/>
            <a:ext cx="51054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76200" y="6012418"/>
            <a:ext cx="12915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Add Effective Date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sz="100" dirty="0">
                <a:solidFill>
                  <a:schemeClr val="bg1"/>
                </a:solidFill>
              </a:rPr>
              <a:t>AED5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10972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86050"/>
            <a:ext cx="495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76200" y="6012418"/>
            <a:ext cx="12915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Add Effective Date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sz="100" dirty="0">
                <a:solidFill>
                  <a:schemeClr val="bg1"/>
                </a:solidFill>
              </a:rPr>
              <a:t>AED6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2825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657225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sz="1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1335088"/>
            <a:ext cx="5715000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Congratulations!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You have completed the </a:t>
            </a:r>
            <a:r>
              <a:rPr lang="en-US" b="1" dirty="0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ETS – Delete Lessee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Online Training Course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193800"/>
            <a:ext cx="403542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200" y="3352800"/>
            <a:ext cx="54514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Please proceed to the subsequent courses detailing other functionality of the Freehold Mineral Tax application.</a:t>
            </a:r>
            <a:b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If you have any comments or questions on this training course, please forward them to the following email address: </a:t>
            </a:r>
            <a:b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Mintax.Energy@gov.ab.ca</a:t>
            </a:r>
            <a: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CA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533400"/>
            <a:ext cx="1219200" cy="808038"/>
          </a:xfrm>
        </p:spPr>
        <p:txBody>
          <a:bodyPr/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Revisions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653390"/>
              </p:ext>
            </p:extLst>
          </p:nvPr>
        </p:nvGraphicFramePr>
        <p:xfrm>
          <a:off x="1835696" y="270892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 Number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August 31, 2012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Conversion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72701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3413125" y="1626275"/>
            <a:ext cx="4511675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In this module, you will learn how a Lessee linked to a PE/Title can be deleted from that role.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Lessees can delete themselves very easily, as soon as they know they are divesting from a well or wells.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"Pending" deletions may be set up by the Lessee up to 60 days in advance.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All the pending Delete transactions will be validated on the date set for deletion.</a:t>
            </a:r>
          </a:p>
        </p:txBody>
      </p:sp>
      <p:pic>
        <p:nvPicPr>
          <p:cNvPr id="3" name="Picture 1" descr="GIntroductio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4" y="1536700"/>
            <a:ext cx="2692400" cy="27305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14478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914400" y="1878211"/>
            <a:ext cx="7359650" cy="35086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dirty="0">
                <a:latin typeface="Arial" pitchFamily="34" charset="0"/>
                <a:cs typeface="Arial" pitchFamily="34" charset="0"/>
              </a:rPr>
              <a:t>The following rules apply when deleting a lessee:</a:t>
            </a:r>
          </a:p>
          <a:p>
            <a:endParaRPr lang="en-CA" sz="12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A Lessee cannot be deleted if no other lessee is connected to the Title/PE for the effective period.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An error message will be displayed.</a:t>
            </a:r>
          </a:p>
          <a:p>
            <a:pPr marL="171450" indent="-171450">
              <a:buFont typeface="Arial" pitchFamily="34" charset="0"/>
              <a:buChar char="•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A lessee will not be allowed to be removed if a Lessee transfer is pending on a Title/PE.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An error message will indicate the title that has the transfer pending.</a:t>
            </a:r>
          </a:p>
          <a:p>
            <a:pPr marL="171450" indent="-171450">
              <a:buFont typeface="Arial" pitchFamily="34" charset="0"/>
              <a:buChar char="•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A Terminated lessee cannot be deleted.</a:t>
            </a:r>
          </a:p>
          <a:p>
            <a:pPr lvl="1"/>
            <a:r>
              <a:rPr lang="en-CA" sz="1200" dirty="0">
                <a:latin typeface="Arial" pitchFamily="34" charset="0"/>
                <a:cs typeface="Arial" pitchFamily="34" charset="0"/>
              </a:rPr>
              <a:t>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Note: you would only see a terminated lessee if you searched within an earlier effective date timeframe.</a:t>
            </a:r>
          </a:p>
          <a:p>
            <a:pPr marL="171450" indent="-171450">
              <a:buFont typeface="Arial" pitchFamily="34" charset="0"/>
              <a:buChar char="•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If a Lessee being selected for deletion is also the PE Administrator, then a warning message will be displayed.</a:t>
            </a:r>
          </a:p>
          <a:p>
            <a:pPr lvl="1"/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You will still be allowed to proceed with the deletion of the Lessee, providing that none of the previous rules are contravened.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09600" y="533400"/>
            <a:ext cx="17526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Business Rules</a:t>
            </a: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4400551" y="1773466"/>
            <a:ext cx="4210049" cy="2569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To begin the ‘Delete Lessee’ process, do a search for the Production Entity (PE) or Title from which the Lessee needs to be deleted.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A PE Administrator can delete multiple lessees linked to a PE/Title in one request.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Lessee(s) may also delete their own role. Concurrence is not required for this process.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One Lessee must remain. The last Lessee will not be allowed to delete themselves. They will have to transfer their Lessee Role to another company.</a:t>
            </a:r>
            <a:br>
              <a:rPr lang="en-CA" sz="1100" dirty="0"/>
            </a:br>
            <a:endParaRPr lang="en-CA" sz="1100" dirty="0"/>
          </a:p>
        </p:txBody>
      </p:sp>
      <p:pic>
        <p:nvPicPr>
          <p:cNvPr id="3" name="Picture 4" descr="GDelete Lessee Search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844925" cy="32258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657225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09600" y="381000"/>
            <a:ext cx="990600" cy="9604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Search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276600"/>
            <a:ext cx="86285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4708525" y="1594009"/>
            <a:ext cx="3368675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To delete a lessee from individual titles, select those titles or lessees only.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You may also delete a lessee from all titles and PE’s displayed on the search results screen by selecting the “All PE” or “All Titles” option located at the top of the grid.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OK button functions as a clearance button, causing any unselected titles and PEs to be removed from the display screen.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GDelete Lessee Search Results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4" y="1346200"/>
            <a:ext cx="3844925" cy="32258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657225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18288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Search Results</a:t>
            </a: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4876800" y="1464945"/>
            <a:ext cx="3733800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Saving the request allocates a Request Number and triggers a prompt to enter the effective date for the deletion of the lessee.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SUBMIT button triggers the removal of the lessee from all selected titles and changes the request status to ‘Completed’.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An e-mail notification is sent to the deleted lessee if the deletion is created by the PE Administrator for concurrence.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To cancel the request to delete a lessee, use the DELETE button. This will change the request status to CLIENT CANCELLED.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GDelete Lessee Add Effective Dat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4" y="1422400"/>
            <a:ext cx="3844925" cy="32258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09600" y="533400"/>
            <a:ext cx="20574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Add Effective Date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7776210" y="849868"/>
            <a:ext cx="12915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3" action="ppaction://hlinksldjump"/>
              </a:rPr>
              <a:t>More Information (Pages 8 to 13)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95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52578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76200" y="6012418"/>
            <a:ext cx="12915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Add Effective Date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100" dirty="0">
                <a:solidFill>
                  <a:schemeClr val="bg1"/>
                </a:solidFill>
              </a:rPr>
              <a:t>AED1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662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4600"/>
            <a:ext cx="51054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76200" y="6012418"/>
            <a:ext cx="12915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Add Effective Date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sz="100" dirty="0">
                <a:solidFill>
                  <a:schemeClr val="bg1"/>
                </a:solidFill>
              </a:rPr>
              <a:t>AED2</a:t>
            </a:r>
          </a:p>
        </p:txBody>
      </p:sp>
    </p:spTree>
    <p:extLst>
      <p:ext uri="{BB962C8B-B14F-4D97-AF65-F5344CB8AC3E}">
        <p14:creationId xmlns:p14="http://schemas.microsoft.com/office/powerpoint/2010/main" val="336215112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8dedacd1-8ed8-4364-83a4-3ca25ad2d993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11" ma:contentTypeDescription="This is the base content type for all of the courses." ma:contentTypeScope="" ma:versionID="c604288cd4f6bd19e3eda76a8a050d32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xmlns:ns5="1509703c-35a2-4cc5-bc03-45b4c99b43c1" targetNamespace="http://schemas.microsoft.com/office/2006/metadata/properties" ma:root="true" ma:fieldsID="b1f7dacc3d924f099186cce2e07bebea" ns2:_="" ns3:_="" ns4:_="" ns5:_="">
    <xsd:import namespace="d317fc56-cd2a-4fee-83bf-2acf5d88d7a0"/>
    <xsd:import namespace="cd3b5d7d-85b8-485a-94e1-bd5df7614905"/>
    <xsd:import namespace="e6d83808-03cb-4f3c-af89-207626cead88"/>
    <xsd:import namespace="1509703c-35a2-4cc5-bc03-45b4c99b43c1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  <xsd:element ref="ns5:Area_x0020_2" minOccurs="0"/>
                <xsd:element ref="ns5:Course_x0020_Description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arbon Sequestration Tenure​​​​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9703c-35a2-4cc5-bc03-45b4c99b43c1" elementFormDefault="qualified">
    <xsd:import namespace="http://schemas.microsoft.com/office/2006/documentManagement/types"/>
    <xsd:import namespace="http://schemas.microsoft.com/office/infopath/2007/PartnerControls"/>
    <xsd:element name="Area_x0020_2" ma:index="16" nillable="true" ma:displayName="Area 2" ma:default="Main Page" ma:format="Dropdown" ma:internalName="Area_x0020_2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Course_x0020_Description2" ma:index="17" nillable="true" ma:displayName="Course Description2" ma:internalName="Course_x0020_Description2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src="/PublishingImages/Pages/Presenation.png" style="BORDER&amp;#58;0px solid;" /&gt;</EOL_x0020_Thumbnail>
    <Order1 xmlns="d317fc56-cd2a-4fee-83bf-2acf5d88d7a0">05</Order1>
    <Course_x0020_Description xmlns="d317fc56-cd2a-4fee-83bf-2acf5d88d7a0">In this module, you will learn how a Lessee linked to a PE/Title can be deleted from that role</Course_x0020_Description>
    <Module xmlns="d317fc56-cd2a-4fee-83bf-2acf5d88d7a0">Module</Module>
    <Area xmlns="d317fc56-cd2a-4fee-83bf-2acf5d88d7a0">Freehold Mintax</Area>
    <Area_x0020_2 xmlns="1509703c-35a2-4cc5-bc03-45b4c99b43c1">Main Page</Area_x0020_2>
    <Course_x0020_Description2 xmlns="1509703c-35a2-4cc5-bc03-45b4c99b43c1" xsi:nil="true"/>
  </documentManagement>
</p:properties>
</file>

<file path=customXml/itemProps1.xml><?xml version="1.0" encoding="utf-8"?>
<ds:datastoreItem xmlns:ds="http://schemas.openxmlformats.org/officeDocument/2006/customXml" ds:itemID="{1EC06EE8-68D8-4244-9034-07AA74D340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C9A16E-CA48-4118-ADBE-97B10A63852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241470E6-3BC5-4206-BDE9-256202DFD6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7fc56-cd2a-4fee-83bf-2acf5d88d7a0"/>
    <ds:schemaRef ds:uri="cd3b5d7d-85b8-485a-94e1-bd5df7614905"/>
    <ds:schemaRef ds:uri="e6d83808-03cb-4f3c-af89-207626cead88"/>
    <ds:schemaRef ds:uri="1509703c-35a2-4cc5-bc03-45b4c99b43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CB3788-5B33-49EC-BD49-F7266F7E763E}">
  <ds:schemaRefs>
    <ds:schemaRef ds:uri="http://schemas.microsoft.com/office/2006/metadata/properties"/>
    <ds:schemaRef ds:uri="http://schemas.microsoft.com/office/infopath/2007/PartnerControls"/>
    <ds:schemaRef ds:uri="cd3b5d7d-85b8-485a-94e1-bd5df7614905"/>
    <ds:schemaRef ds:uri="d317fc56-cd2a-4fee-83bf-2acf5d88d7a0"/>
    <ds:schemaRef ds:uri="1509703c-35a2-4cc5-bc03-45b4c99b43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695</Words>
  <Application>Microsoft Office PowerPoint</Application>
  <PresentationFormat>On-screen Show (4:3)</PresentationFormat>
  <Paragraphs>58</Paragraphs>
  <Slides>14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Freestyle Script</vt:lpstr>
      <vt:lpstr>Office Theme</vt:lpstr>
      <vt:lpstr>Welcome</vt:lpstr>
      <vt:lpstr>Revisions</vt:lpstr>
      <vt:lpstr>Introduction</vt:lpstr>
      <vt:lpstr>Business Rules</vt:lpstr>
      <vt:lpstr>Search</vt:lpstr>
      <vt:lpstr>Search Results</vt:lpstr>
      <vt:lpstr>Add Effective Date</vt:lpstr>
      <vt:lpstr>AED1</vt:lpstr>
      <vt:lpstr>AED2</vt:lpstr>
      <vt:lpstr>AED3</vt:lpstr>
      <vt:lpstr>AED4</vt:lpstr>
      <vt:lpstr>AED5</vt:lpstr>
      <vt:lpstr>AED6</vt:lpstr>
      <vt:lpstr>Conclusion</vt:lpstr>
    </vt:vector>
  </TitlesOfParts>
  <Company>Government of Alberta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Delete Lessee</dc:title>
  <dc:creator>Karen Chinnery</dc:creator>
  <cp:lastModifiedBy>Lynn McIntosh</cp:lastModifiedBy>
  <cp:revision>26</cp:revision>
  <dcterms:created xsi:type="dcterms:W3CDTF">2012-06-06T20:52:58Z</dcterms:created>
  <dcterms:modified xsi:type="dcterms:W3CDTF">2025-10-27T16:56:30Z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0x0101004CF9B3243FA46A47A5D45CADF07EB49500869333630F2EE44D93EB5262DF3C44F2</vt:lpwstr>
  </property>
  <property fmtid="{D5CDD505-2E9C-101B-9397-08002B2CF9AE}" pid="3" name="MSIP_Label_abf2ea38-542c-4b75-bd7d-582ec36a519f_Enabled">
    <vt:lpwstr>true</vt:lpwstr>
  </property>
  <property fmtid="{D5CDD505-2E9C-101B-9397-08002B2CF9AE}" pid="4" name="MSIP_Label_abf2ea38-542c-4b75-bd7d-582ec36a519f_SetDate">
    <vt:lpwstr>2025-10-27T16:56:30Z</vt:lpwstr>
  </property>
  <property fmtid="{D5CDD505-2E9C-101B-9397-08002B2CF9AE}" pid="5" name="MSIP_Label_abf2ea38-542c-4b75-bd7d-582ec36a519f_Method">
    <vt:lpwstr>Standard</vt:lpwstr>
  </property>
  <property fmtid="{D5CDD505-2E9C-101B-9397-08002B2CF9AE}" pid="6" name="MSIP_Label_abf2ea38-542c-4b75-bd7d-582ec36a519f_Name">
    <vt:lpwstr>Protected A</vt:lpwstr>
  </property>
  <property fmtid="{D5CDD505-2E9C-101B-9397-08002B2CF9AE}" pid="7" name="MSIP_Label_abf2ea38-542c-4b75-bd7d-582ec36a519f_SiteId">
    <vt:lpwstr>2bb51c06-af9b-42c5-8bf5-3c3b7b10850b</vt:lpwstr>
  </property>
  <property fmtid="{D5CDD505-2E9C-101B-9397-08002B2CF9AE}" pid="8" name="MSIP_Label_abf2ea38-542c-4b75-bd7d-582ec36a519f_ActionId">
    <vt:lpwstr>476af99f-9dc9-461d-a092-e2a8cf65b20f</vt:lpwstr>
  </property>
  <property fmtid="{D5CDD505-2E9C-101B-9397-08002B2CF9AE}" pid="9" name="MSIP_Label_abf2ea38-542c-4b75-bd7d-582ec36a519f_ContentBits">
    <vt:lpwstr>2</vt:lpwstr>
  </property>
  <property fmtid="{D5CDD505-2E9C-101B-9397-08002B2CF9AE}" pid="10" name="MSIP_Label_abf2ea38-542c-4b75-bd7d-582ec36a519f_Tag">
    <vt:lpwstr>10, 3, 0, 1</vt:lpwstr>
  </property>
  <property fmtid="{D5CDD505-2E9C-101B-9397-08002B2CF9AE}" pid="11" name="ClassificationContentMarkingFooterLocations">
    <vt:lpwstr>Office Theme:11</vt:lpwstr>
  </property>
  <property fmtid="{D5CDD505-2E9C-101B-9397-08002B2CF9AE}" pid="12" name="ClassificationContentMarkingFooterText">
    <vt:lpwstr>Classification: Protected A</vt:lpwstr>
  </property>
</Properties>
</file>