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5" r:id="rId7"/>
    <p:sldId id="257" r:id="rId8"/>
    <p:sldId id="259" r:id="rId9"/>
    <p:sldId id="260" r:id="rId10"/>
    <p:sldId id="261"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67" d="100"/>
          <a:sy n="67" d="100"/>
        </p:scale>
        <p:origin x="78" y="22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4E0F946-BFB7-4776-85D3-2A212070FDE7}"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0F946-BFB7-4776-85D3-2A212070FDE7}"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4E0F946-BFB7-4776-85D3-2A212070FDE7}"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4E0F946-BFB7-4776-85D3-2A212070FDE7}" type="datetimeFigureOut">
              <a:rPr lang="en-CA" smtClean="0"/>
              <a:t>2025-10-27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4E0F946-BFB7-4776-85D3-2A212070FDE7}" type="datetimeFigureOut">
              <a:rPr lang="en-CA" smtClean="0"/>
              <a:t>2025-10-27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0F946-BFB7-4776-85D3-2A212070FDE7}" type="datetimeFigureOut">
              <a:rPr lang="en-CA" smtClean="0"/>
              <a:t>2025-10-27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E0F946-BFB7-4776-85D3-2A212070FDE7}"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E0F946-BFB7-4776-85D3-2A212070FDE7}"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F9362EE-C383-4AA1-B6B5-DDEA7F042423}"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0F946-BFB7-4776-85D3-2A212070FDE7}" type="datetimeFigureOut">
              <a:rPr lang="en-CA" smtClean="0"/>
              <a:t>2025-10-27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362EE-C383-4AA1-B6B5-DDEA7F042423}"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10" name="TextBox 8"/>
          <p:cNvSpPr txBox="1"/>
          <p:nvPr userDrawn="1"/>
        </p:nvSpPr>
        <p:spPr>
          <a:xfrm>
            <a:off x="7924800" y="6581000"/>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itchFamily="34" charset="0"/>
                <a:cs typeface="Arial" pitchFamily="34" charset="0"/>
              </a:rPr>
              <a:t>Page</a:t>
            </a:r>
            <a:r>
              <a:rPr lang="en-US" sz="1200" baseline="0" dirty="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a:latin typeface="Arial" pitchFamily="34" charset="0"/>
                <a:cs typeface="Arial" pitchFamily="34" charset="0"/>
              </a:rPr>
              <a:t> of 24</a:t>
            </a:r>
            <a:endParaRPr lang="en-CA" sz="1200" dirty="0">
              <a:latin typeface="Arial" pitchFamily="34" charset="0"/>
              <a:cs typeface="Arial" pitchFamily="34" charset="0"/>
            </a:endParaRPr>
          </a:p>
        </p:txBody>
      </p:sp>
      <p:sp>
        <p:nvSpPr>
          <p:cNvPr id="11" name="TextBox 10">
            <a:extLst>
              <a:ext uri="{FF2B5EF4-FFF2-40B4-BE49-F238E27FC236}">
                <a16:creationId xmlns:a16="http://schemas.microsoft.com/office/drawing/2014/main" id="{6C120D35-229A-7F84-2361-F3D8A401EE03}"/>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hyperlink" Target="mailto:Mintax.Energy@gov.ab.ca"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7525" y="2485072"/>
            <a:ext cx="4511675" cy="1477328"/>
          </a:xfrm>
          <a:prstGeom prst="rect">
            <a:avLst/>
          </a:prstGeom>
        </p:spPr>
        <p:txBody>
          <a:bodyPr wrap="square" lIns="0" tIns="0" rIns="0" bIns="0">
            <a:spAutoFit/>
          </a:bodyPr>
          <a:lstStyle/>
          <a:p>
            <a:r>
              <a:rPr lang="en-CA" sz="1200" dirty="0">
                <a:latin typeface="Arial" pitchFamily="34" charset="0"/>
                <a:cs typeface="Arial" pitchFamily="34" charset="0"/>
              </a:rPr>
              <a:t>Adding a lessee to a title is a declaration of a lessee’s interest in that Title Id. </a:t>
            </a:r>
          </a:p>
          <a:p>
            <a:br>
              <a:rPr lang="en-CA" sz="1200" dirty="0">
                <a:latin typeface="Arial" pitchFamily="34" charset="0"/>
                <a:cs typeface="Arial" pitchFamily="34" charset="0"/>
              </a:rPr>
            </a:br>
            <a:r>
              <a:rPr lang="en-CA" sz="1200" dirty="0">
                <a:latin typeface="Arial" pitchFamily="34" charset="0"/>
                <a:cs typeface="Arial" pitchFamily="34" charset="0"/>
              </a:rPr>
              <a:t>A new lessee may be added by either:</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 PE Administrator or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 new lessee</a:t>
            </a:r>
          </a:p>
        </p:txBody>
      </p:sp>
      <p:sp>
        <p:nvSpPr>
          <p:cNvPr id="5" name="Title 4"/>
          <p:cNvSpPr>
            <a:spLocks noGrp="1"/>
          </p:cNvSpPr>
          <p:nvPr>
            <p:ph type="title" idx="4294967295"/>
          </p:nvPr>
        </p:nvSpPr>
        <p:spPr/>
        <p:txBody>
          <a:bodyPr>
            <a:normAutofit/>
          </a:bodyPr>
          <a:lstStyle/>
          <a:p>
            <a:pPr algn="l"/>
            <a:r>
              <a:rPr lang="en-CA" sz="100" b="1" dirty="0">
                <a:solidFill>
                  <a:schemeClr val="bg1"/>
                </a:solidFill>
                <a:latin typeface="Arial" pitchFamily="34" charset="0"/>
                <a:cs typeface="Arial" pitchFamily="34" charset="0"/>
              </a:rPr>
              <a:t>Welcome</a:t>
            </a:r>
          </a:p>
        </p:txBody>
      </p:sp>
      <p:sp>
        <p:nvSpPr>
          <p:cNvPr id="6"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70124" y="3239869"/>
            <a:ext cx="4197076"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Add Lessee</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PEA3</a:t>
            </a:r>
          </a:p>
        </p:txBody>
      </p:sp>
    </p:spTree>
    <p:extLst>
      <p:ext uri="{BB962C8B-B14F-4D97-AF65-F5344CB8AC3E}">
        <p14:creationId xmlns:p14="http://schemas.microsoft.com/office/powerpoint/2010/main" val="291074771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193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PEA4</a:t>
            </a:r>
          </a:p>
        </p:txBody>
      </p:sp>
    </p:spTree>
    <p:extLst>
      <p:ext uri="{BB962C8B-B14F-4D97-AF65-F5344CB8AC3E}">
        <p14:creationId xmlns:p14="http://schemas.microsoft.com/office/powerpoint/2010/main" val="172810791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2819400"/>
            <a:ext cx="4673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PEA5</a:t>
            </a:r>
          </a:p>
        </p:txBody>
      </p:sp>
    </p:spTree>
    <p:extLst>
      <p:ext uri="{BB962C8B-B14F-4D97-AF65-F5344CB8AC3E}">
        <p14:creationId xmlns:p14="http://schemas.microsoft.com/office/powerpoint/2010/main" val="271127240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337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PEA6</a:t>
            </a:r>
          </a:p>
        </p:txBody>
      </p:sp>
    </p:spTree>
    <p:extLst>
      <p:ext uri="{BB962C8B-B14F-4D97-AF65-F5344CB8AC3E}">
        <p14:creationId xmlns:p14="http://schemas.microsoft.com/office/powerpoint/2010/main" val="228858807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PEA7</a:t>
            </a:r>
            <a:endParaRPr lang="en-CA" dirty="0">
              <a:solidFill>
                <a:schemeClr val="bg1"/>
              </a:solidFill>
            </a:endParaRPr>
          </a:p>
        </p:txBody>
      </p:sp>
    </p:spTree>
    <p:extLst>
      <p:ext uri="{BB962C8B-B14F-4D97-AF65-F5344CB8AC3E}">
        <p14:creationId xmlns:p14="http://schemas.microsoft.com/office/powerpoint/2010/main" val="315452124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57250"/>
            <a:ext cx="45466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813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PEA8</a:t>
            </a:r>
          </a:p>
        </p:txBody>
      </p:sp>
    </p:spTree>
    <p:extLst>
      <p:ext uri="{BB962C8B-B14F-4D97-AF65-F5344CB8AC3E}">
        <p14:creationId xmlns:p14="http://schemas.microsoft.com/office/powerpoint/2010/main" val="4551159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72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90826"/>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PEA9</a:t>
            </a:r>
          </a:p>
        </p:txBody>
      </p:sp>
    </p:spTree>
    <p:extLst>
      <p:ext uri="{BB962C8B-B14F-4D97-AF65-F5344CB8AC3E}">
        <p14:creationId xmlns:p14="http://schemas.microsoft.com/office/powerpoint/2010/main" val="385780474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003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PEA10</a:t>
            </a:r>
          </a:p>
        </p:txBody>
      </p:sp>
    </p:spTree>
    <p:extLst>
      <p:ext uri="{BB962C8B-B14F-4D97-AF65-F5344CB8AC3E}">
        <p14:creationId xmlns:p14="http://schemas.microsoft.com/office/powerpoint/2010/main" val="158509313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3845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PEA11</a:t>
            </a:r>
          </a:p>
        </p:txBody>
      </p:sp>
    </p:spTree>
    <p:extLst>
      <p:ext uri="{BB962C8B-B14F-4D97-AF65-F5344CB8AC3E}">
        <p14:creationId xmlns:p14="http://schemas.microsoft.com/office/powerpoint/2010/main" val="388508762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24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PEA12</a:t>
            </a:r>
            <a:endParaRPr lang="en-CA" dirty="0">
              <a:solidFill>
                <a:schemeClr val="bg1"/>
              </a:solidFill>
            </a:endParaRPr>
          </a:p>
        </p:txBody>
      </p:sp>
    </p:spTree>
    <p:extLst>
      <p:ext uri="{BB962C8B-B14F-4D97-AF65-F5344CB8AC3E}">
        <p14:creationId xmlns:p14="http://schemas.microsoft.com/office/powerpoint/2010/main" val="17616956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09600"/>
            <a:ext cx="1295400" cy="7318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1970052773"/>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7624944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PEA13</a:t>
            </a:r>
            <a:endParaRPr lang="en-CA" dirty="0">
              <a:solidFill>
                <a:schemeClr val="bg1"/>
              </a:solidFill>
            </a:endParaRPr>
          </a:p>
        </p:txBody>
      </p:sp>
    </p:spTree>
    <p:extLst>
      <p:ext uri="{BB962C8B-B14F-4D97-AF65-F5344CB8AC3E}">
        <p14:creationId xmlns:p14="http://schemas.microsoft.com/office/powerpoint/2010/main" val="69261387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2415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PEA14</a:t>
            </a:r>
          </a:p>
        </p:txBody>
      </p:sp>
    </p:spTree>
    <p:extLst>
      <p:ext uri="{BB962C8B-B14F-4D97-AF65-F5344CB8AC3E}">
        <p14:creationId xmlns:p14="http://schemas.microsoft.com/office/powerpoint/2010/main" val="48087295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95550"/>
            <a:ext cx="5105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PEA15</a:t>
            </a:r>
            <a:endParaRPr lang="en-CA" dirty="0">
              <a:solidFill>
                <a:schemeClr val="bg1"/>
              </a:solidFill>
            </a:endParaRPr>
          </a:p>
        </p:txBody>
      </p:sp>
    </p:spTree>
    <p:extLst>
      <p:ext uri="{BB962C8B-B14F-4D97-AF65-F5344CB8AC3E}">
        <p14:creationId xmlns:p14="http://schemas.microsoft.com/office/powerpoint/2010/main" val="2060993378"/>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860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PEA16</a:t>
            </a:r>
            <a:endParaRPr lang="en-CA" dirty="0">
              <a:solidFill>
                <a:schemeClr val="bg1"/>
              </a:solidFill>
            </a:endParaRPr>
          </a:p>
        </p:txBody>
      </p:sp>
    </p:spTree>
    <p:extLst>
      <p:ext uri="{BB962C8B-B14F-4D97-AF65-F5344CB8AC3E}">
        <p14:creationId xmlns:p14="http://schemas.microsoft.com/office/powerpoint/2010/main" val="372493098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335088"/>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Add Lessee </a:t>
            </a: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Freehold Mineral Tax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course,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3"/>
              </a:rPr>
              <a:t>Mintax.Energy@gov.ab.ca</a:t>
            </a:r>
            <a:r>
              <a:rPr lang="en-CA" sz="1400" dirty="0">
                <a:solidFill>
                  <a:srgbClr val="0070C0"/>
                </a:solidFill>
                <a:latin typeface="Arial" pitchFamily="34" charset="0"/>
                <a:cs typeface="Arial" pitchFamily="34" charset="0"/>
              </a:rPr>
              <a:t>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29000" y="2417544"/>
            <a:ext cx="5418471" cy="129266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In this module, you will learn how to add a new Lessee to a title, </a:t>
            </a: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0" i="0" u="none" strike="noStrike" cap="none" normalizeH="0" baseline="0" dirty="0">
                <a:ln>
                  <a:noFill/>
                </a:ln>
                <a:solidFill>
                  <a:srgbClr val="000000"/>
                </a:solidFill>
                <a:effectLst/>
                <a:latin typeface="Arial" pitchFamily="34" charset="0"/>
                <a:cs typeface="Arial" pitchFamily="34" charset="0"/>
              </a:rPr>
              <a:t>if you are: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 Production Entity Administrator, or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 lessee wishing to declare your interest in the Title for a specific Production Entity.</a:t>
            </a:r>
            <a:endParaRPr kumimoji="0" lang="en-US" sz="1200" b="0" i="0" u="none" strike="noStrike" cap="none" normalizeH="0" baseline="0" dirty="0">
              <a:ln>
                <a:noFill/>
              </a:ln>
              <a:solidFill>
                <a:schemeClr val="tx1"/>
              </a:solidFill>
              <a:effectLst/>
              <a:latin typeface="Arial" pitchFamily="34" charset="0"/>
            </a:endParaRPr>
          </a:p>
        </p:txBody>
      </p:sp>
      <p:pic>
        <p:nvPicPr>
          <p:cNvPr id="3" name="Picture 2" descr="GIntroduction"/>
          <p:cNvPicPr>
            <a:picLocks noChangeArrowheads="1"/>
          </p:cNvPicPr>
          <p:nvPr/>
        </p:nvPicPr>
        <p:blipFill>
          <a:blip r:embed="rId2" cstate="print"/>
          <a:srcRect/>
          <a:stretch>
            <a:fillRect/>
          </a:stretch>
        </p:blipFill>
        <p:spPr bwMode="auto">
          <a:xfrm>
            <a:off x="410828" y="1460500"/>
            <a:ext cx="2692400" cy="2730500"/>
          </a:xfrm>
          <a:prstGeom prst="rect">
            <a:avLst/>
          </a:prstGeom>
          <a:noFill/>
        </p:spPr>
      </p:pic>
      <p:sp>
        <p:nvSpPr>
          <p:cNvPr id="5" name="Title 4"/>
          <p:cNvSpPr>
            <a:spLocks noGrp="1"/>
          </p:cNvSpPr>
          <p:nvPr>
            <p:ph type="title" idx="4294967295"/>
          </p:nvPr>
        </p:nvSpPr>
        <p:spPr>
          <a:xfrm>
            <a:off x="685800" y="533400"/>
            <a:ext cx="1447800" cy="8080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27000" y="3700046"/>
            <a:ext cx="3835400" cy="338554"/>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A PE Admin can search by multiple criteria. A New Lessee must search by the Title Id.</a:t>
            </a:r>
          </a:p>
        </p:txBody>
      </p:sp>
      <p:sp>
        <p:nvSpPr>
          <p:cNvPr id="3" name="Rectangle 2"/>
          <p:cNvSpPr>
            <a:spLocks/>
          </p:cNvSpPr>
          <p:nvPr/>
        </p:nvSpPr>
        <p:spPr>
          <a:xfrm>
            <a:off x="4343400" y="1391483"/>
            <a:ext cx="4362449" cy="4247317"/>
          </a:xfrm>
          <a:prstGeom prst="rect">
            <a:avLst/>
          </a:prstGeom>
        </p:spPr>
        <p:txBody>
          <a:bodyPr wrap="square" lIns="0" tIns="0" rIns="0" bIns="0">
            <a:spAutoFit/>
          </a:bodyPr>
          <a:lstStyle/>
          <a:p>
            <a:endParaRPr lang="en-CA" sz="1200" dirty="0">
              <a:latin typeface="Arial" pitchFamily="34" charset="0"/>
              <a:cs typeface="Arial" pitchFamily="34" charset="0"/>
            </a:endParaRPr>
          </a:p>
          <a:p>
            <a:pPr marL="228600" indent="-228600">
              <a:buFont typeface="+mj-lt"/>
              <a:buAutoNum type="arabicPeriod"/>
            </a:pPr>
            <a:r>
              <a:rPr lang="en-CA" sz="1200" dirty="0">
                <a:latin typeface="Arial" pitchFamily="34" charset="0"/>
                <a:cs typeface="Arial" pitchFamily="34" charset="0"/>
              </a:rPr>
              <a:t>PE Admin</a:t>
            </a:r>
          </a:p>
          <a:p>
            <a:pPr marL="228600" indent="-228600">
              <a:buFont typeface="+mj-lt"/>
              <a:buAutoNum type="arabicPeriod"/>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To begin the ‘Add Lessee’ process, do a search for the applicable Production Entity (PE) or Title. Refer to tip for details.</a:t>
            </a:r>
          </a:p>
          <a:p>
            <a:pPr marL="685800" lvl="1" indent="-228600">
              <a:buFont typeface="Courier New" pitchFamily="49" charset="0"/>
              <a:buChar char="o"/>
            </a:pPr>
            <a:endParaRPr lang="en-CA" sz="1200" dirty="0">
              <a:latin typeface="Arial" pitchFamily="34" charset="0"/>
              <a:cs typeface="Arial" pitchFamily="34" charset="0"/>
            </a:endParaRPr>
          </a:p>
          <a:p>
            <a:pPr marL="685800" lvl="1" indent="-228600">
              <a:buFont typeface="Courier New" pitchFamily="49" charset="0"/>
              <a:buChar char="o"/>
            </a:pPr>
            <a:r>
              <a:rPr lang="en-CA" sz="1200" dirty="0">
                <a:latin typeface="Arial" pitchFamily="34" charset="0"/>
                <a:cs typeface="Arial" pitchFamily="34" charset="0"/>
              </a:rPr>
              <a:t>To add a new lessee to the title(s), select either the titles or the FMT PE’s on the ‘Search Results’ screen</a:t>
            </a:r>
          </a:p>
          <a:p>
            <a:pPr marL="685800" lvl="1" indent="-228600">
              <a:buFont typeface="+mj-lt"/>
              <a:buAutoNum type="arabicPeriod"/>
            </a:pPr>
            <a:endParaRPr lang="en-CA" sz="1200" dirty="0">
              <a:latin typeface="Arial" pitchFamily="34" charset="0"/>
              <a:cs typeface="Arial" pitchFamily="34" charset="0"/>
            </a:endParaRPr>
          </a:p>
          <a:p>
            <a:pPr marL="685800" lvl="1"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dirty="0">
                <a:latin typeface="Arial" pitchFamily="34" charset="0"/>
                <a:cs typeface="Arial" pitchFamily="34" charset="0"/>
              </a:rPr>
              <a:t>New Lessee</a:t>
            </a:r>
          </a:p>
          <a:p>
            <a:pPr marL="228600" indent="-228600">
              <a:buFont typeface="+mj-lt"/>
              <a:buAutoNum type="arabicPeriod"/>
            </a:pPr>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must search by the Title Id</a:t>
            </a:r>
          </a:p>
          <a:p>
            <a:pPr marL="628650" lvl="1" indent="-171450">
              <a:buFont typeface="Courier New" pitchFamily="49" charset="0"/>
              <a:buChar char="o"/>
            </a:pPr>
            <a:endParaRPr lang="en-CA" sz="1200" dirty="0">
              <a:latin typeface="Arial" pitchFamily="34" charset="0"/>
              <a:cs typeface="Arial" pitchFamily="34" charset="0"/>
            </a:endParaRPr>
          </a:p>
          <a:p>
            <a:pPr marL="628650" lvl="1" indent="-171450">
              <a:buFont typeface="Courier New" pitchFamily="49" charset="0"/>
              <a:buChar char="o"/>
            </a:pPr>
            <a:r>
              <a:rPr lang="en-CA" sz="1200" dirty="0">
                <a:latin typeface="Arial" pitchFamily="34" charset="0"/>
                <a:cs typeface="Arial" pitchFamily="34" charset="0"/>
              </a:rPr>
              <a:t>must have a Client Id and a BA Id.</a:t>
            </a:r>
          </a:p>
          <a:p>
            <a:br>
              <a:rPr lang="en-CA" sz="1200" dirty="0">
                <a:latin typeface="Arial" pitchFamily="34" charset="0"/>
                <a:cs typeface="Arial" pitchFamily="34" charset="0"/>
              </a:rPr>
            </a:br>
            <a:endParaRPr lang="en-CA" sz="1200" dirty="0">
              <a:latin typeface="Arial" pitchFamily="34" charset="0"/>
              <a:cs typeface="Arial" pitchFamily="34" charset="0"/>
            </a:endParaRPr>
          </a:p>
          <a:p>
            <a:br>
              <a:rPr lang="en-CA" sz="1200" dirty="0">
                <a:latin typeface="Arial" pitchFamily="34" charset="0"/>
                <a:cs typeface="Arial" pitchFamily="34" charset="0"/>
              </a:rPr>
            </a:br>
            <a:endParaRPr lang="en-CA" sz="1200" dirty="0">
              <a:latin typeface="Arial" pitchFamily="34" charset="0"/>
              <a:cs typeface="Arial" pitchFamily="34" charset="0"/>
            </a:endParaRPr>
          </a:p>
          <a:p>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4" name="Picture 4" descr="GAdd Lessee - Search"/>
          <p:cNvPicPr>
            <a:picLocks noChangeArrowheads="1"/>
          </p:cNvPicPr>
          <p:nvPr/>
        </p:nvPicPr>
        <p:blipFill>
          <a:blip r:embed="rId2" cstate="print"/>
          <a:srcRect/>
          <a:stretch>
            <a:fillRect/>
          </a:stretch>
        </p:blipFill>
        <p:spPr bwMode="auto">
          <a:xfrm>
            <a:off x="203200" y="1295400"/>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990600" cy="800100"/>
          </a:xfrm>
        </p:spPr>
        <p:txBody>
          <a:bodyPr>
            <a:normAutofit/>
          </a:bodyPr>
          <a:lstStyle/>
          <a:p>
            <a:pPr algn="l"/>
            <a:r>
              <a:rPr lang="en-CA" sz="1600" b="1" dirty="0">
                <a:latin typeface="Arial" pitchFamily="34" charset="0"/>
                <a:cs typeface="Arial" pitchFamily="34" charset="0"/>
              </a:rPr>
              <a:t>Search</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 y="3886200"/>
            <a:ext cx="3835400" cy="338554"/>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The PE Administrator must concur to this request before the new lessee can be added to the Title.</a:t>
            </a:r>
          </a:p>
        </p:txBody>
      </p:sp>
      <p:sp>
        <p:nvSpPr>
          <p:cNvPr id="3" name="Rectangle 2"/>
          <p:cNvSpPr>
            <a:spLocks/>
          </p:cNvSpPr>
          <p:nvPr/>
        </p:nvSpPr>
        <p:spPr>
          <a:xfrm>
            <a:off x="4632325" y="1670209"/>
            <a:ext cx="3825875" cy="2031325"/>
          </a:xfrm>
          <a:prstGeom prst="rect">
            <a:avLst/>
          </a:prstGeom>
        </p:spPr>
        <p:txBody>
          <a:bodyPr wrap="square" lIns="0" tIns="0" rIns="0" bIns="0">
            <a:spAutoFit/>
          </a:bodyPr>
          <a:lstStyle/>
          <a:p>
            <a:r>
              <a:rPr lang="en-CA" sz="1200" dirty="0">
                <a:latin typeface="Arial" pitchFamily="34" charset="0"/>
                <a:cs typeface="Arial" pitchFamily="34" charset="0"/>
              </a:rPr>
              <a:t>New lessees have the ability to add themselves to a Title.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a new lessee does not have an existing interest in the Title being searched, a Disclaimer will be displayed, which </a:t>
            </a:r>
            <a:r>
              <a:rPr lang="en-CA" sz="1200" b="1" dirty="0">
                <a:latin typeface="Arial" pitchFamily="34" charset="0"/>
                <a:cs typeface="Arial" pitchFamily="34" charset="0"/>
              </a:rPr>
              <a:t>must</a:t>
            </a:r>
            <a:r>
              <a:rPr lang="en-CA" sz="1200" dirty="0">
                <a:latin typeface="Arial" pitchFamily="34" charset="0"/>
                <a:cs typeface="Arial" pitchFamily="34" charset="0"/>
              </a:rPr>
              <a:t> be accepted in order to initiate this process.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Initial query requests made by the new lessee will not display the PE Administrator, Title Owner, </a:t>
            </a:r>
            <a:r>
              <a:rPr lang="en-CA" sz="1200" dirty="0" err="1">
                <a:latin typeface="Arial" pitchFamily="34" charset="0"/>
                <a:cs typeface="Arial" pitchFamily="34" charset="0"/>
              </a:rPr>
              <a:t>Payor</a:t>
            </a:r>
            <a:r>
              <a:rPr lang="en-CA" sz="1200" dirty="0">
                <a:latin typeface="Arial" pitchFamily="34" charset="0"/>
                <a:cs typeface="Arial" pitchFamily="34" charset="0"/>
              </a:rPr>
              <a:t> or Lessee information.</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4" name="Picture 5" descr="GAdd Lessee New Lessee Request"/>
          <p:cNvPicPr>
            <a:picLocks noChangeArrowheads="1"/>
          </p:cNvPicPr>
          <p:nvPr/>
        </p:nvPicPr>
        <p:blipFill>
          <a:blip r:embed="rId2" cstate="print"/>
          <a:srcRect/>
          <a:stretch>
            <a:fillRect/>
          </a:stretch>
        </p:blipFill>
        <p:spPr bwMode="auto">
          <a:xfrm>
            <a:off x="457200" y="1509296"/>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487362"/>
            <a:ext cx="2514600" cy="884238"/>
          </a:xfrm>
        </p:spPr>
        <p:txBody>
          <a:bodyPr>
            <a:normAutofit/>
          </a:bodyPr>
          <a:lstStyle/>
          <a:p>
            <a:pPr algn="l"/>
            <a:r>
              <a:rPr lang="en-CA" sz="1600" b="1" dirty="0">
                <a:latin typeface="Arial" pitchFamily="34" charset="0"/>
                <a:cs typeface="Arial" pitchFamily="34" charset="0"/>
              </a:rPr>
              <a:t>New Lessee</a:t>
            </a:r>
            <a:r>
              <a:rPr lang="en-CA" sz="1600" b="1" baseline="0" dirty="0">
                <a:latin typeface="Arial" pitchFamily="34" charset="0"/>
                <a:cs typeface="Arial" pitchFamily="34" charset="0"/>
              </a:rPr>
              <a:t> Adds Self</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4351" y="1412081"/>
            <a:ext cx="4210049" cy="3693319"/>
          </a:xfrm>
          <a:prstGeom prst="rect">
            <a:avLst/>
          </a:prstGeom>
        </p:spPr>
        <p:txBody>
          <a:bodyPr wrap="square" lIns="0" tIns="0" rIns="0" bIns="0">
            <a:spAutoFit/>
          </a:bodyPr>
          <a:lstStyle/>
          <a:p>
            <a:r>
              <a:rPr lang="en-CA" sz="1200" dirty="0">
                <a:latin typeface="Arial" pitchFamily="34" charset="0"/>
                <a:cs typeface="Arial" pitchFamily="34" charset="0"/>
              </a:rPr>
              <a:t>A new lessee must select the title(s) to which he wants to be added.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Saving the Search Query allocates a Request number and triggers a prompt to enter the new lessee. The signed on user will be defaulted to the client search screen when the client search button is used.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Effective Date of the new lessee must be entered; the Term Date may be left blank.</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created ADD LESSEE document is not available to the new lessee for review while the request is in the Work-In-Progress (WIP) status.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Submit button must be selected to change the request status from WIP to ‘Concurrence’. The Submit process also triggers an email notification to the PE Administrator for concurrence.</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6" descr="GAdd Lessee – New Lessee Process"/>
          <p:cNvPicPr>
            <a:picLocks noChangeArrowheads="1"/>
          </p:cNvPicPr>
          <p:nvPr/>
        </p:nvPicPr>
        <p:blipFill>
          <a:blip r:embed="rId2" cstate="print"/>
          <a:srcRect/>
          <a:stretch>
            <a:fillRect/>
          </a:stretch>
        </p:blipFill>
        <p:spPr bwMode="auto">
          <a:xfrm>
            <a:off x="323850" y="141208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552449" y="563562"/>
            <a:ext cx="3638551" cy="884238"/>
          </a:xfrm>
        </p:spPr>
        <p:txBody>
          <a:bodyPr>
            <a:normAutofit/>
          </a:bodyPr>
          <a:lstStyle/>
          <a:p>
            <a:pPr algn="l"/>
            <a:r>
              <a:rPr lang="en-CA" sz="1600" b="1" dirty="0">
                <a:latin typeface="Arial" pitchFamily="34" charset="0"/>
                <a:cs typeface="Arial" pitchFamily="34" charset="0"/>
              </a:rPr>
              <a:t>New Lessee</a:t>
            </a:r>
            <a:r>
              <a:rPr lang="en-CA" sz="1600" b="1" baseline="0" dirty="0">
                <a:latin typeface="Arial" pitchFamily="34" charset="0"/>
                <a:cs typeface="Arial" pitchFamily="34" charset="0"/>
              </a:rPr>
              <a:t> Adds Self (Continued)</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7200" y="3861137"/>
            <a:ext cx="3835400" cy="1015663"/>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A maximum of 5 lessees are allowed per title. </a:t>
            </a:r>
            <a:br>
              <a:rPr lang="en-CA" sz="1100" dirty="0">
                <a:latin typeface="Arial" pitchFamily="34" charset="0"/>
                <a:cs typeface="Arial" pitchFamily="34" charset="0"/>
              </a:rPr>
            </a:br>
            <a:br>
              <a:rPr lang="en-CA" sz="1100" i="1" dirty="0"/>
            </a:br>
            <a:r>
              <a:rPr lang="en-CA" sz="1100" b="1" i="1" dirty="0"/>
              <a:t>TIP:</a:t>
            </a:r>
            <a:r>
              <a:rPr lang="en-CA" sz="1100" i="1" dirty="0"/>
              <a:t> </a:t>
            </a:r>
            <a:r>
              <a:rPr lang="en-CA" sz="1100" dirty="0">
                <a:latin typeface="Arial" pitchFamily="34" charset="0"/>
                <a:cs typeface="Arial" pitchFamily="34" charset="0"/>
              </a:rPr>
              <a:t>A new Effective Date cannot be less than current production year or more than the current date + 60 days.</a:t>
            </a:r>
            <a:br>
              <a:rPr lang="en-CA" sz="1100" dirty="0">
                <a:latin typeface="Arial" pitchFamily="34" charset="0"/>
                <a:cs typeface="Arial" pitchFamily="34" charset="0"/>
              </a:rPr>
            </a:br>
            <a:br>
              <a:rPr lang="en-CA" sz="1100" i="1" dirty="0"/>
            </a:br>
            <a:endParaRPr lang="en-CA" sz="1100" i="1" dirty="0"/>
          </a:p>
        </p:txBody>
      </p:sp>
      <p:sp>
        <p:nvSpPr>
          <p:cNvPr id="3" name="Rectangle 2"/>
          <p:cNvSpPr>
            <a:spLocks/>
          </p:cNvSpPr>
          <p:nvPr/>
        </p:nvSpPr>
        <p:spPr>
          <a:xfrm>
            <a:off x="4533901" y="1453277"/>
            <a:ext cx="4152899" cy="2585323"/>
          </a:xfrm>
          <a:prstGeom prst="rect">
            <a:avLst/>
          </a:prstGeom>
        </p:spPr>
        <p:txBody>
          <a:bodyPr wrap="square" lIns="0" tIns="0" rIns="0" bIns="0">
            <a:spAutoFit/>
          </a:bodyPr>
          <a:lstStyle/>
          <a:p>
            <a:r>
              <a:rPr lang="en-CA" sz="1200" dirty="0">
                <a:latin typeface="Arial" pitchFamily="34" charset="0"/>
                <a:cs typeface="Arial" pitchFamily="34" charset="0"/>
              </a:rPr>
              <a:t>A PE Administrator has the ability to add a new lessee to any PE where he is listed as an administrator. The added lessee must concur with his/her addition to the lessee role before the transaction can be finalized.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Once the transaction has been sent for concurrence, refer to the WIP module for completing this transaction.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When conducting a search of a PE, the PE Administrator is able to view all roles associated with that production entity. Narrowing the search criteria by adding search parameters allows the viewer to work with just what is needed. This concurrence process also eliminates the need to submit a paper form.</a:t>
            </a:r>
          </a:p>
        </p:txBody>
      </p:sp>
      <p:pic>
        <p:nvPicPr>
          <p:cNvPr id="4" name="Picture 7" descr="GAdd Lessee PE Administrator Request"/>
          <p:cNvPicPr>
            <a:picLocks noChangeArrowheads="1"/>
          </p:cNvPicPr>
          <p:nvPr/>
        </p:nvPicPr>
        <p:blipFill>
          <a:blip r:embed="rId2" cstate="print"/>
          <a:srcRect/>
          <a:stretch>
            <a:fillRect/>
          </a:stretch>
        </p:blipFill>
        <p:spPr bwMode="auto">
          <a:xfrm>
            <a:off x="457200" y="1441787"/>
            <a:ext cx="3835400" cy="2073275"/>
          </a:xfrm>
          <a:prstGeom prst="rect">
            <a:avLst/>
          </a:prstGeom>
          <a:noFill/>
        </p:spPr>
      </p:pic>
      <p:sp>
        <p:nvSpPr>
          <p:cNvPr id="7" name="Title 6"/>
          <p:cNvSpPr>
            <a:spLocks noGrp="1"/>
          </p:cNvSpPr>
          <p:nvPr>
            <p:ph type="title" idx="4294967295"/>
          </p:nvPr>
        </p:nvSpPr>
        <p:spPr>
          <a:xfrm>
            <a:off x="609600" y="609600"/>
            <a:ext cx="3473450" cy="762000"/>
          </a:xfrm>
        </p:spPr>
        <p:txBody>
          <a:bodyPr>
            <a:normAutofit/>
          </a:bodyPr>
          <a:lstStyle/>
          <a:p>
            <a:pPr algn="l"/>
            <a:r>
              <a:rPr lang="en-CA" sz="1600" b="1" dirty="0">
                <a:latin typeface="Arial" pitchFamily="34" charset="0"/>
                <a:cs typeface="Arial" pitchFamily="34" charset="0"/>
              </a:rPr>
              <a:t>PE Administrator</a:t>
            </a:r>
            <a:r>
              <a:rPr lang="en-CA" sz="1600" b="1" baseline="0" dirty="0">
                <a:latin typeface="Arial" pitchFamily="34" charset="0"/>
                <a:cs typeface="Arial" pitchFamily="34" charset="0"/>
              </a:rPr>
              <a:t> Initiate Request</a:t>
            </a:r>
            <a:endParaRPr lang="en-CA" sz="1600" b="1" dirty="0">
              <a:latin typeface="Arial" pitchFamily="34" charset="0"/>
              <a:cs typeface="Arial" pitchFamily="34" charset="0"/>
            </a:endParaRPr>
          </a:p>
        </p:txBody>
      </p:sp>
      <p:sp>
        <p:nvSpPr>
          <p:cNvPr id="8" name="Rectangle 7"/>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8 to 23)</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763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95500"/>
            <a:ext cx="56388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a:solidFill>
                  <a:schemeClr val="bg1"/>
                </a:solidFill>
              </a:rPr>
              <a:t>PEA1</a:t>
            </a:r>
            <a:endParaRPr lang="en-CA" sz="100" dirty="0">
              <a:solidFill>
                <a:schemeClr val="bg1"/>
              </a:solidFill>
            </a:endParaRPr>
          </a:p>
        </p:txBody>
      </p:sp>
    </p:spTree>
    <p:extLst>
      <p:ext uri="{BB962C8B-B14F-4D97-AF65-F5344CB8AC3E}">
        <p14:creationId xmlns:p14="http://schemas.microsoft.com/office/powerpoint/2010/main" val="77785719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khana\AppData\Local\Temp\SNAGHTML7b46c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3241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PE Administrator Initiate Request</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PEA2</a:t>
            </a:r>
          </a:p>
        </p:txBody>
      </p:sp>
    </p:spTree>
    <p:extLst>
      <p:ext uri="{BB962C8B-B14F-4D97-AF65-F5344CB8AC3E}">
        <p14:creationId xmlns:p14="http://schemas.microsoft.com/office/powerpoint/2010/main" val="12151823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04</Order1>
    <Course_x0020_Description xmlns="d317fc56-cd2a-4fee-83bf-2acf5d88d7a0">In this module, you will learn how to add a new Lessee to a title.</Course_x0020_Description>
    <Module xmlns="d317fc56-cd2a-4fee-83bf-2acf5d88d7a0">Module</Module>
    <Area xmlns="d317fc56-cd2a-4fee-83bf-2acf5d88d7a0">Freehold Mintax</Area>
    <Area_x0020_2 xmlns="1509703c-35a2-4cc5-bc03-45b4c99b43c1">Main Page</Area_x0020_2>
    <Course_x0020_Description2 xmlns="1509703c-35a2-4cc5-bc03-45b4c99b43c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1C8D34-A1DE-4319-A588-ACCB9C9BF8F3}">
  <ds:schemaRefs>
    <ds:schemaRef ds:uri="Microsoft.SharePoint.Taxonomy.ContentTypeSync"/>
  </ds:schemaRefs>
</ds:datastoreItem>
</file>

<file path=customXml/itemProps2.xml><?xml version="1.0" encoding="utf-8"?>
<ds:datastoreItem xmlns:ds="http://schemas.openxmlformats.org/officeDocument/2006/customXml" ds:itemID="{AD5CF190-13B3-47B9-BF71-95D99D81C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64A03C-9976-4E7E-BA11-CE5E79B0D1DC}">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4.xml><?xml version="1.0" encoding="utf-8"?>
<ds:datastoreItem xmlns:ds="http://schemas.openxmlformats.org/officeDocument/2006/customXml" ds:itemID="{36E8A597-7238-4A1B-B7F9-552B23B90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TotalTime>
  <Words>805</Words>
  <Application>Microsoft Office PowerPoint</Application>
  <PresentationFormat>On-screen Show (4:3)</PresentationFormat>
  <Paragraphs>91</Paragraphs>
  <Slides>24</Slides>
  <Notes>0</Notes>
  <HiddenSlides>16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Freestyle Script</vt:lpstr>
      <vt:lpstr>Office Theme</vt:lpstr>
      <vt:lpstr>Welcome</vt:lpstr>
      <vt:lpstr>Revisions</vt:lpstr>
      <vt:lpstr>Introduction</vt:lpstr>
      <vt:lpstr>Search</vt:lpstr>
      <vt:lpstr>New Lessee Adds Self</vt:lpstr>
      <vt:lpstr>New Lessee Adds Self (Continued)</vt:lpstr>
      <vt:lpstr>PE Administrator Initiate Request</vt:lpstr>
      <vt:lpstr>PEA1</vt:lpstr>
      <vt:lpstr>PEA2</vt:lpstr>
      <vt:lpstr>PEA3</vt:lpstr>
      <vt:lpstr>PEA4</vt:lpstr>
      <vt:lpstr>PEA5</vt:lpstr>
      <vt:lpstr>PEA6</vt:lpstr>
      <vt:lpstr>PEA7</vt:lpstr>
      <vt:lpstr>PEA8</vt:lpstr>
      <vt:lpstr>PEA9</vt:lpstr>
      <vt:lpstr>PEA10</vt:lpstr>
      <vt:lpstr>PEA11</vt:lpstr>
      <vt:lpstr>PEA12</vt:lpstr>
      <vt:lpstr>PEA13</vt:lpstr>
      <vt:lpstr>PEA14</vt:lpstr>
      <vt:lpstr>PEA15</vt:lpstr>
      <vt:lpstr>PEA16</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Lessee</dc:title>
  <dc:creator>Karen Chinnery</dc:creator>
  <cp:lastModifiedBy>Lynn McIntosh</cp:lastModifiedBy>
  <cp:revision>39</cp:revision>
  <dcterms:created xsi:type="dcterms:W3CDTF">2012-06-06T20:52:18Z</dcterms:created>
  <dcterms:modified xsi:type="dcterms:W3CDTF">2025-10-27T16:55:24Z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2025-10-27T16:55:23Z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220ced57-3ab1-48a8-83f5-82cc3650eacc</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Theme:11</vt:lpwstr>
  </property>
  <property fmtid="{D5CDD505-2E9C-101B-9397-08002B2CF9AE}" pid="12" name="ClassificationContentMarkingFooterText">
    <vt:lpwstr>Classification: Protected A</vt:lpwstr>
  </property>
</Properties>
</file>