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47"/>
  </p:notesMasterIdLst>
  <p:handoutMasterIdLst>
    <p:handoutMasterId r:id="rId48"/>
  </p:handoutMasterIdLst>
  <p:sldIdLst>
    <p:sldId id="265" r:id="rId7"/>
    <p:sldId id="266" r:id="rId8"/>
    <p:sldId id="284" r:id="rId9"/>
    <p:sldId id="267" r:id="rId10"/>
    <p:sldId id="311" r:id="rId11"/>
    <p:sldId id="312"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3" r:id="rId40"/>
    <p:sldId id="352" r:id="rId41"/>
    <p:sldId id="354" r:id="rId42"/>
    <p:sldId id="355" r:id="rId43"/>
    <p:sldId id="356" r:id="rId44"/>
    <p:sldId id="357" r:id="rId45"/>
    <p:sldId id="26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99" autoAdjust="0"/>
  </p:normalViewPr>
  <p:slideViewPr>
    <p:cSldViewPr snapToGrid="0">
      <p:cViewPr varScale="1">
        <p:scale>
          <a:sx n="130" d="100"/>
          <a:sy n="130" d="100"/>
        </p:scale>
        <p:origin x="99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F82AC5-DE83-4546-A145-049723EEF145}" type="datetimeFigureOut">
              <a:rPr lang="en-CA" smtClean="0"/>
              <a:t>2023/07/10</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C7EA81-BE91-42DB-B17C-5937EFD4140E}" type="slidenum">
              <a:rPr lang="en-CA" smtClean="0"/>
              <a:t>‹#›</a:t>
            </a:fld>
            <a:endParaRPr lang="en-CA" dirty="0"/>
          </a:p>
        </p:txBody>
      </p:sp>
    </p:spTree>
    <p:extLst>
      <p:ext uri="{BB962C8B-B14F-4D97-AF65-F5344CB8AC3E}">
        <p14:creationId xmlns:p14="http://schemas.microsoft.com/office/powerpoint/2010/main" val="24380706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7C5CD-91F5-4C0D-9700-F7932A35F6A8}" type="datetimeFigureOut">
              <a:rPr lang="en-CA" smtClean="0"/>
              <a:t>2023/07/10</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B8F0B-F410-4D7B-888B-D3F81DA1D603}" type="slidenum">
              <a:rPr lang="en-CA" smtClean="0"/>
              <a:t>‹#›</a:t>
            </a:fld>
            <a:endParaRPr lang="en-CA" dirty="0"/>
          </a:p>
        </p:txBody>
      </p:sp>
    </p:spTree>
    <p:extLst>
      <p:ext uri="{BB962C8B-B14F-4D97-AF65-F5344CB8AC3E}">
        <p14:creationId xmlns:p14="http://schemas.microsoft.com/office/powerpoint/2010/main" val="20682874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7893D9-28FE-4C66-A585-04CDCD07E94A}" type="datetime1">
              <a:rPr lang="en-CA" smtClean="0"/>
              <a:t>2023/07/10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290392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1D82CA-1377-46A0-A9D6-06B64E797BA6}" type="datetime1">
              <a:rPr lang="en-CA" smtClean="0"/>
              <a:t>2023/07/10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73977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A9B690-087B-4F41-83CA-935D5945CB14}" type="datetime1">
              <a:rPr lang="en-CA" smtClean="0"/>
              <a:t>2023/07/10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191139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2924D6-F564-41D8-A46B-AC6908C55379}" type="datetime1">
              <a:rPr lang="en-CA" smtClean="0"/>
              <a:t>2023/07/10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89854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C94167-A92D-41BB-B3EE-1E0C15E86E89}" type="datetime1">
              <a:rPr lang="en-CA" smtClean="0"/>
              <a:t>2023/07/10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71849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48F491-2234-4A25-AA67-7DB306E5C1E6}" type="datetime1">
              <a:rPr lang="en-CA" smtClean="0"/>
              <a:t>2023/07/10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223198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B8B832-AA5F-4E46-AADF-B46DC2AE3217}" type="datetime1">
              <a:rPr lang="en-CA" smtClean="0"/>
              <a:t>2023/07/10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6948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2F3F8B-AC18-4EC8-A5E8-06120C6EFAE4}" type="datetime1">
              <a:rPr lang="en-CA" smtClean="0"/>
              <a:t>2023/07/10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341986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r>
              <a:rPr lang="en-CA" dirty="0"/>
              <a:t>Slide </a:t>
            </a:r>
            <a:fld id="{E57E5CAC-8735-419D-83EE-D1B096ACB115}" type="slidenum">
              <a:rPr lang="en-CA" smtClean="0"/>
              <a:pPr/>
              <a:t>‹#›</a:t>
            </a:fld>
            <a:r>
              <a:rPr lang="en-CA" dirty="0"/>
              <a:t> of 40</a:t>
            </a:r>
          </a:p>
        </p:txBody>
      </p:sp>
    </p:spTree>
    <p:extLst>
      <p:ext uri="{BB962C8B-B14F-4D97-AF65-F5344CB8AC3E}">
        <p14:creationId xmlns:p14="http://schemas.microsoft.com/office/powerpoint/2010/main" val="223750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EBB2C8-7086-4794-B1C6-BC986D757722}" type="datetime1">
              <a:rPr lang="en-CA" smtClean="0"/>
              <a:t>2023/07/10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137429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D2DDBB-F65B-4DE5-A2E3-C41E12C9D7E3}" type="datetime1">
              <a:rPr lang="en-CA" smtClean="0"/>
              <a:t>2023/07/10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260960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DF968-827B-4EF2-9DBA-BCACB85F14AD}" type="datetime1">
              <a:rPr lang="en-CA" smtClean="0"/>
              <a:t>2023/07/10</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Slide </a:t>
            </a:r>
            <a:fld id="{E57E5CAC-8735-419D-83EE-D1B096ACB115}" type="slidenum">
              <a:rPr lang="en-CA" smtClean="0"/>
              <a:pPr/>
              <a:t>‹#›</a:t>
            </a:fld>
            <a:r>
              <a:rPr lang="en-CA" dirty="0"/>
              <a:t> of 40</a:t>
            </a:r>
          </a:p>
        </p:txBody>
      </p:sp>
      <p:sp>
        <p:nvSpPr>
          <p:cNvPr id="7"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dirty="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69192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raining.energy.gov.ab.ca/Pages/Unit%20Agreement%20Exhibit%20A.aspx"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hyperlink" Target="https://training.energy.gov.ab.ca/Pages/Unit%20Agreement%20Exhibit%20A.aspx"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training.energy.gov.ab.ca/Pages/Unit%20Agreement%20Exhibit%20A.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EnergyUnitsHelpdesk@gov.ab.ca" TargetMode="External"/><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48015" y="59904"/>
            <a:ext cx="3956703" cy="523220"/>
          </a:xfrm>
          <a:prstGeom prst="rect">
            <a:avLst/>
          </a:prstGeom>
        </p:spPr>
        <p:txBody>
          <a:bodyPr wrap="square">
            <a:spAutoFit/>
          </a:bodyPr>
          <a:lstStyle/>
          <a:p>
            <a:pPr algn="r"/>
            <a:r>
              <a:rPr lang="en-US" sz="2800" b="1" dirty="0">
                <a:solidFill>
                  <a:schemeClr val="bg1"/>
                </a:solidFill>
                <a:latin typeface="Calibri" panose="020F0502020204030204" pitchFamily="34" charset="0"/>
                <a:cs typeface="Calibri" panose="020F0502020204030204" pitchFamily="34" charset="0"/>
              </a:rPr>
              <a:t>Unit Agreement Exhibit A</a:t>
            </a:r>
            <a:endParaRPr lang="en-CA" sz="2800" b="1" dirty="0">
              <a:solidFill>
                <a:schemeClr val="bg1"/>
              </a:solidFill>
              <a:latin typeface="Calibri" panose="020F0502020204030204" pitchFamily="34" charset="0"/>
              <a:cs typeface="Calibri" panose="020F0502020204030204" pitchFamily="34" charset="0"/>
            </a:endParaRPr>
          </a:p>
        </p:txBody>
      </p:sp>
      <p:sp>
        <p:nvSpPr>
          <p:cNvPr id="9" name="Text Box 5"/>
          <p:cNvSpPr txBox="1">
            <a:spLocks noChangeArrowheads="1"/>
          </p:cNvSpPr>
          <p:nvPr/>
        </p:nvSpPr>
        <p:spPr bwMode="auto">
          <a:xfrm>
            <a:off x="50879" y="975011"/>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11" name="Rectangle 10"/>
          <p:cNvSpPr/>
          <p:nvPr/>
        </p:nvSpPr>
        <p:spPr>
          <a:xfrm>
            <a:off x="304800" y="2979003"/>
            <a:ext cx="4197076" cy="1200329"/>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a:t>
            </a:r>
          </a:p>
          <a:p>
            <a:pPr lvl="0" algn="ctr" fontAlgn="base">
              <a:spcBef>
                <a:spcPct val="0"/>
              </a:spcBef>
              <a:spcAft>
                <a:spcPct val="0"/>
              </a:spcAft>
            </a:pPr>
            <a:r>
              <a:rPr lang="en-US" b="1" dirty="0">
                <a:solidFill>
                  <a:srgbClr val="0070C0"/>
                </a:solidFill>
                <a:latin typeface="Arial" pitchFamily="34" charset="0"/>
                <a:cs typeface="Arial" pitchFamily="34" charset="0"/>
              </a:rPr>
              <a:t>ETS – Unit Agreement Exhibit A</a:t>
            </a:r>
          </a:p>
          <a:p>
            <a:pPr lvl="0" algn="ctr" fontAlgn="base">
              <a:spcBef>
                <a:spcPct val="0"/>
              </a:spcBef>
              <a:spcAft>
                <a:spcPct val="0"/>
              </a:spcAft>
            </a:pPr>
            <a:r>
              <a:rPr lang="en-US" b="1" dirty="0">
                <a:solidFill>
                  <a:srgbClr val="0070C0"/>
                </a:solidFill>
                <a:latin typeface="Arial" pitchFamily="34" charset="0"/>
                <a:cs typeface="Arial" pitchFamily="34" charset="0"/>
              </a:rPr>
              <a:t>Unit Tract Revision</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
        <p:nvSpPr>
          <p:cNvPr id="8" name="Rectangle 7"/>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3" name="object 2"/>
          <p:cNvSpPr txBox="1"/>
          <p:nvPr/>
        </p:nvSpPr>
        <p:spPr>
          <a:xfrm>
            <a:off x="4525044" y="3380292"/>
            <a:ext cx="3677285" cy="553998"/>
          </a:xfrm>
          <a:prstGeom prst="rect">
            <a:avLst/>
          </a:prstGeom>
        </p:spPr>
        <p:txBody>
          <a:bodyPr vert="horz" wrap="square" lIns="0" tIns="0" rIns="0" bIns="0" rtlCol="0">
            <a:spAutoFit/>
          </a:bodyPr>
          <a:lstStyle/>
          <a:p>
            <a:pPr marL="12700" marR="6350">
              <a:lnSpc>
                <a:spcPct val="100000"/>
              </a:lnSpc>
            </a:pPr>
            <a:r>
              <a:rPr lang="en-CA" sz="1200" spc="10" dirty="0">
                <a:latin typeface="Arial"/>
                <a:cs typeface="Arial"/>
              </a:rPr>
              <a:t>The purpose of this course is to provide guidance and information to ETS clients who require a </a:t>
            </a:r>
          </a:p>
          <a:p>
            <a:pPr marL="12700" marR="6350">
              <a:lnSpc>
                <a:spcPct val="100000"/>
              </a:lnSpc>
            </a:pPr>
            <a:r>
              <a:rPr lang="en-CA" sz="1200" b="1" dirty="0">
                <a:latin typeface="Arial"/>
                <a:cs typeface="Arial"/>
              </a:rPr>
              <a:t>Unit Tract Revision</a:t>
            </a:r>
            <a:r>
              <a:rPr lang="en-CA" sz="1200" dirty="0">
                <a:latin typeface="Arial"/>
                <a:cs typeface="Arial"/>
              </a:rPr>
              <a:t>.</a:t>
            </a:r>
            <a:endParaRPr sz="1200" dirty="0">
              <a:latin typeface="Arial"/>
              <a:cs typeface="Arial"/>
            </a:endParaRPr>
          </a:p>
        </p:txBody>
      </p:sp>
      <p:sp>
        <p:nvSpPr>
          <p:cNvPr id="10"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 of 40</a:t>
            </a:r>
          </a:p>
        </p:txBody>
      </p:sp>
    </p:spTree>
    <p:extLst>
      <p:ext uri="{BB962C8B-B14F-4D97-AF65-F5344CB8AC3E}">
        <p14:creationId xmlns:p14="http://schemas.microsoft.com/office/powerpoint/2010/main" val="354953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JOHNAL~1.HEB\AppData\Local\Temp\SNAGHTML1a216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162" y="1290056"/>
            <a:ext cx="5401057" cy="47113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10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433804" y="6001438"/>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COPY OF CURRENT REVISION</a:t>
            </a:r>
          </a:p>
        </p:txBody>
      </p:sp>
      <p:sp>
        <p:nvSpPr>
          <p:cNvPr id="7" name="Rounded Rectangular Callout 6"/>
          <p:cNvSpPr/>
          <p:nvPr/>
        </p:nvSpPr>
        <p:spPr>
          <a:xfrm>
            <a:off x="4599227" y="1777647"/>
            <a:ext cx="2538992" cy="773824"/>
          </a:xfrm>
          <a:prstGeom prst="wedgeRoundRectCallout">
            <a:avLst>
              <a:gd name="adj1" fmla="val -64187"/>
              <a:gd name="adj2" fmla="val 202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This header is constant to Administrative, Unit Tract and Royalty Owners tab for reference.</a:t>
            </a:r>
          </a:p>
        </p:txBody>
      </p:sp>
      <p:sp>
        <p:nvSpPr>
          <p:cNvPr id="8" name="TextBox 7"/>
          <p:cNvSpPr txBox="1"/>
          <p:nvPr/>
        </p:nvSpPr>
        <p:spPr>
          <a:xfrm>
            <a:off x="837771" y="6054103"/>
            <a:ext cx="822048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This revision is a copy of the current revision where the new revision data is updated.</a:t>
            </a:r>
          </a:p>
        </p:txBody>
      </p:sp>
    </p:spTree>
    <p:extLst>
      <p:ext uri="{BB962C8B-B14F-4D97-AF65-F5344CB8AC3E}">
        <p14:creationId xmlns:p14="http://schemas.microsoft.com/office/powerpoint/2010/main" val="122280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11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8841658"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ROWS TO DISPLAY, SHOW SUB TOTALS </a:t>
            </a:r>
          </a:p>
        </p:txBody>
      </p:sp>
      <p:pic>
        <p:nvPicPr>
          <p:cNvPr id="5122" name="Picture 2" descr="C:\Users\JOHNAL~1.HEB\AppData\Local\Temp\SNAGHTML1a29af8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461" y="1303496"/>
            <a:ext cx="5540552" cy="40827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OHNAL~1.HEB\AppData\Local\Temp\SNAGHTML1a2bcc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461" y="5413844"/>
            <a:ext cx="5540552" cy="91643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561552" y="2211389"/>
            <a:ext cx="1703749" cy="973394"/>
          </a:xfrm>
          <a:prstGeom prst="wedgeRoundRectCallout">
            <a:avLst>
              <a:gd name="adj1" fmla="val 55830"/>
              <a:gd name="adj2" fmla="val 357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Rows to Display</a:t>
            </a:r>
            <a:endParaRPr lang="en-CA" sz="1200" dirty="0">
              <a:solidFill>
                <a:schemeClr val="tx1"/>
              </a:solidFill>
              <a:latin typeface="Arial" pitchFamily="34" charset="0"/>
              <a:cs typeface="Arial" pitchFamily="34" charset="0"/>
            </a:endParaRPr>
          </a:p>
          <a:p>
            <a:pPr algn="ctr" fontAlgn="auto">
              <a:spcBef>
                <a:spcPts val="0"/>
              </a:spcBef>
              <a:spcAft>
                <a:spcPts val="0"/>
              </a:spcAft>
              <a:defRPr/>
            </a:pPr>
            <a:r>
              <a:rPr lang="en-CA" sz="1200" dirty="0">
                <a:solidFill>
                  <a:schemeClr val="tx1"/>
                </a:solidFill>
                <a:latin typeface="Arial" pitchFamily="34" charset="0"/>
                <a:cs typeface="Arial" pitchFamily="34" charset="0"/>
              </a:rPr>
              <a:t>Click the dropdown to display more than 10 rows, if desired.</a:t>
            </a:r>
          </a:p>
        </p:txBody>
      </p:sp>
      <p:sp>
        <p:nvSpPr>
          <p:cNvPr id="11" name="Rounded Rectangular Callout 10"/>
          <p:cNvSpPr/>
          <p:nvPr/>
        </p:nvSpPr>
        <p:spPr>
          <a:xfrm>
            <a:off x="3821946" y="3476343"/>
            <a:ext cx="1841435" cy="857609"/>
          </a:xfrm>
          <a:prstGeom prst="wedgeRoundRectCallout">
            <a:avLst>
              <a:gd name="adj1" fmla="val -71461"/>
              <a:gd name="adj2" fmla="val -932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Show Sub Totals</a:t>
            </a:r>
          </a:p>
          <a:p>
            <a:pPr algn="ctr" fontAlgn="auto">
              <a:spcBef>
                <a:spcPts val="0"/>
              </a:spcBef>
              <a:spcAft>
                <a:spcPts val="0"/>
              </a:spcAft>
              <a:defRPr/>
            </a:pPr>
            <a:r>
              <a:rPr lang="en-CA" sz="1200" dirty="0">
                <a:solidFill>
                  <a:schemeClr val="tx1"/>
                </a:solidFill>
                <a:latin typeface="Arial" pitchFamily="34" charset="0"/>
                <a:cs typeface="Arial" pitchFamily="34" charset="0"/>
              </a:rPr>
              <a:t>If the box is checked, the sub totals for each tract is displayed.</a:t>
            </a:r>
          </a:p>
        </p:txBody>
      </p:sp>
      <p:sp>
        <p:nvSpPr>
          <p:cNvPr id="13" name="Rounded Rectangular Callout 12"/>
          <p:cNvSpPr/>
          <p:nvPr/>
        </p:nvSpPr>
        <p:spPr>
          <a:xfrm>
            <a:off x="464603" y="4457700"/>
            <a:ext cx="2204855" cy="973394"/>
          </a:xfrm>
          <a:prstGeom prst="wedgeRoundRectCallout">
            <a:avLst>
              <a:gd name="adj1" fmla="val 45758"/>
              <a:gd name="adj2" fmla="val 994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If the unit agreement has more than 10 tracts, this page navigation appears at the bottom depending on the Rows to Display chosen.</a:t>
            </a:r>
          </a:p>
        </p:txBody>
      </p:sp>
      <p:cxnSp>
        <p:nvCxnSpPr>
          <p:cNvPr id="14" name="Straight Arrow Connector 13"/>
          <p:cNvCxnSpPr/>
          <p:nvPr/>
        </p:nvCxnSpPr>
        <p:spPr>
          <a:xfrm>
            <a:off x="5353395" y="4333952"/>
            <a:ext cx="1142821" cy="610445"/>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87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12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AUTO UPDATE</a:t>
            </a:r>
          </a:p>
        </p:txBody>
      </p:sp>
      <p:pic>
        <p:nvPicPr>
          <p:cNvPr id="6148" name="Picture 4" descr="C:\Users\JOHNAL~1.HEB\AppData\Local\Temp\SNAGHTML1a3943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943" y="1277190"/>
            <a:ext cx="6583322" cy="496103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2800540" y="4512921"/>
            <a:ext cx="2752227" cy="1163602"/>
          </a:xfrm>
          <a:prstGeom prst="wedgeRoundRectCallout">
            <a:avLst>
              <a:gd name="adj1" fmla="val -27831"/>
              <a:gd name="adj2" fmla="val -13455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Auto Update</a:t>
            </a:r>
          </a:p>
          <a:p>
            <a:pPr algn="ctr" fontAlgn="auto">
              <a:spcBef>
                <a:spcPts val="0"/>
              </a:spcBef>
              <a:spcAft>
                <a:spcPts val="0"/>
              </a:spcAft>
              <a:defRPr/>
            </a:pPr>
            <a:r>
              <a:rPr lang="en-CA" sz="1200" dirty="0">
                <a:solidFill>
                  <a:schemeClr val="tx1"/>
                </a:solidFill>
                <a:latin typeface="Arial" pitchFamily="34" charset="0"/>
                <a:cs typeface="Arial" pitchFamily="34" charset="0"/>
              </a:rPr>
              <a:t>This box is checked by default. For example, if Share of Working Interest (%) is changed, the Share of Tract Participation (%) is auto updated and vice versa.</a:t>
            </a:r>
          </a:p>
        </p:txBody>
      </p:sp>
    </p:spTree>
    <p:extLst>
      <p:ext uri="{BB962C8B-B14F-4D97-AF65-F5344CB8AC3E}">
        <p14:creationId xmlns:p14="http://schemas.microsoft.com/office/powerpoint/2010/main" val="347084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1994" y="1328384"/>
            <a:ext cx="6043819" cy="4468040"/>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13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433804" y="5931075"/>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FILTERS</a:t>
            </a:r>
          </a:p>
        </p:txBody>
      </p:sp>
      <p:sp>
        <p:nvSpPr>
          <p:cNvPr id="7" name="Rounded Rectangular Callout 6"/>
          <p:cNvSpPr/>
          <p:nvPr/>
        </p:nvSpPr>
        <p:spPr>
          <a:xfrm>
            <a:off x="5101203" y="1882819"/>
            <a:ext cx="1592895" cy="914403"/>
          </a:xfrm>
          <a:prstGeom prst="wedgeRoundRectCallout">
            <a:avLst>
              <a:gd name="adj1" fmla="val -47576"/>
              <a:gd name="adj2" fmla="val 7773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Remove Filter</a:t>
            </a:r>
          </a:p>
          <a:p>
            <a:pPr algn="ctr" fontAlgn="auto">
              <a:spcBef>
                <a:spcPts val="0"/>
              </a:spcBef>
              <a:spcAft>
                <a:spcPts val="0"/>
              </a:spcAft>
              <a:defRPr/>
            </a:pPr>
            <a:r>
              <a:rPr lang="en-CA" sz="1200" dirty="0">
                <a:solidFill>
                  <a:schemeClr val="tx1"/>
                </a:solidFill>
                <a:latin typeface="Arial" pitchFamily="34" charset="0"/>
                <a:cs typeface="Arial" pitchFamily="34" charset="0"/>
              </a:rPr>
              <a:t>If filter has been activated, this button is enabled to remove the filter.</a:t>
            </a:r>
          </a:p>
        </p:txBody>
      </p:sp>
      <p:sp>
        <p:nvSpPr>
          <p:cNvPr id="11" name="Rounded Rectangular Callout 10"/>
          <p:cNvSpPr/>
          <p:nvPr/>
        </p:nvSpPr>
        <p:spPr>
          <a:xfrm>
            <a:off x="3607456" y="3562404"/>
            <a:ext cx="1930564" cy="965351"/>
          </a:xfrm>
          <a:prstGeom prst="wedgeRoundRectCallout">
            <a:avLst>
              <a:gd name="adj1" fmla="val -17022"/>
              <a:gd name="adj2" fmla="val 4869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sz="1200" dirty="0">
                <a:solidFill>
                  <a:schemeClr val="tx1"/>
                </a:solidFill>
                <a:latin typeface="Arial" pitchFamily="34" charset="0"/>
                <a:cs typeface="Arial" pitchFamily="34" charset="0"/>
              </a:rPr>
              <a:t>Filter is available to columns that have this symbol      Click the filter to bring up the filter.</a:t>
            </a:r>
          </a:p>
        </p:txBody>
      </p:sp>
      <p:pic>
        <p:nvPicPr>
          <p:cNvPr id="3" name="Picture 2"/>
          <p:cNvPicPr>
            <a:picLocks noChangeAspect="1"/>
          </p:cNvPicPr>
          <p:nvPr/>
        </p:nvPicPr>
        <p:blipFill>
          <a:blip r:embed="rId4"/>
          <a:stretch>
            <a:fillRect/>
          </a:stretch>
        </p:blipFill>
        <p:spPr>
          <a:xfrm>
            <a:off x="4257671" y="4045079"/>
            <a:ext cx="190476" cy="209524"/>
          </a:xfrm>
          <a:prstGeom prst="rect">
            <a:avLst/>
          </a:prstGeom>
        </p:spPr>
      </p:pic>
      <p:sp>
        <p:nvSpPr>
          <p:cNvPr id="12" name="Rounded Rectangular Callout 11"/>
          <p:cNvSpPr/>
          <p:nvPr/>
        </p:nvSpPr>
        <p:spPr>
          <a:xfrm>
            <a:off x="2799402" y="4768072"/>
            <a:ext cx="2186958" cy="947834"/>
          </a:xfrm>
          <a:prstGeom prst="wedgeRoundRectCallout">
            <a:avLst>
              <a:gd name="adj1" fmla="val -80565"/>
              <a:gd name="adj2" fmla="val 21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Select </a:t>
            </a:r>
            <a:r>
              <a:rPr lang="en-CA" sz="1200" b="1" dirty="0">
                <a:solidFill>
                  <a:schemeClr val="tx1"/>
                </a:solidFill>
                <a:latin typeface="Arial" pitchFamily="34" charset="0"/>
                <a:cs typeface="Arial" pitchFamily="34" charset="0"/>
              </a:rPr>
              <a:t>Apply </a:t>
            </a:r>
            <a:r>
              <a:rPr lang="en-CA" sz="1200" dirty="0">
                <a:solidFill>
                  <a:schemeClr val="tx1"/>
                </a:solidFill>
                <a:latin typeface="Arial" pitchFamily="34" charset="0"/>
                <a:cs typeface="Arial" pitchFamily="34" charset="0"/>
              </a:rPr>
              <a:t>to apply the selected filter.</a:t>
            </a:r>
          </a:p>
          <a:p>
            <a:pPr fontAlgn="auto">
              <a:spcBef>
                <a:spcPts val="0"/>
              </a:spcBef>
              <a:spcAft>
                <a:spcPts val="0"/>
              </a:spcAft>
              <a:defRPr/>
            </a:pPr>
            <a:endParaRPr lang="en-CA" sz="1200" dirty="0">
              <a:solidFill>
                <a:schemeClr val="tx1"/>
              </a:solidFill>
              <a:latin typeface="Arial" pitchFamily="34" charset="0"/>
              <a:cs typeface="Arial" pitchFamily="34" charset="0"/>
            </a:endParaRPr>
          </a:p>
          <a:p>
            <a:pP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Select </a:t>
            </a:r>
            <a:r>
              <a:rPr lang="en-CA" sz="1200" b="1" dirty="0">
                <a:solidFill>
                  <a:schemeClr val="tx1"/>
                </a:solidFill>
                <a:latin typeface="Arial" pitchFamily="34" charset="0"/>
                <a:cs typeface="Arial" pitchFamily="34" charset="0"/>
              </a:rPr>
              <a:t>Close</a:t>
            </a:r>
            <a:r>
              <a:rPr lang="en-CA" sz="1200" dirty="0">
                <a:solidFill>
                  <a:schemeClr val="tx1"/>
                </a:solidFill>
                <a:latin typeface="Arial" pitchFamily="34" charset="0"/>
                <a:cs typeface="Arial" pitchFamily="34" charset="0"/>
              </a:rPr>
              <a:t> to close the filter box.</a:t>
            </a:r>
          </a:p>
        </p:txBody>
      </p:sp>
      <p:sp>
        <p:nvSpPr>
          <p:cNvPr id="13" name="TextBox 12"/>
          <p:cNvSpPr txBox="1"/>
          <p:nvPr/>
        </p:nvSpPr>
        <p:spPr>
          <a:xfrm>
            <a:off x="837771" y="5889194"/>
            <a:ext cx="776053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Filters are useful when there are many rows of information on a screen that you must scroll through. </a:t>
            </a:r>
          </a:p>
          <a:p>
            <a:r>
              <a:rPr lang="en-US" sz="1200" dirty="0">
                <a:latin typeface="Arial" panose="020B0604020202020204" pitchFamily="34" charset="0"/>
                <a:cs typeface="Arial" panose="020B0604020202020204" pitchFamily="34" charset="0"/>
              </a:rPr>
              <a:t>It allows you to narrow down the amount of information displayed.</a:t>
            </a:r>
          </a:p>
        </p:txBody>
      </p:sp>
    </p:spTree>
    <p:extLst>
      <p:ext uri="{BB962C8B-B14F-4D97-AF65-F5344CB8AC3E}">
        <p14:creationId xmlns:p14="http://schemas.microsoft.com/office/powerpoint/2010/main" val="4434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OHNAL~1.HEB\AppData\Local\Temp\SNAGHTML1a56aa9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290" y="1303496"/>
            <a:ext cx="6521118" cy="48233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14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TRANSFER OF OWNERSHIP</a:t>
            </a:r>
          </a:p>
        </p:txBody>
      </p:sp>
      <p:sp>
        <p:nvSpPr>
          <p:cNvPr id="7" name="Rounded Rectangular Callout 6"/>
          <p:cNvSpPr/>
          <p:nvPr/>
        </p:nvSpPr>
        <p:spPr>
          <a:xfrm>
            <a:off x="4483534" y="2322871"/>
            <a:ext cx="2020506" cy="796412"/>
          </a:xfrm>
          <a:prstGeom prst="wedgeRoundRectCallout">
            <a:avLst>
              <a:gd name="adj1" fmla="val -51114"/>
              <a:gd name="adj2" fmla="val 768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Transfer of Ownership</a:t>
            </a:r>
          </a:p>
          <a:p>
            <a:pPr algn="ctr" fontAlgn="auto">
              <a:spcBef>
                <a:spcPts val="0"/>
              </a:spcBef>
              <a:spcAft>
                <a:spcPts val="0"/>
              </a:spcAft>
              <a:defRPr/>
            </a:pPr>
            <a:r>
              <a:rPr lang="en-CA" sz="1200" dirty="0">
                <a:solidFill>
                  <a:schemeClr val="tx1"/>
                </a:solidFill>
                <a:latin typeface="Arial" pitchFamily="34" charset="0"/>
                <a:cs typeface="Arial" pitchFamily="34" charset="0"/>
              </a:rPr>
              <a:t>Click this button to process the assignment of interest.</a:t>
            </a:r>
          </a:p>
        </p:txBody>
      </p:sp>
      <p:sp>
        <p:nvSpPr>
          <p:cNvPr id="12" name="Rounded Rectangular Callout 11"/>
          <p:cNvSpPr/>
          <p:nvPr/>
        </p:nvSpPr>
        <p:spPr>
          <a:xfrm>
            <a:off x="3903419" y="4123909"/>
            <a:ext cx="2549014" cy="779205"/>
          </a:xfrm>
          <a:prstGeom prst="wedgeRoundRectCallout">
            <a:avLst>
              <a:gd name="adj1" fmla="val 47503"/>
              <a:gd name="adj2" fmla="val 1251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If there is only a specific tract that require updating, other option is to update here without using the Transfer of Ownership button.</a:t>
            </a:r>
          </a:p>
        </p:txBody>
      </p:sp>
    </p:spTree>
    <p:extLst>
      <p:ext uri="{BB962C8B-B14F-4D97-AF65-F5344CB8AC3E}">
        <p14:creationId xmlns:p14="http://schemas.microsoft.com/office/powerpoint/2010/main" val="227941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228600" y="1895999"/>
            <a:ext cx="4270581" cy="3382226"/>
          </a:xfrm>
          <a:prstGeom prst="rect">
            <a:avLst/>
          </a:prstGeom>
        </p:spPr>
      </p:pic>
      <p:pic>
        <p:nvPicPr>
          <p:cNvPr id="11" name="Picture 10"/>
          <p:cNvPicPr>
            <a:picLocks noChangeAspect="1"/>
          </p:cNvPicPr>
          <p:nvPr/>
        </p:nvPicPr>
        <p:blipFill>
          <a:blip r:embed="rId3"/>
          <a:stretch>
            <a:fillRect/>
          </a:stretch>
        </p:blipFill>
        <p:spPr>
          <a:xfrm>
            <a:off x="4667029" y="1423161"/>
            <a:ext cx="4233959" cy="2049314"/>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15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331528" y="5975043"/>
            <a:ext cx="403967" cy="382328"/>
          </a:xfrm>
          <a:prstGeom prst="rect">
            <a:avLst/>
          </a:prstGeom>
          <a:blipFill>
            <a:blip r:embed="rId4"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TRANSFER OF OWNERSHIP – INPUT FROM AND TO</a:t>
            </a:r>
          </a:p>
        </p:txBody>
      </p:sp>
      <p:pic>
        <p:nvPicPr>
          <p:cNvPr id="13" name="Picture 12"/>
          <p:cNvPicPr>
            <a:picLocks noChangeAspect="1"/>
          </p:cNvPicPr>
          <p:nvPr/>
        </p:nvPicPr>
        <p:blipFill>
          <a:blip r:embed="rId5"/>
          <a:stretch>
            <a:fillRect/>
          </a:stretch>
        </p:blipFill>
        <p:spPr>
          <a:xfrm>
            <a:off x="4515245" y="3822889"/>
            <a:ext cx="4313830" cy="1541620"/>
          </a:xfrm>
          <a:prstGeom prst="rect">
            <a:avLst/>
          </a:prstGeom>
        </p:spPr>
      </p:pic>
      <p:sp>
        <p:nvSpPr>
          <p:cNvPr id="7" name="Rounded Rectangular Callout 6"/>
          <p:cNvSpPr/>
          <p:nvPr/>
        </p:nvSpPr>
        <p:spPr>
          <a:xfrm>
            <a:off x="6061587" y="2451851"/>
            <a:ext cx="2144221" cy="1041498"/>
          </a:xfrm>
          <a:prstGeom prst="wedgeRoundRectCallout">
            <a:avLst>
              <a:gd name="adj1" fmla="val 51757"/>
              <a:gd name="adj2" fmla="val -7940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From </a:t>
            </a:r>
            <a:r>
              <a:rPr lang="en-CA" sz="1200" dirty="0">
                <a:solidFill>
                  <a:schemeClr val="tx1"/>
                </a:solidFill>
                <a:latin typeface="Arial" pitchFamily="34" charset="0"/>
                <a:cs typeface="Arial" pitchFamily="34" charset="0"/>
              </a:rPr>
              <a:t>dropdown to bring up all current Working Interest Owners (WIOs). Select which WIO you want to transfer % from.</a:t>
            </a:r>
            <a:endParaRPr lang="en-CA" sz="1200" b="1" dirty="0">
              <a:solidFill>
                <a:schemeClr val="tx1"/>
              </a:solidFill>
              <a:latin typeface="Arial" pitchFamily="34" charset="0"/>
              <a:cs typeface="Arial" pitchFamily="34" charset="0"/>
            </a:endParaRPr>
          </a:p>
        </p:txBody>
      </p:sp>
      <p:sp>
        <p:nvSpPr>
          <p:cNvPr id="20" name="Rounded Rectangular Callout 19"/>
          <p:cNvSpPr/>
          <p:nvPr/>
        </p:nvSpPr>
        <p:spPr>
          <a:xfrm>
            <a:off x="1992184" y="1535902"/>
            <a:ext cx="2144221" cy="1041498"/>
          </a:xfrm>
          <a:prstGeom prst="wedgeRoundRectCallout">
            <a:avLst>
              <a:gd name="adj1" fmla="val -35253"/>
              <a:gd name="adj2" fmla="val 9052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3</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To </a:t>
            </a:r>
            <a:r>
              <a:rPr lang="en-CA" sz="1200" dirty="0">
                <a:solidFill>
                  <a:schemeClr val="tx1"/>
                </a:solidFill>
                <a:latin typeface="Arial" pitchFamily="34" charset="0"/>
                <a:cs typeface="Arial" pitchFamily="34" charset="0"/>
              </a:rPr>
              <a:t>dropdown to bring up all current Working Interest Owners (WIOs). Select which WIO you want to transfer % from.</a:t>
            </a:r>
            <a:endParaRPr lang="en-CA" sz="1200" b="1" dirty="0">
              <a:solidFill>
                <a:schemeClr val="tx1"/>
              </a:solidFill>
              <a:latin typeface="Arial" pitchFamily="34" charset="0"/>
              <a:cs typeface="Arial" pitchFamily="34" charset="0"/>
            </a:endParaRPr>
          </a:p>
        </p:txBody>
      </p:sp>
      <p:sp>
        <p:nvSpPr>
          <p:cNvPr id="21" name="Rounded Rectangular Callout 20"/>
          <p:cNvSpPr/>
          <p:nvPr/>
        </p:nvSpPr>
        <p:spPr>
          <a:xfrm>
            <a:off x="2442480" y="4889950"/>
            <a:ext cx="1885336" cy="905510"/>
          </a:xfrm>
          <a:prstGeom prst="wedgeRoundRectCallout">
            <a:avLst>
              <a:gd name="adj1" fmla="val -47276"/>
              <a:gd name="adj2" fmla="val -3066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This grid only displays WIO based on the </a:t>
            </a:r>
            <a:r>
              <a:rPr lang="en-CA" sz="1200" b="1" dirty="0">
                <a:solidFill>
                  <a:schemeClr val="tx1"/>
                </a:solidFill>
                <a:latin typeface="Arial" pitchFamily="34" charset="0"/>
                <a:cs typeface="Arial" pitchFamily="34" charset="0"/>
              </a:rPr>
              <a:t>selected WIO </a:t>
            </a:r>
            <a:r>
              <a:rPr lang="en-CA" sz="1200" dirty="0">
                <a:solidFill>
                  <a:schemeClr val="tx1"/>
                </a:solidFill>
                <a:latin typeface="Arial" pitchFamily="34" charset="0"/>
                <a:cs typeface="Arial" pitchFamily="34" charset="0"/>
              </a:rPr>
              <a:t>from the </a:t>
            </a:r>
            <a:r>
              <a:rPr lang="en-CA" sz="1200" b="1" dirty="0">
                <a:solidFill>
                  <a:schemeClr val="tx1"/>
                </a:solidFill>
                <a:latin typeface="Arial" pitchFamily="34" charset="0"/>
                <a:cs typeface="Arial" pitchFamily="34" charset="0"/>
              </a:rPr>
              <a:t>From dropdown</a:t>
            </a:r>
          </a:p>
        </p:txBody>
      </p:sp>
      <p:sp>
        <p:nvSpPr>
          <p:cNvPr id="23" name="Rounded Rectangular Callout 22"/>
          <p:cNvSpPr/>
          <p:nvPr/>
        </p:nvSpPr>
        <p:spPr>
          <a:xfrm>
            <a:off x="3594919" y="2649154"/>
            <a:ext cx="1771488" cy="918518"/>
          </a:xfrm>
          <a:prstGeom prst="wedgeRoundRectCallout">
            <a:avLst>
              <a:gd name="adj1" fmla="val -98843"/>
              <a:gd name="adj2" fmla="val -83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4</a:t>
            </a:r>
            <a:r>
              <a:rPr lang="en-CA" sz="1200" dirty="0">
                <a:solidFill>
                  <a:schemeClr val="tx1"/>
                </a:solidFill>
                <a:latin typeface="Arial" pitchFamily="34" charset="0"/>
                <a:cs typeface="Arial" pitchFamily="34" charset="0"/>
              </a:rPr>
              <a:t>. If the </a:t>
            </a:r>
            <a:r>
              <a:rPr lang="en-CA" sz="1200" b="1" dirty="0">
                <a:solidFill>
                  <a:schemeClr val="tx1"/>
                </a:solidFill>
                <a:latin typeface="Arial" pitchFamily="34" charset="0"/>
                <a:cs typeface="Arial" pitchFamily="34" charset="0"/>
              </a:rPr>
              <a:t>To WIO</a:t>
            </a:r>
            <a:r>
              <a:rPr lang="en-CA" sz="1200" dirty="0">
                <a:solidFill>
                  <a:schemeClr val="tx1"/>
                </a:solidFill>
                <a:latin typeface="Arial" pitchFamily="34" charset="0"/>
                <a:cs typeface="Arial" pitchFamily="34" charset="0"/>
              </a:rPr>
              <a:t> is not one of the current WIO, click the search button        to add new WIO.</a:t>
            </a:r>
            <a:endParaRPr lang="en-CA" sz="1200" b="1" dirty="0">
              <a:solidFill>
                <a:schemeClr val="tx1"/>
              </a:solidFill>
              <a:latin typeface="Arial" pitchFamily="34" charset="0"/>
              <a:cs typeface="Arial" pitchFamily="34" charset="0"/>
            </a:endParaRPr>
          </a:p>
        </p:txBody>
      </p:sp>
      <p:cxnSp>
        <p:nvCxnSpPr>
          <p:cNvPr id="24" name="Straight Arrow Connector 23"/>
          <p:cNvCxnSpPr/>
          <p:nvPr/>
        </p:nvCxnSpPr>
        <p:spPr>
          <a:xfrm>
            <a:off x="2610857" y="3053969"/>
            <a:ext cx="1976301" cy="1243478"/>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a:stretch>
            <a:fillRect/>
          </a:stretch>
        </p:blipFill>
        <p:spPr>
          <a:xfrm>
            <a:off x="4331856" y="3219939"/>
            <a:ext cx="295238" cy="171429"/>
          </a:xfrm>
          <a:prstGeom prst="rect">
            <a:avLst/>
          </a:prstGeom>
        </p:spPr>
      </p:pic>
      <p:sp>
        <p:nvSpPr>
          <p:cNvPr id="27" name="Rounded Rectangular Callout 26"/>
          <p:cNvSpPr/>
          <p:nvPr/>
        </p:nvSpPr>
        <p:spPr>
          <a:xfrm>
            <a:off x="7141530" y="3675708"/>
            <a:ext cx="1805362" cy="951034"/>
          </a:xfrm>
          <a:prstGeom prst="wedgeRoundRectCallout">
            <a:avLst>
              <a:gd name="adj1" fmla="val -81987"/>
              <a:gd name="adj2" fmla="val 2825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5</a:t>
            </a:r>
            <a:r>
              <a:rPr lang="en-CA" sz="1200" dirty="0">
                <a:solidFill>
                  <a:schemeClr val="tx1"/>
                </a:solidFill>
                <a:latin typeface="Arial" pitchFamily="34" charset="0"/>
                <a:cs typeface="Arial" pitchFamily="34" charset="0"/>
              </a:rPr>
              <a:t>. Search Client either by </a:t>
            </a:r>
            <a:r>
              <a:rPr lang="en-CA" sz="1200" b="1" dirty="0">
                <a:solidFill>
                  <a:schemeClr val="tx1"/>
                </a:solidFill>
                <a:latin typeface="Arial" pitchFamily="34" charset="0"/>
                <a:cs typeface="Arial" pitchFamily="34" charset="0"/>
              </a:rPr>
              <a:t>Client Name </a:t>
            </a:r>
            <a:r>
              <a:rPr lang="en-CA" sz="1200" dirty="0">
                <a:solidFill>
                  <a:schemeClr val="tx1"/>
                </a:solidFill>
                <a:latin typeface="Arial" pitchFamily="34" charset="0"/>
                <a:cs typeface="Arial" pitchFamily="34" charset="0"/>
              </a:rPr>
              <a:t>or </a:t>
            </a:r>
            <a:r>
              <a:rPr lang="en-CA" sz="1200" b="1" dirty="0">
                <a:solidFill>
                  <a:schemeClr val="tx1"/>
                </a:solidFill>
                <a:latin typeface="Arial" pitchFamily="34" charset="0"/>
                <a:cs typeface="Arial" pitchFamily="34" charset="0"/>
              </a:rPr>
              <a:t>Client ID</a:t>
            </a:r>
            <a:r>
              <a:rPr lang="en-CA" sz="1200" dirty="0">
                <a:solidFill>
                  <a:schemeClr val="tx1"/>
                </a:solidFill>
                <a:latin typeface="Arial" pitchFamily="34" charset="0"/>
                <a:cs typeface="Arial" pitchFamily="34" charset="0"/>
              </a:rPr>
              <a:t>. Enter the </a:t>
            </a:r>
            <a:r>
              <a:rPr lang="en-CA" sz="1200" b="1" dirty="0">
                <a:solidFill>
                  <a:schemeClr val="tx1"/>
                </a:solidFill>
                <a:latin typeface="Arial" pitchFamily="34" charset="0"/>
                <a:cs typeface="Arial" pitchFamily="34" charset="0"/>
              </a:rPr>
              <a:t>first word of the name </a:t>
            </a:r>
            <a:r>
              <a:rPr lang="en-CA" sz="1200" dirty="0">
                <a:solidFill>
                  <a:schemeClr val="tx1"/>
                </a:solidFill>
                <a:latin typeface="Arial" pitchFamily="34" charset="0"/>
                <a:cs typeface="Arial" pitchFamily="34" charset="0"/>
              </a:rPr>
              <a:t>and click </a:t>
            </a:r>
            <a:r>
              <a:rPr lang="en-CA" sz="1200" b="1" dirty="0">
                <a:solidFill>
                  <a:schemeClr val="tx1"/>
                </a:solidFill>
                <a:latin typeface="Arial" pitchFamily="34" charset="0"/>
                <a:cs typeface="Arial" pitchFamily="34" charset="0"/>
              </a:rPr>
              <a:t>Find</a:t>
            </a:r>
            <a:r>
              <a:rPr lang="en-CA" sz="1200"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sp>
        <p:nvSpPr>
          <p:cNvPr id="28" name="Rounded Rectangular Callout 27"/>
          <p:cNvSpPr/>
          <p:nvPr/>
        </p:nvSpPr>
        <p:spPr>
          <a:xfrm>
            <a:off x="6685667" y="5278225"/>
            <a:ext cx="2236409" cy="626518"/>
          </a:xfrm>
          <a:prstGeom prst="wedgeRoundRectCallout">
            <a:avLst>
              <a:gd name="adj1" fmla="val 31314"/>
              <a:gd name="adj2" fmla="val -8293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6</a:t>
            </a:r>
            <a:r>
              <a:rPr lang="en-CA" sz="1200" dirty="0">
                <a:solidFill>
                  <a:schemeClr val="tx1"/>
                </a:solidFill>
                <a:latin typeface="Arial" pitchFamily="34" charset="0"/>
                <a:cs typeface="Arial" pitchFamily="34" charset="0"/>
              </a:rPr>
              <a:t>. At the search result grid, click </a:t>
            </a:r>
            <a:r>
              <a:rPr lang="en-CA" sz="1200" b="1" dirty="0">
                <a:solidFill>
                  <a:schemeClr val="tx1"/>
                </a:solidFill>
                <a:latin typeface="Arial" pitchFamily="34" charset="0"/>
                <a:cs typeface="Arial" pitchFamily="34" charset="0"/>
              </a:rPr>
              <a:t>Select </a:t>
            </a:r>
            <a:r>
              <a:rPr lang="en-CA" sz="1200" dirty="0">
                <a:solidFill>
                  <a:schemeClr val="tx1"/>
                </a:solidFill>
                <a:latin typeface="Arial" pitchFamily="34" charset="0"/>
                <a:cs typeface="Arial" pitchFamily="34" charset="0"/>
              </a:rPr>
              <a:t>(or </a:t>
            </a:r>
            <a:r>
              <a:rPr lang="en-CA" sz="1200" b="1" dirty="0">
                <a:solidFill>
                  <a:schemeClr val="tx1"/>
                </a:solidFill>
                <a:latin typeface="Arial" pitchFamily="34" charset="0"/>
                <a:cs typeface="Arial" pitchFamily="34" charset="0"/>
              </a:rPr>
              <a:t>Close</a:t>
            </a:r>
            <a:r>
              <a:rPr lang="en-CA" sz="1200" dirty="0">
                <a:solidFill>
                  <a:schemeClr val="tx1"/>
                </a:solidFill>
                <a:latin typeface="Arial" pitchFamily="34" charset="0"/>
                <a:cs typeface="Arial" pitchFamily="34" charset="0"/>
              </a:rPr>
              <a:t>, if this is not the correct search)</a:t>
            </a:r>
            <a:endParaRPr lang="en-CA" sz="1200" b="1" dirty="0">
              <a:solidFill>
                <a:schemeClr val="tx1"/>
              </a:solidFill>
              <a:latin typeface="Arial" pitchFamily="34" charset="0"/>
              <a:cs typeface="Arial" pitchFamily="34" charset="0"/>
            </a:endParaRPr>
          </a:p>
        </p:txBody>
      </p:sp>
      <p:sp>
        <p:nvSpPr>
          <p:cNvPr id="29" name="TextBox 28"/>
          <p:cNvSpPr txBox="1"/>
          <p:nvPr/>
        </p:nvSpPr>
        <p:spPr>
          <a:xfrm>
            <a:off x="735495" y="5889330"/>
            <a:ext cx="7760539"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Client ID is the Department of Energy and Minerals (DOE) Client ID. </a:t>
            </a:r>
          </a:p>
          <a:p>
            <a:r>
              <a:rPr lang="en-US" sz="1200" dirty="0">
                <a:latin typeface="Arial" panose="020B0604020202020204" pitchFamily="34" charset="0"/>
                <a:cs typeface="Arial" panose="020B0604020202020204" pitchFamily="34" charset="0"/>
              </a:rPr>
              <a:t>The Business Associate (BA) ID is Alberta Energy and Minerals’ (the department) internal ID use for business dealings.</a:t>
            </a:r>
          </a:p>
        </p:txBody>
      </p:sp>
    </p:spTree>
    <p:extLst>
      <p:ext uri="{BB962C8B-B14F-4D97-AF65-F5344CB8AC3E}">
        <p14:creationId xmlns:p14="http://schemas.microsoft.com/office/powerpoint/2010/main" val="419323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C:\Users\JOHNAL~1.HEB\AppData\Local\Temp\SNAGHTML1acc7f5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83" y="1995377"/>
            <a:ext cx="3908322" cy="23263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16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331528" y="5871803"/>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8742278" cy="24622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ADD ROW, PERCENTAGE, UPDATE SHARE OF WORKING INTEREST %</a:t>
            </a:r>
          </a:p>
        </p:txBody>
      </p:sp>
      <p:sp>
        <p:nvSpPr>
          <p:cNvPr id="7" name="Rounded Rectangular Callout 6"/>
          <p:cNvSpPr/>
          <p:nvPr/>
        </p:nvSpPr>
        <p:spPr>
          <a:xfrm>
            <a:off x="405271" y="3983149"/>
            <a:ext cx="2170282" cy="1019940"/>
          </a:xfrm>
          <a:prstGeom prst="wedgeRoundRectCallout">
            <a:avLst>
              <a:gd name="adj1" fmla="val 2615"/>
              <a:gd name="adj2" fmla="val -974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If the transfer % is being split with multiple WIO, click </a:t>
            </a:r>
            <a:r>
              <a:rPr lang="en-CA" sz="1200" b="1" dirty="0">
                <a:solidFill>
                  <a:schemeClr val="tx1"/>
                </a:solidFill>
                <a:latin typeface="Arial" pitchFamily="34" charset="0"/>
                <a:cs typeface="Arial" pitchFamily="34" charset="0"/>
              </a:rPr>
              <a:t>Add Row</a:t>
            </a:r>
            <a:r>
              <a:rPr lang="en-CA" sz="1200" dirty="0">
                <a:solidFill>
                  <a:schemeClr val="tx1"/>
                </a:solidFill>
                <a:latin typeface="Arial" pitchFamily="34" charset="0"/>
                <a:cs typeface="Arial" pitchFamily="34" charset="0"/>
              </a:rPr>
              <a:t>. Notice that it also add the corresponding Percentage field.</a:t>
            </a:r>
          </a:p>
        </p:txBody>
      </p:sp>
      <p:sp>
        <p:nvSpPr>
          <p:cNvPr id="13" name="Rounded Rectangular Callout 12"/>
          <p:cNvSpPr/>
          <p:nvPr/>
        </p:nvSpPr>
        <p:spPr>
          <a:xfrm>
            <a:off x="2575553" y="2473304"/>
            <a:ext cx="1258340" cy="343973"/>
          </a:xfrm>
          <a:prstGeom prst="wedgeRoundRectCallout">
            <a:avLst>
              <a:gd name="adj1" fmla="val -57610"/>
              <a:gd name="adj2" fmla="val 1588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New row is added.</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2652098" y="3598402"/>
            <a:ext cx="1237390" cy="559789"/>
          </a:xfrm>
          <a:prstGeom prst="wedgeRoundRectCallout">
            <a:avLst>
              <a:gd name="adj1" fmla="val 44088"/>
              <a:gd name="adj2" fmla="val -9862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Click the     to remove a row.</a:t>
            </a:r>
          </a:p>
        </p:txBody>
      </p:sp>
      <p:pic>
        <p:nvPicPr>
          <p:cNvPr id="16" name="Picture 15"/>
          <p:cNvPicPr>
            <a:picLocks noChangeAspect="1"/>
          </p:cNvPicPr>
          <p:nvPr/>
        </p:nvPicPr>
        <p:blipFill>
          <a:blip r:embed="rId4"/>
          <a:stretch>
            <a:fillRect/>
          </a:stretch>
        </p:blipFill>
        <p:spPr>
          <a:xfrm>
            <a:off x="3410931" y="3699691"/>
            <a:ext cx="153090" cy="178605"/>
          </a:xfrm>
          <a:prstGeom prst="rect">
            <a:avLst/>
          </a:prstGeom>
        </p:spPr>
      </p:pic>
      <p:pic>
        <p:nvPicPr>
          <p:cNvPr id="3" name="Picture 2"/>
          <p:cNvPicPr>
            <a:picLocks noChangeAspect="1"/>
          </p:cNvPicPr>
          <p:nvPr/>
        </p:nvPicPr>
        <p:blipFill>
          <a:blip r:embed="rId5"/>
          <a:stretch>
            <a:fillRect/>
          </a:stretch>
        </p:blipFill>
        <p:spPr>
          <a:xfrm>
            <a:off x="4170494" y="1311975"/>
            <a:ext cx="4800384" cy="4366154"/>
          </a:xfrm>
          <a:prstGeom prst="rect">
            <a:avLst/>
          </a:prstGeom>
        </p:spPr>
      </p:pic>
      <p:sp>
        <p:nvSpPr>
          <p:cNvPr id="20" name="Rounded Rectangular Callout 19"/>
          <p:cNvSpPr/>
          <p:nvPr/>
        </p:nvSpPr>
        <p:spPr>
          <a:xfrm>
            <a:off x="6570686" y="1720123"/>
            <a:ext cx="1350113" cy="624448"/>
          </a:xfrm>
          <a:prstGeom prst="wedgeRoundRectCallout">
            <a:avLst>
              <a:gd name="adj1" fmla="val 46708"/>
              <a:gd name="adj2" fmla="val 7478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3</a:t>
            </a:r>
            <a:r>
              <a:rPr lang="en-CA" sz="1200" dirty="0">
                <a:solidFill>
                  <a:schemeClr val="tx1"/>
                </a:solidFill>
                <a:latin typeface="Arial" pitchFamily="34" charset="0"/>
                <a:cs typeface="Arial" pitchFamily="34" charset="0"/>
              </a:rPr>
              <a:t>. Input the transfer % for each WIO</a:t>
            </a:r>
            <a:endParaRPr lang="en-CA" sz="1200" b="1" dirty="0">
              <a:solidFill>
                <a:schemeClr val="tx1"/>
              </a:solidFill>
              <a:latin typeface="Arial" pitchFamily="34" charset="0"/>
              <a:cs typeface="Arial" pitchFamily="34" charset="0"/>
            </a:endParaRPr>
          </a:p>
        </p:txBody>
      </p:sp>
      <p:sp>
        <p:nvSpPr>
          <p:cNvPr id="21" name="Rounded Rectangular Callout 20"/>
          <p:cNvSpPr/>
          <p:nvPr/>
        </p:nvSpPr>
        <p:spPr>
          <a:xfrm>
            <a:off x="7257845" y="3158568"/>
            <a:ext cx="1156110" cy="243863"/>
          </a:xfrm>
          <a:prstGeom prst="wedgeRoundRectCallout">
            <a:avLst>
              <a:gd name="adj1" fmla="val 17448"/>
              <a:gd name="adj2" fmla="val -1210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running total</a:t>
            </a:r>
          </a:p>
        </p:txBody>
      </p:sp>
      <p:sp>
        <p:nvSpPr>
          <p:cNvPr id="22" name="Rounded Rectangular Callout 21"/>
          <p:cNvSpPr/>
          <p:nvPr/>
        </p:nvSpPr>
        <p:spPr>
          <a:xfrm>
            <a:off x="4181513" y="3402431"/>
            <a:ext cx="1636109" cy="815608"/>
          </a:xfrm>
          <a:prstGeom prst="wedgeRoundRectCallout">
            <a:avLst>
              <a:gd name="adj1" fmla="val 38144"/>
              <a:gd name="adj2" fmla="val -7530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4</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Update Share of Working Interest (WI) % </a:t>
            </a:r>
            <a:r>
              <a:rPr lang="en-CA" sz="1200" dirty="0">
                <a:solidFill>
                  <a:schemeClr val="tx1"/>
                </a:solidFill>
                <a:latin typeface="Arial" pitchFamily="34" charset="0"/>
                <a:cs typeface="Arial" pitchFamily="34" charset="0"/>
              </a:rPr>
              <a:t>to update the transfer.</a:t>
            </a:r>
            <a:endParaRPr lang="en-CA" sz="1200" b="1" dirty="0">
              <a:solidFill>
                <a:schemeClr val="tx1"/>
              </a:solidFill>
              <a:latin typeface="Arial" pitchFamily="34" charset="0"/>
              <a:cs typeface="Arial" pitchFamily="34" charset="0"/>
            </a:endParaRPr>
          </a:p>
        </p:txBody>
      </p:sp>
      <p:sp>
        <p:nvSpPr>
          <p:cNvPr id="23" name="Rounded Rectangular Callout 22"/>
          <p:cNvSpPr/>
          <p:nvPr/>
        </p:nvSpPr>
        <p:spPr>
          <a:xfrm>
            <a:off x="3956050" y="4487948"/>
            <a:ext cx="1983929" cy="946833"/>
          </a:xfrm>
          <a:prstGeom prst="wedgeRoundRectCallout">
            <a:avLst>
              <a:gd name="adj1" fmla="val 34538"/>
              <a:gd name="adj2" fmla="val -481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In this example, notice that Esperanza still have interest %. However, this will be updated once the WI % is updated.</a:t>
            </a:r>
          </a:p>
        </p:txBody>
      </p:sp>
      <p:sp>
        <p:nvSpPr>
          <p:cNvPr id="25" name="TextBox 24"/>
          <p:cNvSpPr txBox="1"/>
          <p:nvPr/>
        </p:nvSpPr>
        <p:spPr>
          <a:xfrm>
            <a:off x="735495" y="5837859"/>
            <a:ext cx="776053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It is important to click </a:t>
            </a:r>
            <a:r>
              <a:rPr lang="en-US" sz="1200" b="1" dirty="0">
                <a:latin typeface="Arial" panose="020B0604020202020204" pitchFamily="34" charset="0"/>
                <a:cs typeface="Arial" panose="020B0604020202020204" pitchFamily="34" charset="0"/>
              </a:rPr>
              <a:t>Update Share of Working Interest % </a:t>
            </a:r>
            <a:r>
              <a:rPr lang="en-US" sz="1200" dirty="0">
                <a:latin typeface="Arial" panose="020B0604020202020204" pitchFamily="34" charset="0"/>
                <a:cs typeface="Arial" panose="020B0604020202020204" pitchFamily="34" charset="0"/>
              </a:rPr>
              <a:t>button once the percentage is entered to update the transfer. If this step is missed, the transfer will not reflect the correct transfer.</a:t>
            </a:r>
          </a:p>
        </p:txBody>
      </p:sp>
    </p:spTree>
    <p:extLst>
      <p:ext uri="{BB962C8B-B14F-4D97-AF65-F5344CB8AC3E}">
        <p14:creationId xmlns:p14="http://schemas.microsoft.com/office/powerpoint/2010/main" val="22219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17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TRANSFER</a:t>
            </a:r>
          </a:p>
        </p:txBody>
      </p:sp>
      <p:pic>
        <p:nvPicPr>
          <p:cNvPr id="3" name="Picture 2"/>
          <p:cNvPicPr>
            <a:picLocks noChangeAspect="1"/>
          </p:cNvPicPr>
          <p:nvPr/>
        </p:nvPicPr>
        <p:blipFill>
          <a:blip r:embed="rId2"/>
          <a:stretch>
            <a:fillRect/>
          </a:stretch>
        </p:blipFill>
        <p:spPr>
          <a:xfrm>
            <a:off x="1904777" y="1400465"/>
            <a:ext cx="5233442" cy="4570274"/>
          </a:xfrm>
          <a:prstGeom prst="rect">
            <a:avLst/>
          </a:prstGeom>
        </p:spPr>
      </p:pic>
      <p:sp>
        <p:nvSpPr>
          <p:cNvPr id="7" name="Rounded Rectangular Callout 6"/>
          <p:cNvSpPr/>
          <p:nvPr/>
        </p:nvSpPr>
        <p:spPr>
          <a:xfrm>
            <a:off x="5330941" y="2334033"/>
            <a:ext cx="2161239" cy="1050722"/>
          </a:xfrm>
          <a:prstGeom prst="wedgeRoundRectCallout">
            <a:avLst>
              <a:gd name="adj1" fmla="val -26222"/>
              <a:gd name="adj2" fmla="val 9585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The Share of WI % is now updated. In this example, notice how Esperanza now has 0% and Alphabow is added with %.</a:t>
            </a:r>
          </a:p>
        </p:txBody>
      </p:sp>
      <p:sp>
        <p:nvSpPr>
          <p:cNvPr id="11" name="Rounded Rectangular Callout 10"/>
          <p:cNvSpPr/>
          <p:nvPr/>
        </p:nvSpPr>
        <p:spPr>
          <a:xfrm>
            <a:off x="1550816" y="4874340"/>
            <a:ext cx="1858971" cy="848034"/>
          </a:xfrm>
          <a:prstGeom prst="wedgeRoundRectCallout">
            <a:avLst>
              <a:gd name="adj1" fmla="val 78307"/>
              <a:gd name="adj2" fmla="val 605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Scroll down and click </a:t>
            </a:r>
            <a:r>
              <a:rPr lang="en-CA" sz="1200" b="1" dirty="0">
                <a:solidFill>
                  <a:schemeClr val="tx1"/>
                </a:solidFill>
                <a:latin typeface="Arial" pitchFamily="34" charset="0"/>
                <a:cs typeface="Arial" pitchFamily="34" charset="0"/>
              </a:rPr>
              <a:t>Transfer</a:t>
            </a:r>
            <a:r>
              <a:rPr lang="en-CA" sz="1200" dirty="0">
                <a:solidFill>
                  <a:schemeClr val="tx1"/>
                </a:solidFill>
                <a:latin typeface="Arial" pitchFamily="34" charset="0"/>
                <a:cs typeface="Arial" pitchFamily="34" charset="0"/>
              </a:rPr>
              <a:t> to apply this update and to return to the main grid.</a:t>
            </a:r>
          </a:p>
        </p:txBody>
      </p:sp>
      <p:sp>
        <p:nvSpPr>
          <p:cNvPr id="12" name="object 13"/>
          <p:cNvSpPr/>
          <p:nvPr/>
        </p:nvSpPr>
        <p:spPr>
          <a:xfrm>
            <a:off x="294658" y="6024200"/>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3" name="TextBox 12"/>
          <p:cNvSpPr txBox="1"/>
          <p:nvPr/>
        </p:nvSpPr>
        <p:spPr>
          <a:xfrm>
            <a:off x="595386" y="6076864"/>
            <a:ext cx="838638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It is important to click </a:t>
            </a:r>
            <a:r>
              <a:rPr lang="en-US" sz="1200" b="1" dirty="0">
                <a:latin typeface="Arial" panose="020B0604020202020204" pitchFamily="34" charset="0"/>
                <a:cs typeface="Arial" panose="020B0604020202020204" pitchFamily="34" charset="0"/>
              </a:rPr>
              <a:t>Transfer </a:t>
            </a:r>
            <a:r>
              <a:rPr lang="en-US" sz="1200" dirty="0">
                <a:latin typeface="Arial" panose="020B0604020202020204" pitchFamily="34" charset="0"/>
                <a:cs typeface="Arial" panose="020B0604020202020204" pitchFamily="34" charset="0"/>
              </a:rPr>
              <a:t>(scroll down to this button). The main grid will not reflect the revision if it’s not transferred.</a:t>
            </a:r>
          </a:p>
        </p:txBody>
      </p:sp>
    </p:spTree>
    <p:extLst>
      <p:ext uri="{BB962C8B-B14F-4D97-AF65-F5344CB8AC3E}">
        <p14:creationId xmlns:p14="http://schemas.microsoft.com/office/powerpoint/2010/main" val="346583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18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390522" y="5966853"/>
            <a:ext cx="403967" cy="382328"/>
          </a:xfrm>
          <a:prstGeom prst="rect">
            <a:avLst/>
          </a:prstGeom>
          <a:blipFill>
            <a:blip r:embed="rId2"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SAVE THE TRANSFER</a:t>
            </a:r>
          </a:p>
        </p:txBody>
      </p:sp>
      <p:pic>
        <p:nvPicPr>
          <p:cNvPr id="11266" name="Picture 2" descr="C:\Users\JOHNAL~1.HEB\AppData\Local\Temp\SNAGHTML1ae676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628" y="1361526"/>
            <a:ext cx="5314224" cy="340935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8504" y="3276364"/>
            <a:ext cx="1667168" cy="828316"/>
          </a:xfrm>
          <a:prstGeom prst="wedgeRoundRectCallout">
            <a:avLst>
              <a:gd name="adj1" fmla="val -48018"/>
              <a:gd name="adj2" fmla="val -3088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Back to the main grid, the % must reflect what was transferred.</a:t>
            </a:r>
          </a:p>
        </p:txBody>
      </p:sp>
      <p:pic>
        <p:nvPicPr>
          <p:cNvPr id="11268" name="Picture 4" descr="C:\Users\JOHNAL~1.HEB\AppData\Local\Temp\SNAGHTML1ae6dad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627" y="4769324"/>
            <a:ext cx="5310449" cy="1012044"/>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3104225" y="4839190"/>
            <a:ext cx="1172807" cy="389713"/>
          </a:xfrm>
          <a:prstGeom prst="wedgeRoundRectCallout">
            <a:avLst>
              <a:gd name="adj1" fmla="val 36958"/>
              <a:gd name="adj2" fmla="val 14843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Save</a:t>
            </a:r>
            <a:endParaRPr lang="en-CA" sz="1200" dirty="0">
              <a:solidFill>
                <a:schemeClr val="tx1"/>
              </a:solidFill>
              <a:latin typeface="Arial" pitchFamily="34" charset="0"/>
              <a:cs typeface="Arial" pitchFamily="34" charset="0"/>
            </a:endParaRPr>
          </a:p>
        </p:txBody>
      </p:sp>
      <p:sp>
        <p:nvSpPr>
          <p:cNvPr id="12" name="TextBox 11"/>
          <p:cNvSpPr txBox="1"/>
          <p:nvPr/>
        </p:nvSpPr>
        <p:spPr>
          <a:xfrm>
            <a:off x="794489" y="6019518"/>
            <a:ext cx="776053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It is important to click </a:t>
            </a:r>
            <a:r>
              <a:rPr lang="en-US" sz="1200" b="1" dirty="0">
                <a:latin typeface="Arial" panose="020B0604020202020204" pitchFamily="34" charset="0"/>
                <a:cs typeface="Arial" panose="020B0604020202020204" pitchFamily="34" charset="0"/>
              </a:rPr>
              <a:t>Save </a:t>
            </a:r>
            <a:r>
              <a:rPr lang="en-US" sz="1200" dirty="0">
                <a:latin typeface="Arial" panose="020B0604020202020204" pitchFamily="34" charset="0"/>
                <a:cs typeface="Arial" panose="020B0604020202020204" pitchFamily="34" charset="0"/>
              </a:rPr>
              <a:t>(scroll down to this button) in order to complete and reflect the revision.</a:t>
            </a:r>
          </a:p>
        </p:txBody>
      </p:sp>
    </p:spTree>
    <p:extLst>
      <p:ext uri="{BB962C8B-B14F-4D97-AF65-F5344CB8AC3E}">
        <p14:creationId xmlns:p14="http://schemas.microsoft.com/office/powerpoint/2010/main" val="363656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19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REVISION COMPLETED</a:t>
            </a:r>
          </a:p>
        </p:txBody>
      </p:sp>
      <p:pic>
        <p:nvPicPr>
          <p:cNvPr id="12294" name="Picture 6" descr="C:\Users\JOHNAL~1.HEB\AppData\Local\Temp\SNAGHTML1af414d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497" y="1421483"/>
            <a:ext cx="4880999" cy="351404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C:\Users\JOHNAL~1.HEB\AppData\Local\Temp\SNAGHTML1af52af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498" y="4881616"/>
            <a:ext cx="4880998" cy="123240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666831" y="3237350"/>
            <a:ext cx="1667168" cy="828316"/>
          </a:xfrm>
          <a:prstGeom prst="wedgeRoundRectCallout">
            <a:avLst>
              <a:gd name="adj1" fmla="val -48903"/>
              <a:gd name="adj2" fmla="val -1396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The revision is now complete.</a:t>
            </a:r>
          </a:p>
        </p:txBody>
      </p:sp>
    </p:spTree>
    <p:extLst>
      <p:ext uri="{BB962C8B-B14F-4D97-AF65-F5344CB8AC3E}">
        <p14:creationId xmlns:p14="http://schemas.microsoft.com/office/powerpoint/2010/main" val="350811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015" y="59904"/>
            <a:ext cx="3956703" cy="523220"/>
          </a:xfrm>
          <a:prstGeom prst="rect">
            <a:avLst/>
          </a:prstGeom>
        </p:spPr>
        <p:txBody>
          <a:bodyPr wrap="square">
            <a:spAutoFit/>
          </a:bodyPr>
          <a:lstStyle/>
          <a:p>
            <a:pPr algn="r"/>
            <a:r>
              <a:rPr lang="en-US" sz="2800" b="1" dirty="0">
                <a:solidFill>
                  <a:schemeClr val="bg1"/>
                </a:solidFill>
                <a:latin typeface="Calibri" panose="020F0502020204030204" pitchFamily="34" charset="0"/>
                <a:cs typeface="Calibri" panose="020F0502020204030204" pitchFamily="34" charset="0"/>
              </a:rPr>
              <a:t>Unit Agreement Exhibit A</a:t>
            </a:r>
            <a:endParaRPr lang="en-CA" sz="2800" b="1" dirty="0">
              <a:solidFill>
                <a:schemeClr val="bg1"/>
              </a:solidFill>
              <a:latin typeface="Calibri" panose="020F0502020204030204" pitchFamily="34" charset="0"/>
              <a:cs typeface="Calibri" panose="020F0502020204030204" pitchFamily="34" charset="0"/>
            </a:endParaRPr>
          </a:p>
        </p:txBody>
      </p:sp>
      <p:sp>
        <p:nvSpPr>
          <p:cNvPr id="4" name="Content Placeholder 1"/>
          <p:cNvSpPr txBox="1">
            <a:spLocks/>
          </p:cNvSpPr>
          <p:nvPr/>
        </p:nvSpPr>
        <p:spPr>
          <a:xfrm>
            <a:off x="251520" y="980728"/>
            <a:ext cx="8640960" cy="27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b="1" dirty="0">
                <a:latin typeface="Arial" panose="020B0604020202020204" pitchFamily="34" charset="0"/>
                <a:cs typeface="Arial" panose="020B0604020202020204" pitchFamily="34" charset="0"/>
              </a:rPr>
              <a:t>Revision Page</a:t>
            </a:r>
          </a:p>
        </p:txBody>
      </p:sp>
      <p:sp>
        <p:nvSpPr>
          <p:cNvPr id="5" name="Text Placeholder 2"/>
          <p:cNvSpPr txBox="1">
            <a:spLocks/>
          </p:cNvSpPr>
          <p:nvPr/>
        </p:nvSpPr>
        <p:spPr>
          <a:xfrm>
            <a:off x="250825" y="1484313"/>
            <a:ext cx="8642350" cy="4752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ctr">
              <a:buFont typeface="Arial" panose="020B0604020202020204" pitchFamily="34" charset="0"/>
              <a:buNone/>
            </a:pPr>
            <a:r>
              <a:rPr lang="en-US" sz="1400" b="1" dirty="0">
                <a:latin typeface="Arial" panose="020B0604020202020204" pitchFamily="34" charset="0"/>
                <a:cs typeface="Arial" panose="020B0604020202020204" pitchFamily="34" charset="0"/>
              </a:rPr>
              <a:t>Revisions Table</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81280717"/>
              </p:ext>
            </p:extLst>
          </p:nvPr>
        </p:nvGraphicFramePr>
        <p:xfrm>
          <a:off x="1524000" y="2432874"/>
          <a:ext cx="6096000" cy="1752600"/>
        </p:xfrm>
        <a:graphic>
          <a:graphicData uri="http://schemas.openxmlformats.org/drawingml/2006/table">
            <a:tbl>
              <a:tblPr firstRow="1" bandRow="1">
                <a:tableStyleId>{5C22544A-7EE6-4342-B048-85BDC9FD1C3A}</a:tableStyleId>
              </a:tblPr>
              <a:tblGrid>
                <a:gridCol w="2126704">
                  <a:extLst>
                    <a:ext uri="{9D8B030D-6E8A-4147-A177-3AD203B41FA5}">
                      <a16:colId xmlns:a16="http://schemas.microsoft.com/office/drawing/2014/main" val="20000"/>
                    </a:ext>
                  </a:extLst>
                </a:gridCol>
                <a:gridCol w="193729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March 7, 2016</a:t>
                      </a:r>
                      <a:endParaRPr lang="en-CA" dirty="0"/>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baseline="0" dirty="0"/>
                        <a:t>November 3, 2020</a:t>
                      </a:r>
                      <a:endParaRPr lang="en-CA" dirty="0"/>
                    </a:p>
                  </a:txBody>
                  <a:tcPr/>
                </a:tc>
                <a:tc>
                  <a:txBody>
                    <a:bodyPr/>
                    <a:lstStyle/>
                    <a:p>
                      <a:r>
                        <a:rPr lang="en-CA" dirty="0"/>
                        <a:t>Update headers and contents</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US" dirty="0"/>
                        <a:t>July 6, 2023</a:t>
                      </a:r>
                      <a:endParaRPr lang="en-CA" dirty="0"/>
                    </a:p>
                  </a:txBody>
                  <a:tcPr/>
                </a:tc>
                <a:tc>
                  <a:txBody>
                    <a:bodyPr/>
                    <a:lstStyle/>
                    <a:p>
                      <a:r>
                        <a:rPr lang="en-US" dirty="0"/>
                        <a:t>Update contents</a:t>
                      </a:r>
                      <a:endParaRPr lang="en-CA" dirty="0"/>
                    </a:p>
                  </a:txBody>
                  <a:tcPr/>
                </a:tc>
                <a:tc>
                  <a:txBody>
                    <a:bodyPr/>
                    <a:lstStyle/>
                    <a:p>
                      <a:r>
                        <a:rPr lang="en-US"/>
                        <a:t>15, 25</a:t>
                      </a:r>
                      <a:endParaRPr lang="en-CA" dirty="0"/>
                    </a:p>
                  </a:txBody>
                  <a:tcPr/>
                </a:tc>
                <a:extLst>
                  <a:ext uri="{0D108BD9-81ED-4DB2-BD59-A6C34878D82A}">
                    <a16:rowId xmlns:a16="http://schemas.microsoft.com/office/drawing/2014/main" val="1661925687"/>
                  </a:ext>
                </a:extLst>
              </a:tr>
            </a:tbl>
          </a:graphicData>
        </a:graphic>
      </p:graphicFrame>
      <p:sp>
        <p:nvSpPr>
          <p:cNvPr id="8" name="Rectangle 7"/>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 of 40</a:t>
            </a:r>
          </a:p>
        </p:txBody>
      </p:sp>
    </p:spTree>
    <p:extLst>
      <p:ext uri="{BB962C8B-B14F-4D97-AF65-F5344CB8AC3E}">
        <p14:creationId xmlns:p14="http://schemas.microsoft.com/office/powerpoint/2010/main" val="270371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OHNAL~1.HEB\AppData\Local\Temp\SNAGHTML1aff923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524" y="1311975"/>
            <a:ext cx="5448812" cy="45069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20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356139" y="5981869"/>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VALIDATION ERROR – TRACT % IN ERROR</a:t>
            </a:r>
          </a:p>
        </p:txBody>
      </p:sp>
      <p:sp>
        <p:nvSpPr>
          <p:cNvPr id="11" name="TextBox 10"/>
          <p:cNvSpPr txBox="1"/>
          <p:nvPr/>
        </p:nvSpPr>
        <p:spPr>
          <a:xfrm>
            <a:off x="760106" y="5942201"/>
            <a:ext cx="7322163" cy="461665"/>
          </a:xfrm>
          <a:prstGeom prst="rect">
            <a:avLst/>
          </a:prstGeom>
          <a:noFill/>
        </p:spPr>
        <p:txBody>
          <a:bodyPr wrap="square" rtlCol="0">
            <a:spAutoFit/>
          </a:bodyPr>
          <a:lstStyle/>
          <a:p>
            <a:r>
              <a:rPr lang="en-CA" sz="1200" dirty="0">
                <a:latin typeface="Arial" pitchFamily="34" charset="0"/>
                <a:cs typeface="Arial" pitchFamily="34" charset="0"/>
              </a:rPr>
              <a:t>Once the revision is saved, ETS validates behind the scene if any rules were not met. </a:t>
            </a:r>
          </a:p>
          <a:p>
            <a:r>
              <a:rPr lang="en-CA" sz="1200" dirty="0">
                <a:latin typeface="Arial" pitchFamily="34" charset="0"/>
                <a:cs typeface="Arial" pitchFamily="34" charset="0"/>
              </a:rPr>
              <a:t>If rules are not met, the validation is listed at the top in </a:t>
            </a:r>
            <a:r>
              <a:rPr lang="en-CA" sz="1200" dirty="0">
                <a:solidFill>
                  <a:srgbClr val="FF0000"/>
                </a:solidFill>
                <a:latin typeface="Arial" pitchFamily="34" charset="0"/>
                <a:cs typeface="Arial" pitchFamily="34" charset="0"/>
              </a:rPr>
              <a:t>red</a:t>
            </a:r>
            <a:r>
              <a:rPr lang="en-CA" sz="1200" dirty="0">
                <a:latin typeface="Arial" pitchFamily="34" charset="0"/>
                <a:cs typeface="Arial" pitchFamily="34" charset="0"/>
              </a:rPr>
              <a:t>. These must be actioned before submission.</a:t>
            </a:r>
          </a:p>
        </p:txBody>
      </p:sp>
      <p:sp>
        <p:nvSpPr>
          <p:cNvPr id="12" name="Rounded Rectangular Callout 11"/>
          <p:cNvSpPr/>
          <p:nvPr/>
        </p:nvSpPr>
        <p:spPr>
          <a:xfrm>
            <a:off x="3686786" y="2416389"/>
            <a:ext cx="2301059" cy="1226293"/>
          </a:xfrm>
          <a:prstGeom prst="wedgeRoundRectCallout">
            <a:avLst>
              <a:gd name="adj1" fmla="val 33492"/>
              <a:gd name="adj2" fmla="val 11668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Tract(s) that have incorrect percentage(s) are automatically highlighted in </a:t>
            </a:r>
            <a:r>
              <a:rPr lang="en-CA" sz="1200" dirty="0">
                <a:solidFill>
                  <a:srgbClr val="FF0000"/>
                </a:solidFill>
                <a:latin typeface="Arial" pitchFamily="34" charset="0"/>
                <a:cs typeface="Arial" pitchFamily="34" charset="0"/>
              </a:rPr>
              <a:t>cascading red</a:t>
            </a:r>
            <a:r>
              <a:rPr lang="en-CA" sz="1200" dirty="0">
                <a:solidFill>
                  <a:schemeClr val="tx1"/>
                </a:solidFill>
                <a:latin typeface="Arial" pitchFamily="34" charset="0"/>
                <a:cs typeface="Arial" pitchFamily="34" charset="0"/>
              </a:rPr>
              <a:t>. Once the percentage(s) is corrected, the highlight is removed.</a:t>
            </a:r>
          </a:p>
        </p:txBody>
      </p:sp>
    </p:spTree>
    <p:extLst>
      <p:ext uri="{BB962C8B-B14F-4D97-AF65-F5344CB8AC3E}">
        <p14:creationId xmlns:p14="http://schemas.microsoft.com/office/powerpoint/2010/main" val="165898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21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FILTER TRACTS IN ERROR</a:t>
            </a:r>
          </a:p>
        </p:txBody>
      </p:sp>
      <p:sp>
        <p:nvSpPr>
          <p:cNvPr id="7" name="Rounded Rectangular Callout 6"/>
          <p:cNvSpPr/>
          <p:nvPr/>
        </p:nvSpPr>
        <p:spPr>
          <a:xfrm>
            <a:off x="5026930" y="2846355"/>
            <a:ext cx="1667168" cy="828316"/>
          </a:xfrm>
          <a:prstGeom prst="wedgeRoundRectCallout">
            <a:avLst>
              <a:gd name="adj1" fmla="val -118347"/>
              <a:gd name="adj2" fmla="val -388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200" dirty="0">
              <a:solidFill>
                <a:schemeClr val="tx1"/>
              </a:solidFill>
              <a:latin typeface="Arial" pitchFamily="34" charset="0"/>
              <a:cs typeface="Arial" pitchFamily="34" charset="0"/>
            </a:endParaRPr>
          </a:p>
        </p:txBody>
      </p:sp>
      <p:pic>
        <p:nvPicPr>
          <p:cNvPr id="15362" name="Picture 2" descr="C:\Users\JOHNAL~1.HEB\AppData\Local\Temp\SNAGHTML1b0a748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311976"/>
            <a:ext cx="5899354" cy="4444072"/>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1296259" y="2959057"/>
            <a:ext cx="1268671" cy="602911"/>
          </a:xfrm>
          <a:prstGeom prst="wedgeRoundRectCallout">
            <a:avLst>
              <a:gd name="adj1" fmla="val -28565"/>
              <a:gd name="adj2" fmla="val 992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Deselect </a:t>
            </a:r>
            <a:r>
              <a:rPr lang="en-CA" sz="1200" b="1" dirty="0">
                <a:solidFill>
                  <a:schemeClr val="tx1"/>
                </a:solidFill>
                <a:latin typeface="Arial" pitchFamily="34" charset="0"/>
                <a:cs typeface="Arial" pitchFamily="34" charset="0"/>
              </a:rPr>
              <a:t>Select All </a:t>
            </a:r>
            <a:r>
              <a:rPr lang="en-CA" sz="1200" dirty="0">
                <a:solidFill>
                  <a:schemeClr val="tx1"/>
                </a:solidFill>
                <a:latin typeface="Arial" pitchFamily="34" charset="0"/>
                <a:cs typeface="Arial" pitchFamily="34" charset="0"/>
              </a:rPr>
              <a:t>box.</a:t>
            </a:r>
          </a:p>
        </p:txBody>
      </p:sp>
      <p:sp>
        <p:nvSpPr>
          <p:cNvPr id="12" name="object 13"/>
          <p:cNvSpPr/>
          <p:nvPr/>
        </p:nvSpPr>
        <p:spPr>
          <a:xfrm>
            <a:off x="688997" y="5993898"/>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3" name="TextBox 12"/>
          <p:cNvSpPr txBox="1"/>
          <p:nvPr/>
        </p:nvSpPr>
        <p:spPr>
          <a:xfrm>
            <a:off x="1065784" y="5956194"/>
            <a:ext cx="7764462" cy="461665"/>
          </a:xfrm>
          <a:prstGeom prst="rect">
            <a:avLst/>
          </a:prstGeom>
          <a:noFill/>
        </p:spPr>
        <p:txBody>
          <a:bodyPr wrap="square" rtlCol="0">
            <a:spAutoFit/>
          </a:bodyPr>
          <a:lstStyle/>
          <a:p>
            <a:r>
              <a:rPr lang="en-CA" sz="1200" dirty="0">
                <a:latin typeface="Arial" pitchFamily="34" charset="0"/>
                <a:cs typeface="Arial" pitchFamily="34" charset="0"/>
              </a:rPr>
              <a:t>For efficient navigation of the tracts in error, utilize the </a:t>
            </a:r>
            <a:r>
              <a:rPr lang="en-CA" sz="1200" b="1" dirty="0">
                <a:latin typeface="Arial" pitchFamily="34" charset="0"/>
                <a:cs typeface="Arial" pitchFamily="34" charset="0"/>
              </a:rPr>
              <a:t>Tract</a:t>
            </a:r>
            <a:r>
              <a:rPr lang="en-CA" sz="1200" dirty="0">
                <a:latin typeface="Arial" pitchFamily="34" charset="0"/>
                <a:cs typeface="Arial" pitchFamily="34" charset="0"/>
              </a:rPr>
              <a:t> column </a:t>
            </a:r>
            <a:r>
              <a:rPr lang="en-CA" sz="1200" b="1" dirty="0">
                <a:latin typeface="Arial" pitchFamily="34" charset="0"/>
                <a:cs typeface="Arial" pitchFamily="34" charset="0"/>
              </a:rPr>
              <a:t>filter</a:t>
            </a:r>
            <a:r>
              <a:rPr lang="en-CA" sz="1200" dirty="0">
                <a:latin typeface="Arial" pitchFamily="34" charset="0"/>
                <a:cs typeface="Arial" pitchFamily="34" charset="0"/>
              </a:rPr>
              <a:t>. </a:t>
            </a:r>
          </a:p>
          <a:p>
            <a:r>
              <a:rPr lang="en-CA" sz="1200" dirty="0">
                <a:latin typeface="Arial" pitchFamily="34" charset="0"/>
                <a:cs typeface="Arial" pitchFamily="34" charset="0"/>
              </a:rPr>
              <a:t>The filter allows you to only display the tracts in error.</a:t>
            </a:r>
          </a:p>
        </p:txBody>
      </p:sp>
      <p:sp>
        <p:nvSpPr>
          <p:cNvPr id="14" name="Rounded Rectangular Callout 13"/>
          <p:cNvSpPr/>
          <p:nvPr/>
        </p:nvSpPr>
        <p:spPr>
          <a:xfrm>
            <a:off x="2304066" y="4110273"/>
            <a:ext cx="1742833" cy="749322"/>
          </a:xfrm>
          <a:prstGeom prst="wedgeRoundRectCallout">
            <a:avLst>
              <a:gd name="adj1" fmla="val -76699"/>
              <a:gd name="adj2" fmla="val -647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Based on the validation errors above, check mark the tracts listed.</a:t>
            </a:r>
          </a:p>
        </p:txBody>
      </p:sp>
      <p:sp>
        <p:nvSpPr>
          <p:cNvPr id="15" name="Rounded Rectangular Callout 14"/>
          <p:cNvSpPr/>
          <p:nvPr/>
        </p:nvSpPr>
        <p:spPr>
          <a:xfrm>
            <a:off x="2385181" y="5006366"/>
            <a:ext cx="1501019" cy="612769"/>
          </a:xfrm>
          <a:prstGeom prst="wedgeRoundRectCallout">
            <a:avLst>
              <a:gd name="adj1" fmla="val -87950"/>
              <a:gd name="adj2" fmla="val 2214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3</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Apply</a:t>
            </a:r>
            <a:r>
              <a:rPr lang="en-CA" sz="1200" dirty="0">
                <a:solidFill>
                  <a:schemeClr val="tx1"/>
                </a:solidFill>
                <a:latin typeface="Arial" pitchFamily="34" charset="0"/>
                <a:cs typeface="Arial" pitchFamily="34" charset="0"/>
              </a:rPr>
              <a:t> to only display the selected tracts.</a:t>
            </a:r>
          </a:p>
        </p:txBody>
      </p:sp>
    </p:spTree>
    <p:extLst>
      <p:ext uri="{BB962C8B-B14F-4D97-AF65-F5344CB8AC3E}">
        <p14:creationId xmlns:p14="http://schemas.microsoft.com/office/powerpoint/2010/main" val="674377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JOHNAL~1.HEB\AppData\Local\Temp\SNAGHTML1b1361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184" y="1303497"/>
            <a:ext cx="5221055" cy="38879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22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SHOW SUB TOTALS</a:t>
            </a:r>
          </a:p>
        </p:txBody>
      </p:sp>
      <p:sp>
        <p:nvSpPr>
          <p:cNvPr id="7" name="Rounded Rectangular Callout 6"/>
          <p:cNvSpPr/>
          <p:nvPr/>
        </p:nvSpPr>
        <p:spPr>
          <a:xfrm>
            <a:off x="2858917" y="2413505"/>
            <a:ext cx="1821426" cy="803871"/>
          </a:xfrm>
          <a:prstGeom prst="wedgeRoundRectCallout">
            <a:avLst>
              <a:gd name="adj1" fmla="val -54653"/>
              <a:gd name="adj2" fmla="val 629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Show Sub Totals </a:t>
            </a:r>
            <a:r>
              <a:rPr lang="en-CA" sz="1200" dirty="0">
                <a:solidFill>
                  <a:schemeClr val="tx1"/>
                </a:solidFill>
                <a:latin typeface="Arial" pitchFamily="34" charset="0"/>
                <a:cs typeface="Arial" pitchFamily="34" charset="0"/>
              </a:rPr>
              <a:t>Check this box to assist you in correcting the % in error.</a:t>
            </a:r>
          </a:p>
        </p:txBody>
      </p:sp>
      <p:pic>
        <p:nvPicPr>
          <p:cNvPr id="16388" name="Picture 4" descr="C:\Users\JOHNAL~1.HEB\AppData\Local\Temp\SNAGHTML1b13c0a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185" y="5131258"/>
            <a:ext cx="5221054" cy="122411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5026930" y="1970299"/>
            <a:ext cx="1587722" cy="935133"/>
          </a:xfrm>
          <a:prstGeom prst="wedgeRoundRectCallout">
            <a:avLst>
              <a:gd name="adj1" fmla="val -4492"/>
              <a:gd name="adj2" fmla="val 10393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Share of Working Interest (%)</a:t>
            </a:r>
          </a:p>
          <a:p>
            <a:pPr algn="ctr" fontAlgn="auto">
              <a:spcBef>
                <a:spcPts val="0"/>
              </a:spcBef>
              <a:spcAft>
                <a:spcPts val="0"/>
              </a:spcAft>
              <a:defRPr/>
            </a:pPr>
            <a:r>
              <a:rPr lang="en-CA" sz="1200" i="1" u="sng" dirty="0">
                <a:solidFill>
                  <a:schemeClr val="tx1"/>
                </a:solidFill>
                <a:latin typeface="Arial" pitchFamily="34" charset="0"/>
                <a:cs typeface="Arial" pitchFamily="34" charset="0"/>
              </a:rPr>
              <a:t>Must</a:t>
            </a:r>
            <a:r>
              <a:rPr lang="en-CA" sz="1200" dirty="0">
                <a:solidFill>
                  <a:schemeClr val="tx1"/>
                </a:solidFill>
                <a:latin typeface="Arial" pitchFamily="34" charset="0"/>
                <a:cs typeface="Arial" pitchFamily="34" charset="0"/>
              </a:rPr>
              <a:t> equal to 100.0000000 for each tract.</a:t>
            </a:r>
          </a:p>
        </p:txBody>
      </p:sp>
      <p:sp>
        <p:nvSpPr>
          <p:cNvPr id="12" name="Rounded Rectangular Callout 11"/>
          <p:cNvSpPr/>
          <p:nvPr/>
        </p:nvSpPr>
        <p:spPr>
          <a:xfrm>
            <a:off x="4565603" y="3790859"/>
            <a:ext cx="2128495" cy="766915"/>
          </a:xfrm>
          <a:prstGeom prst="wedgeRoundRectCallout">
            <a:avLst>
              <a:gd name="adj1" fmla="val -11923"/>
              <a:gd name="adj2" fmla="val 4794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Tract Participation (%) </a:t>
            </a:r>
            <a:r>
              <a:rPr lang="en-CA" sz="1200" dirty="0">
                <a:solidFill>
                  <a:schemeClr val="tx1"/>
                </a:solidFill>
                <a:latin typeface="Arial" pitchFamily="34" charset="0"/>
                <a:cs typeface="Arial" pitchFamily="34" charset="0"/>
              </a:rPr>
              <a:t>and sub total of </a:t>
            </a:r>
            <a:r>
              <a:rPr lang="en-CA" sz="1200" b="1" dirty="0">
                <a:solidFill>
                  <a:schemeClr val="tx1"/>
                </a:solidFill>
                <a:latin typeface="Arial" pitchFamily="34" charset="0"/>
                <a:cs typeface="Arial" pitchFamily="34" charset="0"/>
              </a:rPr>
              <a:t>Share of Tract Participation (%) </a:t>
            </a:r>
            <a:r>
              <a:rPr lang="en-CA" sz="1200" i="1" u="sng" dirty="0">
                <a:solidFill>
                  <a:schemeClr val="tx1"/>
                </a:solidFill>
                <a:latin typeface="Arial" pitchFamily="34" charset="0"/>
                <a:cs typeface="Arial" pitchFamily="34" charset="0"/>
              </a:rPr>
              <a:t>must</a:t>
            </a:r>
            <a:r>
              <a:rPr lang="en-CA" sz="1200" dirty="0">
                <a:solidFill>
                  <a:schemeClr val="tx1"/>
                </a:solidFill>
                <a:latin typeface="Arial" pitchFamily="34" charset="0"/>
                <a:cs typeface="Arial" pitchFamily="34" charset="0"/>
              </a:rPr>
              <a:t> equal for each tract.</a:t>
            </a:r>
          </a:p>
        </p:txBody>
      </p:sp>
      <p:cxnSp>
        <p:nvCxnSpPr>
          <p:cNvPr id="13" name="Straight Arrow Connector 12"/>
          <p:cNvCxnSpPr/>
          <p:nvPr/>
        </p:nvCxnSpPr>
        <p:spPr>
          <a:xfrm flipH="1" flipV="1">
            <a:off x="3893575" y="3729847"/>
            <a:ext cx="859494" cy="172197"/>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22264" y="4322571"/>
            <a:ext cx="324215" cy="693049"/>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12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23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CORRECT TRACT IN ERRORS</a:t>
            </a:r>
          </a:p>
        </p:txBody>
      </p:sp>
      <p:pic>
        <p:nvPicPr>
          <p:cNvPr id="17410" name="Picture 2" descr="C:\Users\JOHNAL~1.HEB\AppData\Local\Temp\SNAGHTML1b2125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075" y="1430595"/>
            <a:ext cx="5047795" cy="373084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Users\JOHNAL~1.HEB\AppData\Local\Temp\SNAGHTML1b22a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076" y="5067857"/>
            <a:ext cx="5047794" cy="1136429"/>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1703439" y="2410320"/>
            <a:ext cx="1238864" cy="637928"/>
          </a:xfrm>
          <a:prstGeom prst="wedgeRoundRectCallout">
            <a:avLst>
              <a:gd name="adj1" fmla="val 31865"/>
              <a:gd name="adj2" fmla="val 941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Turn on the </a:t>
            </a:r>
            <a:r>
              <a:rPr lang="en-CA" sz="1200" b="1" dirty="0">
                <a:solidFill>
                  <a:schemeClr val="tx1"/>
                </a:solidFill>
                <a:latin typeface="Arial" pitchFamily="34" charset="0"/>
                <a:cs typeface="Arial" pitchFamily="34" charset="0"/>
              </a:rPr>
              <a:t>Show Sub Totals</a:t>
            </a:r>
            <a:endParaRPr lang="en-CA" sz="1200" dirty="0">
              <a:solidFill>
                <a:schemeClr val="tx1"/>
              </a:solidFill>
              <a:latin typeface="Arial" pitchFamily="34" charset="0"/>
              <a:cs typeface="Arial" pitchFamily="34" charset="0"/>
            </a:endParaRPr>
          </a:p>
        </p:txBody>
      </p:sp>
      <p:sp>
        <p:nvSpPr>
          <p:cNvPr id="12" name="Rounded Rectangular Callout 11"/>
          <p:cNvSpPr/>
          <p:nvPr/>
        </p:nvSpPr>
        <p:spPr>
          <a:xfrm>
            <a:off x="3509339" y="2472911"/>
            <a:ext cx="2249906" cy="791660"/>
          </a:xfrm>
          <a:prstGeom prst="wedgeRoundRectCallout">
            <a:avLst>
              <a:gd name="adj1" fmla="val -51412"/>
              <a:gd name="adj2" fmla="val 6317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a:t>
            </a:r>
            <a:r>
              <a:rPr lang="en-CA" sz="1200" b="1" dirty="0">
                <a:solidFill>
                  <a:schemeClr val="tx1"/>
                </a:solidFill>
                <a:latin typeface="Arial" pitchFamily="34" charset="0"/>
                <a:cs typeface="Arial" pitchFamily="34" charset="0"/>
              </a:rPr>
              <a:t>Auto Update</a:t>
            </a:r>
            <a:r>
              <a:rPr lang="en-CA" sz="1200" dirty="0">
                <a:solidFill>
                  <a:schemeClr val="tx1"/>
                </a:solidFill>
                <a:latin typeface="Arial" pitchFamily="34" charset="0"/>
                <a:cs typeface="Arial" pitchFamily="34" charset="0"/>
              </a:rPr>
              <a:t> box </a:t>
            </a:r>
            <a:r>
              <a:rPr lang="en-CA" sz="1200" i="1" u="sng" dirty="0">
                <a:solidFill>
                  <a:schemeClr val="tx1"/>
                </a:solidFill>
                <a:latin typeface="Arial" pitchFamily="34" charset="0"/>
                <a:cs typeface="Arial" pitchFamily="34" charset="0"/>
              </a:rPr>
              <a:t>must</a:t>
            </a:r>
            <a:r>
              <a:rPr lang="en-CA" sz="1200" dirty="0">
                <a:solidFill>
                  <a:schemeClr val="tx1"/>
                </a:solidFill>
                <a:latin typeface="Arial" pitchFamily="34" charset="0"/>
                <a:cs typeface="Arial" pitchFamily="34" charset="0"/>
              </a:rPr>
              <a:t> be unchecked if there is an issue with the decimal; otherwise, keep it checked.</a:t>
            </a:r>
          </a:p>
        </p:txBody>
      </p:sp>
      <p:sp>
        <p:nvSpPr>
          <p:cNvPr id="13" name="Rounded Rectangular Callout 12"/>
          <p:cNvSpPr/>
          <p:nvPr/>
        </p:nvSpPr>
        <p:spPr>
          <a:xfrm>
            <a:off x="2094272" y="3973801"/>
            <a:ext cx="2396612" cy="739550"/>
          </a:xfrm>
          <a:prstGeom prst="wedgeRoundRectCallout">
            <a:avLst>
              <a:gd name="adj1" fmla="val -15474"/>
              <a:gd name="adj2" fmla="val 432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3</a:t>
            </a:r>
            <a:r>
              <a:rPr lang="en-CA" sz="1200" dirty="0">
                <a:solidFill>
                  <a:schemeClr val="tx1"/>
                </a:solidFill>
                <a:latin typeface="Arial" pitchFamily="34" charset="0"/>
                <a:cs typeface="Arial" pitchFamily="34" charset="0"/>
              </a:rPr>
              <a:t>. In this example for Tract 001, </a:t>
            </a:r>
            <a:r>
              <a:rPr lang="en-CA" sz="1200" b="1" dirty="0">
                <a:solidFill>
                  <a:schemeClr val="tx1"/>
                </a:solidFill>
                <a:latin typeface="Arial" pitchFamily="34" charset="0"/>
                <a:cs typeface="Arial" pitchFamily="34" charset="0"/>
              </a:rPr>
              <a:t>update</a:t>
            </a:r>
            <a:r>
              <a:rPr lang="en-CA" sz="1200" dirty="0">
                <a:solidFill>
                  <a:schemeClr val="tx1"/>
                </a:solidFill>
                <a:latin typeface="Arial" pitchFamily="34" charset="0"/>
                <a:cs typeface="Arial" pitchFamily="34" charset="0"/>
              </a:rPr>
              <a:t> the Share of Working Interest (%) to exactly 100.0000000</a:t>
            </a:r>
          </a:p>
        </p:txBody>
      </p:sp>
      <p:sp>
        <p:nvSpPr>
          <p:cNvPr id="14" name="Rounded Rectangular Callout 13"/>
          <p:cNvSpPr/>
          <p:nvPr/>
        </p:nvSpPr>
        <p:spPr>
          <a:xfrm>
            <a:off x="5174227" y="3796439"/>
            <a:ext cx="1864279" cy="739550"/>
          </a:xfrm>
          <a:prstGeom prst="wedgeRoundRectCallout">
            <a:avLst>
              <a:gd name="adj1" fmla="val -15474"/>
              <a:gd name="adj2" fmla="val 432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4</a:t>
            </a:r>
            <a:r>
              <a:rPr lang="en-CA" sz="1200" dirty="0">
                <a:solidFill>
                  <a:schemeClr val="tx1"/>
                </a:solidFill>
                <a:latin typeface="Arial" pitchFamily="34" charset="0"/>
                <a:cs typeface="Arial" pitchFamily="34" charset="0"/>
              </a:rPr>
              <a:t>. Then, the Share of Tract Participation should equal to Tract Participation</a:t>
            </a:r>
          </a:p>
        </p:txBody>
      </p:sp>
    </p:spTree>
    <p:extLst>
      <p:ext uri="{BB962C8B-B14F-4D97-AF65-F5344CB8AC3E}">
        <p14:creationId xmlns:p14="http://schemas.microsoft.com/office/powerpoint/2010/main" val="1723003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C:\Users\JOHNAL~1.HEB\AppData\Local\Temp\SNAGHTML1b4f67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354" y="4837638"/>
            <a:ext cx="5100646" cy="1051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24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SAVE CORRECTIONS</a:t>
            </a:r>
          </a:p>
        </p:txBody>
      </p:sp>
      <p:pic>
        <p:nvPicPr>
          <p:cNvPr id="18434" name="Picture 2" descr="C:\Users\JOHNAL~1.HEB\AppData\Local\Temp\SNAGHTML1b480f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354" y="1303497"/>
            <a:ext cx="5100646" cy="361525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1710410" y="3236410"/>
            <a:ext cx="1667168" cy="828316"/>
          </a:xfrm>
          <a:prstGeom prst="wedgeRoundRectCallout">
            <a:avLst>
              <a:gd name="adj1" fmla="val 17887"/>
              <a:gd name="adj2" fmla="val -8162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Once all tracts in error are corrected, uncheck </a:t>
            </a:r>
            <a:r>
              <a:rPr lang="en-CA" sz="1200" b="1" dirty="0">
                <a:solidFill>
                  <a:schemeClr val="tx1"/>
                </a:solidFill>
                <a:latin typeface="Arial" pitchFamily="34" charset="0"/>
                <a:cs typeface="Arial" pitchFamily="34" charset="0"/>
              </a:rPr>
              <a:t>Show Sub Totals </a:t>
            </a:r>
            <a:r>
              <a:rPr lang="en-CA" sz="1200" dirty="0">
                <a:solidFill>
                  <a:schemeClr val="tx1"/>
                </a:solidFill>
                <a:latin typeface="Arial" pitchFamily="34" charset="0"/>
                <a:cs typeface="Arial" pitchFamily="34" charset="0"/>
              </a:rPr>
              <a:t>box</a:t>
            </a:r>
          </a:p>
        </p:txBody>
      </p:sp>
      <p:sp>
        <p:nvSpPr>
          <p:cNvPr id="11" name="Rounded Rectangular Callout 10"/>
          <p:cNvSpPr/>
          <p:nvPr/>
        </p:nvSpPr>
        <p:spPr>
          <a:xfrm>
            <a:off x="3252880" y="2046953"/>
            <a:ext cx="1571521" cy="654837"/>
          </a:xfrm>
          <a:prstGeom prst="wedgeRoundRectCallout">
            <a:avLst>
              <a:gd name="adj1" fmla="val -30768"/>
              <a:gd name="adj2" fmla="val 7521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Check the </a:t>
            </a:r>
            <a:r>
              <a:rPr lang="en-CA" sz="1200" b="1" dirty="0">
                <a:solidFill>
                  <a:schemeClr val="tx1"/>
                </a:solidFill>
                <a:latin typeface="Arial" pitchFamily="34" charset="0"/>
                <a:cs typeface="Arial" pitchFamily="34" charset="0"/>
              </a:rPr>
              <a:t>Auto Update</a:t>
            </a:r>
            <a:r>
              <a:rPr lang="en-CA" sz="1200" dirty="0">
                <a:solidFill>
                  <a:schemeClr val="tx1"/>
                </a:solidFill>
                <a:latin typeface="Arial" pitchFamily="34" charset="0"/>
                <a:cs typeface="Arial" pitchFamily="34" charset="0"/>
              </a:rPr>
              <a:t> box if it was unchecked.</a:t>
            </a:r>
          </a:p>
        </p:txBody>
      </p:sp>
      <p:sp>
        <p:nvSpPr>
          <p:cNvPr id="12" name="Rounded Rectangular Callout 11"/>
          <p:cNvSpPr/>
          <p:nvPr/>
        </p:nvSpPr>
        <p:spPr>
          <a:xfrm>
            <a:off x="4510677" y="3445245"/>
            <a:ext cx="1417224" cy="654837"/>
          </a:xfrm>
          <a:prstGeom prst="wedgeRoundRectCallout">
            <a:avLst>
              <a:gd name="adj1" fmla="val -15283"/>
              <a:gd name="adj2" fmla="val -1117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3</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Remove Filter</a:t>
            </a:r>
            <a:r>
              <a:rPr lang="en-CA" sz="1200" dirty="0">
                <a:solidFill>
                  <a:schemeClr val="tx1"/>
                </a:solidFill>
                <a:latin typeface="Arial" pitchFamily="34" charset="0"/>
                <a:cs typeface="Arial" pitchFamily="34" charset="0"/>
              </a:rPr>
              <a:t> to show all tracts</a:t>
            </a:r>
          </a:p>
        </p:txBody>
      </p:sp>
      <p:sp>
        <p:nvSpPr>
          <p:cNvPr id="13" name="Rounded Rectangular Callout 12"/>
          <p:cNvSpPr/>
          <p:nvPr/>
        </p:nvSpPr>
        <p:spPr>
          <a:xfrm>
            <a:off x="2334344" y="5055178"/>
            <a:ext cx="1286386" cy="528332"/>
          </a:xfrm>
          <a:prstGeom prst="wedgeRoundRectCallout">
            <a:avLst>
              <a:gd name="adj1" fmla="val 80442"/>
              <a:gd name="adj2" fmla="val 933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4</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Save </a:t>
            </a:r>
            <a:r>
              <a:rPr lang="en-CA" sz="1200" dirty="0">
                <a:solidFill>
                  <a:schemeClr val="tx1"/>
                </a:solidFill>
                <a:latin typeface="Arial" pitchFamily="34" charset="0"/>
                <a:cs typeface="Arial" pitchFamily="34" charset="0"/>
              </a:rPr>
              <a:t>to apply all corrections.</a:t>
            </a:r>
          </a:p>
        </p:txBody>
      </p:sp>
      <p:sp>
        <p:nvSpPr>
          <p:cNvPr id="14" name="Rounded Rectangular Callout 13"/>
          <p:cNvSpPr/>
          <p:nvPr/>
        </p:nvSpPr>
        <p:spPr>
          <a:xfrm>
            <a:off x="4232228" y="4487716"/>
            <a:ext cx="1974122" cy="759606"/>
          </a:xfrm>
          <a:prstGeom prst="wedgeRoundRectCallout">
            <a:avLst>
              <a:gd name="adj1" fmla="val 56268"/>
              <a:gd name="adj2" fmla="val 9754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A running total is at the bottom of the Share of Tract Participation (%) column for reference.</a:t>
            </a:r>
          </a:p>
        </p:txBody>
      </p:sp>
      <p:sp>
        <p:nvSpPr>
          <p:cNvPr id="15" name="object 13"/>
          <p:cNvSpPr/>
          <p:nvPr/>
        </p:nvSpPr>
        <p:spPr>
          <a:xfrm>
            <a:off x="228600" y="5997641"/>
            <a:ext cx="298868" cy="329417"/>
          </a:xfrm>
          <a:prstGeom prst="rect">
            <a:avLst/>
          </a:prstGeom>
          <a:blipFill>
            <a:blip r:embed="rId4" cstate="print"/>
            <a:stretch>
              <a:fillRect/>
            </a:stretch>
          </a:blipFill>
        </p:spPr>
        <p:txBody>
          <a:bodyPr wrap="square" lIns="0" tIns="0" rIns="0" bIns="0" rtlCol="0">
            <a:spAutoFit/>
          </a:bodyPr>
          <a:lstStyle/>
          <a:p>
            <a:endParaRPr dirty="0"/>
          </a:p>
        </p:txBody>
      </p:sp>
      <p:sp>
        <p:nvSpPr>
          <p:cNvPr id="16" name="TextBox 15"/>
          <p:cNvSpPr txBox="1"/>
          <p:nvPr/>
        </p:nvSpPr>
        <p:spPr>
          <a:xfrm>
            <a:off x="453725" y="5915888"/>
            <a:ext cx="8594409" cy="461665"/>
          </a:xfrm>
          <a:prstGeom prst="rect">
            <a:avLst/>
          </a:prstGeom>
          <a:noFill/>
        </p:spPr>
        <p:txBody>
          <a:bodyPr wrap="square" rtlCol="0">
            <a:spAutoFit/>
          </a:bodyPr>
          <a:lstStyle/>
          <a:p>
            <a:r>
              <a:rPr lang="en-CA" sz="1200" dirty="0">
                <a:latin typeface="Arial" pitchFamily="34" charset="0"/>
                <a:cs typeface="Arial" pitchFamily="34" charset="0"/>
              </a:rPr>
              <a:t>The unit tract revision entry is now complete. If there is no other validation errors and no requirement to update a Royalty Owner, skip the Royalty Owner tab and proceed to Summary tab to confirm the Working Interest Owner Summary (page 36).</a:t>
            </a:r>
          </a:p>
        </p:txBody>
      </p:sp>
    </p:spTree>
    <p:extLst>
      <p:ext uri="{BB962C8B-B14F-4D97-AF65-F5344CB8AC3E}">
        <p14:creationId xmlns:p14="http://schemas.microsoft.com/office/powerpoint/2010/main" val="2786362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OHNAL~1.HEB\AppData\Local\Temp\SNAGHTML1f47820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679" y="3002327"/>
            <a:ext cx="5008687" cy="33692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25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8" name="Title 13"/>
          <p:cNvSpPr txBox="1">
            <a:spLocks/>
          </p:cNvSpPr>
          <p:nvPr/>
        </p:nvSpPr>
        <p:spPr>
          <a:xfrm>
            <a:off x="228600" y="1057275"/>
            <a:ext cx="8676118" cy="24622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VALIDATION ERROR – INACTIVE WORKING INTEREST OWNER (WIO)</a:t>
            </a:r>
          </a:p>
        </p:txBody>
      </p:sp>
      <p:sp>
        <p:nvSpPr>
          <p:cNvPr id="10" name="TextBox 9"/>
          <p:cNvSpPr txBox="1"/>
          <p:nvPr/>
        </p:nvSpPr>
        <p:spPr>
          <a:xfrm>
            <a:off x="228600" y="1315982"/>
            <a:ext cx="8594409" cy="1923604"/>
          </a:xfrm>
          <a:prstGeom prst="rect">
            <a:avLst/>
          </a:prstGeom>
          <a:noFill/>
        </p:spPr>
        <p:txBody>
          <a:bodyPr wrap="square" rtlCol="0">
            <a:spAutoFit/>
          </a:bodyPr>
          <a:lstStyle/>
          <a:p>
            <a:r>
              <a:rPr lang="en-CA" sz="1200" dirty="0">
                <a:latin typeface="Arial" pitchFamily="34" charset="0"/>
                <a:cs typeface="Arial" pitchFamily="34" charset="0"/>
              </a:rPr>
              <a:t>A unit tract revision is required when a WIO becomes inactive from the current revision. The </a:t>
            </a:r>
            <a:r>
              <a:rPr lang="en-CA" sz="1200" dirty="0" err="1">
                <a:latin typeface="Arial" pitchFamily="34" charset="0"/>
                <a:cs typeface="Arial" pitchFamily="34" charset="0"/>
              </a:rPr>
              <a:t>deparment</a:t>
            </a:r>
            <a:r>
              <a:rPr lang="en-CA" sz="1200" dirty="0">
                <a:latin typeface="Arial" pitchFamily="34" charset="0"/>
                <a:cs typeface="Arial" pitchFamily="34" charset="0"/>
              </a:rPr>
              <a:t> sends notification letter to Unit Operator advising to submit a revision. It is important that revision is submitted so that royalties are correctly assessed. </a:t>
            </a:r>
          </a:p>
          <a:p>
            <a:endParaRPr lang="en-CA" sz="1200" dirty="0">
              <a:latin typeface="Arial" pitchFamily="34" charset="0"/>
              <a:cs typeface="Arial" pitchFamily="34" charset="0"/>
            </a:endParaRPr>
          </a:p>
          <a:p>
            <a:r>
              <a:rPr lang="en-CA" sz="1200" dirty="0">
                <a:latin typeface="Arial" pitchFamily="34" charset="0"/>
                <a:cs typeface="Arial" pitchFamily="34" charset="0"/>
              </a:rPr>
              <a:t>Once the request is saved after inputting Administrative data, validation error below appears:</a:t>
            </a:r>
          </a:p>
          <a:p>
            <a:r>
              <a:rPr lang="en-CA" sz="1100" i="1" dirty="0">
                <a:latin typeface="Arial" pitchFamily="34" charset="0"/>
                <a:cs typeface="Arial" pitchFamily="34" charset="0"/>
              </a:rPr>
              <a:t>“The working interest owner corporate status, ##Company Name##, is not active. Please contact Alberta Energy and Minerals.” </a:t>
            </a:r>
          </a:p>
          <a:p>
            <a:endParaRPr lang="en-CA" sz="1200" dirty="0">
              <a:latin typeface="Arial" pitchFamily="34" charset="0"/>
              <a:cs typeface="Arial" pitchFamily="34" charset="0"/>
            </a:endParaRPr>
          </a:p>
          <a:p>
            <a:r>
              <a:rPr lang="en-CA" sz="1200" dirty="0">
                <a:latin typeface="Arial" pitchFamily="34" charset="0"/>
                <a:cs typeface="Arial" pitchFamily="34" charset="0"/>
              </a:rPr>
              <a:t>Proceed to the next step, i.e., enter the revision under Unit Tract tab. Once the revision is saved, this validation error disappears.</a:t>
            </a:r>
          </a:p>
          <a:p>
            <a:endParaRPr lang="en-CA" sz="1200" dirty="0">
              <a:latin typeface="Arial" pitchFamily="34" charset="0"/>
              <a:cs typeface="Arial" pitchFamily="34" charset="0"/>
            </a:endParaRPr>
          </a:p>
        </p:txBody>
      </p:sp>
    </p:spTree>
    <p:extLst>
      <p:ext uri="{BB962C8B-B14F-4D97-AF65-F5344CB8AC3E}">
        <p14:creationId xmlns:p14="http://schemas.microsoft.com/office/powerpoint/2010/main" val="1762112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JOHNAL~1.HEB\AppData\Local\Temp\SNAGHTML1f596bc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07" y="3768384"/>
            <a:ext cx="4207671" cy="12132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OHNAL~1.HEB\AppData\Local\Temp\SNAGHTML1f5905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07" y="1436035"/>
            <a:ext cx="4207671" cy="2341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26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559203" y="5928550"/>
            <a:ext cx="403967" cy="382328"/>
          </a:xfrm>
          <a:prstGeom prst="rect">
            <a:avLst/>
          </a:prstGeom>
          <a:blipFill>
            <a:blip r:embed="rId4" cstate="print"/>
            <a:stretch>
              <a:fillRect/>
            </a:stretch>
          </a:blipFill>
        </p:spPr>
        <p:txBody>
          <a:bodyPr wrap="square" lIns="0" tIns="0" rIns="0" bIns="0" rtlCol="0">
            <a:spAutoFit/>
          </a:bodyPr>
          <a:lstStyle/>
          <a:p>
            <a:endParaRPr dirty="0"/>
          </a:p>
        </p:txBody>
      </p:sp>
      <p:sp>
        <p:nvSpPr>
          <p:cNvPr id="7" name="Rounded Rectangular Callout 6"/>
          <p:cNvSpPr/>
          <p:nvPr/>
        </p:nvSpPr>
        <p:spPr>
          <a:xfrm>
            <a:off x="2729957" y="2387637"/>
            <a:ext cx="1447022" cy="632872"/>
          </a:xfrm>
          <a:prstGeom prst="wedgeRoundRectCallout">
            <a:avLst>
              <a:gd name="adj1" fmla="val -75347"/>
              <a:gd name="adj2" fmla="val 662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Transfer of Ownership</a:t>
            </a:r>
          </a:p>
        </p:txBody>
      </p:sp>
      <p:sp>
        <p:nvSpPr>
          <p:cNvPr id="8" name="Title 13"/>
          <p:cNvSpPr txBox="1">
            <a:spLocks/>
          </p:cNvSpPr>
          <p:nvPr/>
        </p:nvSpPr>
        <p:spPr>
          <a:xfrm>
            <a:off x="228600" y="1057275"/>
            <a:ext cx="8676118"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REPLACE INACTIVE WIO TO ACTIVE WIO</a:t>
            </a:r>
          </a:p>
        </p:txBody>
      </p:sp>
      <p:sp>
        <p:nvSpPr>
          <p:cNvPr id="11" name="TextBox 10"/>
          <p:cNvSpPr txBox="1"/>
          <p:nvPr/>
        </p:nvSpPr>
        <p:spPr>
          <a:xfrm>
            <a:off x="930249" y="5981215"/>
            <a:ext cx="8594409" cy="276999"/>
          </a:xfrm>
          <a:prstGeom prst="rect">
            <a:avLst/>
          </a:prstGeom>
          <a:noFill/>
        </p:spPr>
        <p:txBody>
          <a:bodyPr wrap="square" rtlCol="0">
            <a:spAutoFit/>
          </a:bodyPr>
          <a:lstStyle/>
          <a:p>
            <a:r>
              <a:rPr lang="en-CA" sz="1200" dirty="0">
                <a:latin typeface="Arial" pitchFamily="34" charset="0"/>
                <a:cs typeface="Arial" pitchFamily="34" charset="0"/>
              </a:rPr>
              <a:t>The validation error remains at the top of the screen until the inactive WIO is replaced.</a:t>
            </a:r>
          </a:p>
        </p:txBody>
      </p:sp>
      <p:pic>
        <p:nvPicPr>
          <p:cNvPr id="12" name="Picture 11"/>
          <p:cNvPicPr>
            <a:picLocks noChangeAspect="1"/>
          </p:cNvPicPr>
          <p:nvPr/>
        </p:nvPicPr>
        <p:blipFill>
          <a:blip r:embed="rId5"/>
          <a:stretch>
            <a:fillRect/>
          </a:stretch>
        </p:blipFill>
        <p:spPr>
          <a:xfrm>
            <a:off x="4667488" y="1287025"/>
            <a:ext cx="4147327" cy="4153110"/>
          </a:xfrm>
          <a:prstGeom prst="rect">
            <a:avLst/>
          </a:prstGeom>
        </p:spPr>
      </p:pic>
      <p:cxnSp>
        <p:nvCxnSpPr>
          <p:cNvPr id="13" name="Straight Arrow Connector 12"/>
          <p:cNvCxnSpPr/>
          <p:nvPr/>
        </p:nvCxnSpPr>
        <p:spPr>
          <a:xfrm flipV="1">
            <a:off x="2575360" y="3186488"/>
            <a:ext cx="2092128" cy="11502"/>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6677374" y="1702135"/>
            <a:ext cx="1210320" cy="404961"/>
          </a:xfrm>
          <a:prstGeom prst="wedgeRoundRectCallout">
            <a:avLst>
              <a:gd name="adj1" fmla="val -83028"/>
              <a:gd name="adj2" fmla="val 307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Select the inactive client.</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6937041" y="2869003"/>
            <a:ext cx="1565839" cy="657974"/>
          </a:xfrm>
          <a:prstGeom prst="wedgeRoundRectCallout">
            <a:avLst>
              <a:gd name="adj1" fmla="val -50529"/>
              <a:gd name="adj2" fmla="val 222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3</a:t>
            </a:r>
            <a:r>
              <a:rPr lang="en-CA" sz="1200" dirty="0">
                <a:solidFill>
                  <a:schemeClr val="tx1"/>
                </a:solidFill>
                <a:latin typeface="Arial" pitchFamily="34" charset="0"/>
                <a:cs typeface="Arial" pitchFamily="34" charset="0"/>
              </a:rPr>
              <a:t>. For the rest of the steps, refer to </a:t>
            </a:r>
            <a:r>
              <a:rPr lang="en-CA" sz="1200" b="1" dirty="0">
                <a:solidFill>
                  <a:schemeClr val="tx1"/>
                </a:solidFill>
                <a:latin typeface="Arial" pitchFamily="34" charset="0"/>
                <a:cs typeface="Arial" pitchFamily="34" charset="0"/>
              </a:rPr>
              <a:t>pages 15 to 18</a:t>
            </a:r>
          </a:p>
        </p:txBody>
      </p:sp>
    </p:spTree>
    <p:extLst>
      <p:ext uri="{BB962C8B-B14F-4D97-AF65-F5344CB8AC3E}">
        <p14:creationId xmlns:p14="http://schemas.microsoft.com/office/powerpoint/2010/main" val="588611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27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529098" y="5922857"/>
            <a:ext cx="403967" cy="382328"/>
          </a:xfrm>
          <a:prstGeom prst="rect">
            <a:avLst/>
          </a:prstGeom>
          <a:blipFill>
            <a:blip r:embed="rId2" cstate="print"/>
            <a:stretch>
              <a:fillRect/>
            </a:stretch>
          </a:blipFill>
        </p:spPr>
        <p:txBody>
          <a:bodyPr wrap="square" lIns="0" tIns="0" rIns="0" bIns="0" rtlCol="0">
            <a:spAutoFit/>
          </a:bodyPr>
          <a:lstStyle/>
          <a:p>
            <a:endParaRPr dirty="0"/>
          </a:p>
        </p:txBody>
      </p:sp>
      <p:sp>
        <p:nvSpPr>
          <p:cNvPr id="8" name="Title 13"/>
          <p:cNvSpPr txBox="1">
            <a:spLocks/>
          </p:cNvSpPr>
          <p:nvPr/>
        </p:nvSpPr>
        <p:spPr>
          <a:xfrm>
            <a:off x="228600" y="1057275"/>
            <a:ext cx="8676118"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INACTIVE WIO REPLACED AND SAVED</a:t>
            </a:r>
          </a:p>
        </p:txBody>
      </p:sp>
      <p:pic>
        <p:nvPicPr>
          <p:cNvPr id="3074" name="Picture 2" descr="C:\Users\JOHNAL~1.HEB\AppData\Local\Temp\SNAGHTML1f5e71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689" y="1303495"/>
            <a:ext cx="4838250" cy="26373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OHNAL~1.HEB\AppData\Local\Temp\SNAGHTML1f5e9c8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689" y="3812601"/>
            <a:ext cx="4840609" cy="19190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8776" y="5891557"/>
            <a:ext cx="8000672" cy="461665"/>
          </a:xfrm>
          <a:prstGeom prst="rect">
            <a:avLst/>
          </a:prstGeom>
          <a:noFill/>
        </p:spPr>
        <p:txBody>
          <a:bodyPr wrap="square" rtlCol="0">
            <a:spAutoFit/>
          </a:bodyPr>
          <a:lstStyle/>
          <a:p>
            <a:r>
              <a:rPr lang="en-CA" sz="1200" dirty="0">
                <a:latin typeface="Arial" pitchFamily="34" charset="0"/>
                <a:cs typeface="Arial" pitchFamily="34" charset="0"/>
              </a:rPr>
              <a:t>Once the transfer is saved, the validation error disappears. The inactive WIO is now replaced with the active WIO.</a:t>
            </a:r>
          </a:p>
          <a:p>
            <a:r>
              <a:rPr lang="en-CA" sz="1200" dirty="0">
                <a:latin typeface="Arial" pitchFamily="34" charset="0"/>
                <a:cs typeface="Arial" pitchFamily="34" charset="0"/>
              </a:rPr>
              <a:t>Proceed to submission.</a:t>
            </a:r>
          </a:p>
        </p:txBody>
      </p:sp>
    </p:spTree>
    <p:extLst>
      <p:ext uri="{BB962C8B-B14F-4D97-AF65-F5344CB8AC3E}">
        <p14:creationId xmlns:p14="http://schemas.microsoft.com/office/powerpoint/2010/main" val="258284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8971" y="2213006"/>
            <a:ext cx="4682235" cy="3143083"/>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28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228600" y="6010899"/>
            <a:ext cx="329219" cy="323686"/>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TAB – NAME CHANGE ON EXISTING WIO</a:t>
            </a:r>
          </a:p>
        </p:txBody>
      </p:sp>
      <p:sp>
        <p:nvSpPr>
          <p:cNvPr id="8" name="TextBox 7"/>
          <p:cNvSpPr txBox="1"/>
          <p:nvPr/>
        </p:nvSpPr>
        <p:spPr>
          <a:xfrm>
            <a:off x="228600" y="1311975"/>
            <a:ext cx="8594409" cy="646331"/>
          </a:xfrm>
          <a:prstGeom prst="rect">
            <a:avLst/>
          </a:prstGeom>
          <a:noFill/>
        </p:spPr>
        <p:txBody>
          <a:bodyPr wrap="square" rtlCol="0">
            <a:spAutoFit/>
          </a:bodyPr>
          <a:lstStyle/>
          <a:p>
            <a:r>
              <a:rPr lang="en-CA" sz="1200" dirty="0">
                <a:latin typeface="Arial" pitchFamily="34" charset="0"/>
                <a:cs typeface="Arial" pitchFamily="34" charset="0"/>
              </a:rPr>
              <a:t>A unit tract revision is required when an existing WIO has undergone a </a:t>
            </a:r>
            <a:r>
              <a:rPr lang="en-CA" sz="1200" b="1" dirty="0">
                <a:latin typeface="Arial" pitchFamily="34" charset="0"/>
                <a:cs typeface="Arial" pitchFamily="34" charset="0"/>
              </a:rPr>
              <a:t>Name Change</a:t>
            </a:r>
            <a:r>
              <a:rPr lang="en-CA" sz="1200" dirty="0">
                <a:latin typeface="Arial" pitchFamily="34" charset="0"/>
                <a:cs typeface="Arial" pitchFamily="34" charset="0"/>
              </a:rPr>
              <a:t>.</a:t>
            </a:r>
          </a:p>
          <a:p>
            <a:r>
              <a:rPr lang="en-CA" sz="1200" dirty="0">
                <a:latin typeface="Arial" pitchFamily="34" charset="0"/>
                <a:cs typeface="Arial" pitchFamily="34" charset="0"/>
              </a:rPr>
              <a:t>The department sends notification letter to Unit Operator advising to submit a revision. It is important that revision is submitted so that royalties are correctly assessed. </a:t>
            </a:r>
          </a:p>
        </p:txBody>
      </p:sp>
      <p:sp>
        <p:nvSpPr>
          <p:cNvPr id="11" name="TextBox 10"/>
          <p:cNvSpPr txBox="1"/>
          <p:nvPr/>
        </p:nvSpPr>
        <p:spPr>
          <a:xfrm>
            <a:off x="525468" y="5941910"/>
            <a:ext cx="8297541" cy="461665"/>
          </a:xfrm>
          <a:prstGeom prst="rect">
            <a:avLst/>
          </a:prstGeom>
          <a:noFill/>
        </p:spPr>
        <p:txBody>
          <a:bodyPr wrap="square" rtlCol="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effective date </a:t>
            </a:r>
            <a:r>
              <a:rPr lang="en-CA" sz="1200" dirty="0">
                <a:latin typeface="Arial" pitchFamily="34" charset="0"/>
                <a:cs typeface="Arial" pitchFamily="34" charset="0"/>
              </a:rPr>
              <a:t>of the revision is the </a:t>
            </a:r>
            <a:r>
              <a:rPr lang="en-CA" sz="1200" b="1" dirty="0">
                <a:latin typeface="Arial" pitchFamily="34" charset="0"/>
                <a:cs typeface="Arial" pitchFamily="34" charset="0"/>
              </a:rPr>
              <a:t>1</a:t>
            </a:r>
            <a:r>
              <a:rPr lang="en-CA" sz="1200" b="1" baseline="30000" dirty="0">
                <a:latin typeface="Arial" pitchFamily="34" charset="0"/>
                <a:cs typeface="Arial" pitchFamily="34" charset="0"/>
              </a:rPr>
              <a:t>st</a:t>
            </a:r>
            <a:r>
              <a:rPr lang="en-CA" sz="1200" b="1" dirty="0">
                <a:latin typeface="Arial" pitchFamily="34" charset="0"/>
                <a:cs typeface="Arial" pitchFamily="34" charset="0"/>
              </a:rPr>
              <a:t> day of the month following the name change</a:t>
            </a:r>
            <a:r>
              <a:rPr lang="en-CA" sz="1200" dirty="0">
                <a:latin typeface="Arial" pitchFamily="34" charset="0"/>
                <a:cs typeface="Arial" pitchFamily="34" charset="0"/>
              </a:rPr>
              <a:t>. </a:t>
            </a:r>
          </a:p>
          <a:p>
            <a:r>
              <a:rPr lang="en-CA" sz="1200" dirty="0">
                <a:latin typeface="Arial" pitchFamily="34" charset="0"/>
                <a:cs typeface="Arial" pitchFamily="34" charset="0"/>
              </a:rPr>
              <a:t>For example, name change was effective September 16, 2020. The effective of the revision would be October 1, 2020.</a:t>
            </a:r>
          </a:p>
        </p:txBody>
      </p:sp>
      <p:pic>
        <p:nvPicPr>
          <p:cNvPr id="12" name="Picture 11"/>
          <p:cNvPicPr>
            <a:picLocks noChangeAspect="1"/>
          </p:cNvPicPr>
          <p:nvPr/>
        </p:nvPicPr>
        <p:blipFill>
          <a:blip r:embed="rId4"/>
          <a:stretch>
            <a:fillRect/>
          </a:stretch>
        </p:blipFill>
        <p:spPr>
          <a:xfrm>
            <a:off x="4408933" y="2031597"/>
            <a:ext cx="4495785" cy="3910313"/>
          </a:xfrm>
          <a:prstGeom prst="rect">
            <a:avLst/>
          </a:prstGeom>
        </p:spPr>
      </p:pic>
      <p:sp>
        <p:nvSpPr>
          <p:cNvPr id="15" name="Rounded Rectangular Callout 14"/>
          <p:cNvSpPr/>
          <p:nvPr/>
        </p:nvSpPr>
        <p:spPr>
          <a:xfrm>
            <a:off x="3313527" y="3418531"/>
            <a:ext cx="2271413" cy="1170411"/>
          </a:xfrm>
          <a:prstGeom prst="wedgeRoundRectCallout">
            <a:avLst>
              <a:gd name="adj1" fmla="val -49445"/>
              <a:gd name="adj2" fmla="val 184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3</a:t>
            </a:r>
            <a:r>
              <a:rPr lang="en-CA" sz="1200" dirty="0">
                <a:solidFill>
                  <a:schemeClr val="tx1"/>
                </a:solidFill>
                <a:latin typeface="Arial" pitchFamily="34" charset="0"/>
                <a:cs typeface="Arial" pitchFamily="34" charset="0"/>
              </a:rPr>
              <a:t>. Once the Revision Effective Date is entered and the request is Saved, the name of the affected WIO is automatically reflected under the Unit Tract tab.</a:t>
            </a:r>
          </a:p>
        </p:txBody>
      </p:sp>
      <p:cxnSp>
        <p:nvCxnSpPr>
          <p:cNvPr id="16" name="Straight Arrow Connector 15"/>
          <p:cNvCxnSpPr/>
          <p:nvPr/>
        </p:nvCxnSpPr>
        <p:spPr>
          <a:xfrm>
            <a:off x="4190337" y="4674635"/>
            <a:ext cx="2385392" cy="539174"/>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696875" y="2972964"/>
            <a:ext cx="1489734" cy="675860"/>
          </a:xfrm>
          <a:prstGeom prst="wedgeRoundRectCallout">
            <a:avLst>
              <a:gd name="adj1" fmla="val -14353"/>
              <a:gd name="adj2" fmla="val 11645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Enter </a:t>
            </a:r>
            <a:r>
              <a:rPr lang="en-CA" sz="1200" b="1" dirty="0">
                <a:solidFill>
                  <a:schemeClr val="tx1"/>
                </a:solidFill>
                <a:latin typeface="Arial" pitchFamily="34" charset="0"/>
                <a:cs typeface="Arial" pitchFamily="34" charset="0"/>
              </a:rPr>
              <a:t>Revision Effective Date</a:t>
            </a:r>
            <a:r>
              <a:rPr lang="en-CA" sz="1200" dirty="0">
                <a:solidFill>
                  <a:schemeClr val="tx1"/>
                </a:solidFill>
                <a:latin typeface="Arial" pitchFamily="34" charset="0"/>
                <a:cs typeface="Arial" pitchFamily="34" charset="0"/>
              </a:rPr>
              <a:t>. </a:t>
            </a:r>
            <a:r>
              <a:rPr lang="en-CA" sz="1200" i="1" dirty="0">
                <a:solidFill>
                  <a:schemeClr val="tx1"/>
                </a:solidFill>
                <a:latin typeface="Arial" pitchFamily="34" charset="0"/>
                <a:cs typeface="Arial" pitchFamily="34" charset="0"/>
              </a:rPr>
              <a:t>See note below</a:t>
            </a:r>
            <a:r>
              <a:rPr lang="en-CA" sz="1200"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sp>
        <p:nvSpPr>
          <p:cNvPr id="21" name="Rounded Rectangular Callout 20"/>
          <p:cNvSpPr/>
          <p:nvPr/>
        </p:nvSpPr>
        <p:spPr>
          <a:xfrm>
            <a:off x="1772656" y="4736174"/>
            <a:ext cx="1194246" cy="337930"/>
          </a:xfrm>
          <a:prstGeom prst="wedgeRoundRectCallout">
            <a:avLst>
              <a:gd name="adj1" fmla="val -14353"/>
              <a:gd name="adj2" fmla="val 11645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Save</a:t>
            </a:r>
          </a:p>
        </p:txBody>
      </p:sp>
      <p:sp>
        <p:nvSpPr>
          <p:cNvPr id="22" name="Rounded Rectangular Callout 21"/>
          <p:cNvSpPr/>
          <p:nvPr/>
        </p:nvSpPr>
        <p:spPr>
          <a:xfrm>
            <a:off x="6155014" y="2611237"/>
            <a:ext cx="1573653" cy="676464"/>
          </a:xfrm>
          <a:prstGeom prst="wedgeRoundRectCallout">
            <a:avLst>
              <a:gd name="adj1" fmla="val -88965"/>
              <a:gd name="adj2" fmla="val -6826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4</a:t>
            </a:r>
            <a:r>
              <a:rPr lang="en-CA" sz="1200" dirty="0">
                <a:solidFill>
                  <a:schemeClr val="tx1"/>
                </a:solidFill>
                <a:latin typeface="Arial" pitchFamily="34" charset="0"/>
                <a:cs typeface="Arial" pitchFamily="34" charset="0"/>
              </a:rPr>
              <a:t>. Go to </a:t>
            </a:r>
            <a:r>
              <a:rPr lang="en-CA" sz="1200" b="1" dirty="0">
                <a:solidFill>
                  <a:schemeClr val="tx1"/>
                </a:solidFill>
                <a:latin typeface="Arial" pitchFamily="34" charset="0"/>
                <a:cs typeface="Arial" pitchFamily="34" charset="0"/>
              </a:rPr>
              <a:t>Unit Tract tab</a:t>
            </a:r>
            <a:r>
              <a:rPr lang="en-CA" sz="1200" dirty="0">
                <a:solidFill>
                  <a:schemeClr val="tx1"/>
                </a:solidFill>
                <a:latin typeface="Arial" pitchFamily="34" charset="0"/>
                <a:cs typeface="Arial" pitchFamily="34" charset="0"/>
              </a:rPr>
              <a:t> to confirm the change.</a:t>
            </a:r>
            <a:endParaRPr lang="en-CA" sz="1200" b="1" dirty="0">
              <a:solidFill>
                <a:schemeClr val="tx1"/>
              </a:solidFill>
              <a:latin typeface="Arial" pitchFamily="34" charset="0"/>
              <a:cs typeface="Arial" pitchFamily="34" charset="0"/>
            </a:endParaRPr>
          </a:p>
        </p:txBody>
      </p:sp>
      <p:sp>
        <p:nvSpPr>
          <p:cNvPr id="23" name="Rounded Rectangular Callout 22"/>
          <p:cNvSpPr/>
          <p:nvPr/>
        </p:nvSpPr>
        <p:spPr>
          <a:xfrm>
            <a:off x="4866197" y="5294920"/>
            <a:ext cx="983965" cy="392290"/>
          </a:xfrm>
          <a:prstGeom prst="wedgeRoundRectCallout">
            <a:avLst>
              <a:gd name="adj1" fmla="val 46839"/>
              <a:gd name="adj2" fmla="val 9954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5</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Submit</a:t>
            </a:r>
          </a:p>
        </p:txBody>
      </p:sp>
    </p:spTree>
    <p:extLst>
      <p:ext uri="{BB962C8B-B14F-4D97-AF65-F5344CB8AC3E}">
        <p14:creationId xmlns:p14="http://schemas.microsoft.com/office/powerpoint/2010/main" val="1571839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JOHNAL~1.HEB\AppData\Local\Temp\SNAGHTML202ce4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879" y="1471943"/>
            <a:ext cx="6616883" cy="3906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29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1"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ROYALTY OWNERS TAB – COPY OF CURRENT REVISION</a:t>
            </a:r>
          </a:p>
        </p:txBody>
      </p:sp>
      <p:sp>
        <p:nvSpPr>
          <p:cNvPr id="12" name="object 13"/>
          <p:cNvSpPr/>
          <p:nvPr/>
        </p:nvSpPr>
        <p:spPr>
          <a:xfrm>
            <a:off x="280264" y="5856979"/>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3" name="Rounded Rectangular Callout 12"/>
          <p:cNvSpPr/>
          <p:nvPr/>
        </p:nvSpPr>
        <p:spPr>
          <a:xfrm>
            <a:off x="4547321" y="2557640"/>
            <a:ext cx="2538992" cy="773824"/>
          </a:xfrm>
          <a:prstGeom prst="wedgeRoundRectCallout">
            <a:avLst>
              <a:gd name="adj1" fmla="val -64187"/>
              <a:gd name="adj2" fmla="val 202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This header is constant to Administrative, Unit Tract and Royalty Owners tab for reference.</a:t>
            </a:r>
          </a:p>
        </p:txBody>
      </p:sp>
      <p:sp>
        <p:nvSpPr>
          <p:cNvPr id="14" name="TextBox 13"/>
          <p:cNvSpPr txBox="1"/>
          <p:nvPr/>
        </p:nvSpPr>
        <p:spPr>
          <a:xfrm>
            <a:off x="684231" y="5632645"/>
            <a:ext cx="8220487"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This revision is a copy of the current revision where the new revision data is updated.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Unit Operator can submit </a:t>
            </a:r>
            <a:r>
              <a:rPr lang="en-US" sz="1200" b="1" dirty="0">
                <a:latin typeface="Arial" panose="020B0604020202020204" pitchFamily="34" charset="0"/>
                <a:cs typeface="Arial" panose="020B0604020202020204" pitchFamily="34" charset="0"/>
              </a:rPr>
              <a:t>New Revision </a:t>
            </a:r>
            <a:r>
              <a:rPr lang="en-US" sz="1200" dirty="0">
                <a:latin typeface="Arial" panose="020B0604020202020204" pitchFamily="34" charset="0"/>
                <a:cs typeface="Arial" panose="020B0604020202020204" pitchFamily="34" charset="0"/>
              </a:rPr>
              <a:t>with </a:t>
            </a:r>
            <a:r>
              <a:rPr lang="en-US" sz="1200" u="sng" dirty="0">
                <a:latin typeface="Arial" panose="020B0604020202020204" pitchFamily="34" charset="0"/>
                <a:cs typeface="Arial" panose="020B0604020202020204" pitchFamily="34" charset="0"/>
              </a:rPr>
              <a:t>only</a:t>
            </a:r>
            <a:r>
              <a:rPr lang="en-US" sz="1200" dirty="0">
                <a:latin typeface="Arial" panose="020B0604020202020204" pitchFamily="34" charset="0"/>
                <a:cs typeface="Arial" panose="020B0604020202020204" pitchFamily="34" charset="0"/>
              </a:rPr>
              <a:t> Royalty Owners updates. If this is the case, only the Administrative and Royalty Owners tabs are required for submission.</a:t>
            </a:r>
          </a:p>
        </p:txBody>
      </p:sp>
    </p:spTree>
    <p:extLst>
      <p:ext uri="{BB962C8B-B14F-4D97-AF65-F5344CB8AC3E}">
        <p14:creationId xmlns:p14="http://schemas.microsoft.com/office/powerpoint/2010/main" val="304287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015" y="59904"/>
            <a:ext cx="3956703" cy="523220"/>
          </a:xfrm>
          <a:prstGeom prst="rect">
            <a:avLst/>
          </a:prstGeom>
        </p:spPr>
        <p:txBody>
          <a:bodyPr wrap="square">
            <a:spAutoFit/>
          </a:bodyPr>
          <a:lstStyle/>
          <a:p>
            <a:pPr algn="r"/>
            <a:r>
              <a:rPr lang="en-US" sz="2800" b="1" dirty="0">
                <a:solidFill>
                  <a:schemeClr val="bg1"/>
                </a:solidFill>
                <a:latin typeface="Calibri" panose="020F0502020204030204" pitchFamily="34" charset="0"/>
                <a:cs typeface="Calibri" panose="020F0502020204030204" pitchFamily="34" charset="0"/>
              </a:rPr>
              <a:t>Unit Agreement Exhibit A</a:t>
            </a:r>
            <a:endParaRPr lang="en-CA" sz="2800" b="1" dirty="0">
              <a:solidFill>
                <a:schemeClr val="bg1"/>
              </a:solidFill>
              <a:latin typeface="Calibri" panose="020F0502020204030204" pitchFamily="34" charset="0"/>
              <a:cs typeface="Calibri" panose="020F0502020204030204" pitchFamily="34" charset="0"/>
            </a:endParaRPr>
          </a:p>
        </p:txBody>
      </p:sp>
      <p:sp>
        <p:nvSpPr>
          <p:cNvPr id="9" name="Content Placeholder 1"/>
          <p:cNvSpPr txBox="1">
            <a:spLocks/>
          </p:cNvSpPr>
          <p:nvPr/>
        </p:nvSpPr>
        <p:spPr>
          <a:xfrm>
            <a:off x="251520" y="980728"/>
            <a:ext cx="8640960" cy="318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INTRODUCTION</a:t>
            </a:r>
            <a:endParaRPr lang="en-CA" sz="1600" b="1" dirty="0">
              <a:latin typeface="Arial" panose="020B0604020202020204" pitchFamily="34" charset="0"/>
              <a:cs typeface="Arial" panose="020B0604020202020204" pitchFamily="34" charset="0"/>
            </a:endParaRPr>
          </a:p>
        </p:txBody>
      </p:sp>
      <p:sp>
        <p:nvSpPr>
          <p:cNvPr id="14"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 of 40</a:t>
            </a:r>
          </a:p>
        </p:txBody>
      </p:sp>
      <p:sp>
        <p:nvSpPr>
          <p:cNvPr id="13" name="Rectangle 12"/>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8" name="Rectangle 7"/>
          <p:cNvSpPr>
            <a:spLocks/>
          </p:cNvSpPr>
          <p:nvPr/>
        </p:nvSpPr>
        <p:spPr>
          <a:xfrm>
            <a:off x="3997629" y="1803468"/>
            <a:ext cx="4041847" cy="2954655"/>
          </a:xfrm>
          <a:prstGeom prst="rect">
            <a:avLst/>
          </a:prstGeom>
        </p:spPr>
        <p:txBody>
          <a:bodyPr wrap="square" lIns="0" tIns="0" rIns="0" bIns="0">
            <a:spAutoFit/>
          </a:bodyPr>
          <a:lstStyle/>
          <a:p>
            <a:pPr fontAlgn="auto">
              <a:spcBef>
                <a:spcPts val="0"/>
              </a:spcBef>
              <a:spcAft>
                <a:spcPts val="0"/>
              </a:spcAft>
              <a:defRPr/>
            </a:pPr>
            <a:r>
              <a:rPr lang="en-CA" sz="1200" b="1" dirty="0">
                <a:latin typeface="Arial" pitchFamily="34" charset="0"/>
                <a:cs typeface="Arial" pitchFamily="34" charset="0"/>
              </a:rPr>
              <a:t>In this module, you will learn how to:</a:t>
            </a:r>
          </a:p>
          <a:p>
            <a:pPr fontAlgn="auto">
              <a:spcBef>
                <a:spcPts val="0"/>
              </a:spcBef>
              <a:spcAft>
                <a:spcPts val="0"/>
              </a:spcAft>
              <a:defRPr/>
            </a:pPr>
            <a:endParaRPr lang="en-CA" sz="1200" b="1" dirty="0">
              <a:latin typeface="Arial" pitchFamily="34" charset="0"/>
              <a:cs typeface="Arial"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Submit a Unit Tract Revision utilizing the following tabs:</a:t>
            </a:r>
          </a:p>
          <a:p>
            <a:endParaRPr lang="en-CA"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Administrative</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Unit Tract</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Royalty Owners</a:t>
            </a:r>
          </a:p>
          <a:p>
            <a:pPr marL="628650" lvl="1" indent="-171450">
              <a:buFont typeface="Arial" panose="020B0604020202020204" pitchFamily="34" charset="0"/>
              <a:buChar char="•"/>
            </a:pPr>
            <a:endParaRPr lang="en-CA"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Prerequisite Learning Module</a:t>
            </a:r>
          </a:p>
          <a:p>
            <a:endParaRPr lang="en-US" sz="1200" b="1" u="sng"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Before proceeding, we recommend that you view the          </a:t>
            </a:r>
            <a:r>
              <a:rPr lang="en-US" sz="1200" b="1" dirty="0">
                <a:latin typeface="Arial" panose="020B0604020202020204" pitchFamily="34" charset="0"/>
                <a:cs typeface="Arial" panose="020B0604020202020204" pitchFamily="34" charset="0"/>
              </a:rPr>
              <a:t>Unit Agreement Exhibit A Roles </a:t>
            </a:r>
            <a:r>
              <a:rPr lang="en-US" sz="1200" dirty="0">
                <a:latin typeface="Arial" panose="020B0604020202020204" pitchFamily="34" charset="0"/>
                <a:cs typeface="Arial" panose="020B0604020202020204" pitchFamily="34" charset="0"/>
              </a:rPr>
              <a:t>and </a:t>
            </a:r>
            <a:r>
              <a:rPr lang="en-US" sz="1200" b="1" dirty="0">
                <a:latin typeface="Arial" panose="020B0604020202020204" pitchFamily="34" charset="0"/>
                <a:cs typeface="Arial" panose="020B0604020202020204" pitchFamily="34" charset="0"/>
              </a:rPr>
              <a:t>Reports </a:t>
            </a:r>
            <a:r>
              <a:rPr lang="en-US" sz="1200" dirty="0">
                <a:latin typeface="Arial" panose="020B0604020202020204" pitchFamily="34" charset="0"/>
                <a:cs typeface="Arial" panose="020B0604020202020204" pitchFamily="34" charset="0"/>
              </a:rPr>
              <a:t>modules located in the </a:t>
            </a:r>
            <a:r>
              <a:rPr lang="en-US" sz="1200" dirty="0">
                <a:latin typeface="Arial" panose="020B0604020202020204" pitchFamily="34" charset="0"/>
                <a:cs typeface="Arial" panose="020B0604020202020204" pitchFamily="34" charset="0"/>
                <a:hlinkClick r:id="rId2"/>
              </a:rPr>
              <a:t>Online Learning portal</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Ø"/>
              <a:defRPr/>
            </a:pPr>
            <a:endParaRPr lang="en-US" sz="1200" dirty="0">
              <a:latin typeface="Arial" charset="0"/>
            </a:endParaRPr>
          </a:p>
          <a:p>
            <a:pPr>
              <a:defRPr/>
            </a:pPr>
            <a:endParaRPr lang="en-US" sz="1200" dirty="0">
              <a:latin typeface="Arial" charset="0"/>
            </a:endParaRPr>
          </a:p>
        </p:txBody>
      </p:sp>
      <p:pic>
        <p:nvPicPr>
          <p:cNvPr id="4" name="Picture 3"/>
          <p:cNvPicPr>
            <a:picLocks noChangeAspect="1"/>
          </p:cNvPicPr>
          <p:nvPr/>
        </p:nvPicPr>
        <p:blipFill>
          <a:blip r:embed="rId3"/>
          <a:stretch>
            <a:fillRect/>
          </a:stretch>
        </p:blipFill>
        <p:spPr>
          <a:xfrm>
            <a:off x="1084221" y="1696565"/>
            <a:ext cx="1841487" cy="3745664"/>
          </a:xfrm>
          <a:prstGeom prst="rect">
            <a:avLst/>
          </a:prstGeom>
        </p:spPr>
      </p:pic>
    </p:spTree>
    <p:extLst>
      <p:ext uri="{BB962C8B-B14F-4D97-AF65-F5344CB8AC3E}">
        <p14:creationId xmlns:p14="http://schemas.microsoft.com/office/powerpoint/2010/main" val="3144834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JOHNAL~1.HEB\AppData\Local\Temp\SNAGHTML203580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687" y="1386513"/>
            <a:ext cx="5768356" cy="31412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OHNAL~1.HEB\AppData\Local\Temp\SNAGHTML2033ea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686" y="4423902"/>
            <a:ext cx="5768356" cy="14898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30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ROYALTY OWNERS TAB – ROWS TO DISPLAY</a:t>
            </a:r>
          </a:p>
        </p:txBody>
      </p:sp>
      <p:sp>
        <p:nvSpPr>
          <p:cNvPr id="8" name="Rounded Rectangular Callout 7"/>
          <p:cNvSpPr/>
          <p:nvPr/>
        </p:nvSpPr>
        <p:spPr>
          <a:xfrm>
            <a:off x="561552" y="2211389"/>
            <a:ext cx="1703749" cy="973394"/>
          </a:xfrm>
          <a:prstGeom prst="wedgeRoundRectCallout">
            <a:avLst>
              <a:gd name="adj1" fmla="val 26895"/>
              <a:gd name="adj2" fmla="val 5782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Rows to Display</a:t>
            </a:r>
            <a:endParaRPr lang="en-CA" sz="1200" dirty="0">
              <a:solidFill>
                <a:schemeClr val="tx1"/>
              </a:solidFill>
              <a:latin typeface="Arial" pitchFamily="34" charset="0"/>
              <a:cs typeface="Arial" pitchFamily="34" charset="0"/>
            </a:endParaRPr>
          </a:p>
          <a:p>
            <a:pPr algn="ctr" fontAlgn="auto">
              <a:spcBef>
                <a:spcPts val="0"/>
              </a:spcBef>
              <a:spcAft>
                <a:spcPts val="0"/>
              </a:spcAft>
              <a:defRPr/>
            </a:pPr>
            <a:r>
              <a:rPr lang="en-CA" sz="1200" dirty="0">
                <a:solidFill>
                  <a:schemeClr val="tx1"/>
                </a:solidFill>
                <a:latin typeface="Arial" pitchFamily="34" charset="0"/>
                <a:cs typeface="Arial" pitchFamily="34" charset="0"/>
              </a:rPr>
              <a:t>Click the dropdown to display more than 10 rows, if desired.</a:t>
            </a:r>
          </a:p>
        </p:txBody>
      </p:sp>
      <p:sp>
        <p:nvSpPr>
          <p:cNvPr id="11" name="Rounded Rectangular Callout 10"/>
          <p:cNvSpPr/>
          <p:nvPr/>
        </p:nvSpPr>
        <p:spPr>
          <a:xfrm>
            <a:off x="2925832" y="3883803"/>
            <a:ext cx="2204855" cy="973394"/>
          </a:xfrm>
          <a:prstGeom prst="wedgeRoundRectCallout">
            <a:avLst>
              <a:gd name="adj1" fmla="val -83347"/>
              <a:gd name="adj2" fmla="val 11819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If the unit agreement has more than 10 tracts, this page navigation appears at the bottom depending on the Rows to Display chosen.</a:t>
            </a:r>
          </a:p>
        </p:txBody>
      </p:sp>
    </p:spTree>
    <p:extLst>
      <p:ext uri="{BB962C8B-B14F-4D97-AF65-F5344CB8AC3E}">
        <p14:creationId xmlns:p14="http://schemas.microsoft.com/office/powerpoint/2010/main" val="633478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OHNAL~1.HEB\AppData\Local\Temp\SNAGHTML20406a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829" y="1405572"/>
            <a:ext cx="5913817" cy="4286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31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8"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ROYALTY OWNERS TAB – FILTERS</a:t>
            </a:r>
          </a:p>
        </p:txBody>
      </p:sp>
      <p:sp>
        <p:nvSpPr>
          <p:cNvPr id="11" name="object 13"/>
          <p:cNvSpPr/>
          <p:nvPr/>
        </p:nvSpPr>
        <p:spPr>
          <a:xfrm>
            <a:off x="433804" y="5931075"/>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2" name="TextBox 11"/>
          <p:cNvSpPr txBox="1"/>
          <p:nvPr/>
        </p:nvSpPr>
        <p:spPr>
          <a:xfrm>
            <a:off x="837771" y="5889194"/>
            <a:ext cx="776053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Filters are useful when there are many rows of information on a screen that you must scroll through. </a:t>
            </a:r>
          </a:p>
          <a:p>
            <a:r>
              <a:rPr lang="en-US" sz="1200" dirty="0">
                <a:latin typeface="Arial" panose="020B0604020202020204" pitchFamily="34" charset="0"/>
                <a:cs typeface="Arial" panose="020B0604020202020204" pitchFamily="34" charset="0"/>
              </a:rPr>
              <a:t>It allows you to narrow down the amount of information displayed.</a:t>
            </a:r>
          </a:p>
        </p:txBody>
      </p:sp>
      <p:sp>
        <p:nvSpPr>
          <p:cNvPr id="13" name="Rounded Rectangular Callout 12"/>
          <p:cNvSpPr/>
          <p:nvPr/>
        </p:nvSpPr>
        <p:spPr>
          <a:xfrm>
            <a:off x="4151567" y="2172419"/>
            <a:ext cx="1592895" cy="914403"/>
          </a:xfrm>
          <a:prstGeom prst="wedgeRoundRectCallout">
            <a:avLst>
              <a:gd name="adj1" fmla="val -47576"/>
              <a:gd name="adj2" fmla="val 7773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Remove Filter</a:t>
            </a:r>
          </a:p>
          <a:p>
            <a:pPr algn="ctr" fontAlgn="auto">
              <a:spcBef>
                <a:spcPts val="0"/>
              </a:spcBef>
              <a:spcAft>
                <a:spcPts val="0"/>
              </a:spcAft>
              <a:defRPr/>
            </a:pPr>
            <a:r>
              <a:rPr lang="en-CA" sz="1200" dirty="0">
                <a:solidFill>
                  <a:schemeClr val="tx1"/>
                </a:solidFill>
                <a:latin typeface="Arial" pitchFamily="34" charset="0"/>
                <a:cs typeface="Arial" pitchFamily="34" charset="0"/>
              </a:rPr>
              <a:t>If filter has been activated, this button is enabled to remove the filter.</a:t>
            </a:r>
          </a:p>
        </p:txBody>
      </p:sp>
      <p:sp>
        <p:nvSpPr>
          <p:cNvPr id="14" name="Rounded Rectangular Callout 13"/>
          <p:cNvSpPr/>
          <p:nvPr/>
        </p:nvSpPr>
        <p:spPr>
          <a:xfrm>
            <a:off x="4136405" y="3751683"/>
            <a:ext cx="1930564" cy="965351"/>
          </a:xfrm>
          <a:prstGeom prst="wedgeRoundRectCallout">
            <a:avLst>
              <a:gd name="adj1" fmla="val -17022"/>
              <a:gd name="adj2" fmla="val 4869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sz="1200" dirty="0">
                <a:solidFill>
                  <a:schemeClr val="tx1"/>
                </a:solidFill>
                <a:latin typeface="Arial" pitchFamily="34" charset="0"/>
                <a:cs typeface="Arial" pitchFamily="34" charset="0"/>
              </a:rPr>
              <a:t>Filter is available to columns that have this symbol      Click the filter to bring up the filter.</a:t>
            </a:r>
          </a:p>
        </p:txBody>
      </p:sp>
      <p:pic>
        <p:nvPicPr>
          <p:cNvPr id="15" name="Picture 14"/>
          <p:cNvPicPr>
            <a:picLocks noChangeAspect="1"/>
          </p:cNvPicPr>
          <p:nvPr/>
        </p:nvPicPr>
        <p:blipFill>
          <a:blip r:embed="rId4"/>
          <a:stretch>
            <a:fillRect/>
          </a:stretch>
        </p:blipFill>
        <p:spPr>
          <a:xfrm>
            <a:off x="4795349" y="4238010"/>
            <a:ext cx="190476" cy="209524"/>
          </a:xfrm>
          <a:prstGeom prst="rect">
            <a:avLst/>
          </a:prstGeom>
        </p:spPr>
      </p:pic>
      <p:sp>
        <p:nvSpPr>
          <p:cNvPr id="16" name="Rounded Rectangular Callout 15"/>
          <p:cNvSpPr/>
          <p:nvPr/>
        </p:nvSpPr>
        <p:spPr>
          <a:xfrm>
            <a:off x="2799402" y="4768072"/>
            <a:ext cx="2186958" cy="947834"/>
          </a:xfrm>
          <a:prstGeom prst="wedgeRoundRectCallout">
            <a:avLst>
              <a:gd name="adj1" fmla="val -63840"/>
              <a:gd name="adj2" fmla="val -5990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Select </a:t>
            </a:r>
            <a:r>
              <a:rPr lang="en-CA" sz="1200" b="1" dirty="0">
                <a:solidFill>
                  <a:schemeClr val="tx1"/>
                </a:solidFill>
                <a:latin typeface="Arial" pitchFamily="34" charset="0"/>
                <a:cs typeface="Arial" pitchFamily="34" charset="0"/>
              </a:rPr>
              <a:t>Apply </a:t>
            </a:r>
            <a:r>
              <a:rPr lang="en-CA" sz="1200" dirty="0">
                <a:solidFill>
                  <a:schemeClr val="tx1"/>
                </a:solidFill>
                <a:latin typeface="Arial" pitchFamily="34" charset="0"/>
                <a:cs typeface="Arial" pitchFamily="34" charset="0"/>
              </a:rPr>
              <a:t>to apply the selected filter.</a:t>
            </a:r>
          </a:p>
          <a:p>
            <a:pPr fontAlgn="auto">
              <a:spcBef>
                <a:spcPts val="0"/>
              </a:spcBef>
              <a:spcAft>
                <a:spcPts val="0"/>
              </a:spcAft>
              <a:defRPr/>
            </a:pPr>
            <a:endParaRPr lang="en-CA" sz="1200" dirty="0">
              <a:solidFill>
                <a:schemeClr val="tx1"/>
              </a:solidFill>
              <a:latin typeface="Arial" pitchFamily="34" charset="0"/>
              <a:cs typeface="Arial" pitchFamily="34" charset="0"/>
            </a:endParaRPr>
          </a:p>
          <a:p>
            <a:pP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Select </a:t>
            </a:r>
            <a:r>
              <a:rPr lang="en-CA" sz="1200" b="1" dirty="0">
                <a:solidFill>
                  <a:schemeClr val="tx1"/>
                </a:solidFill>
                <a:latin typeface="Arial" pitchFamily="34" charset="0"/>
                <a:cs typeface="Arial" pitchFamily="34" charset="0"/>
              </a:rPr>
              <a:t>Close</a:t>
            </a:r>
            <a:r>
              <a:rPr lang="en-CA" sz="1200" dirty="0">
                <a:solidFill>
                  <a:schemeClr val="tx1"/>
                </a:solidFill>
                <a:latin typeface="Arial" pitchFamily="34" charset="0"/>
                <a:cs typeface="Arial" pitchFamily="34" charset="0"/>
              </a:rPr>
              <a:t> to close the filter box.</a:t>
            </a:r>
          </a:p>
        </p:txBody>
      </p:sp>
    </p:spTree>
    <p:extLst>
      <p:ext uri="{BB962C8B-B14F-4D97-AF65-F5344CB8AC3E}">
        <p14:creationId xmlns:p14="http://schemas.microsoft.com/office/powerpoint/2010/main" val="574048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OHNAL~1.HEB\AppData\Local\Temp\SNAGHTML393f31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690" y="1303496"/>
            <a:ext cx="6267171" cy="40782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32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1466436" y="5716089"/>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8300923"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ROYALTY OWNERS TAB – UPDATE ROYALTY OWNERS BUTTONS </a:t>
            </a:r>
          </a:p>
        </p:txBody>
      </p:sp>
      <p:sp>
        <p:nvSpPr>
          <p:cNvPr id="7" name="Rounded Rectangular Callout 6"/>
          <p:cNvSpPr/>
          <p:nvPr/>
        </p:nvSpPr>
        <p:spPr>
          <a:xfrm>
            <a:off x="1503451" y="3593959"/>
            <a:ext cx="1629902" cy="786807"/>
          </a:xfrm>
          <a:prstGeom prst="wedgeRoundRectCallout">
            <a:avLst>
              <a:gd name="adj1" fmla="val 14827"/>
              <a:gd name="adj2" fmla="val -9029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Update Royalty Owners</a:t>
            </a:r>
            <a:r>
              <a:rPr lang="en-US" sz="1200" dirty="0">
                <a:solidFill>
                  <a:schemeClr val="tx1"/>
                </a:solidFill>
                <a:latin typeface="Arial" pitchFamily="34" charset="0"/>
                <a:cs typeface="Arial" pitchFamily="34" charset="0"/>
              </a:rPr>
              <a:t> button. A new dialog box opens…</a:t>
            </a:r>
            <a:endParaRPr lang="en-CA" sz="1200" dirty="0">
              <a:solidFill>
                <a:schemeClr val="tx1"/>
              </a:solidFill>
              <a:latin typeface="Arial" pitchFamily="34" charset="0"/>
              <a:cs typeface="Arial" pitchFamily="34" charset="0"/>
            </a:endParaRPr>
          </a:p>
        </p:txBody>
      </p:sp>
      <p:sp>
        <p:nvSpPr>
          <p:cNvPr id="11" name="TextBox 10"/>
          <p:cNvSpPr txBox="1"/>
          <p:nvPr/>
        </p:nvSpPr>
        <p:spPr>
          <a:xfrm>
            <a:off x="1804496" y="5399422"/>
            <a:ext cx="6287037"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Royalty Owners and/or Overriding Royalty Owners can be updated or added. </a:t>
            </a:r>
          </a:p>
          <a:p>
            <a:r>
              <a:rPr lang="en-US" sz="1200" dirty="0">
                <a:latin typeface="Arial" panose="020B0604020202020204" pitchFamily="34" charset="0"/>
                <a:cs typeface="Arial" panose="020B0604020202020204" pitchFamily="34" charset="0"/>
              </a:rPr>
              <a:t>There are two ways to update or add Royalty Owners: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1. </a:t>
            </a:r>
            <a:r>
              <a:rPr lang="en-US" sz="1200" b="1" dirty="0">
                <a:latin typeface="Arial" panose="020B0604020202020204" pitchFamily="34" charset="0"/>
                <a:cs typeface="Arial" panose="020B0604020202020204" pitchFamily="34" charset="0"/>
              </a:rPr>
              <a:t>Update Royalty Owners </a:t>
            </a:r>
            <a:r>
              <a:rPr lang="en-US" sz="1200" dirty="0">
                <a:latin typeface="Arial" panose="020B0604020202020204" pitchFamily="34" charset="0"/>
                <a:cs typeface="Arial" panose="020B0604020202020204" pitchFamily="34" charset="0"/>
              </a:rPr>
              <a:t>button</a:t>
            </a:r>
          </a:p>
          <a:p>
            <a:r>
              <a:rPr lang="en-US" sz="1200" dirty="0">
                <a:latin typeface="Arial" panose="020B0604020202020204" pitchFamily="34" charset="0"/>
                <a:cs typeface="Arial" panose="020B0604020202020204" pitchFamily="34" charset="0"/>
              </a:rPr>
              <a:t>2. </a:t>
            </a:r>
            <a:r>
              <a:rPr lang="en-US" sz="1200" b="1" dirty="0">
                <a:latin typeface="Arial" panose="020B0604020202020204" pitchFamily="34" charset="0"/>
                <a:cs typeface="Arial" panose="020B0604020202020204" pitchFamily="34" charset="0"/>
              </a:rPr>
              <a:t>Add Owner </a:t>
            </a:r>
            <a:r>
              <a:rPr lang="en-US" sz="1200" dirty="0">
                <a:latin typeface="Arial" panose="020B0604020202020204" pitchFamily="34" charset="0"/>
                <a:cs typeface="Arial" panose="020B0604020202020204" pitchFamily="34" charset="0"/>
              </a:rPr>
              <a:t>button designated on each tract</a:t>
            </a:r>
          </a:p>
        </p:txBody>
      </p:sp>
      <p:sp>
        <p:nvSpPr>
          <p:cNvPr id="13" name="Rounded Rectangular Callout 12"/>
          <p:cNvSpPr/>
          <p:nvPr/>
        </p:nvSpPr>
        <p:spPr>
          <a:xfrm>
            <a:off x="4948015" y="4026821"/>
            <a:ext cx="1629902" cy="786807"/>
          </a:xfrm>
          <a:prstGeom prst="wedgeRoundRectCallout">
            <a:avLst>
              <a:gd name="adj1" fmla="val -16590"/>
              <a:gd name="adj2" fmla="val 473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Add Owner </a:t>
            </a:r>
            <a:r>
              <a:rPr lang="en-US" sz="1200" dirty="0">
                <a:solidFill>
                  <a:schemeClr val="tx1"/>
                </a:solidFill>
                <a:latin typeface="Arial" pitchFamily="34" charset="0"/>
                <a:cs typeface="Arial" pitchFamily="34" charset="0"/>
              </a:rPr>
              <a:t>button on each tract, where this button is available</a:t>
            </a:r>
            <a:endParaRPr lang="en-CA" sz="1200" dirty="0">
              <a:solidFill>
                <a:schemeClr val="tx1"/>
              </a:solidFill>
              <a:latin typeface="Arial" pitchFamily="34" charset="0"/>
              <a:cs typeface="Arial" pitchFamily="34" charset="0"/>
            </a:endParaRPr>
          </a:p>
        </p:txBody>
      </p:sp>
      <p:sp>
        <p:nvSpPr>
          <p:cNvPr id="14" name="Rounded Rectangular Callout 13"/>
          <p:cNvSpPr/>
          <p:nvPr/>
        </p:nvSpPr>
        <p:spPr>
          <a:xfrm>
            <a:off x="3921537" y="2352612"/>
            <a:ext cx="2052956" cy="756347"/>
          </a:xfrm>
          <a:prstGeom prst="wedgeRoundRectCallout">
            <a:avLst>
              <a:gd name="adj1" fmla="val -15461"/>
              <a:gd name="adj2" fmla="val 1108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The Add Owner button is only available under Royalty Owner column when it is a Freehold tract.</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76219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13128" y="1417133"/>
            <a:ext cx="3764829" cy="4048525"/>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33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417281" y="5910877"/>
            <a:ext cx="329623" cy="329664"/>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ROYALTY OWNERS TAB – UPDATE ROYALTY OWNERS</a:t>
            </a:r>
          </a:p>
        </p:txBody>
      </p:sp>
      <p:pic>
        <p:nvPicPr>
          <p:cNvPr id="2" name="Picture 1"/>
          <p:cNvPicPr>
            <a:picLocks noChangeAspect="1"/>
          </p:cNvPicPr>
          <p:nvPr/>
        </p:nvPicPr>
        <p:blipFill>
          <a:blip r:embed="rId4"/>
          <a:stretch>
            <a:fillRect/>
          </a:stretch>
        </p:blipFill>
        <p:spPr>
          <a:xfrm>
            <a:off x="592092" y="1404143"/>
            <a:ext cx="3742979" cy="4036104"/>
          </a:xfrm>
          <a:prstGeom prst="rect">
            <a:avLst/>
          </a:prstGeom>
        </p:spPr>
      </p:pic>
      <p:sp>
        <p:nvSpPr>
          <p:cNvPr id="7" name="Rounded Rectangular Callout 6"/>
          <p:cNvSpPr/>
          <p:nvPr/>
        </p:nvSpPr>
        <p:spPr>
          <a:xfrm>
            <a:off x="930417" y="2514420"/>
            <a:ext cx="1615273" cy="770105"/>
          </a:xfrm>
          <a:prstGeom prst="wedgeRoundRectCallout">
            <a:avLst>
              <a:gd name="adj1" fmla="val -59121"/>
              <a:gd name="adj2" fmla="val -10922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Check mark </a:t>
            </a:r>
            <a:r>
              <a:rPr lang="en-US" sz="1200" b="1" dirty="0">
                <a:solidFill>
                  <a:schemeClr val="tx1"/>
                </a:solidFill>
                <a:latin typeface="Arial" pitchFamily="34" charset="0"/>
                <a:cs typeface="Arial" pitchFamily="34" charset="0"/>
              </a:rPr>
              <a:t>Royalty Owner </a:t>
            </a:r>
            <a:r>
              <a:rPr lang="en-US" sz="1200" dirty="0">
                <a:solidFill>
                  <a:schemeClr val="tx1"/>
                </a:solidFill>
                <a:latin typeface="Arial" pitchFamily="34" charset="0"/>
                <a:cs typeface="Arial" pitchFamily="34" charset="0"/>
              </a:rPr>
              <a:t>box to update Royalty Owners</a:t>
            </a:r>
            <a:endParaRPr lang="en-CA" sz="1200" dirty="0">
              <a:solidFill>
                <a:schemeClr val="tx1"/>
              </a:solidFill>
              <a:latin typeface="Arial" pitchFamily="34" charset="0"/>
              <a:cs typeface="Arial" pitchFamily="34" charset="0"/>
            </a:endParaRPr>
          </a:p>
        </p:txBody>
      </p:sp>
      <p:sp>
        <p:nvSpPr>
          <p:cNvPr id="11" name="TextBox 10"/>
          <p:cNvSpPr txBox="1"/>
          <p:nvPr/>
        </p:nvSpPr>
        <p:spPr>
          <a:xfrm>
            <a:off x="754658" y="5844877"/>
            <a:ext cx="772081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tracts are check marked by default. You can unselect all and reselect specific tract that require update.</a:t>
            </a:r>
          </a:p>
          <a:p>
            <a:r>
              <a:rPr lang="en-US" sz="1200" dirty="0">
                <a:latin typeface="Arial" panose="020B0604020202020204" pitchFamily="34" charset="0"/>
                <a:cs typeface="Arial" panose="020B0604020202020204" pitchFamily="34" charset="0"/>
              </a:rPr>
              <a:t>The same steps apply to update </a:t>
            </a:r>
            <a:r>
              <a:rPr lang="en-US" sz="1200" b="1" dirty="0">
                <a:latin typeface="Arial" panose="020B0604020202020204" pitchFamily="34" charset="0"/>
                <a:cs typeface="Arial" panose="020B0604020202020204" pitchFamily="34" charset="0"/>
              </a:rPr>
              <a:t>Overriding Royalty Owner</a:t>
            </a:r>
            <a:r>
              <a:rPr lang="en-US" sz="1200" dirty="0">
                <a:latin typeface="Arial" panose="020B0604020202020204" pitchFamily="34" charset="0"/>
                <a:cs typeface="Arial" panose="020B0604020202020204" pitchFamily="34" charset="0"/>
              </a:rPr>
              <a:t>.</a:t>
            </a:r>
          </a:p>
        </p:txBody>
      </p:sp>
      <p:sp>
        <p:nvSpPr>
          <p:cNvPr id="12" name="Rounded Rectangular Callout 11"/>
          <p:cNvSpPr/>
          <p:nvPr/>
        </p:nvSpPr>
        <p:spPr>
          <a:xfrm>
            <a:off x="4523893" y="2412170"/>
            <a:ext cx="1615273" cy="770105"/>
          </a:xfrm>
          <a:prstGeom prst="wedgeRoundRectCallout">
            <a:avLst>
              <a:gd name="adj1" fmla="val -29231"/>
              <a:gd name="adj2" fmla="val -778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Enter the correct and complete name of the Royalty Owner.</a:t>
            </a:r>
            <a:endParaRPr lang="en-CA" sz="1200" dirty="0">
              <a:solidFill>
                <a:schemeClr val="tx1"/>
              </a:solidFill>
              <a:latin typeface="Arial" pitchFamily="34" charset="0"/>
              <a:cs typeface="Arial" pitchFamily="34" charset="0"/>
            </a:endParaRPr>
          </a:p>
        </p:txBody>
      </p:sp>
      <p:sp>
        <p:nvSpPr>
          <p:cNvPr id="13" name="Rounded Rectangular Callout 12"/>
          <p:cNvSpPr/>
          <p:nvPr/>
        </p:nvSpPr>
        <p:spPr>
          <a:xfrm>
            <a:off x="6491331" y="2590526"/>
            <a:ext cx="1786626" cy="949542"/>
          </a:xfrm>
          <a:prstGeom prst="wedgeRoundRectCallout">
            <a:avLst>
              <a:gd name="adj1" fmla="val -45690"/>
              <a:gd name="adj2" fmla="val -7882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3</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Update Royalty Owners</a:t>
            </a:r>
            <a:r>
              <a:rPr lang="en-US" sz="1200" dirty="0">
                <a:solidFill>
                  <a:schemeClr val="tx1"/>
                </a:solidFill>
                <a:latin typeface="Arial" pitchFamily="34" charset="0"/>
                <a:cs typeface="Arial" pitchFamily="34" charset="0"/>
              </a:rPr>
              <a:t> to update the owners in the selected tracts below.</a:t>
            </a:r>
            <a:endParaRPr lang="en-CA" sz="1200" dirty="0">
              <a:solidFill>
                <a:schemeClr val="tx1"/>
              </a:solidFill>
              <a:latin typeface="Arial" pitchFamily="34" charset="0"/>
              <a:cs typeface="Arial" pitchFamily="34" charset="0"/>
            </a:endParaRPr>
          </a:p>
        </p:txBody>
      </p:sp>
      <p:sp>
        <p:nvSpPr>
          <p:cNvPr id="14" name="Rounded Rectangular Callout 13"/>
          <p:cNvSpPr/>
          <p:nvPr/>
        </p:nvSpPr>
        <p:spPr>
          <a:xfrm>
            <a:off x="5896585" y="3719085"/>
            <a:ext cx="1595026" cy="412234"/>
          </a:xfrm>
          <a:prstGeom prst="wedgeRoundRectCallout">
            <a:avLst>
              <a:gd name="adj1" fmla="val -81311"/>
              <a:gd name="adj2" fmla="val -6418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4</a:t>
            </a:r>
            <a:r>
              <a:rPr lang="en-US" sz="1200" dirty="0">
                <a:solidFill>
                  <a:schemeClr val="tx1"/>
                </a:solidFill>
                <a:latin typeface="Arial" pitchFamily="34" charset="0"/>
                <a:cs typeface="Arial" pitchFamily="34" charset="0"/>
              </a:rPr>
              <a:t>. All selected tracts are now updated.</a:t>
            </a:r>
            <a:endParaRPr lang="en-CA" sz="1200" dirty="0">
              <a:solidFill>
                <a:schemeClr val="tx1"/>
              </a:solidFill>
              <a:latin typeface="Arial" pitchFamily="34" charset="0"/>
              <a:cs typeface="Arial" pitchFamily="34" charset="0"/>
            </a:endParaRPr>
          </a:p>
        </p:txBody>
      </p:sp>
      <p:sp>
        <p:nvSpPr>
          <p:cNvPr id="15" name="Rounded Rectangular Callout 14"/>
          <p:cNvSpPr/>
          <p:nvPr/>
        </p:nvSpPr>
        <p:spPr>
          <a:xfrm>
            <a:off x="5061368" y="4504510"/>
            <a:ext cx="1346747" cy="564923"/>
          </a:xfrm>
          <a:prstGeom prst="wedgeRoundRectCallout">
            <a:avLst>
              <a:gd name="adj1" fmla="val 26781"/>
              <a:gd name="adj2" fmla="val 9120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5</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Update</a:t>
            </a:r>
            <a:r>
              <a:rPr lang="en-US" sz="1200" dirty="0">
                <a:solidFill>
                  <a:schemeClr val="tx1"/>
                </a:solidFill>
                <a:latin typeface="Arial" pitchFamily="34" charset="0"/>
                <a:cs typeface="Arial" pitchFamily="34" charset="0"/>
              </a:rPr>
              <a:t> to update the main grid.</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71524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34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350691" y="5884545"/>
            <a:ext cx="403967" cy="382328"/>
          </a:xfrm>
          <a:prstGeom prst="rect">
            <a:avLst/>
          </a:prstGeom>
          <a:blipFill>
            <a:blip r:embed="rId2" cstate="print"/>
            <a:stretch>
              <a:fillRect/>
            </a:stretch>
          </a:blipFill>
        </p:spPr>
        <p:txBody>
          <a:bodyPr wrap="square" lIns="0" tIns="0" rIns="0" bIns="0" rtlCol="0">
            <a:spAutoFit/>
          </a:bodyPr>
          <a:lstStyle/>
          <a:p>
            <a:endParaRPr dirty="0"/>
          </a:p>
        </p:txBody>
      </p:sp>
      <p:sp>
        <p:nvSpPr>
          <p:cNvPr id="8"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ROYALTY OWNERS TAB – SAVE</a:t>
            </a:r>
          </a:p>
        </p:txBody>
      </p:sp>
      <p:pic>
        <p:nvPicPr>
          <p:cNvPr id="2050" name="Picture 2" descr="C:\Users\JOHNAL~1.HEB\AppData\Local\Temp\SNAGHTML39e5a2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883" y="1303496"/>
            <a:ext cx="5175546" cy="29597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OHNAL~1.HEB\AppData\Local\Temp\SNAGHTML39e60c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883" y="4175747"/>
            <a:ext cx="5175546" cy="143169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557370" y="4319519"/>
            <a:ext cx="1265529" cy="662132"/>
          </a:xfrm>
          <a:prstGeom prst="wedgeRoundRectCallout">
            <a:avLst>
              <a:gd name="adj1" fmla="val -59387"/>
              <a:gd name="adj2" fmla="val 10693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Once back on the main grid, click </a:t>
            </a:r>
            <a:r>
              <a:rPr lang="en-US" sz="1200" b="1" dirty="0">
                <a:solidFill>
                  <a:schemeClr val="tx1"/>
                </a:solidFill>
                <a:latin typeface="Arial" pitchFamily="34" charset="0"/>
                <a:cs typeface="Arial" pitchFamily="34" charset="0"/>
              </a:rPr>
              <a:t>Save</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
        <p:nvSpPr>
          <p:cNvPr id="11" name="TextBox 10"/>
          <p:cNvSpPr txBox="1"/>
          <p:nvPr/>
        </p:nvSpPr>
        <p:spPr>
          <a:xfrm>
            <a:off x="754658" y="5844877"/>
            <a:ext cx="772081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You can also update either/both Royalty Owner/Overriding Royalty Owner here by clicking Add Owner button to a specific tract. Click Save once update is done.</a:t>
            </a:r>
          </a:p>
        </p:txBody>
      </p:sp>
    </p:spTree>
    <p:extLst>
      <p:ext uri="{BB962C8B-B14F-4D97-AF65-F5344CB8AC3E}">
        <p14:creationId xmlns:p14="http://schemas.microsoft.com/office/powerpoint/2010/main" val="1563164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35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228600" y="5880384"/>
            <a:ext cx="319465" cy="325292"/>
          </a:xfrm>
          <a:prstGeom prst="rect">
            <a:avLst/>
          </a:prstGeom>
          <a:blipFill>
            <a:blip r:embed="rId2" cstate="print"/>
            <a:stretch>
              <a:fillRect/>
            </a:stretch>
          </a:blipFill>
        </p:spPr>
        <p:txBody>
          <a:bodyPr wrap="square" lIns="0" tIns="0" rIns="0" bIns="0" rtlCol="0">
            <a:spAutoFit/>
          </a:bodyPr>
          <a:lstStyle/>
          <a:p>
            <a:endParaRPr dirty="0"/>
          </a:p>
        </p:txBody>
      </p:sp>
      <p:sp>
        <p:nvSpPr>
          <p:cNvPr id="8" name="Title 13"/>
          <p:cNvSpPr txBox="1">
            <a:spLocks/>
          </p:cNvSpPr>
          <p:nvPr/>
        </p:nvSpPr>
        <p:spPr>
          <a:xfrm>
            <a:off x="228600" y="1057275"/>
            <a:ext cx="857890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ROYALTY OWNERS TAB – UPDATE ROYALTY OWNERS – FIND/REPLACE</a:t>
            </a:r>
          </a:p>
        </p:txBody>
      </p:sp>
      <p:pic>
        <p:nvPicPr>
          <p:cNvPr id="3076" name="Picture 4" descr="C:\Users\JOHNAL~1.HEB\AppData\Local\Temp\SNAGHTML39edd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84" y="1303496"/>
            <a:ext cx="4877282" cy="35232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OHNAL~1.HEB\AppData\Local\Temp\SNAGHTML39eeddc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084" y="4579573"/>
            <a:ext cx="4877282" cy="863764"/>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3160364" y="1588784"/>
            <a:ext cx="1126344" cy="620407"/>
          </a:xfrm>
          <a:prstGeom prst="wedgeRoundRectCallout">
            <a:avLst>
              <a:gd name="adj1" fmla="val -69214"/>
              <a:gd name="adj2" fmla="val 7269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Enter the require information</a:t>
            </a:r>
            <a:endParaRPr lang="en-CA" sz="1200" dirty="0">
              <a:solidFill>
                <a:schemeClr val="tx1"/>
              </a:solidFill>
              <a:latin typeface="Arial" pitchFamily="34" charset="0"/>
              <a:cs typeface="Arial" pitchFamily="34" charset="0"/>
            </a:endParaRPr>
          </a:p>
        </p:txBody>
      </p:sp>
      <p:sp>
        <p:nvSpPr>
          <p:cNvPr id="21" name="Rounded Rectangular Callout 20"/>
          <p:cNvSpPr/>
          <p:nvPr/>
        </p:nvSpPr>
        <p:spPr>
          <a:xfrm>
            <a:off x="4644131" y="1777647"/>
            <a:ext cx="1126344" cy="620407"/>
          </a:xfrm>
          <a:prstGeom prst="wedgeRoundRectCallout">
            <a:avLst>
              <a:gd name="adj1" fmla="val -69214"/>
              <a:gd name="adj2" fmla="val 7269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Replace All</a:t>
            </a:r>
            <a:r>
              <a:rPr lang="en-US" sz="1200" dirty="0">
                <a:solidFill>
                  <a:schemeClr val="tx1"/>
                </a:solidFill>
                <a:latin typeface="Arial" pitchFamily="34" charset="0"/>
                <a:cs typeface="Arial" pitchFamily="34" charset="0"/>
              </a:rPr>
              <a:t>. </a:t>
            </a:r>
            <a:endParaRPr lang="en-CA" sz="1200" dirty="0">
              <a:solidFill>
                <a:schemeClr val="tx1"/>
              </a:solidFill>
              <a:latin typeface="Arial" pitchFamily="34" charset="0"/>
              <a:cs typeface="Arial" pitchFamily="34" charset="0"/>
            </a:endParaRPr>
          </a:p>
        </p:txBody>
      </p:sp>
      <p:sp>
        <p:nvSpPr>
          <p:cNvPr id="5" name="Rectangle 4"/>
          <p:cNvSpPr/>
          <p:nvPr/>
        </p:nvSpPr>
        <p:spPr>
          <a:xfrm>
            <a:off x="548064" y="5627531"/>
            <a:ext cx="8142393" cy="830997"/>
          </a:xfrm>
          <a:prstGeom prst="rect">
            <a:avLst/>
          </a:prstGeom>
        </p:spPr>
        <p:txBody>
          <a:bodyPr wrap="square">
            <a:spAutoFit/>
          </a:bodyPr>
          <a:lstStyle/>
          <a:p>
            <a:pPr fontAlgn="auto">
              <a:spcBef>
                <a:spcPts val="0"/>
              </a:spcBef>
              <a:spcAft>
                <a:spcPts val="0"/>
              </a:spcAft>
              <a:defRPr/>
            </a:pPr>
            <a:r>
              <a:rPr lang="en-US" sz="1200" dirty="0">
                <a:latin typeface="Arial" pitchFamily="34" charset="0"/>
                <a:cs typeface="Arial" pitchFamily="34" charset="0"/>
              </a:rPr>
              <a:t>If only specific tract needs to be replaced, uncheck the tract that no update require before clicking Replace All.</a:t>
            </a:r>
          </a:p>
          <a:p>
            <a:pPr fontAlgn="auto">
              <a:spcBef>
                <a:spcPts val="0"/>
              </a:spcBef>
              <a:spcAft>
                <a:spcPts val="0"/>
              </a:spcAft>
              <a:defRPr/>
            </a:pPr>
            <a:endParaRPr lang="en-US" sz="1200" dirty="0">
              <a:latin typeface="Arial" pitchFamily="34" charset="0"/>
              <a:cs typeface="Arial" pitchFamily="34" charset="0"/>
            </a:endParaRPr>
          </a:p>
          <a:p>
            <a:pPr fontAlgn="auto">
              <a:spcBef>
                <a:spcPts val="0"/>
              </a:spcBef>
              <a:spcAft>
                <a:spcPts val="0"/>
              </a:spcAft>
              <a:defRPr/>
            </a:pPr>
            <a:r>
              <a:rPr lang="en-US" sz="1200" dirty="0">
                <a:latin typeface="Arial" pitchFamily="34" charset="0"/>
                <a:cs typeface="Arial" pitchFamily="34" charset="0"/>
              </a:rPr>
              <a:t>Once update is done on all 3 tabs, i.e. Administrative, Unit Tract, Royalty Owners, proceed to Summary tab for a quick review on Working Interest Owner Summary before submission.</a:t>
            </a:r>
          </a:p>
        </p:txBody>
      </p:sp>
      <p:sp>
        <p:nvSpPr>
          <p:cNvPr id="22" name="Rounded Rectangular Callout 21"/>
          <p:cNvSpPr/>
          <p:nvPr/>
        </p:nvSpPr>
        <p:spPr>
          <a:xfrm>
            <a:off x="3669990" y="4439478"/>
            <a:ext cx="974141" cy="547830"/>
          </a:xfrm>
          <a:prstGeom prst="wedgeRoundRectCallout">
            <a:avLst>
              <a:gd name="adj1" fmla="val -3882"/>
              <a:gd name="adj2" fmla="val 1367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3</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Update</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33523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1729" y="1607929"/>
            <a:ext cx="7022773" cy="2854343"/>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36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209934" y="5316195"/>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SUMMARY TAB – REVIEW WIO AND REPORT</a:t>
            </a:r>
          </a:p>
        </p:txBody>
      </p:sp>
      <p:sp>
        <p:nvSpPr>
          <p:cNvPr id="12" name="Rounded Rectangular Callout 11"/>
          <p:cNvSpPr/>
          <p:nvPr/>
        </p:nvSpPr>
        <p:spPr>
          <a:xfrm>
            <a:off x="5260766" y="2059577"/>
            <a:ext cx="1126344" cy="620407"/>
          </a:xfrm>
          <a:prstGeom prst="wedgeRoundRectCallout">
            <a:avLst>
              <a:gd name="adj1" fmla="val 99647"/>
              <a:gd name="adj2" fmla="val -3460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to view the report.</a:t>
            </a:r>
            <a:endParaRPr lang="en-CA" sz="1200" dirty="0">
              <a:solidFill>
                <a:schemeClr val="tx1"/>
              </a:solidFill>
              <a:latin typeface="Arial" pitchFamily="34" charset="0"/>
              <a:cs typeface="Arial" pitchFamily="34" charset="0"/>
            </a:endParaRPr>
          </a:p>
        </p:txBody>
      </p:sp>
      <p:sp>
        <p:nvSpPr>
          <p:cNvPr id="13" name="Rectangle 12"/>
          <p:cNvSpPr/>
          <p:nvPr/>
        </p:nvSpPr>
        <p:spPr>
          <a:xfrm>
            <a:off x="613901" y="5091861"/>
            <a:ext cx="8376480" cy="830997"/>
          </a:xfrm>
          <a:prstGeom prst="rect">
            <a:avLst/>
          </a:prstGeom>
        </p:spPr>
        <p:txBody>
          <a:bodyPr wrap="square">
            <a:spAutoFit/>
          </a:bodyPr>
          <a:lstStyle/>
          <a:p>
            <a:pPr fontAlgn="auto">
              <a:spcBef>
                <a:spcPts val="0"/>
              </a:spcBef>
              <a:spcAft>
                <a:spcPts val="0"/>
              </a:spcAft>
              <a:defRPr/>
            </a:pPr>
            <a:r>
              <a:rPr lang="en-US" sz="1200" b="1" dirty="0">
                <a:latin typeface="Arial" pitchFamily="34" charset="0"/>
                <a:cs typeface="Arial" pitchFamily="34" charset="0"/>
              </a:rPr>
              <a:t>Summary </a:t>
            </a:r>
            <a:r>
              <a:rPr lang="en-US" sz="1200" dirty="0">
                <a:latin typeface="Arial" pitchFamily="34" charset="0"/>
                <a:cs typeface="Arial" pitchFamily="34" charset="0"/>
              </a:rPr>
              <a:t>tab provides summary of all WIO Unit Participation %, Crown Share % and Crown Interest %.</a:t>
            </a:r>
          </a:p>
          <a:p>
            <a:pPr fontAlgn="auto">
              <a:spcBef>
                <a:spcPts val="0"/>
              </a:spcBef>
              <a:spcAft>
                <a:spcPts val="0"/>
              </a:spcAft>
              <a:defRPr/>
            </a:pPr>
            <a:endParaRPr lang="en-US" sz="1200" dirty="0">
              <a:latin typeface="Arial" pitchFamily="34" charset="0"/>
              <a:cs typeface="Arial" pitchFamily="34" charset="0"/>
            </a:endParaRPr>
          </a:p>
          <a:p>
            <a:pPr fontAlgn="auto">
              <a:spcBef>
                <a:spcPts val="0"/>
              </a:spcBef>
              <a:spcAft>
                <a:spcPts val="0"/>
              </a:spcAft>
              <a:defRPr/>
            </a:pPr>
            <a:r>
              <a:rPr lang="en-US" sz="1200" b="1" dirty="0">
                <a:latin typeface="Arial" pitchFamily="34" charset="0"/>
                <a:cs typeface="Arial" pitchFamily="34" charset="0"/>
              </a:rPr>
              <a:t>Unit Tract Revision Report</a:t>
            </a:r>
            <a:r>
              <a:rPr lang="en-US" sz="1200" dirty="0">
                <a:latin typeface="Arial" pitchFamily="34" charset="0"/>
                <a:cs typeface="Arial" pitchFamily="34" charset="0"/>
              </a:rPr>
              <a:t> is an overview of screen data, which helps in verifying data entered. This report can be generated at any time during the request’s lifecycle.</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493092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37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240708" y="5824025"/>
            <a:ext cx="403967" cy="382328"/>
          </a:xfrm>
          <a:prstGeom prst="rect">
            <a:avLst/>
          </a:prstGeom>
          <a:blipFill>
            <a:blip r:embed="rId2"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SUBMIT REQUEST</a:t>
            </a:r>
          </a:p>
        </p:txBody>
      </p:sp>
      <p:pic>
        <p:nvPicPr>
          <p:cNvPr id="2" name="Picture 1"/>
          <p:cNvPicPr>
            <a:picLocks noChangeAspect="1"/>
          </p:cNvPicPr>
          <p:nvPr/>
        </p:nvPicPr>
        <p:blipFill>
          <a:blip r:embed="rId3"/>
          <a:stretch>
            <a:fillRect/>
          </a:stretch>
        </p:blipFill>
        <p:spPr>
          <a:xfrm>
            <a:off x="228600" y="1310648"/>
            <a:ext cx="5150082" cy="1803377"/>
          </a:xfrm>
          <a:prstGeom prst="rect">
            <a:avLst/>
          </a:prstGeom>
        </p:spPr>
      </p:pic>
      <p:pic>
        <p:nvPicPr>
          <p:cNvPr id="3" name="Picture 2"/>
          <p:cNvPicPr>
            <a:picLocks noChangeAspect="1"/>
          </p:cNvPicPr>
          <p:nvPr/>
        </p:nvPicPr>
        <p:blipFill>
          <a:blip r:embed="rId4"/>
          <a:stretch>
            <a:fillRect/>
          </a:stretch>
        </p:blipFill>
        <p:spPr>
          <a:xfrm>
            <a:off x="240708" y="3466683"/>
            <a:ext cx="5150082" cy="1801678"/>
          </a:xfrm>
          <a:prstGeom prst="rect">
            <a:avLst/>
          </a:prstGeom>
        </p:spPr>
      </p:pic>
      <p:sp>
        <p:nvSpPr>
          <p:cNvPr id="7" name="Rounded Rectangular Callout 6"/>
          <p:cNvSpPr/>
          <p:nvPr/>
        </p:nvSpPr>
        <p:spPr>
          <a:xfrm>
            <a:off x="1661937" y="2107521"/>
            <a:ext cx="781339" cy="474746"/>
          </a:xfrm>
          <a:prstGeom prst="wedgeRoundRectCallout">
            <a:avLst>
              <a:gd name="adj1" fmla="val -8071"/>
              <a:gd name="adj2" fmla="val 12799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Submit</a:t>
            </a:r>
          </a:p>
        </p:txBody>
      </p:sp>
      <p:pic>
        <p:nvPicPr>
          <p:cNvPr id="6" name="Picture 5"/>
          <p:cNvPicPr>
            <a:picLocks noChangeAspect="1"/>
          </p:cNvPicPr>
          <p:nvPr/>
        </p:nvPicPr>
        <p:blipFill>
          <a:blip r:embed="rId5"/>
          <a:stretch>
            <a:fillRect/>
          </a:stretch>
        </p:blipFill>
        <p:spPr>
          <a:xfrm>
            <a:off x="4832825" y="1477866"/>
            <a:ext cx="1979194" cy="1130968"/>
          </a:xfrm>
          <a:prstGeom prst="rect">
            <a:avLst/>
          </a:prstGeom>
        </p:spPr>
      </p:pic>
      <p:sp>
        <p:nvSpPr>
          <p:cNvPr id="14" name="Rounded Rectangular Callout 13"/>
          <p:cNvSpPr/>
          <p:nvPr/>
        </p:nvSpPr>
        <p:spPr>
          <a:xfrm>
            <a:off x="4538694" y="2198449"/>
            <a:ext cx="781339" cy="474746"/>
          </a:xfrm>
          <a:prstGeom prst="wedgeRoundRectCallout">
            <a:avLst>
              <a:gd name="adj1" fmla="val 78063"/>
              <a:gd name="adj2" fmla="val 626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OK</a:t>
            </a:r>
          </a:p>
        </p:txBody>
      </p:sp>
      <p:pic>
        <p:nvPicPr>
          <p:cNvPr id="11" name="Picture 10"/>
          <p:cNvPicPr>
            <a:picLocks noChangeAspect="1"/>
          </p:cNvPicPr>
          <p:nvPr/>
        </p:nvPicPr>
        <p:blipFill>
          <a:blip r:embed="rId6"/>
          <a:stretch>
            <a:fillRect/>
          </a:stretch>
        </p:blipFill>
        <p:spPr>
          <a:xfrm>
            <a:off x="6925523" y="2054550"/>
            <a:ext cx="1979194" cy="1131350"/>
          </a:xfrm>
          <a:prstGeom prst="rect">
            <a:avLst/>
          </a:prstGeom>
        </p:spPr>
      </p:pic>
      <p:sp>
        <p:nvSpPr>
          <p:cNvPr id="13" name="Rounded Rectangular Callout 12"/>
          <p:cNvSpPr/>
          <p:nvPr/>
        </p:nvSpPr>
        <p:spPr>
          <a:xfrm>
            <a:off x="6534853" y="2546343"/>
            <a:ext cx="781339" cy="474746"/>
          </a:xfrm>
          <a:prstGeom prst="wedgeRoundRectCallout">
            <a:avLst>
              <a:gd name="adj1" fmla="val 130492"/>
              <a:gd name="adj2" fmla="val 4016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3</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OK</a:t>
            </a:r>
          </a:p>
        </p:txBody>
      </p:sp>
      <p:sp>
        <p:nvSpPr>
          <p:cNvPr id="16" name="Rounded Rectangular Callout 15"/>
          <p:cNvSpPr/>
          <p:nvPr/>
        </p:nvSpPr>
        <p:spPr>
          <a:xfrm>
            <a:off x="917961" y="4071601"/>
            <a:ext cx="1525315" cy="794848"/>
          </a:xfrm>
          <a:prstGeom prst="wedgeRoundRectCallout">
            <a:avLst>
              <a:gd name="adj1" fmla="val -68541"/>
              <a:gd name="adj2" fmla="val -7908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4</a:t>
            </a:r>
            <a:r>
              <a:rPr lang="en-CA" sz="1200" dirty="0">
                <a:solidFill>
                  <a:schemeClr val="tx1"/>
                </a:solidFill>
                <a:latin typeface="Arial" pitchFamily="34" charset="0"/>
                <a:cs typeface="Arial" pitchFamily="34" charset="0"/>
              </a:rPr>
              <a:t>. Status changed from Work in Progress to </a:t>
            </a:r>
            <a:r>
              <a:rPr lang="en-CA" sz="1200" b="1" dirty="0">
                <a:solidFill>
                  <a:schemeClr val="tx1"/>
                </a:solidFill>
                <a:latin typeface="Arial" pitchFamily="34" charset="0"/>
                <a:cs typeface="Arial" pitchFamily="34" charset="0"/>
              </a:rPr>
              <a:t>Submitted</a:t>
            </a:r>
            <a:r>
              <a:rPr lang="en-CA" sz="1200"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sp>
        <p:nvSpPr>
          <p:cNvPr id="17" name="Rectangle 16"/>
          <p:cNvSpPr/>
          <p:nvPr/>
        </p:nvSpPr>
        <p:spPr>
          <a:xfrm>
            <a:off x="538044" y="5687219"/>
            <a:ext cx="8430391" cy="646331"/>
          </a:xfrm>
          <a:prstGeom prst="rect">
            <a:avLst/>
          </a:prstGeom>
        </p:spPr>
        <p:txBody>
          <a:bodyPr wrap="square">
            <a:spAutoFit/>
          </a:bodyPr>
          <a:lstStyle/>
          <a:p>
            <a:pPr fontAlgn="auto">
              <a:spcBef>
                <a:spcPts val="0"/>
              </a:spcBef>
              <a:spcAft>
                <a:spcPts val="0"/>
              </a:spcAft>
              <a:defRPr/>
            </a:pPr>
            <a:r>
              <a:rPr lang="en-US" sz="1200" dirty="0">
                <a:latin typeface="Arial" pitchFamily="34" charset="0"/>
                <a:cs typeface="Arial" pitchFamily="34" charset="0"/>
              </a:rPr>
              <a:t>Once the request is submitted, </a:t>
            </a:r>
            <a:r>
              <a:rPr lang="en-US" sz="1200" b="1" dirty="0">
                <a:latin typeface="Arial" pitchFamily="34" charset="0"/>
                <a:cs typeface="Arial" pitchFamily="34" charset="0"/>
              </a:rPr>
              <a:t>Withdraw</a:t>
            </a:r>
            <a:r>
              <a:rPr lang="en-US" sz="1200" dirty="0">
                <a:latin typeface="Arial" pitchFamily="34" charset="0"/>
                <a:cs typeface="Arial" pitchFamily="34" charset="0"/>
              </a:rPr>
              <a:t> option is enabled. You can choose to withdraw the request at this point. </a:t>
            </a:r>
          </a:p>
          <a:p>
            <a:pPr fontAlgn="auto">
              <a:spcBef>
                <a:spcPts val="0"/>
              </a:spcBef>
              <a:spcAft>
                <a:spcPts val="0"/>
              </a:spcAft>
              <a:defRPr/>
            </a:pPr>
            <a:endParaRPr lang="en-US" sz="1200" dirty="0">
              <a:latin typeface="Arial" pitchFamily="34" charset="0"/>
              <a:cs typeface="Arial" pitchFamily="34" charset="0"/>
            </a:endParaRPr>
          </a:p>
          <a:p>
            <a:pPr fontAlgn="auto">
              <a:spcBef>
                <a:spcPts val="0"/>
              </a:spcBef>
              <a:spcAft>
                <a:spcPts val="0"/>
              </a:spcAft>
              <a:defRPr/>
            </a:pPr>
            <a:r>
              <a:rPr lang="en-US" sz="1200" dirty="0">
                <a:latin typeface="Arial" pitchFamily="34" charset="0"/>
                <a:cs typeface="Arial" pitchFamily="34" charset="0"/>
              </a:rPr>
              <a:t>However, once the status is changed from Submitted to </a:t>
            </a:r>
            <a:r>
              <a:rPr lang="en-US" sz="1200" b="1" dirty="0">
                <a:latin typeface="Arial" pitchFamily="34" charset="0"/>
                <a:cs typeface="Arial" pitchFamily="34" charset="0"/>
              </a:rPr>
              <a:t>Completed</a:t>
            </a:r>
            <a:r>
              <a:rPr lang="en-US" sz="1200" dirty="0">
                <a:latin typeface="Arial" pitchFamily="34" charset="0"/>
                <a:cs typeface="Arial" pitchFamily="34" charset="0"/>
              </a:rPr>
              <a:t>, the </a:t>
            </a:r>
            <a:r>
              <a:rPr lang="en-US" sz="1200" b="1" dirty="0">
                <a:latin typeface="Arial" pitchFamily="34" charset="0"/>
                <a:cs typeface="Arial" pitchFamily="34" charset="0"/>
              </a:rPr>
              <a:t>withdraw option is disabled</a:t>
            </a:r>
            <a:r>
              <a:rPr lang="en-US" sz="1200" dirty="0">
                <a:latin typeface="Arial" pitchFamily="34" charset="0"/>
                <a:cs typeface="Arial" pitchFamily="34" charset="0"/>
              </a:rPr>
              <a:t>.</a:t>
            </a:r>
          </a:p>
        </p:txBody>
      </p:sp>
      <p:pic>
        <p:nvPicPr>
          <p:cNvPr id="12" name="Picture 11"/>
          <p:cNvPicPr>
            <a:picLocks noChangeAspect="1"/>
          </p:cNvPicPr>
          <p:nvPr/>
        </p:nvPicPr>
        <p:blipFill>
          <a:blip r:embed="rId7"/>
          <a:stretch>
            <a:fillRect/>
          </a:stretch>
        </p:blipFill>
        <p:spPr>
          <a:xfrm>
            <a:off x="3837636" y="3736348"/>
            <a:ext cx="5067081" cy="1754204"/>
          </a:xfrm>
          <a:prstGeom prst="rect">
            <a:avLst/>
          </a:prstGeom>
        </p:spPr>
      </p:pic>
      <p:sp>
        <p:nvSpPr>
          <p:cNvPr id="20" name="Rounded Rectangular Callout 19"/>
          <p:cNvSpPr/>
          <p:nvPr/>
        </p:nvSpPr>
        <p:spPr>
          <a:xfrm>
            <a:off x="4817406" y="4293742"/>
            <a:ext cx="1487951" cy="639415"/>
          </a:xfrm>
          <a:prstGeom prst="wedgeRoundRectCallout">
            <a:avLst>
              <a:gd name="adj1" fmla="val -68541"/>
              <a:gd name="adj2" fmla="val -7908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5</a:t>
            </a:r>
            <a:r>
              <a:rPr lang="en-CA" sz="1200" dirty="0">
                <a:solidFill>
                  <a:schemeClr val="tx1"/>
                </a:solidFill>
                <a:latin typeface="Arial" pitchFamily="34" charset="0"/>
                <a:cs typeface="Arial" pitchFamily="34" charset="0"/>
              </a:rPr>
              <a:t>. Status changed from Submitted to </a:t>
            </a:r>
            <a:r>
              <a:rPr lang="en-CA" sz="1200" b="1" dirty="0">
                <a:solidFill>
                  <a:schemeClr val="tx1"/>
                </a:solidFill>
                <a:latin typeface="Arial" pitchFamily="34" charset="0"/>
                <a:cs typeface="Arial" pitchFamily="34" charset="0"/>
              </a:rPr>
              <a:t>Completed</a:t>
            </a:r>
            <a:r>
              <a:rPr lang="en-CA" sz="1200"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91439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38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8549640"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UNIT TRACT REVISION – EMAIL NOTIFICATION &amp; WORK IN PROGRESS</a:t>
            </a:r>
          </a:p>
        </p:txBody>
      </p:sp>
      <p:sp>
        <p:nvSpPr>
          <p:cNvPr id="11" name="TextBox 10"/>
          <p:cNvSpPr txBox="1"/>
          <p:nvPr/>
        </p:nvSpPr>
        <p:spPr>
          <a:xfrm>
            <a:off x="228600" y="1347439"/>
            <a:ext cx="70061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An email notification is sent to the creator indicating that the request is now Completed.</a:t>
            </a:r>
          </a:p>
        </p:txBody>
      </p:sp>
      <p:pic>
        <p:nvPicPr>
          <p:cNvPr id="2" name="Picture 1"/>
          <p:cNvPicPr>
            <a:picLocks noChangeAspect="1"/>
          </p:cNvPicPr>
          <p:nvPr/>
        </p:nvPicPr>
        <p:blipFill>
          <a:blip r:embed="rId2"/>
          <a:stretch>
            <a:fillRect/>
          </a:stretch>
        </p:blipFill>
        <p:spPr>
          <a:xfrm>
            <a:off x="320783" y="1681376"/>
            <a:ext cx="4221956" cy="1733365"/>
          </a:xfrm>
          <a:prstGeom prst="rect">
            <a:avLst/>
          </a:prstGeom>
        </p:spPr>
      </p:pic>
      <p:sp>
        <p:nvSpPr>
          <p:cNvPr id="12" name="object 13"/>
          <p:cNvSpPr/>
          <p:nvPr/>
        </p:nvSpPr>
        <p:spPr>
          <a:xfrm>
            <a:off x="4609809" y="1848431"/>
            <a:ext cx="338206" cy="320991"/>
          </a:xfrm>
          <a:prstGeom prst="rect">
            <a:avLst/>
          </a:prstGeom>
          <a:blipFill>
            <a:blip r:embed="rId3" cstate="print"/>
            <a:stretch>
              <a:fillRect/>
            </a:stretch>
          </a:blipFill>
        </p:spPr>
        <p:txBody>
          <a:bodyPr wrap="square" lIns="0" tIns="0" rIns="0" bIns="0" rtlCol="0">
            <a:spAutoFit/>
          </a:bodyPr>
          <a:lstStyle/>
          <a:p>
            <a:endParaRPr dirty="0"/>
          </a:p>
        </p:txBody>
      </p:sp>
      <p:sp>
        <p:nvSpPr>
          <p:cNvPr id="14" name="TextBox 13"/>
          <p:cNvSpPr txBox="1"/>
          <p:nvPr/>
        </p:nvSpPr>
        <p:spPr>
          <a:xfrm>
            <a:off x="4886554" y="1687985"/>
            <a:ext cx="3891686"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Once this email notification is received, </a:t>
            </a:r>
          </a:p>
          <a:p>
            <a:r>
              <a:rPr lang="en-US" sz="1200" dirty="0">
                <a:latin typeface="Arial" panose="020B0604020202020204" pitchFamily="34" charset="0"/>
                <a:cs typeface="Arial" panose="020B0604020202020204" pitchFamily="34" charset="0"/>
              </a:rPr>
              <a:t>the </a:t>
            </a:r>
            <a:r>
              <a:rPr lang="en-US" sz="1200" b="1" i="1" dirty="0">
                <a:latin typeface="Arial" panose="020B0604020202020204" pitchFamily="34" charset="0"/>
                <a:cs typeface="Arial" panose="020B0604020202020204" pitchFamily="34" charset="0"/>
              </a:rPr>
              <a:t>next step is to generate the Exhibit A report</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Refer to </a:t>
            </a:r>
            <a:r>
              <a:rPr lang="en-US" sz="1200" dirty="0">
                <a:latin typeface="Arial" panose="020B0604020202020204" pitchFamily="34" charset="0"/>
                <a:cs typeface="Arial" panose="020B0604020202020204" pitchFamily="34" charset="0"/>
                <a:hlinkClick r:id="rId4"/>
              </a:rPr>
              <a:t>Reports</a:t>
            </a:r>
            <a:r>
              <a:rPr lang="en-US" sz="1200" dirty="0">
                <a:latin typeface="Arial" panose="020B0604020202020204" pitchFamily="34" charset="0"/>
                <a:cs typeface="Arial" panose="020B0604020202020204" pitchFamily="34" charset="0"/>
              </a:rPr>
              <a:t> available in our online learning portal.</a:t>
            </a:r>
          </a:p>
        </p:txBody>
      </p:sp>
      <p:pic>
        <p:nvPicPr>
          <p:cNvPr id="15" name="Picture 5" descr="C:\Users\sabrina.tsang-macken\AppData\Local\Microsoft\Windows\Temporary Internet Files\Content.IE5\KWPFSI8K\Warning-sign-15248-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0518" y="2552623"/>
            <a:ext cx="307497" cy="32646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86554" y="2398189"/>
            <a:ext cx="4080606" cy="105956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Unit Operator </a:t>
            </a:r>
            <a:r>
              <a:rPr lang="en-US" sz="1200" dirty="0">
                <a:latin typeface="Arial" panose="020B0604020202020204" pitchFamily="34" charset="0"/>
                <a:cs typeface="Arial" panose="020B0604020202020204" pitchFamily="34" charset="0"/>
              </a:rPr>
              <a:t>is responsible in </a:t>
            </a:r>
            <a:r>
              <a:rPr lang="en-US" sz="1200" b="1" dirty="0">
                <a:latin typeface="Arial" panose="020B0604020202020204" pitchFamily="34" charset="0"/>
                <a:cs typeface="Arial" panose="020B0604020202020204" pitchFamily="34" charset="0"/>
              </a:rPr>
              <a:t>preparing</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distributing</a:t>
            </a:r>
            <a:r>
              <a:rPr lang="en-US" sz="1200" dirty="0">
                <a:latin typeface="Arial" panose="020B0604020202020204" pitchFamily="34" charset="0"/>
                <a:cs typeface="Arial" panose="020B0604020202020204" pitchFamily="34" charset="0"/>
              </a:rPr>
              <a:t> the same copy of the revised Exhibit A created in ETS to all unit parties including Alberta Energy Regulator.</a:t>
            </a:r>
          </a:p>
        </p:txBody>
      </p:sp>
      <p:sp>
        <p:nvSpPr>
          <p:cNvPr id="13" name="TextBox 12"/>
          <p:cNvSpPr txBox="1"/>
          <p:nvPr/>
        </p:nvSpPr>
        <p:spPr>
          <a:xfrm>
            <a:off x="592562" y="4294046"/>
            <a:ext cx="3543843"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Status </a:t>
            </a:r>
            <a:r>
              <a:rPr lang="en-US" sz="1200" dirty="0">
                <a:latin typeface="Arial" panose="020B0604020202020204" pitchFamily="34" charset="0"/>
                <a:cs typeface="Arial" panose="020B0604020202020204" pitchFamily="34" charset="0"/>
              </a:rPr>
              <a:t>of a </a:t>
            </a:r>
            <a:r>
              <a:rPr lang="en-US" sz="1200" b="1" dirty="0">
                <a:latin typeface="Arial" panose="020B0604020202020204" pitchFamily="34" charset="0"/>
                <a:cs typeface="Arial" panose="020B0604020202020204" pitchFamily="34" charset="0"/>
              </a:rPr>
              <a:t>Request </a:t>
            </a:r>
            <a:r>
              <a:rPr lang="en-US" sz="1200" dirty="0">
                <a:latin typeface="Arial" panose="020B0604020202020204" pitchFamily="34" charset="0"/>
                <a:cs typeface="Arial" panose="020B0604020202020204" pitchFamily="34" charset="0"/>
              </a:rPr>
              <a:t>can be searched and viewed in 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Requests </a:t>
            </a:r>
            <a:r>
              <a:rPr lang="en-US" sz="1200" dirty="0">
                <a:latin typeface="Arial" panose="020B0604020202020204" pitchFamily="34" charset="0"/>
                <a:cs typeface="Arial" panose="020B0604020202020204" pitchFamily="34" charset="0"/>
              </a:rPr>
              <a:t>that have been created will remain available in the Work in Progress for </a:t>
            </a:r>
            <a:r>
              <a:rPr lang="en-US" sz="1200" b="1" dirty="0">
                <a:latin typeface="Arial" panose="020B0604020202020204" pitchFamily="34" charset="0"/>
                <a:cs typeface="Arial" panose="020B0604020202020204" pitchFamily="34" charset="0"/>
              </a:rPr>
              <a:t>90 days</a:t>
            </a:r>
            <a:r>
              <a:rPr lang="en-US" sz="1200" dirty="0">
                <a:latin typeface="Arial" panose="020B0604020202020204" pitchFamily="34" charset="0"/>
                <a:cs typeface="Arial" panose="020B0604020202020204" pitchFamily="34" charset="0"/>
              </a:rPr>
              <a:t> after which they are archived and then deleted.</a:t>
            </a:r>
          </a:p>
        </p:txBody>
      </p:sp>
      <p:pic>
        <p:nvPicPr>
          <p:cNvPr id="7" name="Picture 6"/>
          <p:cNvPicPr>
            <a:picLocks noChangeAspect="1"/>
          </p:cNvPicPr>
          <p:nvPr/>
        </p:nvPicPr>
        <p:blipFill>
          <a:blip r:embed="rId6"/>
          <a:stretch>
            <a:fillRect/>
          </a:stretch>
        </p:blipFill>
        <p:spPr>
          <a:xfrm>
            <a:off x="4001415" y="3569175"/>
            <a:ext cx="4776826" cy="2650073"/>
          </a:xfrm>
          <a:prstGeom prst="rect">
            <a:avLst/>
          </a:prstGeom>
        </p:spPr>
      </p:pic>
      <p:sp>
        <p:nvSpPr>
          <p:cNvPr id="17" name="object 13"/>
          <p:cNvSpPr/>
          <p:nvPr/>
        </p:nvSpPr>
        <p:spPr>
          <a:xfrm>
            <a:off x="320783" y="4733714"/>
            <a:ext cx="338206" cy="320991"/>
          </a:xfrm>
          <a:prstGeom prst="rect">
            <a:avLst/>
          </a:prstGeom>
          <a:blipFill>
            <a:blip r:embed="rId3" cstate="print"/>
            <a:stretch>
              <a:fillRect/>
            </a:stretch>
          </a:blipFill>
        </p:spPr>
        <p:txBody>
          <a:bodyPr wrap="square" lIns="0" tIns="0" rIns="0" bIns="0" rtlCol="0">
            <a:spAutoFit/>
          </a:bodyPr>
          <a:lstStyle/>
          <a:p>
            <a:endParaRPr dirty="0"/>
          </a:p>
        </p:txBody>
      </p:sp>
    </p:spTree>
    <p:extLst>
      <p:ext uri="{BB962C8B-B14F-4D97-AF65-F5344CB8AC3E}">
        <p14:creationId xmlns:p14="http://schemas.microsoft.com/office/powerpoint/2010/main" val="1837009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39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CORRECTION</a:t>
            </a:r>
          </a:p>
        </p:txBody>
      </p:sp>
      <p:sp>
        <p:nvSpPr>
          <p:cNvPr id="11" name="TextBox 10"/>
          <p:cNvSpPr txBox="1"/>
          <p:nvPr/>
        </p:nvSpPr>
        <p:spPr>
          <a:xfrm>
            <a:off x="1573758" y="1852140"/>
            <a:ext cx="622565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a:t>
            </a:r>
            <a:r>
              <a:rPr lang="en-US" sz="1400" b="1" dirty="0">
                <a:latin typeface="Arial" panose="020B0604020202020204" pitchFamily="34" charset="0"/>
                <a:cs typeface="Arial" panose="020B0604020202020204" pitchFamily="34" charset="0"/>
              </a:rPr>
              <a:t>correction</a:t>
            </a:r>
            <a:r>
              <a:rPr lang="en-US" sz="1400" dirty="0">
                <a:latin typeface="Arial" panose="020B0604020202020204" pitchFamily="34" charset="0"/>
                <a:cs typeface="Arial" panose="020B0604020202020204" pitchFamily="34" charset="0"/>
              </a:rPr>
              <a:t> is required to a previously submitted revision,</a:t>
            </a:r>
          </a:p>
          <a:p>
            <a:r>
              <a:rPr lang="en-US" sz="1400" dirty="0">
                <a:latin typeface="Arial" panose="020B0604020202020204" pitchFamily="34" charset="0"/>
                <a:cs typeface="Arial" panose="020B0604020202020204" pitchFamily="34" charset="0"/>
              </a:rPr>
              <a:t>please refer to </a:t>
            </a:r>
            <a:r>
              <a:rPr lang="en-US" sz="1400" b="1" dirty="0">
                <a:latin typeface="Arial" panose="020B0604020202020204" pitchFamily="34" charset="0"/>
                <a:cs typeface="Arial" panose="020B0604020202020204" pitchFamily="34" charset="0"/>
              </a:rPr>
              <a:t>Unit Tract Correction </a:t>
            </a:r>
            <a:r>
              <a:rPr lang="en-US" sz="1400" dirty="0">
                <a:latin typeface="Arial" panose="020B0604020202020204" pitchFamily="34" charset="0"/>
                <a:cs typeface="Arial" panose="020B0604020202020204" pitchFamily="34" charset="0"/>
              </a:rPr>
              <a:t>available in our </a:t>
            </a:r>
            <a:r>
              <a:rPr lang="en-US" sz="1400" dirty="0">
                <a:latin typeface="Arial" panose="020B0604020202020204" pitchFamily="34" charset="0"/>
                <a:cs typeface="Arial" panose="020B0604020202020204" pitchFamily="34" charset="0"/>
                <a:hlinkClick r:id="rId2"/>
              </a:rPr>
              <a:t>Online Learning</a:t>
            </a:r>
            <a:r>
              <a:rPr lang="en-US" sz="1400" dirty="0">
                <a:latin typeface="Arial" panose="020B0604020202020204" pitchFamily="34" charset="0"/>
                <a:cs typeface="Arial" panose="020B0604020202020204" pitchFamily="34" charset="0"/>
              </a:rPr>
              <a:t> portal.</a:t>
            </a:r>
          </a:p>
          <a:p>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1573758" y="2590804"/>
            <a:ext cx="6225650" cy="246221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Types of correction that Unit Operator can correct electronically on revision that is either current and/or within the open year:</a:t>
            </a:r>
          </a:p>
          <a:p>
            <a:endParaRPr lang="en-US" sz="1400" b="1" dirty="0">
              <a:latin typeface="Arial" panose="020B0604020202020204" pitchFamily="34" charset="0"/>
              <a:cs typeface="Arial" panose="020B0604020202020204" pitchFamily="34" charset="0"/>
            </a:endParaRPr>
          </a:p>
          <a:p>
            <a:pPr marL="171450" indent="-171450">
              <a:buFontTx/>
              <a:buChar char="-"/>
            </a:pPr>
            <a:r>
              <a:rPr lang="en-US" sz="1400" b="1" dirty="0">
                <a:latin typeface="Arial" panose="020B0604020202020204" pitchFamily="34" charset="0"/>
                <a:cs typeface="Arial" panose="020B0604020202020204" pitchFamily="34" charset="0"/>
              </a:rPr>
              <a:t>*Revision #</a:t>
            </a:r>
          </a:p>
          <a:p>
            <a:pPr marL="171450" indent="-171450">
              <a:buFontTx/>
              <a:buChar char="-"/>
            </a:pPr>
            <a:r>
              <a:rPr lang="en-US" sz="1400" b="1" dirty="0">
                <a:latin typeface="Arial" panose="020B0604020202020204" pitchFamily="34" charset="0"/>
                <a:cs typeface="Arial" panose="020B0604020202020204" pitchFamily="34" charset="0"/>
              </a:rPr>
              <a:t>*Revision Effective Date </a:t>
            </a:r>
          </a:p>
          <a:p>
            <a:pPr marL="171450" indent="-171450">
              <a:buFontTx/>
              <a:buChar char="-"/>
            </a:pPr>
            <a:r>
              <a:rPr lang="en-US" sz="1400" b="1" dirty="0">
                <a:latin typeface="Arial" panose="020B0604020202020204" pitchFamily="34" charset="0"/>
                <a:cs typeface="Arial" panose="020B0604020202020204" pitchFamily="34" charset="0"/>
              </a:rPr>
              <a:t>Working Interest Owners</a:t>
            </a:r>
          </a:p>
          <a:p>
            <a:pPr marL="171450" indent="-171450">
              <a:buFontTx/>
              <a:buChar char="-"/>
            </a:pPr>
            <a:r>
              <a:rPr lang="en-US" sz="1400" b="1" dirty="0">
                <a:latin typeface="Arial" panose="020B0604020202020204" pitchFamily="34" charset="0"/>
                <a:cs typeface="Arial" panose="020B0604020202020204" pitchFamily="34" charset="0"/>
              </a:rPr>
              <a:t>Share of Working Interest %</a:t>
            </a:r>
          </a:p>
          <a:p>
            <a:pPr marL="171450" indent="-171450">
              <a:buFontTx/>
              <a:buChar char="-"/>
            </a:pPr>
            <a:r>
              <a:rPr lang="en-US" sz="1400" b="1" dirty="0">
                <a:latin typeface="Arial" panose="020B0604020202020204" pitchFamily="34" charset="0"/>
                <a:cs typeface="Arial" panose="020B0604020202020204" pitchFamily="34" charset="0"/>
              </a:rPr>
              <a:t>Share of Tract Participation %</a:t>
            </a:r>
          </a:p>
          <a:p>
            <a:pPr marL="171450" indent="-171450">
              <a:buFontTx/>
              <a:buChar char="-"/>
            </a:pPr>
            <a:r>
              <a:rPr lang="en-US" sz="1400" b="1" dirty="0">
                <a:latin typeface="Arial" panose="020B0604020202020204" pitchFamily="34" charset="0"/>
                <a:cs typeface="Arial" panose="020B0604020202020204" pitchFamily="34" charset="0"/>
              </a:rPr>
              <a:t>Royalty Owners</a:t>
            </a:r>
          </a:p>
          <a:p>
            <a:pPr marL="171450" indent="-171450">
              <a:buFontTx/>
              <a:buChar char="-"/>
            </a:pP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can only correct on </a:t>
            </a:r>
            <a:r>
              <a:rPr lang="en-US" sz="1400" i="1" u="sng" dirty="0">
                <a:latin typeface="Arial" panose="020B0604020202020204" pitchFamily="34" charset="0"/>
                <a:cs typeface="Arial" panose="020B0604020202020204" pitchFamily="34" charset="0"/>
              </a:rPr>
              <a:t>current</a:t>
            </a:r>
            <a:r>
              <a:rPr lang="en-US" sz="1400" dirty="0">
                <a:latin typeface="Arial" panose="020B0604020202020204" pitchFamily="34" charset="0"/>
                <a:cs typeface="Arial" panose="020B0604020202020204" pitchFamily="34" charset="0"/>
              </a:rPr>
              <a:t> revision</a:t>
            </a:r>
          </a:p>
        </p:txBody>
      </p:sp>
    </p:spTree>
    <p:extLst>
      <p:ext uri="{BB962C8B-B14F-4D97-AF65-F5344CB8AC3E}">
        <p14:creationId xmlns:p14="http://schemas.microsoft.com/office/powerpoint/2010/main" val="130757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53" y="1368754"/>
            <a:ext cx="4996569" cy="1671388"/>
          </a:xfrm>
          <a:prstGeom prst="rect">
            <a:avLst/>
          </a:prstGeom>
        </p:spPr>
      </p:pic>
      <p:pic>
        <p:nvPicPr>
          <p:cNvPr id="4" name="Picture 3"/>
          <p:cNvPicPr>
            <a:picLocks noChangeAspect="1"/>
          </p:cNvPicPr>
          <p:nvPr/>
        </p:nvPicPr>
        <p:blipFill>
          <a:blip r:embed="rId3"/>
          <a:stretch>
            <a:fillRect/>
          </a:stretch>
        </p:blipFill>
        <p:spPr>
          <a:xfrm>
            <a:off x="4881091" y="1861166"/>
            <a:ext cx="2026881" cy="3750596"/>
          </a:xfrm>
          <a:prstGeom prst="rect">
            <a:avLst/>
          </a:prstGeom>
        </p:spPr>
      </p:pic>
      <p:sp>
        <p:nvSpPr>
          <p:cNvPr id="2" name="Rectangle 1"/>
          <p:cNvSpPr/>
          <p:nvPr/>
        </p:nvSpPr>
        <p:spPr>
          <a:xfrm>
            <a:off x="4948015" y="59904"/>
            <a:ext cx="3956703" cy="523220"/>
          </a:xfrm>
          <a:prstGeom prst="rect">
            <a:avLst/>
          </a:prstGeom>
        </p:spPr>
        <p:txBody>
          <a:bodyPr wrap="square">
            <a:spAutoFit/>
          </a:bodyPr>
          <a:lstStyle/>
          <a:p>
            <a:pPr algn="r"/>
            <a:r>
              <a:rPr lang="en-US" sz="2800" b="1" dirty="0">
                <a:solidFill>
                  <a:schemeClr val="bg1"/>
                </a:solidFill>
                <a:latin typeface="Calibri" panose="020F0502020204030204" pitchFamily="34" charset="0"/>
                <a:cs typeface="Calibri" panose="020F0502020204030204" pitchFamily="34" charset="0"/>
              </a:rPr>
              <a:t>Unit Agreement Exhibit A</a:t>
            </a:r>
            <a:endParaRPr lang="en-CA" sz="2800" b="1" dirty="0">
              <a:solidFill>
                <a:schemeClr val="bg1"/>
              </a:solidFill>
              <a:latin typeface="Calibri" panose="020F0502020204030204" pitchFamily="34" charset="0"/>
              <a:cs typeface="Calibri" panose="020F0502020204030204" pitchFamily="34" charset="0"/>
            </a:endParaRPr>
          </a:p>
        </p:txBody>
      </p:sp>
      <p:sp>
        <p:nvSpPr>
          <p:cNvPr id="14"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4 of 40</a:t>
            </a:r>
          </a:p>
        </p:txBody>
      </p:sp>
      <p:sp>
        <p:nvSpPr>
          <p:cNvPr id="13" name="Rectangle 12"/>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8"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AGREEMENT EXHIBIT A – LOGIN – UNIT TRACT REVISION</a:t>
            </a:r>
          </a:p>
        </p:txBody>
      </p:sp>
      <p:sp>
        <p:nvSpPr>
          <p:cNvPr id="9" name="Rounded Rectangular Callout 8"/>
          <p:cNvSpPr/>
          <p:nvPr/>
        </p:nvSpPr>
        <p:spPr>
          <a:xfrm>
            <a:off x="1333378" y="3640152"/>
            <a:ext cx="1676400" cy="685800"/>
          </a:xfrm>
          <a:prstGeom prst="wedgeRoundRectCallout">
            <a:avLst>
              <a:gd name="adj1" fmla="val -11230"/>
              <a:gd name="adj2" fmla="val -18733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Login to ETS with your </a:t>
            </a:r>
            <a:r>
              <a:rPr lang="en-US" sz="1200" b="1" dirty="0">
                <a:solidFill>
                  <a:schemeClr val="tx1"/>
                </a:solidFill>
                <a:latin typeface="Arial" pitchFamily="34" charset="0"/>
                <a:cs typeface="Arial" pitchFamily="34" charset="0"/>
              </a:rPr>
              <a:t>User Name </a:t>
            </a:r>
            <a:r>
              <a:rPr lang="en-US" sz="1200" dirty="0">
                <a:solidFill>
                  <a:schemeClr val="tx1"/>
                </a:solidFill>
                <a:latin typeface="Arial" pitchFamily="34" charset="0"/>
                <a:cs typeface="Arial" pitchFamily="34" charset="0"/>
              </a:rPr>
              <a:t>and </a:t>
            </a:r>
            <a:r>
              <a:rPr lang="en-US" sz="1200" b="1" dirty="0">
                <a:solidFill>
                  <a:schemeClr val="tx1"/>
                </a:solidFill>
                <a:latin typeface="Arial" pitchFamily="34" charset="0"/>
                <a:cs typeface="Arial" pitchFamily="34" charset="0"/>
              </a:rPr>
              <a:t>Password</a:t>
            </a:r>
            <a:endParaRPr lang="en-CA" sz="1200" b="1" dirty="0">
              <a:solidFill>
                <a:schemeClr val="tx1"/>
              </a:solidFill>
              <a:latin typeface="Arial" pitchFamily="34" charset="0"/>
              <a:cs typeface="Arial" pitchFamily="34" charset="0"/>
            </a:endParaRPr>
          </a:p>
        </p:txBody>
      </p:sp>
      <p:sp>
        <p:nvSpPr>
          <p:cNvPr id="10" name="Rounded Rectangular Callout 9"/>
          <p:cNvSpPr/>
          <p:nvPr/>
        </p:nvSpPr>
        <p:spPr>
          <a:xfrm>
            <a:off x="7002571" y="1806599"/>
            <a:ext cx="1423920" cy="596401"/>
          </a:xfrm>
          <a:prstGeom prst="wedgeRoundRectCallout">
            <a:avLst>
              <a:gd name="adj1" fmla="val -79257"/>
              <a:gd name="adj2" fmla="val 15452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Expand </a:t>
            </a:r>
            <a:r>
              <a:rPr lang="en-US" sz="1200" b="1" dirty="0">
                <a:solidFill>
                  <a:schemeClr val="tx1"/>
                </a:solidFill>
                <a:latin typeface="Arial" pitchFamily="34" charset="0"/>
                <a:cs typeface="Arial" pitchFamily="34" charset="0"/>
              </a:rPr>
              <a:t>Unit Agreement Exhibit A</a:t>
            </a:r>
            <a:endParaRPr lang="en-CA" sz="1200" b="1" dirty="0">
              <a:solidFill>
                <a:schemeClr val="tx1"/>
              </a:solidFill>
              <a:latin typeface="Arial" pitchFamily="34" charset="0"/>
              <a:cs typeface="Arial" pitchFamily="34" charset="0"/>
            </a:endParaRPr>
          </a:p>
        </p:txBody>
      </p:sp>
      <p:sp>
        <p:nvSpPr>
          <p:cNvPr id="16" name="Rounded Rectangular Callout 15"/>
          <p:cNvSpPr/>
          <p:nvPr/>
        </p:nvSpPr>
        <p:spPr>
          <a:xfrm>
            <a:off x="6470156" y="4187737"/>
            <a:ext cx="1676400" cy="685800"/>
          </a:xfrm>
          <a:prstGeom prst="wedgeRoundRectCallout">
            <a:avLst>
              <a:gd name="adj1" fmla="val -50325"/>
              <a:gd name="adj2" fmla="val -14462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3</a:t>
            </a:r>
            <a:r>
              <a:rPr lang="en-US" sz="1200" dirty="0">
                <a:solidFill>
                  <a:schemeClr val="tx1"/>
                </a:solidFill>
                <a:latin typeface="Arial" pitchFamily="34" charset="0"/>
                <a:cs typeface="Arial" pitchFamily="34" charset="0"/>
              </a:rPr>
              <a:t>. Select </a:t>
            </a:r>
            <a:r>
              <a:rPr lang="en-US" sz="1200" b="1" dirty="0">
                <a:solidFill>
                  <a:schemeClr val="tx1"/>
                </a:solidFill>
                <a:latin typeface="Arial" pitchFamily="34" charset="0"/>
                <a:cs typeface="Arial" pitchFamily="34" charset="0"/>
              </a:rPr>
              <a:t>Unit Tract Revision</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82934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5" name="Content Placeholder 1"/>
          <p:cNvSpPr txBox="1">
            <a:spLocks/>
          </p:cNvSpPr>
          <p:nvPr/>
        </p:nvSpPr>
        <p:spPr>
          <a:xfrm>
            <a:off x="251520" y="980728"/>
            <a:ext cx="8640960" cy="360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CONCLUSION</a:t>
            </a:r>
            <a:endParaRPr lang="en-CA" sz="1600" b="1" dirty="0">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120327" y="1566156"/>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p>
          <a:p>
            <a:pPr marL="0" marR="0" lvl="0" indent="0" algn="ctr" defTabSz="914400" rtl="0" eaLnBrk="1" fontAlgn="base" latinLnBrk="0" hangingPunct="1">
              <a:lnSpc>
                <a:spcPct val="100000"/>
              </a:lnSpc>
              <a:spcBef>
                <a:spcPct val="0"/>
              </a:spcBef>
              <a:spcAft>
                <a:spcPct val="0"/>
              </a:spcAft>
              <a:buClrTx/>
              <a:buSzTx/>
              <a:buFontTx/>
              <a:buNone/>
              <a:tabLst/>
            </a:pPr>
            <a:r>
              <a:rPr lang="en-US" b="1" dirty="0">
                <a:solidFill>
                  <a:srgbClr val="2160AD"/>
                </a:solidFill>
                <a:latin typeface="Arial" pitchFamily="34" charset="0"/>
                <a:cs typeface="Arial" pitchFamily="34" charset="0"/>
              </a:rPr>
              <a:t>Unit Agreement Exhibit A</a:t>
            </a:r>
          </a:p>
          <a:p>
            <a:pPr marL="0" marR="0" lvl="0" indent="0" algn="ctr" defTabSz="914400" rtl="0" eaLnBrk="1" fontAlgn="base" latinLnBrk="0" hangingPunct="1">
              <a:lnSpc>
                <a:spcPct val="100000"/>
              </a:lnSpc>
              <a:spcBef>
                <a:spcPct val="0"/>
              </a:spcBef>
              <a:spcAft>
                <a:spcPct val="0"/>
              </a:spcAft>
              <a:buClrTx/>
              <a:buSzTx/>
              <a:buFontTx/>
              <a:buNone/>
              <a:tabLst/>
            </a:pPr>
            <a:r>
              <a:rPr lang="en-US" b="1" dirty="0">
                <a:solidFill>
                  <a:srgbClr val="2160AD"/>
                </a:solidFill>
                <a:latin typeface="Arial" pitchFamily="34" charset="0"/>
                <a:cs typeface="Arial" pitchFamily="34" charset="0"/>
              </a:rPr>
              <a:t>Unit Tract Revision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906" y="1349338"/>
            <a:ext cx="4149226" cy="471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323526" y="3778992"/>
            <a:ext cx="5451475" cy="1463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dirty="0">
              <a:solidFill>
                <a:srgbClr val="0070C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hlinkClick r:id="rId3"/>
              </a:rPr>
              <a:t>EnergyUnitsHelpdesk@gov.ab.ca</a:t>
            </a:r>
            <a:r>
              <a:rPr kumimoji="0" lang="en-US" sz="1400" b="0" i="0" u="none" strike="noStrike" cap="none" normalizeH="0" dirty="0">
                <a:ln>
                  <a:noFill/>
                </a:ln>
                <a:solidFill>
                  <a:srgbClr val="0070C0"/>
                </a:solidFill>
                <a:effectLst/>
                <a:latin typeface="Arial" pitchFamily="34" charset="0"/>
                <a:cs typeface="Arial" pitchFamily="34" charset="0"/>
              </a:rPr>
              <a:t> </a:t>
            </a:r>
            <a:endParaRPr kumimoji="0" lang="en-US" sz="1400" b="0" i="0" u="none" strike="noStrike" cap="none" normalizeH="0" baseline="0" dirty="0">
              <a:ln>
                <a:noFill/>
              </a:ln>
              <a:solidFill>
                <a:srgbClr val="0070C0"/>
              </a:solidFill>
              <a:effectLst/>
              <a:latin typeface="Arial" pitchFamily="34" charset="0"/>
              <a:cs typeface="Arial" pitchFamily="34" charset="0"/>
            </a:endParaRPr>
          </a:p>
        </p:txBody>
      </p:sp>
      <p:sp>
        <p:nvSpPr>
          <p:cNvPr id="9" name="Rectangle 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40 of 40</a:t>
            </a:r>
          </a:p>
        </p:txBody>
      </p:sp>
    </p:spTree>
    <p:extLst>
      <p:ext uri="{BB962C8B-B14F-4D97-AF65-F5344CB8AC3E}">
        <p14:creationId xmlns:p14="http://schemas.microsoft.com/office/powerpoint/2010/main" val="180659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5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1"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ADMINISTRATIVE TAB -  COMPANY NAME</a:t>
            </a:r>
          </a:p>
        </p:txBody>
      </p:sp>
      <p:sp>
        <p:nvSpPr>
          <p:cNvPr id="9" name="object 13"/>
          <p:cNvSpPr/>
          <p:nvPr/>
        </p:nvSpPr>
        <p:spPr>
          <a:xfrm>
            <a:off x="508510" y="5804822"/>
            <a:ext cx="324774" cy="266160"/>
          </a:xfrm>
          <a:prstGeom prst="rect">
            <a:avLst/>
          </a:prstGeom>
          <a:blipFill>
            <a:blip r:embed="rId2" cstate="print"/>
            <a:stretch>
              <a:fillRect/>
            </a:stretch>
          </a:blipFill>
        </p:spPr>
        <p:txBody>
          <a:bodyPr wrap="square" lIns="0" tIns="0" rIns="0" bIns="0" rtlCol="0">
            <a:spAutoFit/>
          </a:bodyPr>
          <a:lstStyle/>
          <a:p>
            <a:endParaRPr dirty="0"/>
          </a:p>
        </p:txBody>
      </p:sp>
      <p:pic>
        <p:nvPicPr>
          <p:cNvPr id="3" name="Picture 2"/>
          <p:cNvPicPr>
            <a:picLocks noChangeAspect="1"/>
          </p:cNvPicPr>
          <p:nvPr/>
        </p:nvPicPr>
        <p:blipFill>
          <a:blip r:embed="rId3"/>
          <a:stretch>
            <a:fillRect/>
          </a:stretch>
        </p:blipFill>
        <p:spPr>
          <a:xfrm>
            <a:off x="959189" y="1364369"/>
            <a:ext cx="6826829" cy="4296711"/>
          </a:xfrm>
          <a:prstGeom prst="rect">
            <a:avLst/>
          </a:prstGeom>
        </p:spPr>
      </p:pic>
      <p:sp>
        <p:nvSpPr>
          <p:cNvPr id="14" name="Rounded Rectangular Callout 13"/>
          <p:cNvSpPr/>
          <p:nvPr/>
        </p:nvSpPr>
        <p:spPr>
          <a:xfrm>
            <a:off x="5773533" y="3062249"/>
            <a:ext cx="1676400" cy="685800"/>
          </a:xfrm>
          <a:prstGeom prst="wedgeRoundRectCallout">
            <a:avLst>
              <a:gd name="adj1" fmla="val 54146"/>
              <a:gd name="adj2" fmla="val -1128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Select </a:t>
            </a:r>
            <a:r>
              <a:rPr lang="en-US" sz="1200" b="1" dirty="0">
                <a:solidFill>
                  <a:schemeClr val="tx1"/>
                </a:solidFill>
                <a:latin typeface="Arial" pitchFamily="34" charset="0"/>
                <a:cs typeface="Arial" pitchFamily="34" charset="0"/>
              </a:rPr>
              <a:t>Company Name </a:t>
            </a:r>
            <a:r>
              <a:rPr lang="en-US" sz="1200" dirty="0">
                <a:solidFill>
                  <a:schemeClr val="tx1"/>
                </a:solidFill>
                <a:latin typeface="Arial" pitchFamily="34" charset="0"/>
                <a:cs typeface="Arial" pitchFamily="34" charset="0"/>
              </a:rPr>
              <a:t>from the dropdown</a:t>
            </a:r>
            <a:endParaRPr lang="en-CA" sz="1200" dirty="0">
              <a:solidFill>
                <a:schemeClr val="tx1"/>
              </a:solidFill>
              <a:latin typeface="Arial" pitchFamily="34" charset="0"/>
              <a:cs typeface="Arial" pitchFamily="34" charset="0"/>
            </a:endParaRPr>
          </a:p>
        </p:txBody>
      </p:sp>
      <p:sp>
        <p:nvSpPr>
          <p:cNvPr id="17" name="TextBox 16"/>
          <p:cNvSpPr txBox="1"/>
          <p:nvPr/>
        </p:nvSpPr>
        <p:spPr>
          <a:xfrm>
            <a:off x="742870" y="5799403"/>
            <a:ext cx="822048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Company Name dropdown includes all company that the ETS Account is assigned to.</a:t>
            </a:r>
          </a:p>
        </p:txBody>
      </p:sp>
    </p:spTree>
    <p:extLst>
      <p:ext uri="{BB962C8B-B14F-4D97-AF65-F5344CB8AC3E}">
        <p14:creationId xmlns:p14="http://schemas.microsoft.com/office/powerpoint/2010/main" val="76825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272" y="1461657"/>
            <a:ext cx="6064878" cy="3781395"/>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6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ADMINISTRATIVE TAB -  UNIT AGREEMENT</a:t>
            </a:r>
          </a:p>
        </p:txBody>
      </p:sp>
      <p:pic>
        <p:nvPicPr>
          <p:cNvPr id="3" name="Picture 2"/>
          <p:cNvPicPr>
            <a:picLocks noChangeAspect="1"/>
          </p:cNvPicPr>
          <p:nvPr/>
        </p:nvPicPr>
        <p:blipFill>
          <a:blip r:embed="rId3"/>
          <a:stretch>
            <a:fillRect/>
          </a:stretch>
        </p:blipFill>
        <p:spPr>
          <a:xfrm>
            <a:off x="4136405" y="2004248"/>
            <a:ext cx="4655000" cy="3487602"/>
          </a:xfrm>
          <a:prstGeom prst="rect">
            <a:avLst/>
          </a:prstGeom>
        </p:spPr>
      </p:pic>
      <p:sp>
        <p:nvSpPr>
          <p:cNvPr id="26" name="Rounded Rectangular Callout 25"/>
          <p:cNvSpPr/>
          <p:nvPr/>
        </p:nvSpPr>
        <p:spPr>
          <a:xfrm>
            <a:off x="2289996" y="3522611"/>
            <a:ext cx="1368470" cy="639596"/>
          </a:xfrm>
          <a:prstGeom prst="wedgeRoundRectCallout">
            <a:avLst>
              <a:gd name="adj1" fmla="val -14236"/>
              <a:gd name="adj2" fmla="val -1489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Click     to to search </a:t>
            </a:r>
            <a:r>
              <a:rPr lang="en-US" sz="1200" b="1" dirty="0">
                <a:solidFill>
                  <a:schemeClr val="tx1"/>
                </a:solidFill>
                <a:latin typeface="Arial" pitchFamily="34" charset="0"/>
                <a:cs typeface="Arial" pitchFamily="34" charset="0"/>
              </a:rPr>
              <a:t>Unit Agreement</a:t>
            </a:r>
            <a:endParaRPr lang="en-CA" sz="1200" dirty="0">
              <a:solidFill>
                <a:schemeClr val="tx1"/>
              </a:solidFill>
              <a:latin typeface="Arial" pitchFamily="34" charset="0"/>
              <a:cs typeface="Arial" pitchFamily="34" charset="0"/>
            </a:endParaRPr>
          </a:p>
        </p:txBody>
      </p:sp>
      <p:sp>
        <p:nvSpPr>
          <p:cNvPr id="27" name="Rounded Rectangular Callout 26"/>
          <p:cNvSpPr/>
          <p:nvPr/>
        </p:nvSpPr>
        <p:spPr>
          <a:xfrm>
            <a:off x="6843089" y="3333891"/>
            <a:ext cx="1342266" cy="382703"/>
          </a:xfrm>
          <a:prstGeom prst="wedgeRoundRectCallout">
            <a:avLst>
              <a:gd name="adj1" fmla="val 57208"/>
              <a:gd name="adj2" fmla="val -12186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Select</a:t>
            </a:r>
            <a:endParaRPr lang="en-CA" sz="1200" dirty="0">
              <a:solidFill>
                <a:schemeClr val="tx1"/>
              </a:solidFill>
              <a:latin typeface="Arial" pitchFamily="34" charset="0"/>
              <a:cs typeface="Arial" pitchFamily="34" charset="0"/>
            </a:endParaRPr>
          </a:p>
        </p:txBody>
      </p:sp>
      <p:sp>
        <p:nvSpPr>
          <p:cNvPr id="13" name="object 13"/>
          <p:cNvSpPr/>
          <p:nvPr/>
        </p:nvSpPr>
        <p:spPr>
          <a:xfrm>
            <a:off x="300272" y="5856407"/>
            <a:ext cx="324774" cy="266160"/>
          </a:xfrm>
          <a:prstGeom prst="rect">
            <a:avLst/>
          </a:prstGeom>
          <a:blipFill>
            <a:blip r:embed="rId4" cstate="print"/>
            <a:stretch>
              <a:fillRect/>
            </a:stretch>
          </a:blipFill>
        </p:spPr>
        <p:txBody>
          <a:bodyPr wrap="square" lIns="0" tIns="0" rIns="0" bIns="0" rtlCol="0">
            <a:spAutoFit/>
          </a:bodyPr>
          <a:lstStyle/>
          <a:p>
            <a:endParaRPr dirty="0"/>
          </a:p>
        </p:txBody>
      </p:sp>
      <p:sp>
        <p:nvSpPr>
          <p:cNvPr id="14" name="TextBox 13"/>
          <p:cNvSpPr txBox="1"/>
          <p:nvPr/>
        </p:nvSpPr>
        <p:spPr>
          <a:xfrm>
            <a:off x="625046" y="5587507"/>
            <a:ext cx="8220487"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Unit Operator, Unit Agreement Name, Revision Effective Date and PE ID columns can be sorted in </a:t>
            </a:r>
            <a:r>
              <a:rPr lang="en-US" sz="1200" b="1" dirty="0">
                <a:latin typeface="Arial" panose="020B0604020202020204" pitchFamily="34" charset="0"/>
                <a:cs typeface="Arial" panose="020B0604020202020204" pitchFamily="34" charset="0"/>
              </a:rPr>
              <a:t>Ascending</a:t>
            </a:r>
            <a:r>
              <a:rPr lang="en-US" sz="1200" dirty="0">
                <a:latin typeface="Arial" panose="020B0604020202020204" pitchFamily="34" charset="0"/>
                <a:cs typeface="Arial" panose="020B0604020202020204" pitchFamily="34" charset="0"/>
              </a:rPr>
              <a:t> or </a:t>
            </a:r>
            <a:r>
              <a:rPr lang="en-US" sz="1200" b="1" dirty="0">
                <a:latin typeface="Arial" panose="020B0604020202020204" pitchFamily="34" charset="0"/>
                <a:cs typeface="Arial" panose="020B0604020202020204" pitchFamily="34" charset="0"/>
              </a:rPr>
              <a:t>Descending</a:t>
            </a:r>
            <a:r>
              <a:rPr lang="en-US" sz="1200" dirty="0">
                <a:latin typeface="Arial" panose="020B0604020202020204" pitchFamily="34" charset="0"/>
                <a:cs typeface="Arial" panose="020B0604020202020204" pitchFamily="34" charset="0"/>
              </a:rPr>
              <a:t> order by clicking on the column title.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Only a Unit Operator can submit a Unit Tract Revision. Non-Unit Operator can only view the revision.</a:t>
            </a:r>
          </a:p>
        </p:txBody>
      </p:sp>
      <p:cxnSp>
        <p:nvCxnSpPr>
          <p:cNvPr id="15" name="Straight Arrow Connector 14"/>
          <p:cNvCxnSpPr/>
          <p:nvPr/>
        </p:nvCxnSpPr>
        <p:spPr>
          <a:xfrm>
            <a:off x="2964426" y="2861187"/>
            <a:ext cx="1171979" cy="0"/>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a:fillRect/>
          </a:stretch>
        </p:blipFill>
        <p:spPr>
          <a:xfrm>
            <a:off x="3015722" y="3576620"/>
            <a:ext cx="295238" cy="171429"/>
          </a:xfrm>
          <a:prstGeom prst="rect">
            <a:avLst/>
          </a:prstGeom>
        </p:spPr>
      </p:pic>
    </p:spTree>
    <p:extLst>
      <p:ext uri="{BB962C8B-B14F-4D97-AF65-F5344CB8AC3E}">
        <p14:creationId xmlns:p14="http://schemas.microsoft.com/office/powerpoint/2010/main" val="119581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24506" y="1311975"/>
            <a:ext cx="6985262" cy="4350471"/>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7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390522" y="5917970"/>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ADMINISTRATIVE TAB – REVISION #</a:t>
            </a:r>
          </a:p>
        </p:txBody>
      </p:sp>
      <p:sp>
        <p:nvSpPr>
          <p:cNvPr id="7" name="Rounded Rectangular Callout 6"/>
          <p:cNvSpPr/>
          <p:nvPr/>
        </p:nvSpPr>
        <p:spPr>
          <a:xfrm>
            <a:off x="3545318" y="2311914"/>
            <a:ext cx="3148780" cy="1275735"/>
          </a:xfrm>
          <a:prstGeom prst="wedgeRoundRectCallout">
            <a:avLst>
              <a:gd name="adj1" fmla="val -71897"/>
              <a:gd name="adj2" fmla="val 5876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sz="1200" dirty="0">
                <a:solidFill>
                  <a:schemeClr val="tx1"/>
                </a:solidFill>
                <a:latin typeface="Arial" pitchFamily="34" charset="0"/>
                <a:cs typeface="Arial" pitchFamily="34" charset="0"/>
              </a:rPr>
              <a:t>The dropdown list under </a:t>
            </a:r>
            <a:r>
              <a:rPr lang="en-CA" sz="1200" b="1" dirty="0">
                <a:solidFill>
                  <a:schemeClr val="tx1"/>
                </a:solidFill>
                <a:latin typeface="Arial" pitchFamily="34" charset="0"/>
                <a:cs typeface="Arial" pitchFamily="34" charset="0"/>
              </a:rPr>
              <a:t>Revision #</a:t>
            </a:r>
            <a:r>
              <a:rPr lang="en-CA" sz="1200" dirty="0">
                <a:solidFill>
                  <a:schemeClr val="tx1"/>
                </a:solidFill>
                <a:latin typeface="Arial" pitchFamily="34" charset="0"/>
                <a:cs typeface="Arial" pitchFamily="34" charset="0"/>
              </a:rPr>
              <a:t> field consists of revision numbers and their effective dates.</a:t>
            </a:r>
          </a:p>
          <a:p>
            <a:pPr fontAlgn="auto">
              <a:spcBef>
                <a:spcPts val="0"/>
              </a:spcBef>
              <a:spcAft>
                <a:spcPts val="0"/>
              </a:spcAft>
              <a:defRPr/>
            </a:pPr>
            <a:endParaRPr lang="en-CA" sz="1200" dirty="0">
              <a:solidFill>
                <a:schemeClr val="tx1"/>
              </a:solidFill>
              <a:latin typeface="Arial" pitchFamily="34" charset="0"/>
              <a:cs typeface="Arial" pitchFamily="34" charset="0"/>
            </a:endParaRPr>
          </a:p>
          <a:p>
            <a:pPr fontAlgn="auto">
              <a:spcBef>
                <a:spcPts val="0"/>
              </a:spcBef>
              <a:spcAft>
                <a:spcPts val="0"/>
              </a:spcAft>
              <a:defRPr/>
            </a:pPr>
            <a:r>
              <a:rPr lang="en-CA" sz="1200" dirty="0">
                <a:solidFill>
                  <a:schemeClr val="tx1"/>
                </a:solidFill>
                <a:latin typeface="Arial" pitchFamily="34" charset="0"/>
                <a:cs typeface="Arial" pitchFamily="34" charset="0"/>
              </a:rPr>
              <a:t>The highlighted revisions in            are within the open years and can be revised.</a:t>
            </a:r>
          </a:p>
        </p:txBody>
      </p:sp>
      <p:sp>
        <p:nvSpPr>
          <p:cNvPr id="14" name="TextBox 13"/>
          <p:cNvSpPr txBox="1"/>
          <p:nvPr/>
        </p:nvSpPr>
        <p:spPr>
          <a:xfrm>
            <a:off x="684231" y="5785969"/>
            <a:ext cx="8220487"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the </a:t>
            </a:r>
            <a:r>
              <a:rPr lang="en-US" sz="1200" b="1" dirty="0">
                <a:latin typeface="Arial" panose="020B0604020202020204" pitchFamily="34" charset="0"/>
                <a:cs typeface="Arial" panose="020B0604020202020204" pitchFamily="34" charset="0"/>
              </a:rPr>
              <a:t>New Revision Number</a:t>
            </a:r>
            <a:r>
              <a:rPr lang="en-US" sz="1200" dirty="0">
                <a:latin typeface="Arial" panose="020B0604020202020204" pitchFamily="34" charset="0"/>
                <a:cs typeface="Arial" panose="020B0604020202020204" pitchFamily="34" charset="0"/>
              </a:rPr>
              <a:t> dropdown list is only showing one revision without a Revision number, this means that this is the initial Exhibit A and no revision(s) were submitted yet. The creator would have to be enter a New Revision Number that will be sequentially followed throughout the lifetime of this unit agreement, for example, 1, 2, 3, etc.</a:t>
            </a:r>
          </a:p>
        </p:txBody>
      </p:sp>
      <p:pic>
        <p:nvPicPr>
          <p:cNvPr id="16" name="Picture 15"/>
          <p:cNvPicPr>
            <a:picLocks noChangeAspect="1"/>
          </p:cNvPicPr>
          <p:nvPr/>
        </p:nvPicPr>
        <p:blipFill>
          <a:blip r:embed="rId4"/>
          <a:stretch>
            <a:fillRect/>
          </a:stretch>
        </p:blipFill>
        <p:spPr>
          <a:xfrm>
            <a:off x="5541123" y="3128635"/>
            <a:ext cx="495238" cy="228571"/>
          </a:xfrm>
          <a:prstGeom prst="rect">
            <a:avLst/>
          </a:prstGeom>
        </p:spPr>
      </p:pic>
      <p:pic>
        <p:nvPicPr>
          <p:cNvPr id="1026" name="Picture 2" descr="C:\Users\JOHNAL~1.HEB\AppData\Local\Temp\SNAGHTML19c264a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6405" y="3841296"/>
            <a:ext cx="4561973" cy="1126148"/>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ular Callout 20"/>
          <p:cNvSpPr/>
          <p:nvPr/>
        </p:nvSpPr>
        <p:spPr>
          <a:xfrm>
            <a:off x="6926366" y="3955559"/>
            <a:ext cx="1710883" cy="702817"/>
          </a:xfrm>
          <a:prstGeom prst="wedgeRoundRectCallout">
            <a:avLst>
              <a:gd name="adj1" fmla="val -83105"/>
              <a:gd name="adj2" fmla="val 175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This is the initial Exhibit A. No revision submitted.</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7449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56930" y="1300085"/>
            <a:ext cx="6821049" cy="4239706"/>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8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226720" y="5800655"/>
            <a:ext cx="403967" cy="382328"/>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ADMINISTRATIVE TAB – REVISION # AND EFFECTIVE DATE</a:t>
            </a:r>
          </a:p>
        </p:txBody>
      </p:sp>
      <p:sp>
        <p:nvSpPr>
          <p:cNvPr id="7" name="Rounded Rectangular Callout 6"/>
          <p:cNvSpPr/>
          <p:nvPr/>
        </p:nvSpPr>
        <p:spPr>
          <a:xfrm>
            <a:off x="3095445" y="4023086"/>
            <a:ext cx="2756715" cy="963967"/>
          </a:xfrm>
          <a:prstGeom prst="wedgeRoundRectCallout">
            <a:avLst>
              <a:gd name="adj1" fmla="val -44592"/>
              <a:gd name="adj2" fmla="val -6648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3</a:t>
            </a:r>
            <a:r>
              <a:rPr lang="en-CA" sz="1200" dirty="0">
                <a:solidFill>
                  <a:schemeClr val="tx1"/>
                </a:solidFill>
                <a:latin typeface="Arial" pitchFamily="34" charset="0"/>
                <a:cs typeface="Arial" pitchFamily="34" charset="0"/>
              </a:rPr>
              <a:t>. Enter the </a:t>
            </a:r>
            <a:r>
              <a:rPr lang="en-CA" sz="1200" b="1" dirty="0">
                <a:solidFill>
                  <a:schemeClr val="tx1"/>
                </a:solidFill>
                <a:latin typeface="Arial" pitchFamily="34" charset="0"/>
                <a:cs typeface="Arial" pitchFamily="34" charset="0"/>
              </a:rPr>
              <a:t>Revision Effective Date</a:t>
            </a:r>
            <a:r>
              <a:rPr lang="en-CA" sz="1200" dirty="0">
                <a:solidFill>
                  <a:schemeClr val="tx1"/>
                </a:solidFill>
                <a:latin typeface="Arial" pitchFamily="34" charset="0"/>
                <a:cs typeface="Arial" pitchFamily="34" charset="0"/>
              </a:rPr>
              <a:t>. The Effective Date </a:t>
            </a:r>
            <a:r>
              <a:rPr lang="en-CA" sz="1200" i="1" u="sng" dirty="0">
                <a:solidFill>
                  <a:schemeClr val="tx1"/>
                </a:solidFill>
                <a:latin typeface="Arial" pitchFamily="34" charset="0"/>
                <a:cs typeface="Arial" pitchFamily="34" charset="0"/>
              </a:rPr>
              <a:t>must</a:t>
            </a:r>
            <a:r>
              <a:rPr lang="en-CA" sz="1200" dirty="0">
                <a:solidFill>
                  <a:schemeClr val="tx1"/>
                </a:solidFill>
                <a:latin typeface="Arial" pitchFamily="34" charset="0"/>
                <a:cs typeface="Arial" pitchFamily="34" charset="0"/>
              </a:rPr>
              <a:t> be the </a:t>
            </a:r>
            <a:r>
              <a:rPr lang="en-CA" sz="1200" b="1" dirty="0">
                <a:solidFill>
                  <a:schemeClr val="tx1"/>
                </a:solidFill>
                <a:latin typeface="Arial" pitchFamily="34" charset="0"/>
                <a:cs typeface="Arial" pitchFamily="34" charset="0"/>
              </a:rPr>
              <a:t>first day of the month</a:t>
            </a:r>
            <a:r>
              <a:rPr lang="en-CA" sz="1200" dirty="0">
                <a:solidFill>
                  <a:schemeClr val="tx1"/>
                </a:solidFill>
                <a:latin typeface="Arial" pitchFamily="34" charset="0"/>
                <a:cs typeface="Arial" pitchFamily="34" charset="0"/>
              </a:rPr>
              <a:t>, </a:t>
            </a:r>
            <a:r>
              <a:rPr lang="en-CA" sz="1200" b="1" dirty="0">
                <a:solidFill>
                  <a:schemeClr val="tx1"/>
                </a:solidFill>
                <a:latin typeface="Arial" pitchFamily="34" charset="0"/>
                <a:cs typeface="Arial" pitchFamily="34" charset="0"/>
              </a:rPr>
              <a:t>greater than the current revision Effective Date </a:t>
            </a:r>
            <a:r>
              <a:rPr lang="en-CA" sz="1200" dirty="0">
                <a:solidFill>
                  <a:schemeClr val="tx1"/>
                </a:solidFill>
                <a:latin typeface="Arial" pitchFamily="34" charset="0"/>
                <a:cs typeface="Arial" pitchFamily="34" charset="0"/>
              </a:rPr>
              <a:t>and </a:t>
            </a:r>
            <a:r>
              <a:rPr lang="en-CA" sz="1200" b="1" dirty="0">
                <a:solidFill>
                  <a:schemeClr val="tx1"/>
                </a:solidFill>
                <a:latin typeface="Arial" pitchFamily="34" charset="0"/>
                <a:cs typeface="Arial" pitchFamily="34" charset="0"/>
              </a:rPr>
              <a:t>in open years</a:t>
            </a:r>
            <a:r>
              <a:rPr lang="en-CA" sz="1200" dirty="0">
                <a:solidFill>
                  <a:schemeClr val="tx1"/>
                </a:solidFill>
                <a:latin typeface="Arial" pitchFamily="34" charset="0"/>
                <a:cs typeface="Arial" pitchFamily="34" charset="0"/>
              </a:rPr>
              <a:t>.</a:t>
            </a:r>
          </a:p>
        </p:txBody>
      </p:sp>
      <p:sp>
        <p:nvSpPr>
          <p:cNvPr id="11" name="Rounded Rectangular Callout 10"/>
          <p:cNvSpPr/>
          <p:nvPr/>
        </p:nvSpPr>
        <p:spPr>
          <a:xfrm>
            <a:off x="5155932" y="2474755"/>
            <a:ext cx="2792333" cy="1315743"/>
          </a:xfrm>
          <a:prstGeom prst="wedgeRoundRectCallout">
            <a:avLst>
              <a:gd name="adj1" fmla="val -86637"/>
              <a:gd name="adj2" fmla="val 4270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Enter the </a:t>
            </a:r>
            <a:r>
              <a:rPr lang="en-CA" sz="1200" b="1" dirty="0">
                <a:solidFill>
                  <a:schemeClr val="tx1"/>
                </a:solidFill>
                <a:latin typeface="Arial" pitchFamily="34" charset="0"/>
                <a:cs typeface="Arial" pitchFamily="34" charset="0"/>
              </a:rPr>
              <a:t>new revision number here</a:t>
            </a:r>
            <a:r>
              <a:rPr lang="en-CA" sz="1200" dirty="0">
                <a:solidFill>
                  <a:schemeClr val="tx1"/>
                </a:solidFill>
                <a:latin typeface="Arial" pitchFamily="34" charset="0"/>
                <a:cs typeface="Arial" pitchFamily="34" charset="0"/>
              </a:rPr>
              <a:t>. Ensure you </a:t>
            </a:r>
            <a:r>
              <a:rPr lang="en-CA" sz="1200" b="1" dirty="0">
                <a:solidFill>
                  <a:schemeClr val="tx1"/>
                </a:solidFill>
                <a:latin typeface="Arial" pitchFamily="34" charset="0"/>
                <a:cs typeface="Arial" pitchFamily="34" charset="0"/>
              </a:rPr>
              <a:t>use the next sequential number following the last revision</a:t>
            </a:r>
            <a:r>
              <a:rPr lang="en-CA" sz="1200" dirty="0">
                <a:solidFill>
                  <a:schemeClr val="tx1"/>
                </a:solidFill>
                <a:latin typeface="Arial" pitchFamily="34" charset="0"/>
                <a:cs typeface="Arial" pitchFamily="34" charset="0"/>
              </a:rPr>
              <a:t>. </a:t>
            </a:r>
          </a:p>
          <a:p>
            <a:pPr fontAlgn="auto">
              <a:spcBef>
                <a:spcPts val="0"/>
              </a:spcBef>
              <a:spcAft>
                <a:spcPts val="0"/>
              </a:spcAft>
              <a:defRPr/>
            </a:pPr>
            <a:r>
              <a:rPr lang="en-CA" sz="1200" dirty="0">
                <a:solidFill>
                  <a:schemeClr val="tx1"/>
                </a:solidFill>
                <a:latin typeface="Arial" pitchFamily="34" charset="0"/>
                <a:cs typeface="Arial" pitchFamily="34" charset="0"/>
              </a:rPr>
              <a:t>To prevent your request from being rejected, it is </a:t>
            </a:r>
            <a:r>
              <a:rPr lang="en-CA" sz="1200" i="1" u="sng" dirty="0">
                <a:solidFill>
                  <a:schemeClr val="tx1"/>
                </a:solidFill>
                <a:latin typeface="Arial" pitchFamily="34" charset="0"/>
                <a:cs typeface="Arial" pitchFamily="34" charset="0"/>
              </a:rPr>
              <a:t>important</a:t>
            </a:r>
            <a:r>
              <a:rPr lang="en-CA" sz="1200" dirty="0">
                <a:solidFill>
                  <a:schemeClr val="tx1"/>
                </a:solidFill>
                <a:latin typeface="Arial" pitchFamily="34" charset="0"/>
                <a:cs typeface="Arial" pitchFamily="34" charset="0"/>
              </a:rPr>
              <a:t> to </a:t>
            </a:r>
            <a:r>
              <a:rPr lang="en-CA" sz="1200" b="1" dirty="0">
                <a:solidFill>
                  <a:schemeClr val="tx1"/>
                </a:solidFill>
                <a:latin typeface="Arial" pitchFamily="34" charset="0"/>
                <a:cs typeface="Arial" pitchFamily="34" charset="0"/>
              </a:rPr>
              <a:t>not use previously used revision number</a:t>
            </a:r>
            <a:r>
              <a:rPr lang="en-CA" sz="1200" dirty="0">
                <a:solidFill>
                  <a:schemeClr val="tx1"/>
                </a:solidFill>
                <a:latin typeface="Arial" pitchFamily="34" charset="0"/>
                <a:cs typeface="Arial" pitchFamily="34" charset="0"/>
              </a:rPr>
              <a:t>.</a:t>
            </a:r>
          </a:p>
        </p:txBody>
      </p:sp>
      <p:sp>
        <p:nvSpPr>
          <p:cNvPr id="12" name="Rounded Rectangular Callout 11"/>
          <p:cNvSpPr/>
          <p:nvPr/>
        </p:nvSpPr>
        <p:spPr>
          <a:xfrm>
            <a:off x="2839065" y="2374059"/>
            <a:ext cx="1797633" cy="828316"/>
          </a:xfrm>
          <a:prstGeom prst="wedgeRoundRectCallout">
            <a:avLst>
              <a:gd name="adj1" fmla="val -42268"/>
              <a:gd name="adj2" fmla="val 9820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From the Revision # dropdown, select </a:t>
            </a:r>
            <a:r>
              <a:rPr lang="en-CA" sz="1200" b="1" dirty="0">
                <a:solidFill>
                  <a:schemeClr val="tx1"/>
                </a:solidFill>
                <a:latin typeface="Arial" pitchFamily="34" charset="0"/>
                <a:cs typeface="Arial" pitchFamily="34" charset="0"/>
              </a:rPr>
              <a:t>New Revision Number</a:t>
            </a:r>
          </a:p>
        </p:txBody>
      </p:sp>
      <p:sp>
        <p:nvSpPr>
          <p:cNvPr id="13" name="TextBox 12"/>
          <p:cNvSpPr txBox="1"/>
          <p:nvPr/>
        </p:nvSpPr>
        <p:spPr>
          <a:xfrm>
            <a:off x="526454" y="5594691"/>
            <a:ext cx="8378264"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While working in the Unit Tract Revision screen, saving periodically is required to avoid the session from timing out. If there is no screen activity, the screen timeouts in 15 minutes.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Once the Save button is click, ETS generate the </a:t>
            </a:r>
            <a:r>
              <a:rPr lang="en-US" sz="1200" b="1" dirty="0">
                <a:latin typeface="Arial" panose="020B0604020202020204" pitchFamily="34" charset="0"/>
                <a:cs typeface="Arial" panose="020B0604020202020204" pitchFamily="34" charset="0"/>
              </a:rPr>
              <a:t>Request #</a:t>
            </a:r>
            <a:r>
              <a:rPr lang="en-US" sz="1200" dirty="0">
                <a:latin typeface="Arial" panose="020B0604020202020204" pitchFamily="34" charset="0"/>
                <a:cs typeface="Arial" panose="020B0604020202020204" pitchFamily="34" charset="0"/>
              </a:rPr>
              <a:t>, which is displayed in the header, e.g Request # 446031.</a:t>
            </a:r>
          </a:p>
        </p:txBody>
      </p:sp>
      <p:sp>
        <p:nvSpPr>
          <p:cNvPr id="14" name="Rounded Rectangular Callout 13"/>
          <p:cNvSpPr/>
          <p:nvPr/>
        </p:nvSpPr>
        <p:spPr>
          <a:xfrm>
            <a:off x="2265505" y="5084541"/>
            <a:ext cx="1147119" cy="446021"/>
          </a:xfrm>
          <a:prstGeom prst="wedgeRoundRectCallout">
            <a:avLst>
              <a:gd name="adj1" fmla="val 90718"/>
              <a:gd name="adj2" fmla="val 2409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4</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Save</a:t>
            </a:r>
          </a:p>
        </p:txBody>
      </p:sp>
    </p:spTree>
    <p:extLst>
      <p:ext uri="{BB962C8B-B14F-4D97-AF65-F5344CB8AC3E}">
        <p14:creationId xmlns:p14="http://schemas.microsoft.com/office/powerpoint/2010/main" val="38408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0471" y="1277190"/>
            <a:ext cx="6577793" cy="4561085"/>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9 of 40</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9" name="object 13"/>
          <p:cNvSpPr/>
          <p:nvPr/>
        </p:nvSpPr>
        <p:spPr>
          <a:xfrm>
            <a:off x="425471" y="5985490"/>
            <a:ext cx="324774" cy="336215"/>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itle 13"/>
          <p:cNvSpPr txBox="1">
            <a:spLocks/>
          </p:cNvSpPr>
          <p:nvPr/>
        </p:nvSpPr>
        <p:spPr>
          <a:xfrm>
            <a:off x="228600" y="1057275"/>
            <a:ext cx="8554065"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TRACT REVISION – ADMINISTRATIVE TAB – DESCRIPTION OF CHANGE, ATTACHMENTS </a:t>
            </a:r>
          </a:p>
        </p:txBody>
      </p:sp>
      <p:sp>
        <p:nvSpPr>
          <p:cNvPr id="7" name="Rounded Rectangular Callout 6"/>
          <p:cNvSpPr/>
          <p:nvPr/>
        </p:nvSpPr>
        <p:spPr>
          <a:xfrm>
            <a:off x="1278912" y="2391633"/>
            <a:ext cx="3417446" cy="1214761"/>
          </a:xfrm>
          <a:prstGeom prst="wedgeRoundRectCallout">
            <a:avLst>
              <a:gd name="adj1" fmla="val -5120"/>
              <a:gd name="adj2" fmla="val 7629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sz="1200" b="1" dirty="0">
                <a:solidFill>
                  <a:schemeClr val="tx1"/>
                </a:solidFill>
                <a:latin typeface="Arial" pitchFamily="34" charset="0"/>
                <a:cs typeface="Arial" pitchFamily="34" charset="0"/>
              </a:rPr>
              <a:t>1</a:t>
            </a:r>
            <a:r>
              <a:rPr lang="en-CA" sz="1200" dirty="0">
                <a:solidFill>
                  <a:schemeClr val="tx1"/>
                </a:solidFill>
                <a:latin typeface="Arial" pitchFamily="34" charset="0"/>
                <a:cs typeface="Arial" pitchFamily="34" charset="0"/>
              </a:rPr>
              <a:t>. Add the </a:t>
            </a:r>
            <a:r>
              <a:rPr lang="en-CA" sz="1200" b="1" dirty="0">
                <a:solidFill>
                  <a:schemeClr val="tx1"/>
                </a:solidFill>
                <a:latin typeface="Arial" pitchFamily="34" charset="0"/>
                <a:cs typeface="Arial" pitchFamily="34" charset="0"/>
              </a:rPr>
              <a:t>description</a:t>
            </a:r>
            <a:r>
              <a:rPr lang="en-CA" sz="1200" dirty="0">
                <a:solidFill>
                  <a:schemeClr val="tx1"/>
                </a:solidFill>
                <a:latin typeface="Arial" pitchFamily="34" charset="0"/>
                <a:cs typeface="Arial" pitchFamily="34" charset="0"/>
              </a:rPr>
              <a:t> </a:t>
            </a:r>
            <a:r>
              <a:rPr lang="en-CA" sz="1200" b="1" dirty="0">
                <a:solidFill>
                  <a:schemeClr val="tx1"/>
                </a:solidFill>
                <a:latin typeface="Arial" pitchFamily="34" charset="0"/>
                <a:cs typeface="Arial" pitchFamily="34" charset="0"/>
              </a:rPr>
              <a:t>here</a:t>
            </a:r>
            <a:r>
              <a:rPr lang="en-CA" sz="1200" dirty="0">
                <a:solidFill>
                  <a:schemeClr val="tx1"/>
                </a:solidFill>
                <a:latin typeface="Arial" pitchFamily="34" charset="0"/>
                <a:cs typeface="Arial" pitchFamily="34" charset="0"/>
              </a:rPr>
              <a:t>. </a:t>
            </a:r>
            <a:br>
              <a:rPr lang="en-CA" sz="1200" dirty="0">
                <a:solidFill>
                  <a:schemeClr val="tx1"/>
                </a:solidFill>
                <a:latin typeface="Arial" pitchFamily="34" charset="0"/>
                <a:cs typeface="Arial" pitchFamily="34" charset="0"/>
              </a:rPr>
            </a:br>
            <a:br>
              <a:rPr lang="en-CA" sz="1200" dirty="0">
                <a:solidFill>
                  <a:schemeClr val="tx1"/>
                </a:solidFill>
                <a:latin typeface="Arial" pitchFamily="34" charset="0"/>
                <a:cs typeface="Arial" pitchFamily="34" charset="0"/>
              </a:rPr>
            </a:br>
            <a:r>
              <a:rPr lang="en-CA" sz="1200" dirty="0">
                <a:solidFill>
                  <a:schemeClr val="tx1"/>
                </a:solidFill>
                <a:latin typeface="Arial" pitchFamily="34" charset="0"/>
                <a:cs typeface="Arial" pitchFamily="34" charset="0"/>
              </a:rPr>
              <a:t>An </a:t>
            </a:r>
            <a:r>
              <a:rPr lang="en-CA" sz="1200" b="1" dirty="0">
                <a:solidFill>
                  <a:schemeClr val="tx1"/>
                </a:solidFill>
                <a:latin typeface="Arial" pitchFamily="34" charset="0"/>
                <a:cs typeface="Arial" pitchFamily="34" charset="0"/>
              </a:rPr>
              <a:t>error</a:t>
            </a:r>
            <a:r>
              <a:rPr lang="en-CA" sz="1200" dirty="0">
                <a:solidFill>
                  <a:schemeClr val="tx1"/>
                </a:solidFill>
                <a:latin typeface="Arial" pitchFamily="34" charset="0"/>
                <a:cs typeface="Arial" pitchFamily="34" charset="0"/>
              </a:rPr>
              <a:t> kicks in if a </a:t>
            </a:r>
            <a:r>
              <a:rPr lang="en-CA" sz="1200" b="1" dirty="0">
                <a:solidFill>
                  <a:schemeClr val="tx1"/>
                </a:solidFill>
                <a:latin typeface="Arial" pitchFamily="34" charset="0"/>
                <a:cs typeface="Arial" pitchFamily="34" charset="0"/>
              </a:rPr>
              <a:t>return paragraph </a:t>
            </a:r>
            <a:r>
              <a:rPr lang="en-CA" sz="1200" dirty="0">
                <a:solidFill>
                  <a:schemeClr val="tx1"/>
                </a:solidFill>
                <a:latin typeface="Arial" pitchFamily="34" charset="0"/>
                <a:cs typeface="Arial" pitchFamily="34" charset="0"/>
              </a:rPr>
              <a:t>and/or </a:t>
            </a:r>
            <a:r>
              <a:rPr lang="en-CA" sz="1200" b="1" dirty="0">
                <a:solidFill>
                  <a:schemeClr val="tx1"/>
                </a:solidFill>
                <a:latin typeface="Arial" pitchFamily="34" charset="0"/>
                <a:cs typeface="Arial" pitchFamily="34" charset="0"/>
              </a:rPr>
              <a:t>special characters</a:t>
            </a:r>
            <a:r>
              <a:rPr lang="en-CA" sz="1200" dirty="0">
                <a:solidFill>
                  <a:schemeClr val="tx1"/>
                </a:solidFill>
                <a:latin typeface="Arial" pitchFamily="34" charset="0"/>
                <a:cs typeface="Arial" pitchFamily="34" charset="0"/>
              </a:rPr>
              <a:t> is added.</a:t>
            </a:r>
            <a:br>
              <a:rPr lang="en-CA" sz="1100" dirty="0">
                <a:solidFill>
                  <a:schemeClr val="tx1"/>
                </a:solidFill>
                <a:latin typeface="Arial" pitchFamily="34" charset="0"/>
                <a:cs typeface="Arial" pitchFamily="34" charset="0"/>
              </a:rPr>
            </a:br>
            <a:r>
              <a:rPr lang="en-CA" sz="1100" dirty="0">
                <a:solidFill>
                  <a:schemeClr val="tx1"/>
                </a:solidFill>
                <a:latin typeface="Arial" pitchFamily="34" charset="0"/>
                <a:cs typeface="Arial" pitchFamily="34" charset="0"/>
              </a:rPr>
              <a:t>The </a:t>
            </a:r>
            <a:r>
              <a:rPr lang="en-CA" sz="1100" i="1" u="sng" dirty="0">
                <a:solidFill>
                  <a:schemeClr val="tx1"/>
                </a:solidFill>
                <a:latin typeface="Arial" pitchFamily="34" charset="0"/>
                <a:cs typeface="Arial" pitchFamily="34" charset="0"/>
              </a:rPr>
              <a:t>valid characters </a:t>
            </a:r>
            <a:r>
              <a:rPr lang="en-CA" sz="1100" dirty="0">
                <a:solidFill>
                  <a:schemeClr val="tx1"/>
                </a:solidFill>
                <a:latin typeface="Arial" pitchFamily="34" charset="0"/>
                <a:cs typeface="Arial" pitchFamily="34" charset="0"/>
              </a:rPr>
              <a:t>are:  comma(</a:t>
            </a:r>
            <a:r>
              <a:rPr lang="en-CA" sz="1100" b="1" dirty="0">
                <a:solidFill>
                  <a:schemeClr val="tx1"/>
                </a:solidFill>
                <a:latin typeface="Arial" pitchFamily="34" charset="0"/>
                <a:cs typeface="Arial" pitchFamily="34" charset="0"/>
              </a:rPr>
              <a:t>,</a:t>
            </a:r>
            <a:r>
              <a:rPr lang="en-CA" sz="1100" dirty="0">
                <a:solidFill>
                  <a:schemeClr val="tx1"/>
                </a:solidFill>
                <a:latin typeface="Arial" pitchFamily="34" charset="0"/>
                <a:cs typeface="Arial" pitchFamily="34" charset="0"/>
              </a:rPr>
              <a:t>), percent (</a:t>
            </a:r>
            <a:r>
              <a:rPr lang="en-CA" sz="1100" b="1" dirty="0">
                <a:solidFill>
                  <a:schemeClr val="tx1"/>
                </a:solidFill>
                <a:latin typeface="Arial" pitchFamily="34" charset="0"/>
                <a:cs typeface="Arial" pitchFamily="34" charset="0"/>
              </a:rPr>
              <a:t>%</a:t>
            </a:r>
            <a:r>
              <a:rPr lang="en-CA" sz="1100" dirty="0">
                <a:solidFill>
                  <a:schemeClr val="tx1"/>
                </a:solidFill>
                <a:latin typeface="Arial" pitchFamily="34" charset="0"/>
                <a:cs typeface="Arial" pitchFamily="34" charset="0"/>
              </a:rPr>
              <a:t>), ampersand (</a:t>
            </a:r>
            <a:r>
              <a:rPr lang="en-CA" sz="1100" b="1" dirty="0">
                <a:solidFill>
                  <a:schemeClr val="tx1"/>
                </a:solidFill>
                <a:latin typeface="Arial" pitchFamily="34" charset="0"/>
                <a:cs typeface="Arial" pitchFamily="34" charset="0"/>
              </a:rPr>
              <a:t>&amp;</a:t>
            </a:r>
            <a:r>
              <a:rPr lang="en-CA" sz="1100" dirty="0">
                <a:solidFill>
                  <a:schemeClr val="tx1"/>
                </a:solidFill>
                <a:latin typeface="Arial" pitchFamily="34" charset="0"/>
                <a:cs typeface="Arial" pitchFamily="34" charset="0"/>
              </a:rPr>
              <a:t>), underscore (</a:t>
            </a:r>
            <a:r>
              <a:rPr lang="en-CA" sz="1100" b="1" dirty="0">
                <a:solidFill>
                  <a:schemeClr val="tx1"/>
                </a:solidFill>
                <a:latin typeface="Arial" pitchFamily="34" charset="0"/>
                <a:cs typeface="Arial" pitchFamily="34" charset="0"/>
              </a:rPr>
              <a:t>_</a:t>
            </a:r>
            <a:r>
              <a:rPr lang="en-CA" sz="1100" dirty="0">
                <a:solidFill>
                  <a:schemeClr val="tx1"/>
                </a:solidFill>
                <a:latin typeface="Arial" pitchFamily="34" charset="0"/>
                <a:cs typeface="Arial" pitchFamily="34" charset="0"/>
              </a:rPr>
              <a:t>), period (</a:t>
            </a:r>
            <a:r>
              <a:rPr lang="en-CA" sz="1100" b="1" dirty="0">
                <a:solidFill>
                  <a:schemeClr val="tx1"/>
                </a:solidFill>
                <a:latin typeface="Arial" pitchFamily="34" charset="0"/>
                <a:cs typeface="Arial" pitchFamily="34" charset="0"/>
              </a:rPr>
              <a:t>.</a:t>
            </a:r>
            <a:r>
              <a:rPr lang="en-CA" sz="1100" dirty="0">
                <a:solidFill>
                  <a:schemeClr val="tx1"/>
                </a:solidFill>
                <a:latin typeface="Arial" pitchFamily="34" charset="0"/>
                <a:cs typeface="Arial" pitchFamily="34" charset="0"/>
              </a:rPr>
              <a:t>) </a:t>
            </a:r>
          </a:p>
        </p:txBody>
      </p:sp>
      <p:sp>
        <p:nvSpPr>
          <p:cNvPr id="11" name="Rounded Rectangular Callout 10"/>
          <p:cNvSpPr/>
          <p:nvPr/>
        </p:nvSpPr>
        <p:spPr>
          <a:xfrm>
            <a:off x="4147970" y="5030970"/>
            <a:ext cx="1154076" cy="401893"/>
          </a:xfrm>
          <a:prstGeom prst="wedgeRoundRectCallout">
            <a:avLst>
              <a:gd name="adj1" fmla="val -45504"/>
              <a:gd name="adj2" fmla="val 9688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4</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Save</a:t>
            </a:r>
          </a:p>
        </p:txBody>
      </p:sp>
      <p:sp>
        <p:nvSpPr>
          <p:cNvPr id="12" name="Rounded Rectangular Callout 11"/>
          <p:cNvSpPr/>
          <p:nvPr/>
        </p:nvSpPr>
        <p:spPr>
          <a:xfrm>
            <a:off x="351130" y="4169664"/>
            <a:ext cx="1244848" cy="664745"/>
          </a:xfrm>
          <a:prstGeom prst="wedgeRoundRectCallout">
            <a:avLst>
              <a:gd name="adj1" fmla="val 48082"/>
              <a:gd name="adj2" fmla="val 8529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PDF and Microsoft Word format </a:t>
            </a:r>
          </a:p>
        </p:txBody>
      </p:sp>
      <p:sp>
        <p:nvSpPr>
          <p:cNvPr id="13" name="Rounded Rectangular Callout 12"/>
          <p:cNvSpPr/>
          <p:nvPr/>
        </p:nvSpPr>
        <p:spPr>
          <a:xfrm>
            <a:off x="7154830" y="4109359"/>
            <a:ext cx="1586867" cy="795161"/>
          </a:xfrm>
          <a:prstGeom prst="wedgeRoundRectCallout">
            <a:avLst>
              <a:gd name="adj1" fmla="val -57882"/>
              <a:gd name="adj2" fmla="val 461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b="1" dirty="0">
                <a:solidFill>
                  <a:schemeClr val="tx1"/>
                </a:solidFill>
                <a:latin typeface="Arial" pitchFamily="34" charset="0"/>
                <a:cs typeface="Arial" pitchFamily="34" charset="0"/>
              </a:rPr>
              <a:t>3</a:t>
            </a:r>
            <a:r>
              <a:rPr lang="en-CA" sz="1200" dirty="0">
                <a:solidFill>
                  <a:schemeClr val="tx1"/>
                </a:solidFill>
                <a:latin typeface="Arial" pitchFamily="34" charset="0"/>
                <a:cs typeface="Arial" pitchFamily="34" charset="0"/>
              </a:rPr>
              <a:t>. Click </a:t>
            </a:r>
            <a:r>
              <a:rPr lang="en-CA" sz="1200" b="1" dirty="0">
                <a:solidFill>
                  <a:schemeClr val="tx1"/>
                </a:solidFill>
                <a:latin typeface="Arial" pitchFamily="34" charset="0"/>
                <a:cs typeface="Arial" pitchFamily="34" charset="0"/>
              </a:rPr>
              <a:t>Add</a:t>
            </a:r>
            <a:r>
              <a:rPr lang="en-CA" sz="1200" dirty="0">
                <a:solidFill>
                  <a:schemeClr val="tx1"/>
                </a:solidFill>
                <a:latin typeface="Arial" pitchFamily="34" charset="0"/>
                <a:cs typeface="Arial" pitchFamily="34" charset="0"/>
              </a:rPr>
              <a:t>, once the document is chosen.</a:t>
            </a:r>
            <a:endParaRPr lang="en-CA" sz="1200" b="1" dirty="0">
              <a:solidFill>
                <a:schemeClr val="tx1"/>
              </a:solidFill>
              <a:latin typeface="Arial" pitchFamily="34" charset="0"/>
              <a:cs typeface="Arial" pitchFamily="34" charset="0"/>
            </a:endParaRPr>
          </a:p>
        </p:txBody>
      </p:sp>
      <p:sp>
        <p:nvSpPr>
          <p:cNvPr id="14" name="Rounded Rectangular Callout 13"/>
          <p:cNvSpPr/>
          <p:nvPr/>
        </p:nvSpPr>
        <p:spPr>
          <a:xfrm>
            <a:off x="5124103" y="3467405"/>
            <a:ext cx="2030727" cy="782907"/>
          </a:xfrm>
          <a:prstGeom prst="wedgeRoundRectCallout">
            <a:avLst>
              <a:gd name="adj1" fmla="val 16375"/>
              <a:gd name="adj2" fmla="val 1273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sz="1200" b="1" dirty="0">
                <a:solidFill>
                  <a:schemeClr val="tx1"/>
                </a:solidFill>
                <a:latin typeface="Arial" pitchFamily="34" charset="0"/>
                <a:cs typeface="Arial" pitchFamily="34" charset="0"/>
              </a:rPr>
              <a:t>2</a:t>
            </a:r>
            <a:r>
              <a:rPr lang="en-CA" sz="1200" dirty="0">
                <a:solidFill>
                  <a:schemeClr val="tx1"/>
                </a:solidFill>
                <a:latin typeface="Arial" pitchFamily="34" charset="0"/>
                <a:cs typeface="Arial" pitchFamily="34" charset="0"/>
              </a:rPr>
              <a:t>. </a:t>
            </a:r>
            <a:r>
              <a:rPr lang="en-CA" sz="1200" i="1" dirty="0">
                <a:solidFill>
                  <a:schemeClr val="tx1"/>
                </a:solidFill>
                <a:latin typeface="Arial" pitchFamily="34" charset="0"/>
                <a:cs typeface="Arial" pitchFamily="34" charset="0"/>
              </a:rPr>
              <a:t>(optional)</a:t>
            </a:r>
            <a:r>
              <a:rPr lang="en-CA" sz="1200" dirty="0">
                <a:solidFill>
                  <a:schemeClr val="tx1"/>
                </a:solidFill>
                <a:latin typeface="Arial" pitchFamily="34" charset="0"/>
                <a:cs typeface="Arial" pitchFamily="34" charset="0"/>
              </a:rPr>
              <a:t> Add attachment. Click </a:t>
            </a:r>
            <a:r>
              <a:rPr lang="en-CA" sz="1200" b="1" dirty="0">
                <a:solidFill>
                  <a:schemeClr val="tx1"/>
                </a:solidFill>
                <a:latin typeface="Arial" pitchFamily="34" charset="0"/>
                <a:cs typeface="Arial" pitchFamily="34" charset="0"/>
              </a:rPr>
              <a:t>Browse</a:t>
            </a:r>
            <a:r>
              <a:rPr lang="en-CA" sz="1200" dirty="0">
                <a:solidFill>
                  <a:schemeClr val="tx1"/>
                </a:solidFill>
                <a:latin typeface="Arial" pitchFamily="34" charset="0"/>
                <a:cs typeface="Arial" pitchFamily="34" charset="0"/>
              </a:rPr>
              <a:t> to browse your own folder for the document </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6901277" y="5255489"/>
            <a:ext cx="1237390" cy="582786"/>
          </a:xfrm>
          <a:prstGeom prst="wedgeRoundRectCallout">
            <a:avLst>
              <a:gd name="adj1" fmla="val -61395"/>
              <a:gd name="adj2" fmla="val -538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200" dirty="0">
                <a:solidFill>
                  <a:schemeClr val="tx1"/>
                </a:solidFill>
                <a:latin typeface="Arial" pitchFamily="34" charset="0"/>
                <a:cs typeface="Arial" pitchFamily="34" charset="0"/>
              </a:rPr>
              <a:t>Click the     to remove an attachment.  </a:t>
            </a:r>
          </a:p>
        </p:txBody>
      </p:sp>
      <p:pic>
        <p:nvPicPr>
          <p:cNvPr id="5" name="Picture 4"/>
          <p:cNvPicPr>
            <a:picLocks noChangeAspect="1"/>
          </p:cNvPicPr>
          <p:nvPr/>
        </p:nvPicPr>
        <p:blipFill>
          <a:blip r:embed="rId4"/>
          <a:stretch>
            <a:fillRect/>
          </a:stretch>
        </p:blipFill>
        <p:spPr>
          <a:xfrm>
            <a:off x="7668440" y="5285704"/>
            <a:ext cx="153090" cy="178605"/>
          </a:xfrm>
          <a:prstGeom prst="rect">
            <a:avLst/>
          </a:prstGeom>
        </p:spPr>
      </p:pic>
      <p:sp>
        <p:nvSpPr>
          <p:cNvPr id="16" name="TextBox 15"/>
          <p:cNvSpPr txBox="1"/>
          <p:nvPr/>
        </p:nvSpPr>
        <p:spPr>
          <a:xfrm>
            <a:off x="750245" y="6015099"/>
            <a:ext cx="822048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More than one document can be attached. Follow steps 2 to 4.</a:t>
            </a:r>
          </a:p>
        </p:txBody>
      </p:sp>
    </p:spTree>
    <p:extLst>
      <p:ext uri="{BB962C8B-B14F-4D97-AF65-F5344CB8AC3E}">
        <p14:creationId xmlns:p14="http://schemas.microsoft.com/office/powerpoint/2010/main" val="25481094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BFD8A632FAA9499563EDAF54787418" ma:contentTypeVersion="58" ma:contentTypeDescription="Create a new document." ma:contentTypeScope="" ma:versionID="b53a397331714d7afa02e4ca8c293c8c">
  <xsd:schema xmlns:xsd="http://www.w3.org/2001/XMLSchema" xmlns:xs="http://www.w3.org/2001/XMLSchema" xmlns:p="http://schemas.microsoft.com/office/2006/metadata/properties" xmlns:ns2="777c1a7a-1360-4818-9490-47cc72e3855c" xmlns:ns3="d5927893-c91b-45a8-81bb-b7f5cfa094c8" xmlns:ns4="350c7f2d-22b5-4c05-88ab-16906deb3555" targetNamespace="http://schemas.microsoft.com/office/2006/metadata/properties" ma:root="true" ma:fieldsID="8960c4f1677b868ae873b3079f8a5146" ns2:_="" ns3:_="" ns4:_="">
    <xsd:import namespace="777c1a7a-1360-4818-9490-47cc72e3855c"/>
    <xsd:import namespace="d5927893-c91b-45a8-81bb-b7f5cfa094c8"/>
    <xsd:import namespace="350c7f2d-22b5-4c05-88ab-16906deb3555"/>
    <xsd:element name="properties">
      <xsd:complexType>
        <xsd:sequence>
          <xsd:element name="documentManagement">
            <xsd:complexType>
              <xsd:all>
                <xsd:element ref="ns2:DoE_x0020_Description" minOccurs="0"/>
                <xsd:element ref="ns2:DoE_x0020_Alternative_x0020_Title" minOccurs="0"/>
                <xsd:element ref="ns2:DoE_x0020_Effective_x0020_Date" minOccurs="0"/>
                <xsd:element ref="ns2:DOE_x0020_Document_x0020_Type" minOccurs="0"/>
                <xsd:element ref="ns2:DoE_x0020_Commodity" minOccurs="0"/>
                <xsd:element ref="ns2:DoE_x0020_Keywords" minOccurs="0"/>
                <xsd:element ref="ns2:DoE_x0020_Contributor" minOccurs="0"/>
                <xsd:element ref="ns2:DoE_x0020_Creator_x0020_Internal_x0020_Name" minOccurs="0"/>
                <xsd:element ref="ns2:DoE_x0020_Creator_x0020_Organizational_x0020_Unit" minOccurs="0"/>
                <xsd:element ref="ns2:DoE_x0020_Creator_x0020_External" minOccurs="0"/>
                <xsd:element ref="ns2:DoE_x0020_Language"/>
                <xsd:element ref="ns2:DoE_x0020_Official_x0020_Record" minOccurs="0"/>
                <xsd:element ref="ns3:Category" minOccurs="0"/>
                <xsd:element ref="ns3:Sub_x002d_category"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c1a7a-1360-4818-9490-47cc72e3855c" elementFormDefault="qualified">
    <xsd:import namespace="http://schemas.microsoft.com/office/2006/documentManagement/types"/>
    <xsd:import namespace="http://schemas.microsoft.com/office/infopath/2007/PartnerControls"/>
    <xsd:element name="DoE_x0020_Description" ma:index="8" nillable="true" ma:displayName="DoE Description" ma:description="An account of the content of the resource." ma:internalName="DoE_x0020_Description" ma:readOnly="false">
      <xsd:simpleType>
        <xsd:restriction base="dms:Note">
          <xsd:maxLength value="255"/>
        </xsd:restriction>
      </xsd:simpleType>
    </xsd:element>
    <xsd:element name="DoE_x0020_Alternative_x0020_Title" ma:index="9" nillable="true" ma:displayName="DoE Alternative Title" ma:description="Any form of the title used as a substitute or alternative to the formal title of the resource." ma:internalName="DoE_x0020_Alternative_x0020_Title" ma:readOnly="false">
      <xsd:simpleType>
        <xsd:restriction base="dms:Text">
          <xsd:maxLength value="255"/>
        </xsd:restriction>
      </xsd:simpleType>
    </xsd:element>
    <xsd:element name="DoE_x0020_Effective_x0020_Date" ma:index="10" nillable="true" ma:displayName="DoE Effective Date" ma:default="[today]" ma:description="The first date on which the information becomes effective." ma:format="DateOnly" ma:internalName="DoE_x0020_Effective_x0020_Date" ma:readOnly="false">
      <xsd:simpleType>
        <xsd:restriction base="dms:DateTime"/>
      </xsd:simpleType>
    </xsd:element>
    <xsd:element name="DOE_x0020_Document_x0020_Type" ma:index="11" nillable="true" ma:displayName="DOE Document Type" ma:description="The nature or genre of the content of the resource." ma:format="Dropdown" ma:internalName="DOE_x0020_Document_x0020_Type" ma:readOnly="false">
      <xsd:simpleType>
        <xsd:restriction base="dms:Choice">
          <xsd:enumeration value="Abstract"/>
          <xsd:enumeration value="Agenda"/>
          <xsd:enumeration value="Agreement"/>
          <xsd:enumeration value="Authorization"/>
          <xsd:enumeration value="Budget"/>
          <xsd:enumeration value="Calendar"/>
          <xsd:enumeration value="Checklist"/>
          <xsd:enumeration value="Communications Materials"/>
          <xsd:enumeration value="Contractual Material"/>
          <xsd:enumeration value="Correspondence"/>
          <xsd:enumeration value="Decision"/>
          <xsd:enumeration value="Documents"/>
          <xsd:enumeration value="Event"/>
          <xsd:enumeration value="Electricity - Markets Policy"/>
          <xsd:enumeration value="Financial Report"/>
          <xsd:enumeration value="Form"/>
          <xsd:enumeration value="Frequently Asked Questions"/>
          <xsd:enumeration value="Geospatial Material"/>
          <xsd:enumeration value="GIS Best Practices Committee"/>
          <xsd:enumeration value="Guide"/>
          <xsd:enumeration value="Issue"/>
          <xsd:enumeration value="Legislation and Regulations"/>
          <xsd:enumeration value="Licences and Permits"/>
          <xsd:enumeration value="Media Release"/>
          <xsd:enumeration value="Memorandum"/>
          <xsd:enumeration value="Minutes"/>
          <xsd:enumeration value="News Publication"/>
          <xsd:enumeration value="Operations Plans"/>
          <xsd:enumeration value="Plan"/>
          <xsd:enumeration value="Policy"/>
          <xsd:enumeration value="Presentation"/>
          <xsd:enumeration value="Procedures"/>
          <xsd:enumeration value="Reference Material"/>
          <xsd:enumeration value="Report"/>
          <xsd:enumeration value="Requirement"/>
          <xsd:enumeration value="Sales Procedures"/>
          <xsd:enumeration value="Schedule"/>
          <xsd:enumeration value="Service"/>
          <xsd:enumeration value="Standard"/>
          <xsd:enumeration value="Statistics"/>
          <xsd:enumeration value="Status Report"/>
          <xsd:enumeration value="Survey"/>
          <xsd:enumeration value="Template"/>
          <xsd:enumeration value="Terminology"/>
          <xsd:enumeration value="Test Case"/>
          <xsd:enumeration value="Working Document"/>
          <xsd:enumeration value="Year 2014"/>
          <xsd:enumeration value="Year 2015"/>
          <xsd:enumeration value="Year 2016"/>
          <xsd:enumeration value="Procedure"/>
        </xsd:restriction>
      </xsd:simpleType>
    </xsd:element>
    <xsd:element name="DoE_x0020_Commodity" ma:index="12" nillable="true" ma:displayName="DoE Commodity" ma:description="The energy or mineral resource or product for use or sale." ma:format="Dropdown" ma:internalName="DoE_x0020_Commodity" ma:readOnly="false">
      <xsd:simpleType>
        <xsd:restriction base="dms:Choice">
          <xsd:enumeration value="Ammonite Shell"/>
          <xsd:enumeration value="Coal"/>
          <xsd:enumeration value="Electricity"/>
          <xsd:enumeration value="Metallic &amp; Industrial Minerals"/>
          <xsd:enumeration value="Natural Gas"/>
          <xsd:enumeration value="Oil"/>
          <xsd:enumeration value="Oil Sands"/>
          <xsd:enumeration value="Petrochemicals"/>
          <xsd:enumeration value="Petroleum and Natural Gas (PNG)"/>
        </xsd:restriction>
      </xsd:simpleType>
    </xsd:element>
    <xsd:element name="DoE_x0020_Keywords" ma:index="13" nillable="true" ma:displayName="DoE Keywords" ma:description="A significant word or phrase in the title, subject, notes, abstract, or text of a record which can be used as a search term in a free-text search to retrieve all the records containing it." ma:internalName="DoE_x0020_Keywords" ma:readOnly="false">
      <xsd:simpleType>
        <xsd:restriction base="dms:Note">
          <xsd:maxLength value="255"/>
        </xsd:restriction>
      </xsd:simpleType>
    </xsd:element>
    <xsd:element name="DoE_x0020_Contributor" ma:index="14" nillable="true" ma:displayName="DoE Contributor" ma:description="One or more people or organizations that contributed to this resource" ma:internalName="DoE_x0020_Contributor" ma:readOnly="false">
      <xsd:simpleType>
        <xsd:restriction base="dms:Text">
          <xsd:maxLength value="255"/>
        </xsd:restriction>
      </xsd:simpleType>
    </xsd:element>
    <xsd:element name="DoE_x0020_Creator_x0020_Internal_x0020_Name" ma:index="15" nillable="true" ma:displayName="DoE Creator Internal Name" ma:description="An entity responsible for making the content of the resource." ma:list="UserInfo" ma:SharePointGroup="0" ma:internalName="DoE_x0020_Creator_x0020_Internal_x0020_Nam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E_x0020_Creator_x0020_Organizational_x0020_Unit" ma:index="16" nillable="true" ma:displayName="DoE Creator Organizational Unit" ma:description="An entity responsible for making the content of the resource." ma:format="Dropdown" ma:internalName="DoE_x0020_Creator_x0020_Organizational_x0020_Unit" ma:readOnly="false">
      <xsd:simpleType>
        <xsd:restriction base="dms:Choice">
          <xsd:enumeration value="Communications"/>
          <xsd:enumeration value="Corporate Projects"/>
          <xsd:enumeration value="CS-Information Technology"/>
          <xsd:enumeration value="Deputy Minister's Office"/>
          <xsd:enumeration value="Electricity"/>
          <xsd:enumeration value="Electricity - Coal Transition"/>
          <xsd:enumeration value="Electricity - Generation and Transmission"/>
          <xsd:enumeration value="Electricity - Market Policy"/>
          <xsd:enumeration value="Electricity - Markets Policy"/>
          <xsd:enumeration value="Electricity - Retail and Distribution"/>
          <xsd:enumeration value="Electricity - Strategy &amp; Integration"/>
          <xsd:enumeration value="Minister's Office"/>
          <xsd:enumeration value="Ministry Services"/>
          <xsd:enumeration value="Ministry Services - Business Planning &amp;Performance"/>
          <xsd:enumeration value="Ministry Services - Finance and Administration"/>
          <xsd:enumeration value="Ministry Services - Human Resources"/>
          <xsd:enumeration value="Ministry Services - Info Mgt &amp; Technology Services"/>
          <xsd:enumeration value="Ministry Services - Legal Services"/>
          <xsd:enumeration value="Ministry Support Services"/>
          <xsd:enumeration value="RDP-Environment and Resource Services"/>
          <xsd:enumeration value="Resource Development Policy"/>
          <xsd:enumeration value="Resource Development Policy - Professional Services Exec"/>
          <xsd:enumeration value="Resource Development Policy - Resource Land Access"/>
          <xsd:enumeration value="Resource Development Policy - Resource Policy"/>
          <xsd:enumeration value="Resource, Revenue, Operations"/>
          <xsd:enumeration value="Resource, Revenue, Operations - Coal &amp; Mineral Dev - Rev Coll"/>
          <xsd:enumeration value="Resource, Revenue, Operations - Compliance &amp; Assurance Office"/>
          <xsd:enumeration value="Resource, Revenue, Operations - Oil Sands Operations"/>
          <xsd:enumeration value="Resource, Revenue, Operations - Petrinex"/>
          <xsd:enumeration value="Resource, Revenue, Operations - Petroleum, Market &amp; Valuation"/>
          <xsd:enumeration value="Resource, Revenue, Operations - PNG Tenure Operations"/>
          <xsd:enumeration value="Resource, Revenue, Operations - Royalty Implementation"/>
          <xsd:enumeration value="Resource, Revenue, Operations - Royalty Operations"/>
          <xsd:enumeration value="Strategic Policy"/>
          <xsd:enumeration value="Strategic Policy - Energy Information &amp; Analysis"/>
          <xsd:enumeration value="Strategic Policy - IEPB Admin"/>
          <xsd:enumeration value="Strategic Policy - Market Access"/>
          <xsd:enumeration value="Strategic Policy - Strategic Policy Br Admin"/>
        </xsd:restriction>
      </xsd:simpleType>
    </xsd:element>
    <xsd:element name="DoE_x0020_Creator_x0020_External" ma:index="17" nillable="true" ma:displayName="DoE Creator External" ma:description="An entity responsible for making the content of the resource." ma:internalName="DoE_x0020_Creator_x0020_External" ma:readOnly="false">
      <xsd:simpleType>
        <xsd:restriction base="dms:Text">
          <xsd:maxLength value="255"/>
        </xsd:restriction>
      </xsd:simpleType>
    </xsd:element>
    <xsd:element name="DoE_x0020_Language" ma:index="18" ma:displayName="DoE Language" ma:default="English" ma:description="A language of the intellectual content of the resource." ma:format="Dropdown" ma:internalName="DoE_x0020_Language" ma:readOnly="false">
      <xsd:simpleType>
        <xsd:restriction base="dms:Choice">
          <xsd:enumeration value="Afrikaans"/>
          <xsd:enumeration value="Arabic"/>
          <xsd:enumeration value="Bulgarian"/>
          <xsd:enumeration value="Chinese"/>
          <xsd:enumeration value="Cree"/>
          <xsd:enumeration value="Croatian"/>
          <xsd:enumeration value="Czech"/>
          <xsd:enumeration value="Danish"/>
          <xsd:enumeration value="Dutch"/>
          <xsd:enumeration value="English"/>
          <xsd:enumeration value="French"/>
          <xsd:enumeration value="German"/>
          <xsd:enumeration value="Greek"/>
          <xsd:enumeration value="Hebrew"/>
          <xsd:enumeration value="Hindi"/>
          <xsd:enumeration value="Hungarian"/>
          <xsd:enumeration value="Italian"/>
          <xsd:enumeration value="Japanese"/>
          <xsd:enumeration value="Korean"/>
          <xsd:enumeration value="Norwegian"/>
          <xsd:enumeration value="Polish"/>
          <xsd:enumeration value="Portuguese"/>
          <xsd:enumeration value="Russian"/>
          <xsd:enumeration value="Spanish"/>
          <xsd:enumeration value="Swedish"/>
          <xsd:enumeration value="Ukrainian"/>
          <xsd:enumeration value="Vietnamese"/>
          <xsd:enumeration value="Yiddish"/>
        </xsd:restriction>
      </xsd:simpleType>
    </xsd:element>
    <xsd:element name="DoE_x0020_Official_x0020_Record" ma:index="19" nillable="true" ma:displayName="DoE Official Record" ma:default="0" ma:description="An item flagged as a “DOE Official Record” indicates that it is a record that provides evidence of a business activity, decision or transaction. Where synchronization has been set up; this will also trigger the relocation of that record to Livelink. Records relocated to Livelink can still be viewed via SharePoint. Contact Records Management for more info." ma:internalName="DoE_x0020_Official_x0020_Record" ma:readOnly="false">
      <xsd:simpleType>
        <xsd:restriction base="dms:Boolean"/>
      </xsd:simpleType>
    </xsd:element>
    <xsd:element name="_dlc_DocId" ma:index="22" nillable="true" ma:displayName="Document ID Value" ma:description="The value of the document ID assigned to this item." ma:indexed="true"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5927893-c91b-45a8-81bb-b7f5cfa094c8" elementFormDefault="qualified">
    <xsd:import namespace="http://schemas.microsoft.com/office/2006/documentManagement/types"/>
    <xsd:import namespace="http://schemas.microsoft.com/office/infopath/2007/PartnerControls"/>
    <xsd:element name="Category" ma:index="20" nillable="true" ma:displayName="Document Category" ma:format="Dropdown" ma:internalName="Category" ma:readOnly="false">
      <xsd:simpleType>
        <xsd:restriction base="dms:Choice">
          <xsd:enumeration value="Business IT Support (BITS)"/>
          <xsd:enumeration value="IMTS"/>
          <xsd:enumeration value="Operational Process"/>
          <xsd:enumeration value="Projects"/>
          <xsd:enumeration value="Tenure Issues"/>
          <xsd:enumeration value="Tenure Operational Workflow Charts"/>
          <xsd:enumeration value="Tenure Statistic Requests"/>
          <xsd:enumeration value="Tenure Systems Applications"/>
          <xsd:enumeration value="Tenure - Adobe Versions and Licenses"/>
          <xsd:enumeration value="Website - Tenure Courses, Forms and Others"/>
          <xsd:enumeration value="Website - Tenure Guides"/>
          <xsd:enumeration value="Website Updates"/>
        </xsd:restriction>
      </xsd:simpleType>
    </xsd:element>
    <xsd:element name="Sub_x002d_category" ma:index="21" nillable="true" ma:displayName="Sub-Category" ma:format="Dropdown" ma:internalName="Sub_x002d_category" ma:readOnly="false">
      <xsd:simpleType>
        <xsd:restriction base="dms:Choice">
          <xsd:enumeration value="Accounts (ETS) Administration"/>
          <xsd:enumeration value="Administration"/>
          <xsd:enumeration value="Agreement Administration"/>
          <xsd:enumeration value="Agreement Expiry Report"/>
          <xsd:enumeration value="Agreement Management"/>
          <xsd:enumeration value="AMI"/>
          <xsd:enumeration value="APIP Security Breach"/>
          <xsd:enumeration value="Application Access for Non Tenure Employees"/>
          <xsd:enumeration value="Application User Role Verification"/>
          <xsd:enumeration value="Archived"/>
          <xsd:enumeration value="BITS"/>
          <xsd:enumeration value="CARS"/>
          <xsd:enumeration value="CCUS"/>
          <xsd:enumeration value="Continuation and Validation"/>
          <xsd:enumeration value="Continuation &amp; Validation PDF Overwrite Issue"/>
          <xsd:enumeration value="Crown Agreement Management"/>
          <xsd:enumeration value="Crown Equity"/>
          <xsd:enumeration value="Crown Land Data"/>
          <xsd:enumeration value="Crown Mineral Activity and Wells"/>
          <xsd:enumeration value="E-Map"/>
          <xsd:enumeration value="Energy Website Review"/>
          <xsd:enumeration value="Enterprise IT Environment"/>
          <xsd:enumeration value="ETS"/>
          <xsd:enumeration value="ETS EN Number Incorrect on Submission-Final"/>
          <xsd:enumeration value="Expressway Replacement"/>
          <xsd:enumeration value="FDN"/>
          <xsd:enumeration value="Forms and Checklists"/>
          <xsd:enumeration value="Freehold Min Tax"/>
          <xsd:enumeration value="Geothermal"/>
          <xsd:enumeration value="GIS"/>
          <xsd:enumeration value="GIS Database Server Change"/>
          <xsd:enumeration value="GLIMPS"/>
          <xsd:enumeration value="LAMAS"/>
          <xsd:enumeration value="Land Searches"/>
          <xsd:enumeration value="Livelink"/>
          <xsd:enumeration value="Meetings and Minutes"/>
          <xsd:enumeration value="Mineral Direct Purchase"/>
          <xsd:enumeration value="Miscellaneous"/>
          <xsd:enumeration value="Offsets"/>
          <xsd:enumeration value="PETRINEX"/>
          <xsd:enumeration value="Photos"/>
          <xsd:enumeration value="PNG Continuation"/>
          <xsd:enumeration value="PNG Continuation Livelink"/>
          <xsd:enumeration value="PNG Sales and Business Integration"/>
          <xsd:enumeration value="Presentations"/>
          <xsd:enumeration value="Procedures"/>
          <xsd:enumeration value="Reference Materials"/>
          <xsd:enumeration value="Registration of Encumbrances"/>
          <xsd:enumeration value="Review Tenure Processes"/>
          <xsd:enumeration value="Sales"/>
          <xsd:enumeration value="SharePoint 2016 move to SharePoint Online"/>
          <xsd:enumeration value="Source of Information"/>
          <xsd:enumeration value="Stats Requests"/>
          <xsd:enumeration value="System Enhancements"/>
          <xsd:enumeration value="Template and Instructions"/>
          <xsd:enumeration value="Tenure Systems"/>
          <xsd:enumeration value="Tenure System Application User Role Permissions Approvers Review"/>
          <xsd:enumeration value="Test Coverage for Backup"/>
          <xsd:enumeration value="Transfers"/>
          <xsd:enumeration value="Unit Agreements and Trespass"/>
          <xsd:enumeration value="Update Queen to King"/>
          <xsd:enumeration value="Website - Tenure Guides titled &quot;Geothermal Continuation&quot;"/>
          <xsd:enumeration value="Website - Tenure Courses, Forms and Others titled &quot;Geothermal Continuation&quot;"/>
          <xsd:enumeration value="Work Items Information"/>
          <xsd:enumeration value="Inventory"/>
        </xsd:restrictio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a58cdee2-a078-4dcf-a938-a5ffeea6d2ec" ma:termSetId="09814cd3-568e-fe90-9814-8d621ff8fb84" ma:anchorId="fba54fb3-c3e1-fe81-a776-ca4b69148c4d" ma:open="true" ma:isKeyword="false">
      <xsd:complexType>
        <xsd:sequence>
          <xsd:element ref="pc:Terms" minOccurs="0" maxOccurs="1"/>
        </xsd:sequence>
      </xsd:complexType>
    </xsd:element>
    <xsd:element name="MediaServiceDateTaken" ma:index="31" nillable="true" ma:displayName="MediaServiceDateTaken" ma:hidden="true" ma:indexed="true" ma:internalName="MediaServiceDateTake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Location" ma:index="35" nillable="true" ma:displayName="Location" ma:indexed="true" ma:internalName="MediaServiceLocation" ma:readOnly="true">
      <xsd:simpleType>
        <xsd:restriction base="dms:Text"/>
      </xsd:simpleType>
    </xsd:element>
    <xsd:element name="_Flow_SignoffStatus" ma:index="3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0c7f2d-22b5-4c05-88ab-16906deb3555"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37515f72-7fb4-4a96-8fc8-f36008bf8d82}" ma:internalName="TaxCatchAll" ma:showField="CatchAllData" ma:web="777c1a7a-1360-4818-9490-47cc72e385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E_x0020_Alternative_x0020_Title xmlns="777c1a7a-1360-4818-9490-47cc72e3855c" xsi:nil="true"/>
    <DoE_x0020_Creator_x0020_Organizational_x0020_Unit xmlns="777c1a7a-1360-4818-9490-47cc72e3855c" xsi:nil="true"/>
    <DoE_x0020_Creator_x0020_External xmlns="777c1a7a-1360-4818-9490-47cc72e3855c" xsi:nil="true"/>
    <DoE_x0020_Commodity xmlns="777c1a7a-1360-4818-9490-47cc72e3855c" xsi:nil="true"/>
    <Category xmlns="d5927893-c91b-45a8-81bb-b7f5cfa094c8">Website - Tenure Courses, Forms and Others</Category>
    <DoE_x0020_Official_x0020_Record xmlns="777c1a7a-1360-4818-9490-47cc72e3855c">false</DoE_x0020_Official_x0020_Record>
    <Sub_x002d_category xmlns="d5927893-c91b-45a8-81bb-b7f5cfa094c8">Unit Agreements and Trespass</Sub_x002d_category>
    <DoE_x0020_Creator_x0020_Internal_x0020_Name xmlns="777c1a7a-1360-4818-9490-47cc72e3855c">
      <UserInfo>
        <DisplayName/>
        <AccountId xsi:nil="true"/>
        <AccountType/>
      </UserInfo>
    </DoE_x0020_Creator_x0020_Internal_x0020_Name>
    <DoE_x0020_Contributor xmlns="777c1a7a-1360-4818-9490-47cc72e3855c" xsi:nil="true"/>
    <DOE_x0020_Document_x0020_Type xmlns="777c1a7a-1360-4818-9490-47cc72e3855c" xsi:nil="true"/>
    <DoE_x0020_Keywords xmlns="777c1a7a-1360-4818-9490-47cc72e3855c" xsi:nil="true"/>
    <DoE_x0020_Effective_x0020_Date xmlns="777c1a7a-1360-4818-9490-47cc72e3855c">2020-12-07T23:14:04+00:00</DoE_x0020_Effective_x0020_Date>
    <DoE_x0020_Language xmlns="777c1a7a-1360-4818-9490-47cc72e3855c">English</DoE_x0020_Language>
    <DoE_x0020_Description xmlns="777c1a7a-1360-4818-9490-47cc72e3855c" xsi:nil="true"/>
    <_dlc_DocId xmlns="777c1a7a-1360-4818-9490-47cc72e3855c">4HP7YDSRKQ2R-299155050-924</_dlc_DocId>
    <_dlc_DocIdUrl xmlns="777c1a7a-1360-4818-9490-47cc72e3855c">
      <Url>https://abgov.sharepoint.com/sites/S300D08-TENURE2468/_layouts/15/DocIdRedir.aspx?ID=4HP7YDSRKQ2R-299155050-924</Url>
      <Description>4HP7YDSRKQ2R-299155050-924</Description>
    </_dlc_DocIdUrl>
    <TaxCatchAll xmlns="350c7f2d-22b5-4c05-88ab-16906deb3555" xsi:nil="true"/>
    <lcf76f155ced4ddcb4097134ff3c332f xmlns="d5927893-c91b-45a8-81bb-b7f5cfa094c8">
      <Terms xmlns="http://schemas.microsoft.com/office/infopath/2007/PartnerControls"/>
    </lcf76f155ced4ddcb4097134ff3c332f>
    <_Flow_SignoffStatus xmlns="d5927893-c91b-45a8-81bb-b7f5cfa094c8"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0960554C-08A6-4D2F-9D0D-47B433931408}">
  <ds:schemaRefs>
    <ds:schemaRef ds:uri="http://schemas.microsoft.com/sharepoint/v3/contenttype/forms"/>
  </ds:schemaRefs>
</ds:datastoreItem>
</file>

<file path=customXml/itemProps2.xml><?xml version="1.0" encoding="utf-8"?>
<ds:datastoreItem xmlns:ds="http://schemas.openxmlformats.org/officeDocument/2006/customXml" ds:itemID="{2B792D61-3C5C-4632-927D-E83EEF10C713}"/>
</file>

<file path=customXml/itemProps3.xml><?xml version="1.0" encoding="utf-8"?>
<ds:datastoreItem xmlns:ds="http://schemas.openxmlformats.org/officeDocument/2006/customXml" ds:itemID="{563988C3-AAB5-4C57-8DF9-1BEF5DEB08D4}">
  <ds:schemaRefs>
    <ds:schemaRef ds:uri="http://schemas.microsoft.com/office/2006/documentManagement/types"/>
    <ds:schemaRef ds:uri="http://purl.org/dc/dcmitype/"/>
    <ds:schemaRef ds:uri="http://schemas.microsoft.com/office/infopath/2007/PartnerControls"/>
    <ds:schemaRef ds:uri="194dd49f-f69d-40da-a55b-35db1c49f87a"/>
    <ds:schemaRef ds:uri="http://purl.org/dc/elements/1.1/"/>
    <ds:schemaRef ds:uri="http://purl.org/dc/terms/"/>
    <ds:schemaRef ds:uri="bb1d6412-9c2a-4e6a-b437-c1578de8ea05"/>
    <ds:schemaRef ds:uri="http://www.w3.org/XML/1998/namespace"/>
    <ds:schemaRef ds:uri="http://schemas.microsoft.com/office/2006/metadata/properties"/>
    <ds:schemaRef ds:uri="http://schemas.openxmlformats.org/package/2006/metadata/core-properties"/>
    <ds:schemaRef ds:uri="d8c13b0c-e34e-4b28-bcb2-463731fd6865"/>
  </ds:schemaRefs>
</ds:datastoreItem>
</file>

<file path=customXml/itemProps4.xml><?xml version="1.0" encoding="utf-8"?>
<ds:datastoreItem xmlns:ds="http://schemas.openxmlformats.org/officeDocument/2006/customXml" ds:itemID="{E8F37284-76FE-45C8-A145-0FFEDF0607BB}"/>
</file>

<file path=customXml/itemProps5.xml><?xml version="1.0" encoding="utf-8"?>
<ds:datastoreItem xmlns:ds="http://schemas.openxmlformats.org/officeDocument/2006/customXml" ds:itemID="{A24F17E1-7EE9-40DD-87FE-A360BE77C5AA}">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Office Theme</Template>
  <TotalTime>12381</TotalTime>
  <Words>3644</Words>
  <Application>Microsoft Office PowerPoint</Application>
  <PresentationFormat>On-screen Show (4:3)</PresentationFormat>
  <Paragraphs>388</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Freestyle Script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Davies</dc:creator>
  <cp:lastModifiedBy>Johnalynne Hebert</cp:lastModifiedBy>
  <cp:revision>464</cp:revision>
  <dcterms:created xsi:type="dcterms:W3CDTF">2018-11-02T20:16:17Z</dcterms:created>
  <dcterms:modified xsi:type="dcterms:W3CDTF">2023-07-10T16:03:23Z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f2ea38-542c-4b75-bd7d-582ec36a519f_Enabled">
    <vt:lpwstr>true</vt:lpwstr>
  </property>
  <property fmtid="{D5CDD505-2E9C-101B-9397-08002B2CF9AE}" pid="3" name="MSIP_Label_abf2ea38-542c-4b75-bd7d-582ec36a519f_SetDate">
    <vt:lpwstr>2020-06-05T15:57:41Z</vt:lpwstr>
  </property>
  <property fmtid="{D5CDD505-2E9C-101B-9397-08002B2CF9AE}" pid="4" name="MSIP_Label_abf2ea38-542c-4b75-bd7d-582ec36a519f_Method">
    <vt:lpwstr>Standard</vt:lpwstr>
  </property>
  <property fmtid="{D5CDD505-2E9C-101B-9397-08002B2CF9AE}" pid="5" name="MSIP_Label_abf2ea38-542c-4b75-bd7d-582ec36a519f_Name">
    <vt:lpwstr>Protected A</vt:lpwstr>
  </property>
  <property fmtid="{D5CDD505-2E9C-101B-9397-08002B2CF9AE}" pid="6" name="MSIP_Label_abf2ea38-542c-4b75-bd7d-582ec36a519f_SiteId">
    <vt:lpwstr>2bb51c06-af9b-42c5-8bf5-3c3b7b10850b</vt:lpwstr>
  </property>
  <property fmtid="{D5CDD505-2E9C-101B-9397-08002B2CF9AE}" pid="7" name="MSIP_Label_abf2ea38-542c-4b75-bd7d-582ec36a519f_ActionId">
    <vt:lpwstr>4577f2c6-b45d-4a5c-aade-00004b3e953f</vt:lpwstr>
  </property>
  <property fmtid="{D5CDD505-2E9C-101B-9397-08002B2CF9AE}" pid="8" name="MSIP_Label_abf2ea38-542c-4b75-bd7d-582ec36a519f_ContentBits">
    <vt:lpwstr>2</vt:lpwstr>
  </property>
  <property fmtid="{D5CDD505-2E9C-101B-9397-08002B2CF9AE}" pid="9" name="ContentTypeId">
    <vt:lpwstr>0x010100EDBFD8A632FAA9499563EDAF54787418</vt:lpwstr>
  </property>
  <property fmtid="{D5CDD505-2E9C-101B-9397-08002B2CF9AE}" pid="10" name="_dlc_DocIdItemGuid">
    <vt:lpwstr>dfae042a-660b-46a4-ac9a-dcf0bbab0d83</vt:lpwstr>
  </property>
</Properties>
</file>