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customXml/itemProps4.xml" ContentType="application/vnd.openxmlformats-officedocument.customXmlProperties+xml"/>
  <Override PartName="/customXml/itemProps5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6"/>
  </p:sldMasterIdLst>
  <p:notesMasterIdLst>
    <p:notesMasterId r:id="rId21"/>
  </p:notesMasterIdLst>
  <p:handoutMasterIdLst>
    <p:handoutMasterId r:id="rId22"/>
  </p:handoutMasterIdLst>
  <p:sldIdLst>
    <p:sldId id="265" r:id="rId7"/>
    <p:sldId id="266" r:id="rId8"/>
    <p:sldId id="284" r:id="rId9"/>
    <p:sldId id="267" r:id="rId10"/>
    <p:sldId id="362" r:id="rId11"/>
    <p:sldId id="311" r:id="rId12"/>
    <p:sldId id="312" r:id="rId13"/>
    <p:sldId id="325" r:id="rId14"/>
    <p:sldId id="326" r:id="rId15"/>
    <p:sldId id="360" r:id="rId16"/>
    <p:sldId id="361" r:id="rId17"/>
    <p:sldId id="363" r:id="rId18"/>
    <p:sldId id="359" r:id="rId19"/>
    <p:sldId id="268" r:id="rId20"/>
  </p:sldIdLst>
  <p:sldSz cx="9144000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73A0DAA-6AF3-43AB-8588-CEC1D06C72B9}" styleName="Medium Style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dk1">
              <a:tint val="20000"/>
            </a:schemeClr>
          </a:solidFill>
        </a:fill>
      </a:tcStyle>
    </a:wholeTbl>
    <a:band1H>
      <a:tcStyle>
        <a:tcBdr/>
        <a:fill>
          <a:solidFill>
            <a:schemeClr val="dk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dk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dk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dk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dk1"/>
          </a:solidFill>
        </a:fill>
      </a:tcStyle>
    </a:firstRow>
  </a:tblStyle>
  <a:tblStyle styleId="{7DF18680-E054-41AD-8BC1-D1AEF772440D}" styleName="Medium Style 2 - Accent 5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5">
              <a:tint val="20000"/>
            </a:schemeClr>
          </a:solidFill>
        </a:fill>
      </a:tcStyle>
    </a:wholeTbl>
    <a:band1H>
      <a:tcStyle>
        <a:tcBdr/>
        <a:fill>
          <a:solidFill>
            <a:schemeClr val="accent5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5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5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5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5"/>
          </a:solidFill>
        </a:fill>
      </a:tcStyle>
    </a:firstRow>
  </a:tblStyle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horzBarState="maximized">
    <p:restoredLeft sz="17025" autoAdjust="0"/>
    <p:restoredTop sz="94699" autoAdjust="0"/>
  </p:normalViewPr>
  <p:slideViewPr>
    <p:cSldViewPr snapToGrid="0">
      <p:cViewPr varScale="1">
        <p:scale>
          <a:sx n="130" d="100"/>
          <a:sy n="130" d="100"/>
        </p:scale>
        <p:origin x="996" y="114"/>
      </p:cViewPr>
      <p:guideLst/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2.xml"/><Relationship Id="rId13" Type="http://schemas.openxmlformats.org/officeDocument/2006/relationships/slide" Target="slides/slide7.xml"/><Relationship Id="rId18" Type="http://schemas.openxmlformats.org/officeDocument/2006/relationships/slide" Target="slides/slide12.xml"/><Relationship Id="rId26" Type="http://schemas.openxmlformats.org/officeDocument/2006/relationships/tableStyles" Target="tableStyles.xml"/><Relationship Id="rId3" Type="http://schemas.openxmlformats.org/officeDocument/2006/relationships/customXml" Target="../customXml/item3.xml"/><Relationship Id="rId21" Type="http://schemas.openxmlformats.org/officeDocument/2006/relationships/notesMaster" Target="notesMasters/notesMaster1.xml"/><Relationship Id="rId7" Type="http://schemas.openxmlformats.org/officeDocument/2006/relationships/slide" Target="slides/slide1.xml"/><Relationship Id="rId12" Type="http://schemas.openxmlformats.org/officeDocument/2006/relationships/slide" Target="slides/slide6.xml"/><Relationship Id="rId17" Type="http://schemas.openxmlformats.org/officeDocument/2006/relationships/slide" Target="slides/slide11.xml"/><Relationship Id="rId25" Type="http://schemas.openxmlformats.org/officeDocument/2006/relationships/theme" Target="theme/theme1.xml"/><Relationship Id="rId2" Type="http://schemas.openxmlformats.org/officeDocument/2006/relationships/customXml" Target="../customXml/item2.xml"/><Relationship Id="rId16" Type="http://schemas.openxmlformats.org/officeDocument/2006/relationships/slide" Target="slides/slide10.xml"/><Relationship Id="rId20" Type="http://schemas.openxmlformats.org/officeDocument/2006/relationships/slide" Target="slides/slide14.xml"/><Relationship Id="rId1" Type="http://schemas.openxmlformats.org/officeDocument/2006/relationships/customXml" Target="../customXml/item1.xml"/><Relationship Id="rId6" Type="http://schemas.openxmlformats.org/officeDocument/2006/relationships/slideMaster" Target="slideMasters/slideMaster1.xml"/><Relationship Id="rId11" Type="http://schemas.openxmlformats.org/officeDocument/2006/relationships/slide" Target="slides/slide5.xml"/><Relationship Id="rId24" Type="http://schemas.openxmlformats.org/officeDocument/2006/relationships/viewProps" Target="viewProps.xml"/><Relationship Id="rId5" Type="http://schemas.openxmlformats.org/officeDocument/2006/relationships/customXml" Target="../customXml/item5.xml"/><Relationship Id="rId15" Type="http://schemas.openxmlformats.org/officeDocument/2006/relationships/slide" Target="slides/slide9.xml"/><Relationship Id="rId23" Type="http://schemas.openxmlformats.org/officeDocument/2006/relationships/presProps" Target="presProps.xml"/><Relationship Id="rId10" Type="http://schemas.openxmlformats.org/officeDocument/2006/relationships/slide" Target="slides/slide4.xml"/><Relationship Id="rId19" Type="http://schemas.openxmlformats.org/officeDocument/2006/relationships/slide" Target="slides/slide13.xml"/><Relationship Id="rId4" Type="http://schemas.openxmlformats.org/officeDocument/2006/relationships/customXml" Target="../customXml/item4.xml"/><Relationship Id="rId9" Type="http://schemas.openxmlformats.org/officeDocument/2006/relationships/slide" Target="slides/slide3.xml"/><Relationship Id="rId14" Type="http://schemas.openxmlformats.org/officeDocument/2006/relationships/slide" Target="slides/slide8.xml"/><Relationship Id="rId22" Type="http://schemas.openxmlformats.org/officeDocument/2006/relationships/handoutMaster" Target="handoutMasters/handoutMaster1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quarter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08F82AC5-DE83-4546-A145-049723EEF145}" type="datetimeFigureOut">
              <a:rPr lang="en-CA" smtClean="0"/>
              <a:t>2023/07/10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2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3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26C7EA81-BE91-42DB-B17C-5937EFD4140E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438070694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F47C5CD-91F5-4C0D-9700-F7932A35F6A8}" type="datetimeFigureOut">
              <a:rPr lang="en-CA" smtClean="0"/>
              <a:t>2023/07/10</a:t>
            </a:fld>
            <a:endParaRPr lang="en-CA" dirty="0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1371600" y="1143000"/>
            <a:ext cx="41148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CA" dirty="0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CA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EA5B8F0B-F410-4D7B-888B-D3F81DA1D603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068287419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1122363"/>
            <a:ext cx="77724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3602038"/>
            <a:ext cx="6858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87893D9-28FE-4C66-A585-04CDCD07E94A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903927307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1D82CA-1377-46A0-A9D6-06B64E797BA6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3977874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5" y="365125"/>
            <a:ext cx="1971675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365125"/>
            <a:ext cx="5800725" cy="5811838"/>
          </a:xfrm>
        </p:spPr>
        <p:txBody>
          <a:bodyPr vert="eaVert"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89A9B690-087B-4F41-83CA-935D5945CB14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91139357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82924D6-F564-41D8-A46B-AC6908C55379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898545753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709739"/>
            <a:ext cx="78867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4589464"/>
            <a:ext cx="78867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/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2C94167-A92D-41BB-B3EE-1E0C15E86E89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718490228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825625"/>
            <a:ext cx="3886200" cy="435133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3B48F491-2234-4A25-AA67-7DB306E5C1E6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23198034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365126"/>
            <a:ext cx="78867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2" y="1681163"/>
            <a:ext cx="3868340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2" y="2505075"/>
            <a:ext cx="3868340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0" y="1681163"/>
            <a:ext cx="3887391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0" y="2505075"/>
            <a:ext cx="3887391" cy="3684588"/>
          </a:xfrm>
        </p:spPr>
        <p:txBody>
          <a:bodyPr/>
          <a:lstStyle/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08B8B832-AA5F-4E46-AADF-B46DC2AE3217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6948889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72F3F8B-AC18-4EC8-A5E8-06120C6EFAE4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341986183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en-CA" dirty="0"/>
              <a:t>Slide </a:t>
            </a:r>
            <a:fld id="{E57E5CAC-8735-419D-83EE-D1B096ACB115}" type="slidenum">
              <a:rPr lang="en-CA" smtClean="0"/>
              <a:pPr/>
              <a:t>‹#›</a:t>
            </a:fld>
            <a:r>
              <a:rPr lang="en-CA" dirty="0"/>
              <a:t> of 40</a:t>
            </a:r>
          </a:p>
        </p:txBody>
      </p:sp>
    </p:spTree>
    <p:extLst>
      <p:ext uri="{BB962C8B-B14F-4D97-AF65-F5344CB8AC3E}">
        <p14:creationId xmlns:p14="http://schemas.microsoft.com/office/powerpoint/2010/main" val="2237508083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1" y="987426"/>
            <a:ext cx="462915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0EBB2C8-7086-4794-B1C6-BC986D757722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137429633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1" y="457200"/>
            <a:ext cx="2949178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1" y="987426"/>
            <a:ext cx="4629150" cy="4873625"/>
          </a:xfrm>
        </p:spPr>
        <p:txBody>
          <a:bodyPr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en-US" dirty="0"/>
              <a:t>Click icon to add picture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1" y="2057400"/>
            <a:ext cx="2949178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D2DDBB-F65B-4DE5-A2E3-C41E12C9D7E3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CA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57E5CAC-8735-419D-83EE-D1B096ACB115}" type="slidenum">
              <a:rPr lang="en-CA" smtClean="0"/>
              <a:t>‹#›</a:t>
            </a:fld>
            <a:endParaRPr lang="en-CA" dirty="0"/>
          </a:p>
        </p:txBody>
      </p:sp>
    </p:spTree>
    <p:extLst>
      <p:ext uri="{BB962C8B-B14F-4D97-AF65-F5344CB8AC3E}">
        <p14:creationId xmlns:p14="http://schemas.microsoft.com/office/powerpoint/2010/main" val="2609605832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28650" y="365126"/>
            <a:ext cx="78867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8650" y="1825625"/>
            <a:ext cx="78867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86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F2DF968-827B-4EF2-9DBA-BCACB85F14AD}" type="datetime1">
              <a:rPr lang="en-CA" smtClean="0"/>
              <a:t>2023/07/10</a:t>
            </a:fld>
            <a:endParaRPr lang="en-CA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8950" y="6356351"/>
            <a:ext cx="30861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CA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950" y="6356351"/>
            <a:ext cx="20574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en-CA" dirty="0"/>
              <a:t>Slide </a:t>
            </a:r>
            <a:fld id="{E57E5CAC-8735-419D-83EE-D1B096ACB115}" type="slidenum">
              <a:rPr lang="en-CA" smtClean="0"/>
              <a:pPr/>
              <a:t>‹#›</a:t>
            </a:fld>
            <a:r>
              <a:rPr lang="en-CA" dirty="0"/>
              <a:t> of 40</a:t>
            </a:r>
          </a:p>
        </p:txBody>
      </p:sp>
      <p:sp>
        <p:nvSpPr>
          <p:cNvPr id="7" name="MSIPCMContentMarking" descr="{&quot;HashCode&quot;:-1542678785,&quot;Placement&quot;:&quot;Footer&quot;,&quot;Top&quot;:517.997253,&quot;Left&quot;:0.0,&quot;SlideWidth&quot;:720,&quot;SlideHeight&quot;:540}"/>
          <p:cNvSpPr txBox="1"/>
          <p:nvPr userDrawn="1"/>
        </p:nvSpPr>
        <p:spPr>
          <a:xfrm>
            <a:off x="0" y="6578565"/>
            <a:ext cx="1804584" cy="279435"/>
          </a:xfrm>
          <a:prstGeom prst="rect">
            <a:avLst/>
          </a:prstGeom>
          <a:noFill/>
        </p:spPr>
        <p:txBody>
          <a:bodyPr vert="horz" wrap="square" lIns="0" tIns="0" rIns="0" bIns="0" rtlCol="0" anchor="ctr" anchorCtr="1">
            <a:spAutoFit/>
          </a:bodyPr>
          <a:lstStyle/>
          <a:p>
            <a:pPr algn="l">
              <a:spcBef>
                <a:spcPts val="0"/>
              </a:spcBef>
              <a:spcAft>
                <a:spcPts val="0"/>
              </a:spcAft>
            </a:pPr>
            <a:r>
              <a:rPr lang="en-CA" sz="1100" dirty="0">
                <a:solidFill>
                  <a:srgbClr val="000000"/>
                </a:solidFill>
                <a:latin typeface="Calibri" panose="020F0502020204030204" pitchFamily="34" charset="0"/>
              </a:rPr>
              <a:t>Classification: Protected A</a:t>
            </a:r>
          </a:p>
        </p:txBody>
      </p:sp>
    </p:spTree>
    <p:extLst>
      <p:ext uri="{BB962C8B-B14F-4D97-AF65-F5344CB8AC3E}">
        <p14:creationId xmlns:p14="http://schemas.microsoft.com/office/powerpoint/2010/main" val="69192342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hf sldNum="0"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hyperlink" Target="https://training.energy.gov.ab.ca/Pages/Unit%20Agreement%20Exhibit%20A.aspx" TargetMode="External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12.png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Relationship Id="rId4" Type="http://schemas.openxmlformats.org/officeDocument/2006/relationships/hyperlink" Target="https://training.energy.gov.ab.ca/Pages/Unit%20Agreement%20Exhibit%20A.aspx" TargetMode="Externa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hyperlink" Target="https://training.energy.gov.ab.ca/Pages/Unit%20Agreement%20Exhibit%20A.aspx" TargetMode="External"/></Relationships>
</file>

<file path=ppt/slides/_rels/slide14.xml.rels><?xml version="1.0" encoding="UTF-8" standalone="yes"?>
<Relationships xmlns="http://schemas.openxmlformats.org/package/2006/relationships"><Relationship Id="rId3" Type="http://schemas.openxmlformats.org/officeDocument/2006/relationships/hyperlink" Target="mailto:EnergyUnitsHelpdesk@gov.ab.ca" TargetMode="External"/><Relationship Id="rId2" Type="http://schemas.openxmlformats.org/officeDocument/2006/relationships/image" Target="../media/image17.pn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hyperlink" Target="https://training.energy.gov.ab.ca/Pages/Unit%20Agreement%20Exhibit%20A.aspx" TargetMode="Externa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png"/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9.png"/><Relationship Id="rId4" Type="http://schemas.openxmlformats.org/officeDocument/2006/relationships/image" Target="../media/image5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Relationship Id="rId4" Type="http://schemas.openxmlformats.org/officeDocument/2006/relationships/hyperlink" Target="mailto:EnergyUnitsHelpdesk@gov.ab.ca" TargetMode="External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png"/><Relationship Id="rId2" Type="http://schemas.openxmlformats.org/officeDocument/2006/relationships/image" Target="../media/image1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Rectangle 5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Text Box 5"/>
          <p:cNvSpPr txBox="1">
            <a:spLocks noChangeArrowheads="1"/>
          </p:cNvSpPr>
          <p:nvPr/>
        </p:nvSpPr>
        <p:spPr bwMode="auto">
          <a:xfrm>
            <a:off x="50879" y="975011"/>
            <a:ext cx="4474165" cy="2160240"/>
          </a:xfrm>
          <a:prstGeom prst="rect">
            <a:avLst/>
          </a:prstGeom>
          <a:noFill/>
          <a:ln w="0" algn="in">
            <a:noFill/>
            <a:miter lim="800000"/>
            <a:headEnd/>
            <a:tailEnd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  <a:scene3d>
              <a:camera prst="orthographicFront">
                <a:rot lat="0" lon="600000" rev="600000"/>
              </a:camera>
              <a:lightRig rig="threePt" dir="t"/>
            </a:scene3d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0000" b="1" i="0" u="none" strike="noStrike" cap="none" normalizeH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Welcome!</a:t>
            </a:r>
          </a:p>
        </p:txBody>
      </p:sp>
      <p:sp>
        <p:nvSpPr>
          <p:cNvPr id="11" name="Rectangle 10"/>
          <p:cNvSpPr/>
          <p:nvPr/>
        </p:nvSpPr>
        <p:spPr>
          <a:xfrm>
            <a:off x="304800" y="2979003"/>
            <a:ext cx="4197076" cy="120032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to the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ETS – Unit Agreement Exhibit A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Unit Tract Correction</a:t>
            </a:r>
          </a:p>
          <a:p>
            <a:pPr lvl="0" algn="ctr" fontAlgn="base">
              <a:spcBef>
                <a:spcPct val="0"/>
              </a:spcBef>
              <a:spcAft>
                <a:spcPct val="0"/>
              </a:spcAft>
            </a:pPr>
            <a:r>
              <a:rPr lang="en-US" b="1" dirty="0">
                <a:solidFill>
                  <a:srgbClr val="0070C0"/>
                </a:solidFill>
                <a:latin typeface="Arial" pitchFamily="34" charset="0"/>
                <a:cs typeface="Arial" pitchFamily="34" charset="0"/>
              </a:rPr>
              <a:t>Online Training Course</a:t>
            </a:r>
            <a:endParaRPr lang="en-US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3" name="object 2"/>
          <p:cNvSpPr txBox="1"/>
          <p:nvPr/>
        </p:nvSpPr>
        <p:spPr>
          <a:xfrm>
            <a:off x="4525044" y="3380292"/>
            <a:ext cx="3677285" cy="553998"/>
          </a:xfrm>
          <a:prstGeom prst="rect">
            <a:avLst/>
          </a:prstGeom>
        </p:spPr>
        <p:txBody>
          <a:bodyPr vert="horz" wrap="square" lIns="0" tIns="0" rIns="0" bIns="0" rtlCol="0">
            <a:spAutoFit/>
          </a:bodyPr>
          <a:lstStyle/>
          <a:p>
            <a:pPr marL="12700" marR="6350">
              <a:lnSpc>
                <a:spcPct val="100000"/>
              </a:lnSpc>
            </a:pPr>
            <a:r>
              <a:rPr lang="en-CA" sz="1200" spc="10" dirty="0">
                <a:latin typeface="Arial"/>
                <a:cs typeface="Arial"/>
              </a:rPr>
              <a:t>The purpose of this course is to provide guidance and information to ETS clients who need to </a:t>
            </a:r>
            <a:r>
              <a:rPr lang="en-CA" sz="1200" b="1" u="sng" spc="10" dirty="0">
                <a:latin typeface="Arial"/>
                <a:cs typeface="Arial"/>
              </a:rPr>
              <a:t>correct</a:t>
            </a:r>
            <a:r>
              <a:rPr lang="en-CA" sz="1200" spc="10" dirty="0">
                <a:latin typeface="Arial"/>
                <a:cs typeface="Arial"/>
              </a:rPr>
              <a:t> a </a:t>
            </a:r>
            <a:r>
              <a:rPr lang="en-CA" sz="1200" b="1" u="sng" spc="10" dirty="0">
                <a:latin typeface="Arial"/>
                <a:cs typeface="Arial"/>
              </a:rPr>
              <a:t>previously submitted unit tract revision</a:t>
            </a:r>
            <a:r>
              <a:rPr lang="en-CA" sz="1200" spc="10" dirty="0">
                <a:latin typeface="Arial"/>
                <a:cs typeface="Arial"/>
              </a:rPr>
              <a:t>.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 of 14</a:t>
            </a:r>
          </a:p>
        </p:txBody>
      </p:sp>
    </p:spTree>
    <p:extLst>
      <p:ext uri="{BB962C8B-B14F-4D97-AF65-F5344CB8AC3E}">
        <p14:creationId xmlns:p14="http://schemas.microsoft.com/office/powerpoint/2010/main" val="3549539929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10 of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object 13"/>
          <p:cNvSpPr/>
          <p:nvPr/>
        </p:nvSpPr>
        <p:spPr>
          <a:xfrm>
            <a:off x="228600" y="5840550"/>
            <a:ext cx="403967" cy="382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2" name="Rounded Rectangular Callout 11"/>
          <p:cNvSpPr/>
          <p:nvPr/>
        </p:nvSpPr>
        <p:spPr>
          <a:xfrm>
            <a:off x="4948015" y="2136998"/>
            <a:ext cx="1896922" cy="685188"/>
          </a:xfrm>
          <a:prstGeom prst="wedgeRoundRectCallout">
            <a:avLst>
              <a:gd name="adj1" fmla="val -56226"/>
              <a:gd name="adj2" fmla="val 9253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Transfer of Ownership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if correcting both WIO and %.</a:t>
            </a:r>
          </a:p>
        </p:txBody>
      </p:sp>
      <p:sp>
        <p:nvSpPr>
          <p:cNvPr id="15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7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TRACT CORRECTION – UNIT TRACT TAB – WORKING INTEREST OWNER (WIO) &amp; SHARE OF INTEREST %</a:t>
            </a:r>
          </a:p>
        </p:txBody>
      </p:sp>
      <p:sp>
        <p:nvSpPr>
          <p:cNvPr id="10" name="Rounded Rectangular Callout 9"/>
          <p:cNvSpPr/>
          <p:nvPr/>
        </p:nvSpPr>
        <p:spPr>
          <a:xfrm>
            <a:off x="3956784" y="4161132"/>
            <a:ext cx="2176657" cy="767920"/>
          </a:xfrm>
          <a:prstGeom prst="wedgeRoundRectCallout">
            <a:avLst>
              <a:gd name="adj1" fmla="val 74172"/>
              <a:gd name="adj2" fmla="val 4958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(You can…) Modify the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Share of Interest %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 this grid for any specific tract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1" name="TextBox 10"/>
          <p:cNvSpPr txBox="1"/>
          <p:nvPr/>
        </p:nvSpPr>
        <p:spPr>
          <a:xfrm>
            <a:off x="632568" y="5616216"/>
            <a:ext cx="7793924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correct a WIO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you must use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Transfer of Ownership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correct Share of Interest %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you can either use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Transfer of Ownership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update any specific tract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on the main grid.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Refer to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Unit Tract Revision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module for steps from the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3"/>
              </a:rPr>
              <a:t>Online Learning portal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pic>
        <p:nvPicPr>
          <p:cNvPr id="1028" name="Picture 4" descr="C:\Users\JOHNAL~1.HEB\AppData\Local\Temp\SNAGHTML3616523.PNG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44443" y="1277190"/>
            <a:ext cx="6123305" cy="426721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364526031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11 of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object 13"/>
          <p:cNvSpPr/>
          <p:nvPr/>
        </p:nvSpPr>
        <p:spPr>
          <a:xfrm>
            <a:off x="226720" y="5800655"/>
            <a:ext cx="403967" cy="382328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2" name="Rounded Rectangular Callout 11"/>
          <p:cNvSpPr/>
          <p:nvPr/>
        </p:nvSpPr>
        <p:spPr>
          <a:xfrm>
            <a:off x="2839065" y="2374059"/>
            <a:ext cx="1797633" cy="828316"/>
          </a:xfrm>
          <a:prstGeom prst="wedgeRoundRectCallout">
            <a:avLst>
              <a:gd name="adj1" fmla="val -42268"/>
              <a:gd name="adj2" fmla="val 9820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8" name="Title 13"/>
          <p:cNvSpPr txBox="1">
            <a:spLocks/>
          </p:cNvSpPr>
          <p:nvPr/>
        </p:nvSpPr>
        <p:spPr>
          <a:xfrm>
            <a:off x="228600" y="1057275"/>
            <a:ext cx="8498434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TRACT CORRECTION – ROYALTY TAB – ROYALTY OWNERS</a:t>
            </a:r>
          </a:p>
        </p:txBody>
      </p:sp>
      <p:pic>
        <p:nvPicPr>
          <p:cNvPr id="2050" name="Picture 2" descr="C:\Users\JOHNAL~1.HEB\AppData\Local\Temp\SNAGHTML3671996.PNG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63810" y="1311975"/>
            <a:ext cx="6331439" cy="406992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3" name="TextBox 12"/>
          <p:cNvSpPr txBox="1"/>
          <p:nvPr/>
        </p:nvSpPr>
        <p:spPr>
          <a:xfrm>
            <a:off x="632568" y="5616216"/>
            <a:ext cx="7793924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To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correct a Royalty Owner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you can either use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Update Royalty Owners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update any specific tract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on the main grid.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Refer to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Unit Tract Revision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module for steps from the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Online Learning portal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699924507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83591" y="1311975"/>
            <a:ext cx="6664674" cy="4161751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12 of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object 13"/>
          <p:cNvSpPr/>
          <p:nvPr/>
        </p:nvSpPr>
        <p:spPr>
          <a:xfrm>
            <a:off x="226720" y="5800655"/>
            <a:ext cx="403967" cy="382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5" name="Title 13"/>
          <p:cNvSpPr txBox="1">
            <a:spLocks/>
          </p:cNvSpPr>
          <p:nvPr/>
        </p:nvSpPr>
        <p:spPr>
          <a:xfrm>
            <a:off x="228600" y="1057275"/>
            <a:ext cx="8571586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TRACT CORRECTION – SUBMITTED</a:t>
            </a:r>
          </a:p>
        </p:txBody>
      </p:sp>
      <p:sp>
        <p:nvSpPr>
          <p:cNvPr id="11" name="Rectangle 10"/>
          <p:cNvSpPr/>
          <p:nvPr/>
        </p:nvSpPr>
        <p:spPr>
          <a:xfrm>
            <a:off x="630687" y="5668653"/>
            <a:ext cx="8430391" cy="64633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Once the correction is submitted, 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Withdraw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 option is enabled. You can choose to withdraw the request at this point.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 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latin typeface="Arial" pitchFamily="34" charset="0"/>
                <a:cs typeface="Arial" pitchFamily="34" charset="0"/>
              </a:rPr>
              <a:t>However, once the status is changed from Submitted to 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Completed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, the </a:t>
            </a:r>
            <a:r>
              <a:rPr lang="en-US" sz="1200" b="1" dirty="0">
                <a:latin typeface="Arial" pitchFamily="34" charset="0"/>
                <a:cs typeface="Arial" pitchFamily="34" charset="0"/>
              </a:rPr>
              <a:t>withdraw option is no longer available</a:t>
            </a:r>
            <a:r>
              <a:rPr lang="en-US" sz="1200" dirty="0">
                <a:latin typeface="Arial" pitchFamily="34" charset="0"/>
                <a:cs typeface="Arial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129445269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59336" y="2058596"/>
            <a:ext cx="6988929" cy="1851157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13 of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5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TRACT CORRECTION – EMAIL NOTIFICATION</a:t>
            </a:r>
          </a:p>
        </p:txBody>
      </p:sp>
      <p:sp>
        <p:nvSpPr>
          <p:cNvPr id="10" name="TextBox 9"/>
          <p:cNvSpPr txBox="1"/>
          <p:nvPr/>
        </p:nvSpPr>
        <p:spPr>
          <a:xfrm>
            <a:off x="228600" y="1406166"/>
            <a:ext cx="7006133" cy="27699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 email notification is sent to the creator indicating that the request is now Completed.</a:t>
            </a:r>
          </a:p>
        </p:txBody>
      </p:sp>
      <p:sp>
        <p:nvSpPr>
          <p:cNvPr id="11" name="object 13"/>
          <p:cNvSpPr/>
          <p:nvPr/>
        </p:nvSpPr>
        <p:spPr>
          <a:xfrm>
            <a:off x="390666" y="4827523"/>
            <a:ext cx="338206" cy="320991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3" name="TextBox 12"/>
          <p:cNvSpPr txBox="1"/>
          <p:nvPr/>
        </p:nvSpPr>
        <p:spPr>
          <a:xfrm>
            <a:off x="762574" y="4664854"/>
            <a:ext cx="7737688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Once this email notification is received, the 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next step is to generate the Exhibit A report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Refer to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Reports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module available in our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Online Learning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portal.</a:t>
            </a:r>
          </a:p>
        </p:txBody>
      </p:sp>
      <p:pic>
        <p:nvPicPr>
          <p:cNvPr id="14" name="Picture 5" descr="C:\Users\sabrina.tsang-macken\AppData\Local\Microsoft\Windows\Temporary Internet Files\Content.IE5\KWPFSI8K\Warning-sign-15248-large[1].png"/>
          <p:cNvPicPr>
            <a:picLocks noChangeAspect="1" noChangeArrowheads="1"/>
          </p:cNvPicPr>
          <p:nvPr/>
        </p:nvPicPr>
        <p:blipFill>
          <a:blip r:embed="rId5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04162" y="5615854"/>
            <a:ext cx="358412" cy="29808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  <p:sp>
        <p:nvSpPr>
          <p:cNvPr id="16" name="TextBox 15"/>
          <p:cNvSpPr txBox="1"/>
          <p:nvPr/>
        </p:nvSpPr>
        <p:spPr>
          <a:xfrm>
            <a:off x="766095" y="5534062"/>
            <a:ext cx="773416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Unit Operator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 responsible in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preparing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and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distributing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the same copy of the revised Exhibit A created in ETS to all unit parties including Alberta Energy Regulator.</a:t>
            </a:r>
          </a:p>
        </p:txBody>
      </p:sp>
    </p:spTree>
    <p:extLst>
      <p:ext uri="{BB962C8B-B14F-4D97-AF65-F5344CB8AC3E}">
        <p14:creationId xmlns:p14="http://schemas.microsoft.com/office/powerpoint/2010/main" val="3269621749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5" name="Content Placeholder 1"/>
          <p:cNvSpPr txBox="1">
            <a:spLocks/>
          </p:cNvSpPr>
          <p:nvPr/>
        </p:nvSpPr>
        <p:spPr>
          <a:xfrm>
            <a:off x="251520" y="980728"/>
            <a:ext cx="8640960" cy="36004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CONCLUSION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 Box 5"/>
          <p:cNvSpPr txBox="1">
            <a:spLocks noChangeArrowheads="1"/>
          </p:cNvSpPr>
          <p:nvPr/>
        </p:nvSpPr>
        <p:spPr bwMode="auto">
          <a:xfrm>
            <a:off x="120327" y="1566156"/>
            <a:ext cx="5857875" cy="24749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72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Freestyle Script" pitchFamily="66" charset="0"/>
                <a:cs typeface="Arial" pitchFamily="34" charset="0"/>
              </a:rPr>
              <a:t>Congratulations!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You have completed the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Unit Agreement Exhibit A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lang="en-US" b="1" dirty="0">
                <a:solidFill>
                  <a:srgbClr val="2160AD"/>
                </a:solidFill>
                <a:latin typeface="Arial" pitchFamily="34" charset="0"/>
                <a:cs typeface="Arial" pitchFamily="34" charset="0"/>
              </a:rPr>
              <a:t>Unit Tract Correction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800" b="1" i="0" u="none" strike="noStrike" cap="none" normalizeH="0" baseline="0" dirty="0">
                <a:ln>
                  <a:noFill/>
                </a:ln>
                <a:solidFill>
                  <a:srgbClr val="2160AD"/>
                </a:solidFill>
                <a:effectLst/>
                <a:latin typeface="Arial" pitchFamily="34" charset="0"/>
                <a:cs typeface="Arial" pitchFamily="34" charset="0"/>
              </a:rPr>
              <a:t>Online Training Course</a:t>
            </a:r>
            <a:endParaRPr kumimoji="0" lang="en-US" sz="1800" b="0" i="0" u="none" strike="noStrike" cap="none" normalizeH="0" baseline="0" dirty="0">
              <a:ln>
                <a:noFill/>
              </a:ln>
              <a:solidFill>
                <a:srgbClr val="2160AD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pic>
        <p:nvPicPr>
          <p:cNvPr id="7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672906" y="1349338"/>
            <a:ext cx="4149226" cy="471744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sp>
        <p:nvSpPr>
          <p:cNvPr id="8" name="Text Box 3"/>
          <p:cNvSpPr txBox="1">
            <a:spLocks noChangeArrowheads="1"/>
          </p:cNvSpPr>
          <p:nvPr/>
        </p:nvSpPr>
        <p:spPr bwMode="auto">
          <a:xfrm>
            <a:off x="323526" y="3778992"/>
            <a:ext cx="5451475" cy="146356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0" algn="in">
                <a:solidFill>
                  <a:srgbClr val="000000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rgbClr val="DBF5F9"/>
                  </a:outerShdw>
                </a:effectLst>
              </a14:hiddenEffects>
            </a:ext>
          </a:extLst>
        </p:spPr>
        <p:txBody>
          <a:bodyPr vert="horz" wrap="square" lIns="36195" tIns="36195" rIns="36195" bIns="36195" numCol="1" anchor="t" anchorCtr="0" compatLnSpc="1">
            <a:prstTxWarp prst="textNoShape">
              <a:avLst/>
            </a:prstTxWarp>
          </a:bodyPr>
          <a:lstStyle/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0000"/>
              </a:solidFill>
              <a:effectLst/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If you have any comments or questions on this training course, 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please forward them to the following email address:</a:t>
            </a: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lang="en-US" sz="1400" dirty="0">
              <a:solidFill>
                <a:srgbClr val="0070C0"/>
              </a:solidFill>
              <a:latin typeface="Arial" pitchFamily="34" charset="0"/>
              <a:cs typeface="Arial" pitchFamily="34" charset="0"/>
            </a:endParaRPr>
          </a:p>
          <a:p>
            <a:pPr marL="0" marR="0" lvl="0" indent="0" algn="ctr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r>
              <a:rPr kumimoji="0" lang="en-US" sz="1400" b="0" i="0" u="none" strike="noStrike" cap="none" normalizeH="0" baseline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  <a:hlinkClick r:id="rId3"/>
              </a:rPr>
              <a:t>EnergyUnitsHelpdesk@gov.ab.ca</a:t>
            </a:r>
            <a:r>
              <a:rPr kumimoji="0" lang="en-US" sz="1400" b="0" i="0" u="none" strike="noStrike" cap="none" normalizeH="0" dirty="0">
                <a:ln>
                  <a:noFill/>
                </a:ln>
                <a:solidFill>
                  <a:srgbClr val="0070C0"/>
                </a:solidFill>
                <a:effectLst/>
                <a:latin typeface="Arial" pitchFamily="34" charset="0"/>
                <a:cs typeface="Arial" pitchFamily="34" charset="0"/>
              </a:rPr>
              <a:t> </a:t>
            </a:r>
            <a:endParaRPr kumimoji="0" lang="en-US" sz="1400" b="0" i="0" u="none" strike="noStrike" cap="none" normalizeH="0" baseline="0" dirty="0">
              <a:ln>
                <a:noFill/>
              </a:ln>
              <a:solidFill>
                <a:srgbClr val="0070C0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  <p:sp>
        <p:nvSpPr>
          <p:cNvPr id="9" name="Rectangle 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0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14 of 14</a:t>
            </a:r>
          </a:p>
        </p:txBody>
      </p:sp>
    </p:spTree>
    <p:extLst>
      <p:ext uri="{BB962C8B-B14F-4D97-AF65-F5344CB8AC3E}">
        <p14:creationId xmlns:p14="http://schemas.microsoft.com/office/powerpoint/2010/main" val="180659251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4" name="Content Placeholder 1"/>
          <p:cNvSpPr txBox="1">
            <a:spLocks/>
          </p:cNvSpPr>
          <p:nvPr/>
        </p:nvSpPr>
        <p:spPr>
          <a:xfrm>
            <a:off x="251520" y="980728"/>
            <a:ext cx="8640960" cy="271049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Revision Page</a:t>
            </a:r>
          </a:p>
        </p:txBody>
      </p:sp>
      <p:sp>
        <p:nvSpPr>
          <p:cNvPr id="5" name="Text Placeholder 2"/>
          <p:cNvSpPr txBox="1">
            <a:spLocks/>
          </p:cNvSpPr>
          <p:nvPr/>
        </p:nvSpPr>
        <p:spPr>
          <a:xfrm>
            <a:off x="250825" y="1484313"/>
            <a:ext cx="8642350" cy="475297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Revisions Table</a:t>
            </a:r>
          </a:p>
          <a:p>
            <a:pPr marL="0" indent="0" algn="ctr">
              <a:buFont typeface="Arial" panose="020B0604020202020204" pitchFamily="34" charset="0"/>
              <a:buNone/>
            </a:pPr>
            <a:endParaRPr lang="en-US" dirty="0"/>
          </a:p>
          <a:p>
            <a:pPr marL="0" indent="0" algn="ctr">
              <a:buFont typeface="Arial" panose="020B0604020202020204" pitchFamily="34" charset="0"/>
              <a:buNone/>
            </a:pPr>
            <a:endParaRPr lang="en-CA" dirty="0"/>
          </a:p>
        </p:txBody>
      </p:sp>
      <p:graphicFrame>
        <p:nvGraphicFramePr>
          <p:cNvPr id="10" name="Table 9"/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659457125"/>
              </p:ext>
            </p:extLst>
          </p:nvPr>
        </p:nvGraphicFramePr>
        <p:xfrm>
          <a:off x="1524000" y="2432874"/>
          <a:ext cx="6096000" cy="175260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2126704">
                  <a:extLst>
                    <a:ext uri="{9D8B030D-6E8A-4147-A177-3AD203B41FA5}">
                      <a16:colId xmlns:a16="http://schemas.microsoft.com/office/drawing/2014/main" val="20000"/>
                    </a:ext>
                  </a:extLst>
                </a:gridCol>
                <a:gridCol w="1937296">
                  <a:extLst>
                    <a:ext uri="{9D8B030D-6E8A-4147-A177-3AD203B41FA5}">
                      <a16:colId xmlns:a16="http://schemas.microsoft.com/office/drawing/2014/main" val="20001"/>
                    </a:ext>
                  </a:extLst>
                </a:gridCol>
                <a:gridCol w="2032000">
                  <a:extLst>
                    <a:ext uri="{9D8B030D-6E8A-4147-A177-3AD203B41FA5}">
                      <a16:colId xmlns:a16="http://schemas.microsoft.com/office/drawing/2014/main" val="20002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Date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Revisions Type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Page Number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0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March 7, 2016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Initial Creation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All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1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CA" baseline="0" dirty="0"/>
                        <a:t>November 6, 2020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Update headers and contents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CA" dirty="0"/>
                        <a:t>All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0002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July 10, 2023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Update content</a:t>
                      </a:r>
                      <a:endParaRPr lang="en-CA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5, 8</a:t>
                      </a:r>
                      <a:endParaRPr lang="en-CA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371094235"/>
                  </a:ext>
                </a:extLst>
              </a:tr>
            </a:tbl>
          </a:graphicData>
        </a:graphic>
      </p:graphicFrame>
      <p:sp>
        <p:nvSpPr>
          <p:cNvPr id="8" name="Rectangle 7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2 of 14</a:t>
            </a:r>
          </a:p>
        </p:txBody>
      </p:sp>
    </p:spTree>
    <p:extLst>
      <p:ext uri="{BB962C8B-B14F-4D97-AF65-F5344CB8AC3E}">
        <p14:creationId xmlns:p14="http://schemas.microsoft.com/office/powerpoint/2010/main" val="270371908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9" name="Content Placeholder 1"/>
          <p:cNvSpPr txBox="1">
            <a:spLocks/>
          </p:cNvSpPr>
          <p:nvPr/>
        </p:nvSpPr>
        <p:spPr>
          <a:xfrm>
            <a:off x="251520" y="980728"/>
            <a:ext cx="8640960" cy="318233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</a:pPr>
            <a:r>
              <a:rPr lang="en-US" sz="1600" b="1" dirty="0">
                <a:latin typeface="Arial" panose="020B0604020202020204" pitchFamily="34" charset="0"/>
                <a:cs typeface="Arial" panose="020B0604020202020204" pitchFamily="34" charset="0"/>
              </a:rPr>
              <a:t>INTRODUCTION</a:t>
            </a:r>
            <a:endParaRPr lang="en-CA" sz="1600" b="1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3 of 14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8" name="Rectangle 7"/>
          <p:cNvSpPr>
            <a:spLocks/>
          </p:cNvSpPr>
          <p:nvPr/>
        </p:nvSpPr>
        <p:spPr>
          <a:xfrm>
            <a:off x="3050438" y="1831356"/>
            <a:ext cx="5113325" cy="3323987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latin typeface="Arial" pitchFamily="34" charset="0"/>
                <a:cs typeface="Arial" pitchFamily="34" charset="0"/>
              </a:rPr>
              <a:t>In this module, you will learn how to:</a:t>
            </a:r>
          </a:p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endParaRPr lang="en-CA" sz="1200" b="1" dirty="0">
              <a:latin typeface="Arial" pitchFamily="34" charset="0"/>
              <a:cs typeface="Arial" pitchFamily="34" charset="0"/>
            </a:endParaRPr>
          </a:p>
          <a:p>
            <a:pPr marL="171450" indent="-171450">
              <a:buFont typeface="Arial" panose="020B0604020202020204" pitchFamily="34" charset="0"/>
              <a:buChar char="•"/>
            </a:pP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Correct a previously submitted Unit Tract Revision</a:t>
            </a:r>
          </a:p>
          <a:p>
            <a:pPr marL="171450" indent="-171450">
              <a:buFont typeface="Arial" panose="020B0604020202020204" pitchFamily="34" charset="0"/>
              <a:buChar char="•"/>
            </a:pP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Note:  As per the Petroleum Joint Venture Association model,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Exhibit A Revision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 when a modification to an Exhibit A is required.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Exhibit A Correction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is when there is an error of a clerical nature occurred.</a:t>
            </a:r>
          </a:p>
          <a:p>
            <a:pPr marL="628650" lvl="1" indent="-171450">
              <a:buFont typeface="Arial" panose="020B0604020202020204" pitchFamily="34" charset="0"/>
              <a:buChar char="•"/>
            </a:pP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Prerequisite Learning Module</a:t>
            </a:r>
          </a:p>
          <a:p>
            <a:endParaRPr lang="en-US" sz="1200" b="1" u="sng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Before proceeding, we recommend that you view the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Unit Agreement Exhibit A Roles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Unit Tract Revision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and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Reports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modules located in the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2"/>
              </a:rPr>
              <a:t>Online Learning portal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en-CA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628650" lvl="1" indent="-171450">
              <a:buFont typeface="Wingdings" panose="05000000000000000000" pitchFamily="2" charset="2"/>
              <a:buChar char="Ø"/>
              <a:defRPr/>
            </a:pPr>
            <a:endParaRPr lang="en-US" sz="1200" dirty="0">
              <a:latin typeface="Arial" charset="0"/>
            </a:endParaRPr>
          </a:p>
          <a:p>
            <a:pPr>
              <a:defRPr/>
            </a:pPr>
            <a:endParaRPr lang="en-US" sz="1200" dirty="0">
              <a:latin typeface="Arial" charset="0"/>
            </a:endParaRPr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645309" y="1696565"/>
            <a:ext cx="1841487" cy="374566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144834131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" name="Picture 2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83353" y="1368754"/>
            <a:ext cx="4996569" cy="1671388"/>
          </a:xfrm>
          <a:prstGeom prst="rect">
            <a:avLst/>
          </a:prstGeom>
        </p:spPr>
      </p:pic>
      <p:pic>
        <p:nvPicPr>
          <p:cNvPr id="4" name="Picture 3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881091" y="1861166"/>
            <a:ext cx="2026881" cy="3750596"/>
          </a:xfrm>
          <a:prstGeom prst="rect">
            <a:avLst/>
          </a:prstGeom>
        </p:spPr>
      </p:pic>
      <p:sp>
        <p:nvSpPr>
          <p:cNvPr id="2" name="Rectangle 1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US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  <a:endParaRPr lang="en-CA" sz="2800" b="1" dirty="0">
              <a:solidFill>
                <a:schemeClr val="bg1"/>
              </a:solidFill>
              <a:latin typeface="Calibri" panose="020F0502020204030204" pitchFamily="34" charset="0"/>
              <a:cs typeface="Calibri" panose="020F0502020204030204" pitchFamily="34" charset="0"/>
            </a:endParaRPr>
          </a:p>
        </p:txBody>
      </p:sp>
      <p:sp>
        <p:nvSpPr>
          <p:cNvPr id="14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4 of 14</a:t>
            </a:r>
          </a:p>
        </p:txBody>
      </p:sp>
      <p:sp>
        <p:nvSpPr>
          <p:cNvPr id="13" name="Rectangle 12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8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AGREEMENT EXHIBIT A – LOGIN – UNIT TRACT REVISION</a:t>
            </a:r>
          </a:p>
        </p:txBody>
      </p:sp>
      <p:sp>
        <p:nvSpPr>
          <p:cNvPr id="9" name="Rounded Rectangular Callout 8"/>
          <p:cNvSpPr/>
          <p:nvPr/>
        </p:nvSpPr>
        <p:spPr>
          <a:xfrm>
            <a:off x="1333378" y="3640152"/>
            <a:ext cx="1676400" cy="685800"/>
          </a:xfrm>
          <a:prstGeom prst="wedgeRoundRectCallout">
            <a:avLst>
              <a:gd name="adj1" fmla="val -11230"/>
              <a:gd name="adj2" fmla="val -187330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Login to ETS with your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User Name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and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Password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0" name="Rounded Rectangular Callout 9"/>
          <p:cNvSpPr/>
          <p:nvPr/>
        </p:nvSpPr>
        <p:spPr>
          <a:xfrm>
            <a:off x="7002571" y="1806599"/>
            <a:ext cx="1423920" cy="596401"/>
          </a:xfrm>
          <a:prstGeom prst="wedgeRoundRectCallout">
            <a:avLst>
              <a:gd name="adj1" fmla="val -79257"/>
              <a:gd name="adj2" fmla="val 15452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Expand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Unit Agreement Exhibit A</a:t>
            </a:r>
            <a:endParaRPr lang="en-CA" sz="1200" b="1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6" name="Rounded Rectangular Callout 15"/>
          <p:cNvSpPr/>
          <p:nvPr/>
        </p:nvSpPr>
        <p:spPr>
          <a:xfrm>
            <a:off x="6470156" y="4187737"/>
            <a:ext cx="1676400" cy="685800"/>
          </a:xfrm>
          <a:prstGeom prst="wedgeRoundRectCallout">
            <a:avLst>
              <a:gd name="adj1" fmla="val -50325"/>
              <a:gd name="adj2" fmla="val -144626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Unit Tract Revision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08293437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5 of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TRACT REVISION – CORRECTION</a:t>
            </a:r>
          </a:p>
        </p:txBody>
      </p:sp>
      <p:sp>
        <p:nvSpPr>
          <p:cNvPr id="11" name="TextBox 10"/>
          <p:cNvSpPr txBox="1"/>
          <p:nvPr/>
        </p:nvSpPr>
        <p:spPr>
          <a:xfrm>
            <a:off x="1486816" y="2352572"/>
            <a:ext cx="6225650" cy="224676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Types of correction that Unit Operator can correct electronically on revision that is either current and/or within the open year:</a:t>
            </a:r>
          </a:p>
          <a:p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171450" indent="-171450">
              <a:buFontTx/>
              <a:buChar char="-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*Revision Effective Date </a:t>
            </a:r>
          </a:p>
          <a:p>
            <a:pPr marL="171450" indent="-171450">
              <a:buFontTx/>
              <a:buChar char="-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Working Interest Owners</a:t>
            </a:r>
          </a:p>
          <a:p>
            <a:pPr marL="171450" indent="-171450">
              <a:buFontTx/>
              <a:buChar char="-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Share of Working Interest %</a:t>
            </a:r>
          </a:p>
          <a:p>
            <a:pPr marL="171450" indent="-171450">
              <a:buFontTx/>
              <a:buChar char="-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Share of Tract Participation %</a:t>
            </a:r>
          </a:p>
          <a:p>
            <a:pPr marL="171450" indent="-171450">
              <a:buFontTx/>
              <a:buChar char="-"/>
            </a:pPr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Royalty Owners</a:t>
            </a:r>
          </a:p>
          <a:p>
            <a:pPr marL="171450" indent="-171450">
              <a:buFontTx/>
              <a:buChar char="-"/>
            </a:pPr>
            <a:endParaRPr lang="en-US" sz="1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400" b="1" dirty="0">
                <a:latin typeface="Arial" panose="020B0604020202020204" pitchFamily="34" charset="0"/>
                <a:cs typeface="Arial" panose="020B0604020202020204" pitchFamily="34" charset="0"/>
              </a:rPr>
              <a:t>*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can only correct on </a:t>
            </a:r>
            <a:r>
              <a:rPr lang="en-US" sz="1400" i="1" u="sng" dirty="0"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en-US" sz="1400" dirty="0">
                <a:latin typeface="Arial" panose="020B0604020202020204" pitchFamily="34" charset="0"/>
                <a:cs typeface="Arial" panose="020B0604020202020204" pitchFamily="34" charset="0"/>
              </a:rPr>
              <a:t> revision</a:t>
            </a:r>
          </a:p>
        </p:txBody>
      </p:sp>
    </p:spTree>
    <p:extLst>
      <p:ext uri="{BB962C8B-B14F-4D97-AF65-F5344CB8AC3E}">
        <p14:creationId xmlns:p14="http://schemas.microsoft.com/office/powerpoint/2010/main" val="1055204702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6 of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1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TRACT CORRECTION – ADMINISTRATIVE TAB - REVISION EFFECTIVE DATE</a:t>
            </a:r>
          </a:p>
        </p:txBody>
      </p:sp>
      <p:sp>
        <p:nvSpPr>
          <p:cNvPr id="9" name="object 13"/>
          <p:cNvSpPr/>
          <p:nvPr/>
        </p:nvSpPr>
        <p:spPr>
          <a:xfrm>
            <a:off x="508510" y="5863939"/>
            <a:ext cx="329261" cy="343429"/>
          </a:xfrm>
          <a:prstGeom prst="rect">
            <a:avLst/>
          </a:prstGeom>
          <a:blipFill>
            <a:blip r:embed="rId2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59189" y="1364369"/>
            <a:ext cx="6826829" cy="4296711"/>
          </a:xfrm>
          <a:prstGeom prst="rect">
            <a:avLst/>
          </a:prstGeom>
        </p:spPr>
      </p:pic>
      <p:sp>
        <p:nvSpPr>
          <p:cNvPr id="14" name="Rounded Rectangular Callout 13"/>
          <p:cNvSpPr/>
          <p:nvPr/>
        </p:nvSpPr>
        <p:spPr>
          <a:xfrm>
            <a:off x="5773533" y="3062249"/>
            <a:ext cx="1676400" cy="685800"/>
          </a:xfrm>
          <a:prstGeom prst="wedgeRoundRectCallout">
            <a:avLst>
              <a:gd name="adj1" fmla="val 54146"/>
              <a:gd name="adj2" fmla="val -112858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Company Name 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from the dropdown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7" name="TextBox 16"/>
          <p:cNvSpPr txBox="1"/>
          <p:nvPr/>
        </p:nvSpPr>
        <p:spPr>
          <a:xfrm>
            <a:off x="837771" y="5804822"/>
            <a:ext cx="8220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A new Unit Tract Revision request must be created in order to process Correction. </a:t>
            </a: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Administrative tab is required in order to proceed to any of the correction type.</a:t>
            </a:r>
          </a:p>
        </p:txBody>
      </p:sp>
    </p:spTree>
    <p:extLst>
      <p:ext uri="{BB962C8B-B14F-4D97-AF65-F5344CB8AC3E}">
        <p14:creationId xmlns:p14="http://schemas.microsoft.com/office/powerpoint/2010/main" val="768250586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300272" y="1461657"/>
            <a:ext cx="6064878" cy="378139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7 of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TRACT CORRECTION – ADMINISTRATIVE TAB – REVISION EFFECTIVE DATE</a:t>
            </a:r>
          </a:p>
        </p:txBody>
      </p:sp>
      <p:pic>
        <p:nvPicPr>
          <p:cNvPr id="3" name="Picture 2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4136405" y="2004248"/>
            <a:ext cx="4655000" cy="3487602"/>
          </a:xfrm>
          <a:prstGeom prst="rect">
            <a:avLst/>
          </a:prstGeom>
        </p:spPr>
      </p:pic>
      <p:sp>
        <p:nvSpPr>
          <p:cNvPr id="26" name="Rounded Rectangular Callout 25"/>
          <p:cNvSpPr/>
          <p:nvPr/>
        </p:nvSpPr>
        <p:spPr>
          <a:xfrm>
            <a:off x="2289996" y="3522611"/>
            <a:ext cx="1368470" cy="639596"/>
          </a:xfrm>
          <a:prstGeom prst="wedgeRoundRectCallout">
            <a:avLst>
              <a:gd name="adj1" fmla="val -14236"/>
              <a:gd name="adj2" fmla="val -148917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    to to search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Unit Agreement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27" name="Rounded Rectangular Callout 26"/>
          <p:cNvSpPr/>
          <p:nvPr/>
        </p:nvSpPr>
        <p:spPr>
          <a:xfrm>
            <a:off x="6843089" y="3333891"/>
            <a:ext cx="1342266" cy="382703"/>
          </a:xfrm>
          <a:prstGeom prst="wedgeRoundRectCallout">
            <a:avLst>
              <a:gd name="adj1" fmla="val 57208"/>
              <a:gd name="adj2" fmla="val -12186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US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US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Select</a:t>
            </a:r>
            <a:endParaRPr lang="en-CA" sz="1200" dirty="0">
              <a:solidFill>
                <a:schemeClr val="tx1"/>
              </a:solidFill>
              <a:latin typeface="Arial" pitchFamily="34" charset="0"/>
              <a:cs typeface="Arial" pitchFamily="34" charset="0"/>
            </a:endParaRPr>
          </a:p>
        </p:txBody>
      </p:sp>
      <p:sp>
        <p:nvSpPr>
          <p:cNvPr id="13" name="object 13"/>
          <p:cNvSpPr/>
          <p:nvPr/>
        </p:nvSpPr>
        <p:spPr>
          <a:xfrm>
            <a:off x="300272" y="5856407"/>
            <a:ext cx="324774" cy="266160"/>
          </a:xfrm>
          <a:prstGeom prst="rect">
            <a:avLst/>
          </a:prstGeom>
          <a:blipFill>
            <a:blip r:embed="rId4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4" name="TextBox 13"/>
          <p:cNvSpPr txBox="1"/>
          <p:nvPr/>
        </p:nvSpPr>
        <p:spPr>
          <a:xfrm>
            <a:off x="625046" y="5741486"/>
            <a:ext cx="8220487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Unit Operator, Unit Agreement Name, Revision Effective Date and PE ID columns can be sorted in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Ascending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or </a:t>
            </a:r>
            <a:r>
              <a:rPr lang="en-US" sz="1200" b="1" dirty="0">
                <a:latin typeface="Arial" panose="020B0604020202020204" pitchFamily="34" charset="0"/>
                <a:cs typeface="Arial" panose="020B0604020202020204" pitchFamily="34" charset="0"/>
              </a:rPr>
              <a:t>Descending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order by clicking on the column title.</a:t>
            </a:r>
          </a:p>
        </p:txBody>
      </p:sp>
      <p:cxnSp>
        <p:nvCxnSpPr>
          <p:cNvPr id="15" name="Straight Arrow Connector 14"/>
          <p:cNvCxnSpPr/>
          <p:nvPr/>
        </p:nvCxnSpPr>
        <p:spPr>
          <a:xfrm>
            <a:off x="2964426" y="2861187"/>
            <a:ext cx="1171979" cy="0"/>
          </a:xfrm>
          <a:prstGeom prst="straightConnector1">
            <a:avLst/>
          </a:prstGeom>
          <a:ln w="38100">
            <a:solidFill>
              <a:schemeClr val="accent2"/>
            </a:solidFill>
            <a:prstDash val="dash"/>
            <a:tailEnd type="arrow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pic>
        <p:nvPicPr>
          <p:cNvPr id="16" name="Picture 15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3015722" y="3576620"/>
            <a:ext cx="295238" cy="17142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9581347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320971" y="1311975"/>
            <a:ext cx="6569498" cy="4121329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8 of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object 13"/>
          <p:cNvSpPr/>
          <p:nvPr/>
        </p:nvSpPr>
        <p:spPr>
          <a:xfrm>
            <a:off x="339316" y="5796912"/>
            <a:ext cx="403967" cy="382328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0" name="Title 13"/>
          <p:cNvSpPr txBox="1">
            <a:spLocks/>
          </p:cNvSpPr>
          <p:nvPr/>
        </p:nvSpPr>
        <p:spPr>
          <a:xfrm>
            <a:off x="228600" y="1057275"/>
            <a:ext cx="7815611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TRACT CORRECTION – ADMINISTRATIVE TAB – REVISION EFFECTIVE DATE</a:t>
            </a:r>
          </a:p>
        </p:txBody>
      </p:sp>
      <p:sp>
        <p:nvSpPr>
          <p:cNvPr id="7" name="Rounded Rectangular Callout 6"/>
          <p:cNvSpPr/>
          <p:nvPr/>
        </p:nvSpPr>
        <p:spPr>
          <a:xfrm>
            <a:off x="3926346" y="2899877"/>
            <a:ext cx="1736256" cy="710856"/>
          </a:xfrm>
          <a:prstGeom prst="wedgeRoundRectCallout">
            <a:avLst>
              <a:gd name="adj1" fmla="val -71897"/>
              <a:gd name="adj2" fmla="val 58763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From the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Revision # dropdown</a:t>
            </a: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, select the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current revision</a:t>
            </a: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</a:t>
            </a:r>
          </a:p>
        </p:txBody>
      </p:sp>
      <p:sp>
        <p:nvSpPr>
          <p:cNvPr id="14" name="TextBox 13"/>
          <p:cNvSpPr txBox="1"/>
          <p:nvPr/>
        </p:nvSpPr>
        <p:spPr>
          <a:xfrm>
            <a:off x="684230" y="5572578"/>
            <a:ext cx="8220487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The </a:t>
            </a:r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Revision Effective Date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can </a:t>
            </a:r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only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be corrected on the </a:t>
            </a:r>
            <a:r>
              <a:rPr lang="en-US" sz="1200" b="1" u="sng" dirty="0">
                <a:latin typeface="Arial" panose="020B0604020202020204" pitchFamily="34" charset="0"/>
                <a:cs typeface="Arial" panose="020B0604020202020204" pitchFamily="34" charset="0"/>
              </a:rPr>
              <a:t>current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revision.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Correction of Revision Effective Date to an </a:t>
            </a:r>
            <a:r>
              <a:rPr lang="en-US" sz="1200" b="1" i="1" dirty="0">
                <a:latin typeface="Arial" panose="020B0604020202020204" pitchFamily="34" charset="0"/>
                <a:cs typeface="Arial" panose="020B0604020202020204" pitchFamily="34" charset="0"/>
              </a:rPr>
              <a:t>older (and within the open year) revision is submitted manually.</a:t>
            </a:r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Please email 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  <a:hlinkClick r:id="rId4"/>
              </a:rPr>
              <a:t>EnergyUnitsHelpdesk@gov.ab.ca</a:t>
            </a:r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 for manual submission.</a:t>
            </a:r>
          </a:p>
        </p:txBody>
      </p:sp>
    </p:spTree>
    <p:extLst>
      <p:ext uri="{BB962C8B-B14F-4D97-AF65-F5344CB8AC3E}">
        <p14:creationId xmlns:p14="http://schemas.microsoft.com/office/powerpoint/2010/main" val="1274490751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6" name="Picture 5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45610" y="1355443"/>
            <a:ext cx="6574339" cy="4100825"/>
          </a:xfrm>
          <a:prstGeom prst="rect">
            <a:avLst/>
          </a:prstGeom>
        </p:spPr>
      </p:pic>
      <p:sp>
        <p:nvSpPr>
          <p:cNvPr id="4" name="Rectangle 3"/>
          <p:cNvSpPr/>
          <p:nvPr/>
        </p:nvSpPr>
        <p:spPr>
          <a:xfrm>
            <a:off x="4948015" y="59904"/>
            <a:ext cx="3956703" cy="5232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r"/>
            <a:r>
              <a:rPr lang="en-CA" sz="2800" b="1" dirty="0">
                <a:solidFill>
                  <a:schemeClr val="bg1"/>
                </a:solidFill>
                <a:latin typeface="Calibri" panose="020F0502020204030204" pitchFamily="34" charset="0"/>
                <a:cs typeface="Calibri" panose="020F0502020204030204" pitchFamily="34" charset="0"/>
              </a:rPr>
              <a:t>Unit Agreement Exhibit A</a:t>
            </a:r>
          </a:p>
        </p:txBody>
      </p:sp>
      <p:sp>
        <p:nvSpPr>
          <p:cNvPr id="18" name="Footer Placeholder 4"/>
          <p:cNvSpPr txBox="1">
            <a:spLocks/>
          </p:cNvSpPr>
          <p:nvPr/>
        </p:nvSpPr>
        <p:spPr>
          <a:xfrm>
            <a:off x="7948265" y="6658275"/>
            <a:ext cx="956453" cy="1997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defPPr>
              <a:defRPr lang="en-US"/>
            </a:defPPr>
            <a:lvl1pPr marL="0" algn="ctr" defTabSz="457200" rtl="0" eaLnBrk="1" latinLnBrk="0" hangingPunct="1">
              <a:defRPr sz="1200" kern="120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900" dirty="0">
                <a:latin typeface="Arial" panose="020B0604020202020204" pitchFamily="34" charset="0"/>
                <a:cs typeface="Arial" panose="020B0604020202020204" pitchFamily="34" charset="0"/>
              </a:rPr>
              <a:t>Page 9 of 14</a:t>
            </a:r>
          </a:p>
        </p:txBody>
      </p:sp>
      <p:sp>
        <p:nvSpPr>
          <p:cNvPr id="19" name="Rectangle 18"/>
          <p:cNvSpPr/>
          <p:nvPr/>
        </p:nvSpPr>
        <p:spPr>
          <a:xfrm>
            <a:off x="6694098" y="499270"/>
            <a:ext cx="2210620" cy="338554"/>
          </a:xfrm>
          <a:prstGeom prst="rect">
            <a:avLst/>
          </a:prstGeom>
        </p:spPr>
        <p:txBody>
          <a:bodyPr wrap="square">
            <a:spAutoFit/>
          </a:bodyPr>
          <a:lstStyle>
            <a:defPPr>
              <a:defRPr lang="en-US"/>
            </a:defPPr>
            <a:lvl1pPr marL="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457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914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371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18288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2860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7432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2004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657600" algn="l" defTabSz="457200" rtl="0" eaLnBrk="1" latinLnBrk="0" hangingPunct="1"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r>
              <a:rPr lang="en-CA" sz="1600" b="1" dirty="0">
                <a:solidFill>
                  <a:schemeClr val="bg1"/>
                </a:solidFill>
              </a:rPr>
              <a:t>Government of Alberta</a:t>
            </a:r>
          </a:p>
        </p:txBody>
      </p:sp>
      <p:sp>
        <p:nvSpPr>
          <p:cNvPr id="9" name="object 13"/>
          <p:cNvSpPr/>
          <p:nvPr/>
        </p:nvSpPr>
        <p:spPr>
          <a:xfrm>
            <a:off x="376941" y="5819761"/>
            <a:ext cx="307290" cy="344113"/>
          </a:xfrm>
          <a:prstGeom prst="rect">
            <a:avLst/>
          </a:prstGeom>
          <a:blipFill>
            <a:blip r:embed="rId3" cstate="print"/>
            <a:stretch>
              <a:fillRect/>
            </a:stretch>
          </a:blipFill>
        </p:spPr>
        <p:txBody>
          <a:bodyPr wrap="square" lIns="0" tIns="0" rIns="0" bIns="0" rtlCol="0">
            <a:spAutoFit/>
          </a:bodyPr>
          <a:lstStyle/>
          <a:p>
            <a:endParaRPr dirty="0"/>
          </a:p>
        </p:txBody>
      </p:sp>
      <p:sp>
        <p:nvSpPr>
          <p:cNvPr id="12" name="Rounded Rectangular Callout 11"/>
          <p:cNvSpPr/>
          <p:nvPr/>
        </p:nvSpPr>
        <p:spPr>
          <a:xfrm>
            <a:off x="2171863" y="2389635"/>
            <a:ext cx="1796222" cy="901030"/>
          </a:xfrm>
          <a:prstGeom prst="wedgeRoundRectCallout">
            <a:avLst>
              <a:gd name="adj1" fmla="val 38775"/>
              <a:gd name="adj2" fmla="val 8359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Once the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current revision</a:t>
            </a: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is selected, the indicator, “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Correction</a:t>
            </a: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” appears</a:t>
            </a:r>
          </a:p>
        </p:txBody>
      </p:sp>
      <p:sp>
        <p:nvSpPr>
          <p:cNvPr id="15" name="Title 13"/>
          <p:cNvSpPr txBox="1">
            <a:spLocks/>
          </p:cNvSpPr>
          <p:nvPr/>
        </p:nvSpPr>
        <p:spPr>
          <a:xfrm>
            <a:off x="228600" y="1057275"/>
            <a:ext cx="8498434" cy="246221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85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CA" sz="1600" b="1" dirty="0">
                <a:latin typeface="Arial" panose="020B0604020202020204" pitchFamily="34" charset="0"/>
                <a:cs typeface="Arial" panose="020B0604020202020204" pitchFamily="34" charset="0"/>
              </a:rPr>
              <a:t>UNIT TRACT CORRECTION – ADMINISTRATIVE TAB – REVISION EFFECTIVE DATE</a:t>
            </a:r>
          </a:p>
        </p:txBody>
      </p:sp>
      <p:sp>
        <p:nvSpPr>
          <p:cNvPr id="17" name="Rounded Rectangular Callout 16"/>
          <p:cNvSpPr/>
          <p:nvPr/>
        </p:nvSpPr>
        <p:spPr>
          <a:xfrm>
            <a:off x="4477817" y="3414963"/>
            <a:ext cx="1966526" cy="660648"/>
          </a:xfrm>
          <a:prstGeom prst="wedgeRoundRectCallout">
            <a:avLst>
              <a:gd name="adj1" fmla="val -119264"/>
              <a:gd name="adj2" fmla="val 9411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1</a:t>
            </a: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the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correct</a:t>
            </a: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Revision Effective Date</a:t>
            </a:r>
          </a:p>
        </p:txBody>
      </p:sp>
      <p:sp>
        <p:nvSpPr>
          <p:cNvPr id="20" name="Rounded Rectangular Callout 19"/>
          <p:cNvSpPr/>
          <p:nvPr/>
        </p:nvSpPr>
        <p:spPr>
          <a:xfrm>
            <a:off x="1667199" y="4423457"/>
            <a:ext cx="1450310" cy="637814"/>
          </a:xfrm>
          <a:prstGeom prst="wedgeRoundRectCallout">
            <a:avLst>
              <a:gd name="adj1" fmla="val 36119"/>
              <a:gd name="adj2" fmla="val -101822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2</a:t>
            </a: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Enter Description of the correction</a:t>
            </a:r>
          </a:p>
        </p:txBody>
      </p:sp>
      <p:sp>
        <p:nvSpPr>
          <p:cNvPr id="21" name="Rounded Rectangular Callout 20"/>
          <p:cNvSpPr/>
          <p:nvPr/>
        </p:nvSpPr>
        <p:spPr>
          <a:xfrm>
            <a:off x="5164291" y="4540199"/>
            <a:ext cx="857977" cy="521072"/>
          </a:xfrm>
          <a:prstGeom prst="wedgeRoundRectCallout">
            <a:avLst>
              <a:gd name="adj1" fmla="val -84001"/>
              <a:gd name="adj2" fmla="val 10886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3</a:t>
            </a: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Save</a:t>
            </a:r>
          </a:p>
        </p:txBody>
      </p:sp>
      <p:sp>
        <p:nvSpPr>
          <p:cNvPr id="22" name="Rounded Rectangular Callout 21"/>
          <p:cNvSpPr/>
          <p:nvPr/>
        </p:nvSpPr>
        <p:spPr>
          <a:xfrm>
            <a:off x="3539098" y="4442862"/>
            <a:ext cx="857977" cy="521072"/>
          </a:xfrm>
          <a:prstGeom prst="wedgeRoundRectCallout">
            <a:avLst>
              <a:gd name="adj1" fmla="val 2965"/>
              <a:gd name="adj2" fmla="val 108864"/>
              <a:gd name="adj3" fmla="val 16667"/>
            </a:avLst>
          </a:prstGeom>
          <a:solidFill>
            <a:schemeClr val="bg1"/>
          </a:solidFill>
          <a:ln w="19050">
            <a:solidFill>
              <a:schemeClr val="tx2">
                <a:lumMod val="60000"/>
                <a:lumOff val="4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fontAlgn="auto">
              <a:spcBef>
                <a:spcPts val="0"/>
              </a:spcBef>
              <a:spcAft>
                <a:spcPts val="0"/>
              </a:spcAft>
              <a:defRPr/>
            </a:pP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4</a:t>
            </a:r>
            <a:r>
              <a:rPr lang="en-CA" sz="1200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. Click </a:t>
            </a:r>
            <a:r>
              <a:rPr lang="en-CA" sz="1200" b="1" dirty="0">
                <a:solidFill>
                  <a:schemeClr val="tx1"/>
                </a:solidFill>
                <a:latin typeface="Arial" pitchFamily="34" charset="0"/>
                <a:cs typeface="Arial" pitchFamily="34" charset="0"/>
              </a:rPr>
              <a:t>Submit</a:t>
            </a:r>
          </a:p>
        </p:txBody>
      </p:sp>
      <p:sp>
        <p:nvSpPr>
          <p:cNvPr id="24" name="TextBox 23"/>
          <p:cNvSpPr txBox="1"/>
          <p:nvPr/>
        </p:nvSpPr>
        <p:spPr>
          <a:xfrm>
            <a:off x="660909" y="5599303"/>
            <a:ext cx="7873491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If the correction is only for Revision Effective Date, the request can be submitted at this point. </a:t>
            </a:r>
          </a:p>
          <a:p>
            <a:endParaRPr lang="en-US" sz="1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r>
              <a:rPr lang="en-US" sz="1200" dirty="0">
                <a:latin typeface="Arial" panose="020B0604020202020204" pitchFamily="34" charset="0"/>
                <a:cs typeface="Arial" panose="020B0604020202020204" pitchFamily="34" charset="0"/>
              </a:rPr>
              <a:t>If the correction is for Working Interest Owner, Royalty Owner, Share of Working Interest % and/or Share of Tract Participation %, then proceed to the appropriate tab after clicking Save.</a:t>
            </a:r>
          </a:p>
        </p:txBody>
      </p:sp>
    </p:spTree>
    <p:extLst>
      <p:ext uri="{BB962C8B-B14F-4D97-AF65-F5344CB8AC3E}">
        <p14:creationId xmlns:p14="http://schemas.microsoft.com/office/powerpoint/2010/main" val="38408010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_rels/item4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4.xml"/></Relationships>
</file>

<file path=customXml/_rels/item5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5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cument" ma:contentTypeID="0x010100EDBFD8A632FAA9499563EDAF54787418" ma:contentTypeVersion="58" ma:contentTypeDescription="Create a new document." ma:contentTypeScope="" ma:versionID="b53a397331714d7afa02e4ca8c293c8c">
  <xsd:schema xmlns:xsd="http://www.w3.org/2001/XMLSchema" xmlns:xs="http://www.w3.org/2001/XMLSchema" xmlns:p="http://schemas.microsoft.com/office/2006/metadata/properties" xmlns:ns2="777c1a7a-1360-4818-9490-47cc72e3855c" xmlns:ns3="d5927893-c91b-45a8-81bb-b7f5cfa094c8" xmlns:ns4="350c7f2d-22b5-4c05-88ab-16906deb3555" targetNamespace="http://schemas.microsoft.com/office/2006/metadata/properties" ma:root="true" ma:fieldsID="8960c4f1677b868ae873b3079f8a5146" ns2:_="" ns3:_="" ns4:_="">
    <xsd:import namespace="777c1a7a-1360-4818-9490-47cc72e3855c"/>
    <xsd:import namespace="d5927893-c91b-45a8-81bb-b7f5cfa094c8"/>
    <xsd:import namespace="350c7f2d-22b5-4c05-88ab-16906deb3555"/>
    <xsd:element name="properties">
      <xsd:complexType>
        <xsd:sequence>
          <xsd:element name="documentManagement">
            <xsd:complexType>
              <xsd:all>
                <xsd:element ref="ns2:DoE_x0020_Description" minOccurs="0"/>
                <xsd:element ref="ns2:DoE_x0020_Alternative_x0020_Title" minOccurs="0"/>
                <xsd:element ref="ns2:DoE_x0020_Effective_x0020_Date" minOccurs="0"/>
                <xsd:element ref="ns2:DOE_x0020_Document_x0020_Type" minOccurs="0"/>
                <xsd:element ref="ns2:DoE_x0020_Commodity" minOccurs="0"/>
                <xsd:element ref="ns2:DoE_x0020_Keywords" minOccurs="0"/>
                <xsd:element ref="ns2:DoE_x0020_Contributor" minOccurs="0"/>
                <xsd:element ref="ns2:DoE_x0020_Creator_x0020_Internal_x0020_Name" minOccurs="0"/>
                <xsd:element ref="ns2:DoE_x0020_Creator_x0020_Organizational_x0020_Unit" minOccurs="0"/>
                <xsd:element ref="ns2:DoE_x0020_Creator_x0020_External" minOccurs="0"/>
                <xsd:element ref="ns2:DoE_x0020_Language"/>
                <xsd:element ref="ns2:DoE_x0020_Official_x0020_Record" minOccurs="0"/>
                <xsd:element ref="ns3:Category" minOccurs="0"/>
                <xsd:element ref="ns3:Sub_x002d_category" minOccurs="0"/>
                <xsd:element ref="ns2:_dlc_DocId" minOccurs="0"/>
                <xsd:element ref="ns2:_dlc_DocIdUrl" minOccurs="0"/>
                <xsd:element ref="ns2:_dlc_DocIdPersistId" minOccurs="0"/>
                <xsd:element ref="ns3:MediaServiceMetadata" minOccurs="0"/>
                <xsd:element ref="ns3:MediaServiceFastMetadata" minOccurs="0"/>
                <xsd:element ref="ns3:MediaServiceObjectDetectorVersions" minOccurs="0"/>
                <xsd:element ref="ns3:lcf76f155ced4ddcb4097134ff3c332f" minOccurs="0"/>
                <xsd:element ref="ns4:TaxCatchAll" minOccurs="0"/>
                <xsd:element ref="ns3:MediaServiceDateTaken" minOccurs="0"/>
                <xsd:element ref="ns3:MediaServiceGenerationTime" minOccurs="0"/>
                <xsd:element ref="ns3:MediaServiceEventHashCode" minOccurs="0"/>
                <xsd:element ref="ns3:MediaServiceOCR" minOccurs="0"/>
                <xsd:element ref="ns3:MediaServiceLocation" minOccurs="0"/>
                <xsd:element ref="ns3:_Flow_SignoffStatu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777c1a7a-1360-4818-9490-47cc72e3855c" elementFormDefault="qualified">
    <xsd:import namespace="http://schemas.microsoft.com/office/2006/documentManagement/types"/>
    <xsd:import namespace="http://schemas.microsoft.com/office/infopath/2007/PartnerControls"/>
    <xsd:element name="DoE_x0020_Description" ma:index="8" nillable="true" ma:displayName="DoE Description" ma:description="An account of the content of the resource." ma:internalName="DoE_x0020_Description" ma:readOnly="false">
      <xsd:simpleType>
        <xsd:restriction base="dms:Note">
          <xsd:maxLength value="255"/>
        </xsd:restriction>
      </xsd:simpleType>
    </xsd:element>
    <xsd:element name="DoE_x0020_Alternative_x0020_Title" ma:index="9" nillable="true" ma:displayName="DoE Alternative Title" ma:description="Any form of the title used as a substitute or alternative to the formal title of the resource." ma:internalName="DoE_x0020_Alternative_x0020_Title" ma:readOnly="false">
      <xsd:simpleType>
        <xsd:restriction base="dms:Text">
          <xsd:maxLength value="255"/>
        </xsd:restriction>
      </xsd:simpleType>
    </xsd:element>
    <xsd:element name="DoE_x0020_Effective_x0020_Date" ma:index="10" nillable="true" ma:displayName="DoE Effective Date" ma:default="[today]" ma:description="The first date on which the information becomes effective." ma:format="DateOnly" ma:internalName="DoE_x0020_Effective_x0020_Date" ma:readOnly="false">
      <xsd:simpleType>
        <xsd:restriction base="dms:DateTime"/>
      </xsd:simpleType>
    </xsd:element>
    <xsd:element name="DOE_x0020_Document_x0020_Type" ma:index="11" nillable="true" ma:displayName="DOE Document Type" ma:description="The nature or genre of the content of the resource." ma:format="Dropdown" ma:internalName="DOE_x0020_Document_x0020_Type" ma:readOnly="false">
      <xsd:simpleType>
        <xsd:restriction base="dms:Choice">
          <xsd:enumeration value="Abstract"/>
          <xsd:enumeration value="Agenda"/>
          <xsd:enumeration value="Agreement"/>
          <xsd:enumeration value="Authorization"/>
          <xsd:enumeration value="Budget"/>
          <xsd:enumeration value="Calendar"/>
          <xsd:enumeration value="Checklist"/>
          <xsd:enumeration value="Communications Materials"/>
          <xsd:enumeration value="Contractual Material"/>
          <xsd:enumeration value="Correspondence"/>
          <xsd:enumeration value="Decision"/>
          <xsd:enumeration value="Documents"/>
          <xsd:enumeration value="Event"/>
          <xsd:enumeration value="Electricity - Markets Policy"/>
          <xsd:enumeration value="Financial Report"/>
          <xsd:enumeration value="Form"/>
          <xsd:enumeration value="Frequently Asked Questions"/>
          <xsd:enumeration value="Geospatial Material"/>
          <xsd:enumeration value="GIS Best Practices Committee"/>
          <xsd:enumeration value="Guide"/>
          <xsd:enumeration value="Issue"/>
          <xsd:enumeration value="Legislation and Regulations"/>
          <xsd:enumeration value="Licences and Permits"/>
          <xsd:enumeration value="Media Release"/>
          <xsd:enumeration value="Memorandum"/>
          <xsd:enumeration value="Minutes"/>
          <xsd:enumeration value="News Publication"/>
          <xsd:enumeration value="Operations Plans"/>
          <xsd:enumeration value="Plan"/>
          <xsd:enumeration value="Policy"/>
          <xsd:enumeration value="Presentation"/>
          <xsd:enumeration value="Procedures"/>
          <xsd:enumeration value="Reference Material"/>
          <xsd:enumeration value="Report"/>
          <xsd:enumeration value="Requirement"/>
          <xsd:enumeration value="Sales Procedures"/>
          <xsd:enumeration value="Schedule"/>
          <xsd:enumeration value="Service"/>
          <xsd:enumeration value="Standard"/>
          <xsd:enumeration value="Statistics"/>
          <xsd:enumeration value="Status Report"/>
          <xsd:enumeration value="Survey"/>
          <xsd:enumeration value="Template"/>
          <xsd:enumeration value="Terminology"/>
          <xsd:enumeration value="Test Case"/>
          <xsd:enumeration value="Working Document"/>
          <xsd:enumeration value="Year 2014"/>
          <xsd:enumeration value="Year 2015"/>
          <xsd:enumeration value="Year 2016"/>
          <xsd:enumeration value="Procedure"/>
        </xsd:restriction>
      </xsd:simpleType>
    </xsd:element>
    <xsd:element name="DoE_x0020_Commodity" ma:index="12" nillable="true" ma:displayName="DoE Commodity" ma:description="The energy or mineral resource or product for use or sale." ma:format="Dropdown" ma:internalName="DoE_x0020_Commodity" ma:readOnly="false">
      <xsd:simpleType>
        <xsd:restriction base="dms:Choice">
          <xsd:enumeration value="Ammonite Shell"/>
          <xsd:enumeration value="Coal"/>
          <xsd:enumeration value="Electricity"/>
          <xsd:enumeration value="Metallic &amp; Industrial Minerals"/>
          <xsd:enumeration value="Natural Gas"/>
          <xsd:enumeration value="Oil"/>
          <xsd:enumeration value="Oil Sands"/>
          <xsd:enumeration value="Petrochemicals"/>
          <xsd:enumeration value="Petroleum and Natural Gas (PNG)"/>
        </xsd:restriction>
      </xsd:simpleType>
    </xsd:element>
    <xsd:element name="DoE_x0020_Keywords" ma:index="13" nillable="true" ma:displayName="DoE Keywords" ma:description="A significant word or phrase in the title, subject, notes, abstract, or text of a record which can be used as a search term in a free-text search to retrieve all the records containing it." ma:internalName="DoE_x0020_Keywords" ma:readOnly="false">
      <xsd:simpleType>
        <xsd:restriction base="dms:Note">
          <xsd:maxLength value="255"/>
        </xsd:restriction>
      </xsd:simpleType>
    </xsd:element>
    <xsd:element name="DoE_x0020_Contributor" ma:index="14" nillable="true" ma:displayName="DoE Contributor" ma:description="One or more people or organizations that contributed to this resource" ma:internalName="DoE_x0020_Contributor" ma:readOnly="false">
      <xsd:simpleType>
        <xsd:restriction base="dms:Text">
          <xsd:maxLength value="255"/>
        </xsd:restriction>
      </xsd:simpleType>
    </xsd:element>
    <xsd:element name="DoE_x0020_Creator_x0020_Internal_x0020_Name" ma:index="15" nillable="true" ma:displayName="DoE Creator Internal Name" ma:description="An entity responsible for making the content of the resource." ma:list="UserInfo" ma:SharePointGroup="0" ma:internalName="DoE_x0020_Creator_x0020_Internal_x0020_Name" ma:readOnly="false" ma:showField="ImnNam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  <xsd:element name="DoE_x0020_Creator_x0020_Organizational_x0020_Unit" ma:index="16" nillable="true" ma:displayName="DoE Creator Organizational Unit" ma:description="An entity responsible for making the content of the resource." ma:format="Dropdown" ma:internalName="DoE_x0020_Creator_x0020_Organizational_x0020_Unit" ma:readOnly="false">
      <xsd:simpleType>
        <xsd:restriction base="dms:Choice">
          <xsd:enumeration value="Communications"/>
          <xsd:enumeration value="Corporate Projects"/>
          <xsd:enumeration value="CS-Information Technology"/>
          <xsd:enumeration value="Deputy Minister's Office"/>
          <xsd:enumeration value="Electricity"/>
          <xsd:enumeration value="Electricity - Coal Transition"/>
          <xsd:enumeration value="Electricity - Generation and Transmission"/>
          <xsd:enumeration value="Electricity - Market Policy"/>
          <xsd:enumeration value="Electricity - Markets Policy"/>
          <xsd:enumeration value="Electricity - Retail and Distribution"/>
          <xsd:enumeration value="Electricity - Strategy &amp; Integration"/>
          <xsd:enumeration value="Minister's Office"/>
          <xsd:enumeration value="Ministry Services"/>
          <xsd:enumeration value="Ministry Services - Business Planning &amp;Performance"/>
          <xsd:enumeration value="Ministry Services - Finance and Administration"/>
          <xsd:enumeration value="Ministry Services - Human Resources"/>
          <xsd:enumeration value="Ministry Services - Info Mgt &amp; Technology Services"/>
          <xsd:enumeration value="Ministry Services - Legal Services"/>
          <xsd:enumeration value="Ministry Support Services"/>
          <xsd:enumeration value="RDP-Environment and Resource Services"/>
          <xsd:enumeration value="Resource Development Policy"/>
          <xsd:enumeration value="Resource Development Policy - Professional Services Exec"/>
          <xsd:enumeration value="Resource Development Policy - Resource Land Access"/>
          <xsd:enumeration value="Resource Development Policy - Resource Policy"/>
          <xsd:enumeration value="Resource, Revenue, Operations"/>
          <xsd:enumeration value="Resource, Revenue, Operations - Coal &amp; Mineral Dev - Rev Coll"/>
          <xsd:enumeration value="Resource, Revenue, Operations - Compliance &amp; Assurance Office"/>
          <xsd:enumeration value="Resource, Revenue, Operations - Oil Sands Operations"/>
          <xsd:enumeration value="Resource, Revenue, Operations - Petrinex"/>
          <xsd:enumeration value="Resource, Revenue, Operations - Petroleum, Market &amp; Valuation"/>
          <xsd:enumeration value="Resource, Revenue, Operations - PNG Tenure Operations"/>
          <xsd:enumeration value="Resource, Revenue, Operations - Royalty Implementation"/>
          <xsd:enumeration value="Resource, Revenue, Operations - Royalty Operations"/>
          <xsd:enumeration value="Strategic Policy"/>
          <xsd:enumeration value="Strategic Policy - Energy Information &amp; Analysis"/>
          <xsd:enumeration value="Strategic Policy - IEPB Admin"/>
          <xsd:enumeration value="Strategic Policy - Market Access"/>
          <xsd:enumeration value="Strategic Policy - Strategic Policy Br Admin"/>
        </xsd:restriction>
      </xsd:simpleType>
    </xsd:element>
    <xsd:element name="DoE_x0020_Creator_x0020_External" ma:index="17" nillable="true" ma:displayName="DoE Creator External" ma:description="An entity responsible for making the content of the resource." ma:internalName="DoE_x0020_Creator_x0020_External" ma:readOnly="false">
      <xsd:simpleType>
        <xsd:restriction base="dms:Text">
          <xsd:maxLength value="255"/>
        </xsd:restriction>
      </xsd:simpleType>
    </xsd:element>
    <xsd:element name="DoE_x0020_Language" ma:index="18" ma:displayName="DoE Language" ma:default="English" ma:description="A language of the intellectual content of the resource." ma:format="Dropdown" ma:internalName="DoE_x0020_Language" ma:readOnly="false">
      <xsd:simpleType>
        <xsd:restriction base="dms:Choice">
          <xsd:enumeration value="Afrikaans"/>
          <xsd:enumeration value="Arabic"/>
          <xsd:enumeration value="Bulgarian"/>
          <xsd:enumeration value="Chinese"/>
          <xsd:enumeration value="Cree"/>
          <xsd:enumeration value="Croatian"/>
          <xsd:enumeration value="Czech"/>
          <xsd:enumeration value="Danish"/>
          <xsd:enumeration value="Dutch"/>
          <xsd:enumeration value="English"/>
          <xsd:enumeration value="French"/>
          <xsd:enumeration value="German"/>
          <xsd:enumeration value="Greek"/>
          <xsd:enumeration value="Hebrew"/>
          <xsd:enumeration value="Hindi"/>
          <xsd:enumeration value="Hungarian"/>
          <xsd:enumeration value="Italian"/>
          <xsd:enumeration value="Japanese"/>
          <xsd:enumeration value="Korean"/>
          <xsd:enumeration value="Norwegian"/>
          <xsd:enumeration value="Polish"/>
          <xsd:enumeration value="Portuguese"/>
          <xsd:enumeration value="Russian"/>
          <xsd:enumeration value="Spanish"/>
          <xsd:enumeration value="Swedish"/>
          <xsd:enumeration value="Ukrainian"/>
          <xsd:enumeration value="Vietnamese"/>
          <xsd:enumeration value="Yiddish"/>
        </xsd:restriction>
      </xsd:simpleType>
    </xsd:element>
    <xsd:element name="DoE_x0020_Official_x0020_Record" ma:index="19" nillable="true" ma:displayName="DoE Official Record" ma:default="0" ma:description="An item flagged as a “DOE Official Record” indicates that it is a record that provides evidence of a business activity, decision or transaction. Where synchronization has been set up; this will also trigger the relocation of that record to Livelink. Records relocated to Livelink can still be viewed via SharePoint. Contact Records Management for more info." ma:internalName="DoE_x0020_Official_x0020_Record" ma:readOnly="false">
      <xsd:simpleType>
        <xsd:restriction base="dms:Boolean"/>
      </xsd:simpleType>
    </xsd:element>
    <xsd:element name="_dlc_DocId" ma:index="22" nillable="true" ma:displayName="Document ID Value" ma:description="The value of the document ID assigned to this item." ma:indexed="true" ma:internalName="_dlc_DocId" ma:readOnly="true">
      <xsd:simpleType>
        <xsd:restriction base="dms:Text"/>
      </xsd:simpleType>
    </xsd:element>
    <xsd:element name="_dlc_DocIdUrl" ma:index="23" nillable="true" ma:displayName="Document ID" ma:description="Permanent link to this document." ma:hidden="true" ma:internalName="_dlc_DocIdUrl" ma:readOnly="true">
      <xsd:complexType>
        <xsd:complexContent>
          <xsd:extension base="dms:URL">
            <xsd:sequence>
              <xsd:element name="Url" type="dms:ValidUrl" minOccurs="0" nillable="true"/>
              <xsd:element name="Description" type="xsd:string" nillable="true"/>
            </xsd:sequence>
          </xsd:extension>
        </xsd:complexContent>
      </xsd:complexType>
    </xsd:element>
    <xsd:element name="_dlc_DocIdPersistId" ma:index="24" nillable="true" ma:displayName="Persist ID" ma:description="Keep ID on add." ma:hidden="true" ma:internalName="_dlc_DocIdPersistId" ma:readOnly="true">
      <xsd:simpleType>
        <xsd:restriction base="dms:Boolean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5927893-c91b-45a8-81bb-b7f5cfa094c8" elementFormDefault="qualified">
    <xsd:import namespace="http://schemas.microsoft.com/office/2006/documentManagement/types"/>
    <xsd:import namespace="http://schemas.microsoft.com/office/infopath/2007/PartnerControls"/>
    <xsd:element name="Category" ma:index="20" nillable="true" ma:displayName="Document Category" ma:format="Dropdown" ma:internalName="Category" ma:readOnly="false">
      <xsd:simpleType>
        <xsd:restriction base="dms:Choice">
          <xsd:enumeration value="Business IT Support (BITS)"/>
          <xsd:enumeration value="IMTS"/>
          <xsd:enumeration value="Operational Process"/>
          <xsd:enumeration value="Projects"/>
          <xsd:enumeration value="Tenure Issues"/>
          <xsd:enumeration value="Tenure Operational Workflow Charts"/>
          <xsd:enumeration value="Tenure Statistic Requests"/>
          <xsd:enumeration value="Tenure Systems Applications"/>
          <xsd:enumeration value="Tenure - Adobe Versions and Licenses"/>
          <xsd:enumeration value="Website - Tenure Courses, Forms and Others"/>
          <xsd:enumeration value="Website - Tenure Guides"/>
          <xsd:enumeration value="Website Updates"/>
        </xsd:restriction>
      </xsd:simpleType>
    </xsd:element>
    <xsd:element name="Sub_x002d_category" ma:index="21" nillable="true" ma:displayName="Sub-Category" ma:format="Dropdown" ma:internalName="Sub_x002d_category" ma:readOnly="false">
      <xsd:simpleType>
        <xsd:restriction base="dms:Choice">
          <xsd:enumeration value="Accounts (ETS) Administration"/>
          <xsd:enumeration value="Administration"/>
          <xsd:enumeration value="Agreement Administration"/>
          <xsd:enumeration value="Agreement Expiry Report"/>
          <xsd:enumeration value="Agreement Management"/>
          <xsd:enumeration value="AMI"/>
          <xsd:enumeration value="APIP Security Breach"/>
          <xsd:enumeration value="Application Access for Non Tenure Employees"/>
          <xsd:enumeration value="Application User Role Verification"/>
          <xsd:enumeration value="Archived"/>
          <xsd:enumeration value="BITS"/>
          <xsd:enumeration value="CARS"/>
          <xsd:enumeration value="CCUS"/>
          <xsd:enumeration value="Continuation and Validation"/>
          <xsd:enumeration value="Continuation &amp; Validation PDF Overwrite Issue"/>
          <xsd:enumeration value="Crown Agreement Management"/>
          <xsd:enumeration value="Crown Equity"/>
          <xsd:enumeration value="Crown Land Data"/>
          <xsd:enumeration value="Crown Mineral Activity and Wells"/>
          <xsd:enumeration value="E-Map"/>
          <xsd:enumeration value="Energy Website Review"/>
          <xsd:enumeration value="Enterprise IT Environment"/>
          <xsd:enumeration value="ETS"/>
          <xsd:enumeration value="ETS EN Number Incorrect on Submission-Final"/>
          <xsd:enumeration value="Expressway Replacement"/>
          <xsd:enumeration value="FDN"/>
          <xsd:enumeration value="Forms and Checklists"/>
          <xsd:enumeration value="Freehold Min Tax"/>
          <xsd:enumeration value="Geothermal"/>
          <xsd:enumeration value="GIS"/>
          <xsd:enumeration value="GIS Database Server Change"/>
          <xsd:enumeration value="GLIMPS"/>
          <xsd:enumeration value="LAMAS"/>
          <xsd:enumeration value="Land Searches"/>
          <xsd:enumeration value="Livelink"/>
          <xsd:enumeration value="Meetings and Minutes"/>
          <xsd:enumeration value="Mineral Direct Purchase"/>
          <xsd:enumeration value="Miscellaneous"/>
          <xsd:enumeration value="Offsets"/>
          <xsd:enumeration value="PETRINEX"/>
          <xsd:enumeration value="Photos"/>
          <xsd:enumeration value="PNG Continuation"/>
          <xsd:enumeration value="PNG Continuation Livelink"/>
          <xsd:enumeration value="PNG Sales and Business Integration"/>
          <xsd:enumeration value="Presentations"/>
          <xsd:enumeration value="Procedures"/>
          <xsd:enumeration value="Reference Materials"/>
          <xsd:enumeration value="Registration of Encumbrances"/>
          <xsd:enumeration value="Review Tenure Processes"/>
          <xsd:enumeration value="Sales"/>
          <xsd:enumeration value="SharePoint 2016 move to SharePoint Online"/>
          <xsd:enumeration value="Source of Information"/>
          <xsd:enumeration value="Stats Requests"/>
          <xsd:enumeration value="System Enhancements"/>
          <xsd:enumeration value="Template and Instructions"/>
          <xsd:enumeration value="Tenure Systems"/>
          <xsd:enumeration value="Tenure System Application User Role Permissions Approvers Review"/>
          <xsd:enumeration value="Test Coverage for Backup"/>
          <xsd:enumeration value="Transfers"/>
          <xsd:enumeration value="Unit Agreements and Trespass"/>
          <xsd:enumeration value="Update Queen to King"/>
          <xsd:enumeration value="Website - Tenure Guides titled &quot;Geothermal Continuation&quot;"/>
          <xsd:enumeration value="Website - Tenure Courses, Forms and Others titled &quot;Geothermal Continuation&quot;"/>
          <xsd:enumeration value="Work Items Information"/>
          <xsd:enumeration value="Inventory"/>
        </xsd:restriction>
      </xsd:simpleType>
    </xsd:element>
    <xsd:element name="MediaServiceMetadata" ma:index="25" nillable="true" ma:displayName="MediaServiceMetadata" ma:hidden="true" ma:internalName="MediaServiceMetadata" ma:readOnly="true">
      <xsd:simpleType>
        <xsd:restriction base="dms:Note"/>
      </xsd:simpleType>
    </xsd:element>
    <xsd:element name="MediaServiceFastMetadata" ma:index="26" nillable="true" ma:displayName="MediaServiceFastMetadata" ma:hidden="true" ma:internalName="MediaServiceFastMetadata" ma:readOnly="true">
      <xsd:simpleType>
        <xsd:restriction base="dms:Note"/>
      </xsd:simpleType>
    </xsd:element>
    <xsd:element name="MediaServiceObjectDetectorVersions" ma:index="27" nillable="true" ma:displayName="MediaServiceObjectDetectorVersions" ma:hidden="true" ma:indexed="true" ma:internalName="MediaServiceObjectDetectorVersions" ma:readOnly="true">
      <xsd:simpleType>
        <xsd:restriction base="dms:Text"/>
      </xsd:simpleType>
    </xsd:element>
    <xsd:element name="lcf76f155ced4ddcb4097134ff3c332f" ma:index="29" nillable="true" ma:taxonomy="true" ma:internalName="lcf76f155ced4ddcb4097134ff3c332f" ma:taxonomyFieldName="MediaServiceImageTags" ma:displayName="Image Tags" ma:readOnly="false" ma:fieldId="{5cf76f15-5ced-4ddc-b409-7134ff3c332f}" ma:taxonomyMulti="true" ma:sspId="a58cdee2-a078-4dcf-a938-a5ffeea6d2ec" ma:termSetId="09814cd3-568e-fe90-9814-8d621ff8fb84" ma:anchorId="fba54fb3-c3e1-fe81-a776-ca4b69148c4d" ma:open="true" ma:isKeyword="false">
      <xsd:complexType>
        <xsd:sequence>
          <xsd:element ref="pc:Terms" minOccurs="0" maxOccurs="1"/>
        </xsd:sequence>
      </xsd:complexType>
    </xsd:element>
    <xsd:element name="MediaServiceDateTaken" ma:index="31" nillable="true" ma:displayName="MediaServiceDateTaken" ma:hidden="true" ma:indexed="true" ma:internalName="MediaServiceDateTaken" ma:readOnly="true">
      <xsd:simpleType>
        <xsd:restriction base="dms:Text"/>
      </xsd:simpleType>
    </xsd:element>
    <xsd:element name="MediaServiceGenerationTime" ma:index="32" nillable="true" ma:displayName="MediaServiceGenerationTime" ma:hidden="true" ma:internalName="MediaServiceGenerationTime" ma:readOnly="true">
      <xsd:simpleType>
        <xsd:restriction base="dms:Text"/>
      </xsd:simpleType>
    </xsd:element>
    <xsd:element name="MediaServiceEventHashCode" ma:index="33" nillable="true" ma:displayName="MediaServiceEventHashCode" ma:hidden="true" ma:internalName="MediaServiceEventHashCode" ma:readOnly="true">
      <xsd:simpleType>
        <xsd:restriction base="dms:Text"/>
      </xsd:simpleType>
    </xsd:element>
    <xsd:element name="MediaServiceOCR" ma:index="34" nillable="true" ma:displayName="Extracted Text" ma:internalName="MediaServiceOCR" ma:readOnly="true">
      <xsd:simpleType>
        <xsd:restriction base="dms:Note">
          <xsd:maxLength value="255"/>
        </xsd:restriction>
      </xsd:simpleType>
    </xsd:element>
    <xsd:element name="MediaServiceLocation" ma:index="35" nillable="true" ma:displayName="Location" ma:indexed="true" ma:internalName="MediaServiceLocation" ma:readOnly="true">
      <xsd:simpleType>
        <xsd:restriction base="dms:Text"/>
      </xsd:simpleType>
    </xsd:element>
    <xsd:element name="_Flow_SignoffStatus" ma:index="36" nillable="true" ma:displayName="Sign-off status" ma:internalName="Sign_x002d_off_x0020_status">
      <xsd:simpleType>
        <xsd:restriction base="dms:Text"/>
      </xsd:simple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350c7f2d-22b5-4c05-88ab-16906deb3555" elementFormDefault="qualified">
    <xsd:import namespace="http://schemas.microsoft.com/office/2006/documentManagement/types"/>
    <xsd:import namespace="http://schemas.microsoft.com/office/infopath/2007/PartnerControls"/>
    <xsd:element name="TaxCatchAll" ma:index="30" nillable="true" ma:displayName="Taxonomy Catch All Column" ma:hidden="true" ma:list="{37515f72-7fb4-4a96-8fc8-f36008bf8d82}" ma:internalName="TaxCatchAll" ma:showField="CatchAllData" ma:web="777c1a7a-1360-4818-9490-47cc72e3855c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Content Type"/>
        <xsd:element ref="dc:title" minOccurs="0" maxOccurs="1" ma:displayName="Title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DoE_x0020_Alternative_x0020_Title xmlns="777c1a7a-1360-4818-9490-47cc72e3855c" xsi:nil="true"/>
    <DoE_x0020_Creator_x0020_Organizational_x0020_Unit xmlns="777c1a7a-1360-4818-9490-47cc72e3855c" xsi:nil="true"/>
    <DoE_x0020_Creator_x0020_External xmlns="777c1a7a-1360-4818-9490-47cc72e3855c" xsi:nil="true"/>
    <DoE_x0020_Commodity xmlns="777c1a7a-1360-4818-9490-47cc72e3855c" xsi:nil="true"/>
    <Category xmlns="d5927893-c91b-45a8-81bb-b7f5cfa094c8">Website - Tenure Courses, Forms and Others</Category>
    <DoE_x0020_Official_x0020_Record xmlns="777c1a7a-1360-4818-9490-47cc72e3855c">false</DoE_x0020_Official_x0020_Record>
    <Sub_x002d_category xmlns="d5927893-c91b-45a8-81bb-b7f5cfa094c8">Unit Agreements and Trespass</Sub_x002d_category>
    <DoE_x0020_Creator_x0020_Internal_x0020_Name xmlns="777c1a7a-1360-4818-9490-47cc72e3855c">
      <UserInfo>
        <DisplayName/>
        <AccountId xsi:nil="true"/>
        <AccountType/>
      </UserInfo>
    </DoE_x0020_Creator_x0020_Internal_x0020_Name>
    <DoE_x0020_Contributor xmlns="777c1a7a-1360-4818-9490-47cc72e3855c" xsi:nil="true"/>
    <DOE_x0020_Document_x0020_Type xmlns="777c1a7a-1360-4818-9490-47cc72e3855c" xsi:nil="true"/>
    <DoE_x0020_Keywords xmlns="777c1a7a-1360-4818-9490-47cc72e3855c" xsi:nil="true"/>
    <DoE_x0020_Effective_x0020_Date xmlns="777c1a7a-1360-4818-9490-47cc72e3855c">2020-12-07T23:13:54+00:00</DoE_x0020_Effective_x0020_Date>
    <DoE_x0020_Language xmlns="777c1a7a-1360-4818-9490-47cc72e3855c">English</DoE_x0020_Language>
    <DoE_x0020_Description xmlns="777c1a7a-1360-4818-9490-47cc72e3855c" xsi:nil="true"/>
    <_dlc_DocId xmlns="777c1a7a-1360-4818-9490-47cc72e3855c">4HP7YDSRKQ2R-299155050-921</_dlc_DocId>
    <_dlc_DocIdUrl xmlns="777c1a7a-1360-4818-9490-47cc72e3855c">
      <Url>https://abgov.sharepoint.com/sites/S300D08-TENURE2468/_layouts/15/DocIdRedir.aspx?ID=4HP7YDSRKQ2R-299155050-921</Url>
      <Description>4HP7YDSRKQ2R-299155050-921</Description>
    </_dlc_DocIdUrl>
    <TaxCatchAll xmlns="350c7f2d-22b5-4c05-88ab-16906deb3555" xsi:nil="true"/>
    <lcf76f155ced4ddcb4097134ff3c332f xmlns="d5927893-c91b-45a8-81bb-b7f5cfa094c8">
      <Terms xmlns="http://schemas.microsoft.com/office/infopath/2007/PartnerControls"/>
    </lcf76f155ced4ddcb4097134ff3c332f>
    <_Flow_SignoffStatus xmlns="d5927893-c91b-45a8-81bb-b7f5cfa094c8" xsi:nil="true"/>
  </documentManagement>
</p:properties>
</file>

<file path=customXml/item4.xml><?xml version="1.0" encoding="utf-8"?>
<?mso-contentType ?>
<spe:Receivers xmlns:spe="http://schemas.microsoft.com/sharepoint/events">
  <Receiver>
    <Name>Document ID Generator</Name>
    <Synchronization>Synchronous</Synchronization>
    <Type>10001</Type>
    <SequenceNumber>1000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10002</Type>
    <SequenceNumber>1001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10004</Type>
    <SequenceNumber>1002</SequenceNumber>
    <Url/>
    <Assembly>Microsoft.Office.DocumentManagement, Version=16.0.0.0, Culture=neutral, PublicKeyToken=71e9bce111e9429c</Assembly>
    <Class>Microsoft.Office.DocumentManagement.Internal.DocIdHandler</Class>
    <Data/>
    <Filter/>
  </Receiver>
  <Receiver>
    <Name>Document ID Generator</Name>
    <Synchronization>Synchronous</Synchronization>
    <Type>10006</Type>
    <SequenceNumber>1003</SequenceNumber>
    <Url/>
    <Assembly>Microsoft.Office.DocumentManagement, Version=16.0.0.0, Culture=neutral, PublicKeyToken=71e9bce111e9429c</Assembly>
    <Class>Microsoft.Office.DocumentManagement.Internal.DocIdHandler</Class>
    <Data/>
    <Filter/>
  </Receiver>
</spe:Receivers>
</file>

<file path=customXml/item5.xml><?xml version="1.0" encoding="utf-8"?>
<?mso-contentType ?>
<customXsn xmlns="http://schemas.microsoft.com/office/2006/metadata/customXsn">
  <xsnLocation/>
  <cached>True</cached>
  <openByDefault>False</openByDefault>
  <xsnScope/>
</customXsn>
</file>

<file path=customXml/itemProps1.xml><?xml version="1.0" encoding="utf-8"?>
<ds:datastoreItem xmlns:ds="http://schemas.openxmlformats.org/officeDocument/2006/customXml" ds:itemID="{8DBB55AF-B108-4129-A8E6-854A503A71B1}"/>
</file>

<file path=customXml/itemProps2.xml><?xml version="1.0" encoding="utf-8"?>
<ds:datastoreItem xmlns:ds="http://schemas.openxmlformats.org/officeDocument/2006/customXml" ds:itemID="{F90A03B6-69FD-45C5-8063-60A882E19408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B4BC0AD-47A6-48A3-8447-45AA5BEF1A7A}">
  <ds:schemaRefs>
    <ds:schemaRef ds:uri="d8c13b0c-e34e-4b28-bcb2-463731fd6865"/>
    <ds:schemaRef ds:uri="http://schemas.microsoft.com/office/2006/documentManagement/types"/>
    <ds:schemaRef ds:uri="http://purl.org/dc/terms/"/>
    <ds:schemaRef ds:uri="http://purl.org/dc/dcmitype/"/>
    <ds:schemaRef ds:uri="bb1d6412-9c2a-4e6a-b437-c1578de8ea05"/>
    <ds:schemaRef ds:uri="http://purl.org/dc/elements/1.1/"/>
    <ds:schemaRef ds:uri="http://www.w3.org/XML/1998/namespace"/>
    <ds:schemaRef ds:uri="194dd49f-f69d-40da-a55b-35db1c49f87a"/>
    <ds:schemaRef ds:uri="http://schemas.microsoft.com/office/2006/metadata/properties"/>
    <ds:schemaRef ds:uri="http://schemas.microsoft.com/office/infopath/2007/PartnerControls"/>
    <ds:schemaRef ds:uri="http://schemas.openxmlformats.org/package/2006/metadata/core-properties"/>
  </ds:schemaRefs>
</ds:datastoreItem>
</file>

<file path=customXml/itemProps4.xml><?xml version="1.0" encoding="utf-8"?>
<ds:datastoreItem xmlns:ds="http://schemas.openxmlformats.org/officeDocument/2006/customXml" ds:itemID="{59096A11-0485-40A5-A519-2B98EFA8558C}"/>
</file>

<file path=customXml/itemProps5.xml><?xml version="1.0" encoding="utf-8"?>
<ds:datastoreItem xmlns:ds="http://schemas.openxmlformats.org/officeDocument/2006/customXml" ds:itemID="{C27E4562-7487-4C77-AFE9-FECA7F0C9225}">
  <ds:schemaRefs>
    <ds:schemaRef ds:uri="http://schemas.microsoft.com/office/2006/metadata/customXsn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Office Theme</Template>
  <TotalTime>14616</TotalTime>
  <Words>989</Words>
  <Application>Microsoft Office PowerPoint</Application>
  <PresentationFormat>On-screen Show (4:3)</PresentationFormat>
  <Paragraphs>145</Paragraphs>
  <Slides>14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14</vt:i4>
      </vt:variant>
    </vt:vector>
  </HeadingPairs>
  <TitlesOfParts>
    <vt:vector size="20" baseType="lpstr">
      <vt:lpstr>Arial</vt:lpstr>
      <vt:lpstr>Calibri</vt:lpstr>
      <vt:lpstr>Calibri Light</vt:lpstr>
      <vt:lpstr>Freestyle Script</vt:lpstr>
      <vt:lpstr>Wingdings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GoA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John Davies</dc:creator>
  <cp:lastModifiedBy>Johnalynne Hebert</cp:lastModifiedBy>
  <cp:revision>506</cp:revision>
  <dcterms:created xsi:type="dcterms:W3CDTF">2018-11-02T20:16:17Z</dcterms:created>
  <dcterms:modified xsi:type="dcterms:W3CDTF">2023-07-10T15:57:57Z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ontentTypeId">
    <vt:lpwstr>0x010100EDBFD8A632FAA9499563EDAF54787418</vt:lpwstr>
  </property>
  <property fmtid="{D5CDD505-2E9C-101B-9397-08002B2CF9AE}" pid="3" name="MSIP_Label_abf2ea38-542c-4b75-bd7d-582ec36a519f_Enabled">
    <vt:lpwstr>true</vt:lpwstr>
  </property>
  <property fmtid="{D5CDD505-2E9C-101B-9397-08002B2CF9AE}" pid="4" name="MSIP_Label_abf2ea38-542c-4b75-bd7d-582ec36a519f_SetDate">
    <vt:lpwstr>2021-02-24T16:22:45Z</vt:lpwstr>
  </property>
  <property fmtid="{D5CDD505-2E9C-101B-9397-08002B2CF9AE}" pid="5" name="MSIP_Label_abf2ea38-542c-4b75-bd7d-582ec36a519f_Method">
    <vt:lpwstr>Standard</vt:lpwstr>
  </property>
  <property fmtid="{D5CDD505-2E9C-101B-9397-08002B2CF9AE}" pid="6" name="MSIP_Label_abf2ea38-542c-4b75-bd7d-582ec36a519f_Name">
    <vt:lpwstr>Protected A</vt:lpwstr>
  </property>
  <property fmtid="{D5CDD505-2E9C-101B-9397-08002B2CF9AE}" pid="7" name="MSIP_Label_abf2ea38-542c-4b75-bd7d-582ec36a519f_SiteId">
    <vt:lpwstr>2bb51c06-af9b-42c5-8bf5-3c3b7b10850b</vt:lpwstr>
  </property>
  <property fmtid="{D5CDD505-2E9C-101B-9397-08002B2CF9AE}" pid="8" name="MSIP_Label_abf2ea38-542c-4b75-bd7d-582ec36a519f_ActionId">
    <vt:lpwstr>4577f2c6-b45d-4a5c-aade-00004b3e953f</vt:lpwstr>
  </property>
  <property fmtid="{D5CDD505-2E9C-101B-9397-08002B2CF9AE}" pid="9" name="MSIP_Label_abf2ea38-542c-4b75-bd7d-582ec36a519f_ContentBits">
    <vt:lpwstr>2</vt:lpwstr>
  </property>
  <property fmtid="{D5CDD505-2E9C-101B-9397-08002B2CF9AE}" pid="10" name="_dlc_DocIdItemGuid">
    <vt:lpwstr>0d3c81d5-c765-4d88-9e75-ca83bd8a015b</vt:lpwstr>
  </property>
</Properties>
</file>