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13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5" r:id="rId2"/>
    <p:sldId id="266" r:id="rId3"/>
    <p:sldId id="284" r:id="rId4"/>
    <p:sldId id="267" r:id="rId5"/>
    <p:sldId id="362" r:id="rId6"/>
    <p:sldId id="311" r:id="rId7"/>
    <p:sldId id="363" r:id="rId8"/>
    <p:sldId id="364" r:id="rId9"/>
    <p:sldId id="365" r:id="rId10"/>
    <p:sldId id="366" r:id="rId11"/>
    <p:sldId id="367" r:id="rId12"/>
    <p:sldId id="368" r:id="rId13"/>
    <p:sldId id="370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9" autoAdjust="0"/>
  </p:normalViewPr>
  <p:slideViewPr>
    <p:cSldViewPr snapToGrid="0">
      <p:cViewPr varScale="1">
        <p:scale>
          <a:sx n="106" d="100"/>
          <a:sy n="106" d="100"/>
        </p:scale>
        <p:origin x="1086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26" Type="http://schemas.openxmlformats.org/officeDocument/2006/relationships/customXml" Target="../customXml/item5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82AC5-DE83-4546-A145-049723EEF145}" type="datetimeFigureOut">
              <a:rPr lang="en-CA" smtClean="0"/>
              <a:t>2020/11/09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7EA81-BE91-42DB-B17C-5937EFD4140E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3807069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7C5CD-91F5-4C0D-9700-F7932A35F6A8}" type="datetimeFigureOut">
              <a:rPr lang="en-CA" smtClean="0"/>
              <a:t>2020/11/09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B8F0B-F410-4D7B-888B-D3F81DA1D60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6828741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93D9-28FE-4C66-A585-04CDCD07E94A}" type="datetime1">
              <a:rPr lang="en-CA" smtClean="0"/>
              <a:t>2020/11/09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03927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82CA-1377-46A0-A9D6-06B64E797BA6}" type="datetime1">
              <a:rPr lang="en-CA" smtClean="0"/>
              <a:t>2020/11/09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3977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B690-087B-4F41-83CA-935D5945CB14}" type="datetime1">
              <a:rPr lang="en-CA" smtClean="0"/>
              <a:t>2020/11/09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11393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924D6-F564-41D8-A46B-AC6908C55379}" type="datetime1">
              <a:rPr lang="en-CA" smtClean="0"/>
              <a:t>2020/11/09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98545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4167-A92D-41BB-B3EE-1E0C15E86E89}" type="datetime1">
              <a:rPr lang="en-CA" smtClean="0"/>
              <a:t>2020/11/09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1849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F491-2234-4A25-AA67-7DB306E5C1E6}" type="datetime1">
              <a:rPr lang="en-CA" smtClean="0"/>
              <a:t>2020/11/09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3198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8B832-AA5F-4E46-AADF-B46DC2AE3217}" type="datetime1">
              <a:rPr lang="en-CA" smtClean="0"/>
              <a:t>2020/11/09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9488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F3F8B-AC18-4EC8-A5E8-06120C6EFAE4}" type="datetime1">
              <a:rPr lang="en-CA" smtClean="0"/>
              <a:t>2020/11/09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19861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 dirty="0" smtClean="0"/>
              <a:t>Slide </a:t>
            </a:r>
            <a:fld id="{E57E5CAC-8735-419D-83EE-D1B096ACB115}" type="slidenum">
              <a:rPr lang="en-CA" smtClean="0"/>
              <a:pPr/>
              <a:t>‹#›</a:t>
            </a:fld>
            <a:r>
              <a:rPr lang="en-CA" dirty="0" smtClean="0"/>
              <a:t> of 40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37508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B2C8-7086-4794-B1C6-BC986D757722}" type="datetime1">
              <a:rPr lang="en-CA" smtClean="0"/>
              <a:t>2020/11/09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7429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2DDBB-F65B-4DE5-A2E3-C41E12C9D7E3}" type="datetime1">
              <a:rPr lang="en-CA" smtClean="0"/>
              <a:t>2020/11/09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0960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DF968-827B-4EF2-9DBA-BCACB85F14AD}" type="datetime1">
              <a:rPr lang="en-CA" smtClean="0"/>
              <a:t>2020/11/09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dirty="0" smtClean="0"/>
              <a:t>Slide </a:t>
            </a:r>
            <a:fld id="{E57E5CAC-8735-419D-83EE-D1B096ACB115}" type="slidenum">
              <a:rPr lang="en-CA" smtClean="0"/>
              <a:pPr/>
              <a:t>‹#›</a:t>
            </a:fld>
            <a:r>
              <a:rPr lang="en-CA" dirty="0" smtClean="0"/>
              <a:t> of 40</a:t>
            </a:r>
            <a:endParaRPr lang="en-CA" dirty="0"/>
          </a:p>
        </p:txBody>
      </p:sp>
      <p:sp>
        <p:nvSpPr>
          <p:cNvPr id="7" name="MSIPCMContentMarking" descr="{&quot;HashCode&quot;:-1542678785,&quot;Placement&quot;:&quot;Footer&quot;,&quot;Top&quot;:517.997253,&quot;Left&quot;:0.0,&quot;SlideWidth&quot;:720,&quot;SlideHeight&quot;:540}"/>
          <p:cNvSpPr txBox="1"/>
          <p:nvPr userDrawn="1"/>
        </p:nvSpPr>
        <p:spPr>
          <a:xfrm>
            <a:off x="0" y="6578565"/>
            <a:ext cx="1804584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CA" sz="11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Classification: Protected A</a:t>
            </a:r>
            <a:endParaRPr lang="en-CA" sz="11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92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EnergyUnitsHelpdesk@gov.ab.ca" TargetMode="Externa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training.energy.gov.ab.ca/Pages/Unit%20Agreement%20Exhibit%20A.aspx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0879" y="975011"/>
            <a:ext cx="4474165" cy="216024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scene3d>
              <a:camera prst="orthographicFront">
                <a:rot lat="0" lon="600000" rev="600000"/>
              </a:camera>
              <a:lightRig rig="threePt" dir="t"/>
            </a:scene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0" b="1" i="0" u="none" strike="noStrike" cap="none" normalizeH="0" dirty="0" smtClean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Welcome!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2979003"/>
            <a:ext cx="41970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 the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ETS – Unit Agreement Exhibit A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Reports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Online 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Training Course</a:t>
            </a:r>
            <a:endParaRPr lang="en-US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sp>
        <p:nvSpPr>
          <p:cNvPr id="13" name="object 2"/>
          <p:cNvSpPr txBox="1"/>
          <p:nvPr/>
        </p:nvSpPr>
        <p:spPr>
          <a:xfrm>
            <a:off x="4525044" y="3380292"/>
            <a:ext cx="3677285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100000"/>
              </a:lnSpc>
            </a:pPr>
            <a:r>
              <a:rPr lang="en-CA" sz="1200" spc="10" dirty="0" smtClean="0">
                <a:latin typeface="Arial"/>
                <a:cs typeface="Arial"/>
              </a:rPr>
              <a:t>The purpose of this course is to provide guidance and information to ETS clients who need to generate the </a:t>
            </a:r>
            <a:r>
              <a:rPr lang="en-CA" sz="1200" b="1" spc="10" dirty="0" smtClean="0">
                <a:latin typeface="Arial"/>
                <a:cs typeface="Arial"/>
              </a:rPr>
              <a:t>Unit Agreement Exhibit “A” Reports</a:t>
            </a:r>
            <a:r>
              <a:rPr lang="en-CA" sz="1200" spc="10" dirty="0" smtClean="0">
                <a:latin typeface="Arial"/>
                <a:cs typeface="Arial"/>
              </a:rPr>
              <a:t>.</a:t>
            </a:r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1 of 14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53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10 of 14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sp>
        <p:nvSpPr>
          <p:cNvPr id="9" name="object 13"/>
          <p:cNvSpPr/>
          <p:nvPr/>
        </p:nvSpPr>
        <p:spPr>
          <a:xfrm>
            <a:off x="508510" y="5863939"/>
            <a:ext cx="329261" cy="3434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17" name="TextBox 16"/>
          <p:cNvSpPr txBox="1"/>
          <p:nvPr/>
        </p:nvSpPr>
        <p:spPr>
          <a:xfrm>
            <a:off x="837772" y="5633106"/>
            <a:ext cx="7687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The Report Request has its own Work In Progress grid. This include history of all previous requests.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To refresh the grid, click back out of the Report node on the menu tree onto any other node and then click back to the Report node.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3"/>
          <p:cNvSpPr txBox="1">
            <a:spLocks/>
          </p:cNvSpPr>
          <p:nvPr/>
        </p:nvSpPr>
        <p:spPr>
          <a:xfrm>
            <a:off x="228600" y="1057275"/>
            <a:ext cx="7815611" cy="246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REPORT – WORK IN PROGRESS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859" y="1462536"/>
            <a:ext cx="6338141" cy="4087584"/>
          </a:xfrm>
          <a:prstGeom prst="rect">
            <a:avLst/>
          </a:prstGeom>
        </p:spPr>
      </p:pic>
      <p:sp>
        <p:nvSpPr>
          <p:cNvPr id="11" name="Rounded Rectangular Callout 10"/>
          <p:cNvSpPr/>
          <p:nvPr/>
        </p:nvSpPr>
        <p:spPr>
          <a:xfrm>
            <a:off x="6000908" y="3495768"/>
            <a:ext cx="1543134" cy="567779"/>
          </a:xfrm>
          <a:prstGeom prst="wedgeRoundRectCallout">
            <a:avLst>
              <a:gd name="adj1" fmla="val -28592"/>
              <a:gd name="adj2" fmla="val 13878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Status changed to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Submitted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72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11 of 14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sp>
        <p:nvSpPr>
          <p:cNvPr id="9" name="object 13"/>
          <p:cNvSpPr/>
          <p:nvPr/>
        </p:nvSpPr>
        <p:spPr>
          <a:xfrm>
            <a:off x="508510" y="5863939"/>
            <a:ext cx="329261" cy="3434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10" name="Title 13"/>
          <p:cNvSpPr txBox="1">
            <a:spLocks/>
          </p:cNvSpPr>
          <p:nvPr/>
        </p:nvSpPr>
        <p:spPr>
          <a:xfrm>
            <a:off x="228600" y="1057275"/>
            <a:ext cx="7815611" cy="246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REPORT – COMPLETED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0625" y="1447053"/>
            <a:ext cx="6720632" cy="4103067"/>
          </a:xfrm>
          <a:prstGeom prst="rect">
            <a:avLst/>
          </a:prstGeom>
        </p:spPr>
      </p:pic>
      <p:sp>
        <p:nvSpPr>
          <p:cNvPr id="11" name="Rounded Rectangular Callout 10"/>
          <p:cNvSpPr/>
          <p:nvPr/>
        </p:nvSpPr>
        <p:spPr>
          <a:xfrm>
            <a:off x="4575051" y="2413479"/>
            <a:ext cx="2351315" cy="1306286"/>
          </a:xfrm>
          <a:prstGeom prst="wedgeRoundRectCallout">
            <a:avLst>
              <a:gd name="adj1" fmla="val 3908"/>
              <a:gd name="adj2" fmla="val 11812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Once the request is completed, a link is available under Report Link, depending on the report format chosen.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the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PDF report link 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open the report.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18609" y="5804820"/>
            <a:ext cx="7404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Unit Operator is responsible in preparing and distributing the same copy of the revised Exhibit A Part I and II generated from ETS to all unit parties including Alberta Energy Regulator.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63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12 of 14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sp>
        <p:nvSpPr>
          <p:cNvPr id="10" name="Title 13"/>
          <p:cNvSpPr txBox="1">
            <a:spLocks/>
          </p:cNvSpPr>
          <p:nvPr/>
        </p:nvSpPr>
        <p:spPr>
          <a:xfrm>
            <a:off x="228600" y="1057275"/>
            <a:ext cx="7815611" cy="246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REPORT – REPORT IN PDF FORMAT SAMPLE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0" name="Picture 6" descr="C:\Users\JOHNAL~1.HEB\AppData\Local\Temp\SNAGHTML135e923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341" y="3380317"/>
            <a:ext cx="7473002" cy="1383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JOHNAL~1.HEB\AppData\Local\Temp\SNAGHTML1360897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341" y="1522946"/>
            <a:ext cx="7421497" cy="1857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ounded Rectangular Callout 12"/>
          <p:cNvSpPr/>
          <p:nvPr/>
        </p:nvSpPr>
        <p:spPr>
          <a:xfrm>
            <a:off x="4136405" y="3240074"/>
            <a:ext cx="2215048" cy="966838"/>
          </a:xfrm>
          <a:prstGeom prst="wedgeRoundRectCallout">
            <a:avLst>
              <a:gd name="adj1" fmla="val 3091"/>
              <a:gd name="adj2" fmla="val 9564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PDF report is open in your default web browser. Click the Adobe icon below to open this report in Adobe.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20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13 </a:t>
            </a:r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of 14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sp>
        <p:nvSpPr>
          <p:cNvPr id="9" name="object 13"/>
          <p:cNvSpPr/>
          <p:nvPr/>
        </p:nvSpPr>
        <p:spPr>
          <a:xfrm>
            <a:off x="508510" y="5863939"/>
            <a:ext cx="329261" cy="3434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17" name="TextBox 16"/>
          <p:cNvSpPr txBox="1"/>
          <p:nvPr/>
        </p:nvSpPr>
        <p:spPr>
          <a:xfrm>
            <a:off x="837771" y="5897153"/>
            <a:ext cx="82204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Note that in Excel format, the page setup will require adjustment if this is going to be printed.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3"/>
          <p:cNvSpPr txBox="1">
            <a:spLocks/>
          </p:cNvSpPr>
          <p:nvPr/>
        </p:nvSpPr>
        <p:spPr>
          <a:xfrm>
            <a:off x="227091" y="1036469"/>
            <a:ext cx="7815611" cy="246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REPORT – REPORT IN EXCEL FORMAT SAMPLE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06" y="1671989"/>
            <a:ext cx="4021629" cy="2845690"/>
          </a:xfrm>
          <a:prstGeom prst="rect">
            <a:avLst/>
          </a:prstGeom>
        </p:spPr>
      </p:pic>
      <p:pic>
        <p:nvPicPr>
          <p:cNvPr id="2050" name="Picture 2" descr="C:\Users\JOHNAL~1.HEB\AppData\Local\Temp\SNAGHTML1381a346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981" y="2124964"/>
            <a:ext cx="4216880" cy="3533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Arrow Connector 10"/>
          <p:cNvCxnSpPr/>
          <p:nvPr/>
        </p:nvCxnSpPr>
        <p:spPr>
          <a:xfrm>
            <a:off x="4074504" y="4046261"/>
            <a:ext cx="525262" cy="638"/>
          </a:xfrm>
          <a:prstGeom prst="straightConnector1">
            <a:avLst/>
          </a:prstGeom>
          <a:ln w="381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192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51520" y="980728"/>
            <a:ext cx="8640960" cy="3600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20327" y="1566156"/>
            <a:ext cx="5857875" cy="247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 smtClean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Congratulations!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You have completed the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Unit Agreement Exhibit 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Report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Online Training Course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2160AD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2906" y="1349338"/>
            <a:ext cx="4149226" cy="4717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23526" y="3778992"/>
            <a:ext cx="5451475" cy="1463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forward them to the following email address: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  <a:t>EnergyUnitsHelpdesk@gov.ab.ca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14 of 14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59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251520" y="980728"/>
            <a:ext cx="8640960" cy="2710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Revision Page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250825" y="1484313"/>
            <a:ext cx="8642350" cy="47529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Revisions Table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 smtClean="0"/>
          </a:p>
          <a:p>
            <a:pPr marL="0" indent="0" algn="ctr">
              <a:buFont typeface="Arial" panose="020B0604020202020204" pitchFamily="34" charset="0"/>
              <a:buNone/>
            </a:pPr>
            <a:endParaRPr lang="en-CA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546142"/>
              </p:ext>
            </p:extLst>
          </p:nvPr>
        </p:nvGraphicFramePr>
        <p:xfrm>
          <a:off x="1524000" y="2432874"/>
          <a:ext cx="60960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7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Revisions Type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Page Number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March 7, 2016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Initial Creation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baseline="0" dirty="0" smtClean="0"/>
                        <a:t>November 9, 2020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Update headers and contents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sp>
        <p:nvSpPr>
          <p:cNvPr id="9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2 of 14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71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3 of 14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050438" y="1831356"/>
            <a:ext cx="5113325" cy="25853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00" b="1" dirty="0">
                <a:latin typeface="Arial" pitchFamily="34" charset="0"/>
                <a:cs typeface="Arial" pitchFamily="34" charset="0"/>
              </a:rPr>
              <a:t>In this module, you will learn how to: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200" b="1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ubmit and view Exhibit “A” Reports (Part I and Part II)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Note:  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User </a:t>
            </a:r>
            <a:r>
              <a:rPr lang="en-US" sz="1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must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have both a 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Submitter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Viewer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Role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for this Form Type.</a:t>
            </a:r>
          </a:p>
          <a:p>
            <a:pPr lvl="1"/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Prerequisite Learning </a:t>
            </a:r>
            <a:r>
              <a:rPr lang="en-US" sz="1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Module</a:t>
            </a:r>
          </a:p>
          <a:p>
            <a:endParaRPr lang="en-US" sz="1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Before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proceeding,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we recommend that you view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Unit Agreement Exhibit A Roles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module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located in the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Online Learning portal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171450">
              <a:buFont typeface="Wingdings" panose="05000000000000000000" pitchFamily="2" charset="2"/>
              <a:buChar char="Ø"/>
              <a:defRPr/>
            </a:pPr>
            <a:endParaRPr lang="en-US" sz="1200" dirty="0">
              <a:latin typeface="Arial" charset="0"/>
            </a:endParaRPr>
          </a:p>
          <a:p>
            <a:pPr>
              <a:defRPr/>
            </a:pPr>
            <a:endParaRPr lang="en-US" sz="1200" dirty="0">
              <a:latin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149" y="1623460"/>
            <a:ext cx="1896899" cy="3531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83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7198" y="1629002"/>
            <a:ext cx="2276190" cy="42380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109" y="1391293"/>
            <a:ext cx="4620906" cy="171063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4 of 14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sp>
        <p:nvSpPr>
          <p:cNvPr id="8" name="Title 13"/>
          <p:cNvSpPr txBox="1">
            <a:spLocks/>
          </p:cNvSpPr>
          <p:nvPr/>
        </p:nvSpPr>
        <p:spPr>
          <a:xfrm>
            <a:off x="228600" y="1057275"/>
            <a:ext cx="7815611" cy="246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UNIT AGREEMENT EXHIBIT A – LOGIN – UNIT TRACT REVISION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7002571" y="1806599"/>
            <a:ext cx="1423920" cy="596401"/>
          </a:xfrm>
          <a:prstGeom prst="wedgeRoundRectCallout">
            <a:avLst>
              <a:gd name="adj1" fmla="val -79257"/>
              <a:gd name="adj2" fmla="val 154528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Expand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Unit Agreement Exhibit A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6387145" y="4004553"/>
            <a:ext cx="1452486" cy="428110"/>
          </a:xfrm>
          <a:prstGeom prst="wedgeRoundRectCallout">
            <a:avLst>
              <a:gd name="adj1" fmla="val -75260"/>
              <a:gd name="adj2" fmla="val -12430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Select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Report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1333378" y="3640152"/>
            <a:ext cx="1676400" cy="685800"/>
          </a:xfrm>
          <a:prstGeom prst="wedgeRoundRectCallout">
            <a:avLst>
              <a:gd name="adj1" fmla="val -11230"/>
              <a:gd name="adj2" fmla="val -18733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Login to ETS with your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User Name 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Password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93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5 of 14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sp>
        <p:nvSpPr>
          <p:cNvPr id="10" name="Title 13"/>
          <p:cNvSpPr txBox="1">
            <a:spLocks/>
          </p:cNvSpPr>
          <p:nvPr/>
        </p:nvSpPr>
        <p:spPr>
          <a:xfrm>
            <a:off x="228600" y="1057275"/>
            <a:ext cx="7815611" cy="246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REPORT – DISCLAIMER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143" y="1767095"/>
            <a:ext cx="7685714" cy="3323809"/>
          </a:xfrm>
          <a:prstGeom prst="rect">
            <a:avLst/>
          </a:prstGeom>
        </p:spPr>
      </p:pic>
      <p:sp>
        <p:nvSpPr>
          <p:cNvPr id="8" name="object 13"/>
          <p:cNvSpPr/>
          <p:nvPr/>
        </p:nvSpPr>
        <p:spPr>
          <a:xfrm>
            <a:off x="399882" y="5804822"/>
            <a:ext cx="329261" cy="3434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9" name="TextBox 8"/>
          <p:cNvSpPr txBox="1"/>
          <p:nvPr/>
        </p:nvSpPr>
        <p:spPr>
          <a:xfrm>
            <a:off x="729143" y="5745703"/>
            <a:ext cx="7404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The Unit Operator is responsible for the dissemination of a revised Exhibit A to all unit parties including Alberta Energy Regulator.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20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6 of 14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sp>
        <p:nvSpPr>
          <p:cNvPr id="9" name="object 13"/>
          <p:cNvSpPr/>
          <p:nvPr/>
        </p:nvSpPr>
        <p:spPr>
          <a:xfrm>
            <a:off x="228600" y="5817967"/>
            <a:ext cx="329261" cy="3434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17" name="TextBox 16"/>
          <p:cNvSpPr txBox="1"/>
          <p:nvPr/>
        </p:nvSpPr>
        <p:spPr>
          <a:xfrm>
            <a:off x="557861" y="5574184"/>
            <a:ext cx="85861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The Company Name dropdown displays all companies associated to the ETS account login.</a:t>
            </a:r>
          </a:p>
          <a:p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Unit Operator or Working Interest Owner of the selected Unit Agreement can submit and view the report request provided that they have an ETS Account.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3"/>
          <p:cNvSpPr txBox="1">
            <a:spLocks/>
          </p:cNvSpPr>
          <p:nvPr/>
        </p:nvSpPr>
        <p:spPr>
          <a:xfrm>
            <a:off x="228600" y="1057275"/>
            <a:ext cx="7815611" cy="246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REPORT – COMPANY NAME AND UNIT AGREEMENT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888" y="1359860"/>
            <a:ext cx="6271083" cy="3003600"/>
          </a:xfrm>
          <a:prstGeom prst="rect">
            <a:avLst/>
          </a:prstGeom>
        </p:spPr>
      </p:pic>
      <p:sp>
        <p:nvSpPr>
          <p:cNvPr id="12" name="Rounded Rectangular Callout 11"/>
          <p:cNvSpPr/>
          <p:nvPr/>
        </p:nvSpPr>
        <p:spPr>
          <a:xfrm>
            <a:off x="7110065" y="1354221"/>
            <a:ext cx="1676400" cy="685800"/>
          </a:xfrm>
          <a:prstGeom prst="wedgeRoundRectCallout">
            <a:avLst>
              <a:gd name="adj1" fmla="val -86555"/>
              <a:gd name="adj2" fmla="val 187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dropdown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to add Company Name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1266333" y="2250917"/>
            <a:ext cx="1459450" cy="685800"/>
          </a:xfrm>
          <a:prstGeom prst="wedgeRoundRectCallout">
            <a:avLst>
              <a:gd name="adj1" fmla="val 76710"/>
              <a:gd name="adj2" fmla="val -9590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    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dropdown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to add Unit Agreement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8184" y="2324622"/>
            <a:ext cx="295238" cy="17142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9886" y="2127806"/>
            <a:ext cx="5006579" cy="3358593"/>
          </a:xfrm>
          <a:prstGeom prst="rect">
            <a:avLst/>
          </a:prstGeom>
        </p:spPr>
      </p:pic>
      <p:sp>
        <p:nvSpPr>
          <p:cNvPr id="20" name="Rounded Rectangular Callout 19"/>
          <p:cNvSpPr/>
          <p:nvPr/>
        </p:nvSpPr>
        <p:spPr>
          <a:xfrm>
            <a:off x="6699531" y="3347526"/>
            <a:ext cx="1248734" cy="426410"/>
          </a:xfrm>
          <a:prstGeom prst="wedgeRoundRectCallout">
            <a:avLst>
              <a:gd name="adj1" fmla="val 76710"/>
              <a:gd name="adj2" fmla="val -9590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Select 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320860" y="1946739"/>
            <a:ext cx="537037" cy="377883"/>
          </a:xfrm>
          <a:prstGeom prst="straightConnector1">
            <a:avLst/>
          </a:prstGeom>
          <a:ln w="381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825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7 of 14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sp>
        <p:nvSpPr>
          <p:cNvPr id="9" name="object 13"/>
          <p:cNvSpPr/>
          <p:nvPr/>
        </p:nvSpPr>
        <p:spPr>
          <a:xfrm>
            <a:off x="579415" y="5830262"/>
            <a:ext cx="329261" cy="3434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10" name="Title 13"/>
          <p:cNvSpPr txBox="1">
            <a:spLocks/>
          </p:cNvSpPr>
          <p:nvPr/>
        </p:nvSpPr>
        <p:spPr>
          <a:xfrm>
            <a:off x="228600" y="1057275"/>
            <a:ext cx="7815611" cy="246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REPORT – REQUEST – REVISION #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JOHNAL~1.HEB\AppData\Local\Temp\SNAGHTML432ffc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13" y="1522947"/>
            <a:ext cx="7316948" cy="3144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ounded Rectangular Callout 10"/>
          <p:cNvSpPr/>
          <p:nvPr/>
        </p:nvSpPr>
        <p:spPr>
          <a:xfrm>
            <a:off x="5516396" y="2292621"/>
            <a:ext cx="2068770" cy="711835"/>
          </a:xfrm>
          <a:prstGeom prst="wedgeRoundRectCallout">
            <a:avLst>
              <a:gd name="adj1" fmla="val -86555"/>
              <a:gd name="adj2" fmla="val 187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Once a unit agreement is selected, these fields are automatically filled in.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4625328" y="3333661"/>
            <a:ext cx="1932226" cy="567779"/>
          </a:xfrm>
          <a:prstGeom prst="wedgeRoundRectCallout">
            <a:avLst>
              <a:gd name="adj1" fmla="val -84450"/>
              <a:gd name="adj2" fmla="val -2993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Choose a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Revision # 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number to generate. 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927383" y="5863939"/>
            <a:ext cx="6914201" cy="276999"/>
            <a:chOff x="927383" y="5863939"/>
            <a:chExt cx="6914201" cy="276999"/>
          </a:xfrm>
        </p:grpSpPr>
        <p:sp>
          <p:nvSpPr>
            <p:cNvPr id="13" name="TextBox 12"/>
            <p:cNvSpPr txBox="1"/>
            <p:nvPr/>
          </p:nvSpPr>
          <p:spPr>
            <a:xfrm>
              <a:off x="927383" y="5863939"/>
              <a:ext cx="69142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Any Revision # highlighted in yellow is an indication that this revision is in the open years.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63386" y="5888152"/>
              <a:ext cx="495238" cy="22857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199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8 of 14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sp>
        <p:nvSpPr>
          <p:cNvPr id="9" name="object 13"/>
          <p:cNvSpPr/>
          <p:nvPr/>
        </p:nvSpPr>
        <p:spPr>
          <a:xfrm>
            <a:off x="508510" y="5771604"/>
            <a:ext cx="329261" cy="3434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17" name="TextBox 16"/>
          <p:cNvSpPr txBox="1"/>
          <p:nvPr/>
        </p:nvSpPr>
        <p:spPr>
          <a:xfrm>
            <a:off x="923513" y="5712485"/>
            <a:ext cx="8220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PDF report format (recommended) is best for disseminating to all parties involved.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Excel report format is best for working copy.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3"/>
          <p:cNvSpPr txBox="1">
            <a:spLocks/>
          </p:cNvSpPr>
          <p:nvPr/>
        </p:nvSpPr>
        <p:spPr>
          <a:xfrm>
            <a:off x="228600" y="1057275"/>
            <a:ext cx="7815611" cy="246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REPORT – FORMAT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JOHNAL~1.HEB\AppData\Local\Temp\SNAGHTML43a98f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41" y="1414280"/>
            <a:ext cx="7054727" cy="303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ounded Rectangular Callout 10"/>
          <p:cNvSpPr/>
          <p:nvPr/>
        </p:nvSpPr>
        <p:spPr>
          <a:xfrm>
            <a:off x="4581504" y="2579456"/>
            <a:ext cx="1543134" cy="567779"/>
          </a:xfrm>
          <a:prstGeom prst="wedgeRoundRectCallout">
            <a:avLst>
              <a:gd name="adj1" fmla="val -77690"/>
              <a:gd name="adj2" fmla="val 7130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Select the report format, either PDF or Excel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09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9 of 14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sp>
        <p:nvSpPr>
          <p:cNvPr id="10" name="Title 13"/>
          <p:cNvSpPr txBox="1">
            <a:spLocks/>
          </p:cNvSpPr>
          <p:nvPr/>
        </p:nvSpPr>
        <p:spPr>
          <a:xfrm>
            <a:off x="228600" y="1057275"/>
            <a:ext cx="7815611" cy="246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REPORT – SUBMIT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JOHNAL~1.HEB\AppData\Local\Temp\SNAGHTML43f3f7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596" y="1522947"/>
            <a:ext cx="7196344" cy="3310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ounded Rectangular Callout 10"/>
          <p:cNvSpPr/>
          <p:nvPr/>
        </p:nvSpPr>
        <p:spPr>
          <a:xfrm>
            <a:off x="3571310" y="2702489"/>
            <a:ext cx="1543134" cy="567779"/>
          </a:xfrm>
          <a:prstGeom prst="wedgeRoundRectCallout">
            <a:avLst>
              <a:gd name="adj1" fmla="val -77690"/>
              <a:gd name="adj2" fmla="val 7130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Submit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5667" y="4485089"/>
            <a:ext cx="3304202" cy="1398993"/>
          </a:xfrm>
          <a:prstGeom prst="rect">
            <a:avLst/>
          </a:prstGeom>
        </p:spPr>
      </p:pic>
      <p:sp>
        <p:nvSpPr>
          <p:cNvPr id="12" name="Rounded Rectangular Callout 11"/>
          <p:cNvSpPr/>
          <p:nvPr/>
        </p:nvSpPr>
        <p:spPr>
          <a:xfrm>
            <a:off x="6256274" y="4616806"/>
            <a:ext cx="1543134" cy="567779"/>
          </a:xfrm>
          <a:prstGeom prst="wedgeRoundRectCallout">
            <a:avLst>
              <a:gd name="adj1" fmla="val -64710"/>
              <a:gd name="adj2" fmla="val 11731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OK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74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BFD8A632FAA9499563EDAF54787418" ma:contentTypeVersion="58" ma:contentTypeDescription="Create a new document." ma:contentTypeScope="" ma:versionID="b53a397331714d7afa02e4ca8c293c8c">
  <xsd:schema xmlns:xsd="http://www.w3.org/2001/XMLSchema" xmlns:xs="http://www.w3.org/2001/XMLSchema" xmlns:p="http://schemas.microsoft.com/office/2006/metadata/properties" xmlns:ns2="777c1a7a-1360-4818-9490-47cc72e3855c" xmlns:ns3="d5927893-c91b-45a8-81bb-b7f5cfa094c8" xmlns:ns4="350c7f2d-22b5-4c05-88ab-16906deb3555" targetNamespace="http://schemas.microsoft.com/office/2006/metadata/properties" ma:root="true" ma:fieldsID="8960c4f1677b868ae873b3079f8a5146" ns2:_="" ns3:_="" ns4:_="">
    <xsd:import namespace="777c1a7a-1360-4818-9490-47cc72e3855c"/>
    <xsd:import namespace="d5927893-c91b-45a8-81bb-b7f5cfa094c8"/>
    <xsd:import namespace="350c7f2d-22b5-4c05-88ab-16906deb3555"/>
    <xsd:element name="properties">
      <xsd:complexType>
        <xsd:sequence>
          <xsd:element name="documentManagement">
            <xsd:complexType>
              <xsd:all>
                <xsd:element ref="ns2:DoE_x0020_Description" minOccurs="0"/>
                <xsd:element ref="ns2:DoE_x0020_Alternative_x0020_Title" minOccurs="0"/>
                <xsd:element ref="ns2:DoE_x0020_Effective_x0020_Date" minOccurs="0"/>
                <xsd:element ref="ns2:DOE_x0020_Document_x0020_Type" minOccurs="0"/>
                <xsd:element ref="ns2:DoE_x0020_Commodity" minOccurs="0"/>
                <xsd:element ref="ns2:DoE_x0020_Keywords" minOccurs="0"/>
                <xsd:element ref="ns2:DoE_x0020_Contributor" minOccurs="0"/>
                <xsd:element ref="ns2:DoE_x0020_Creator_x0020_Internal_x0020_Name" minOccurs="0"/>
                <xsd:element ref="ns2:DoE_x0020_Creator_x0020_Organizational_x0020_Unit" minOccurs="0"/>
                <xsd:element ref="ns2:DoE_x0020_Creator_x0020_External" minOccurs="0"/>
                <xsd:element ref="ns2:DoE_x0020_Language"/>
                <xsd:element ref="ns2:DoE_x0020_Official_x0020_Record" minOccurs="0"/>
                <xsd:element ref="ns3:Category" minOccurs="0"/>
                <xsd:element ref="ns3:Sub_x002d_category" minOccurs="0"/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4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7c1a7a-1360-4818-9490-47cc72e3855c" elementFormDefault="qualified">
    <xsd:import namespace="http://schemas.microsoft.com/office/2006/documentManagement/types"/>
    <xsd:import namespace="http://schemas.microsoft.com/office/infopath/2007/PartnerControls"/>
    <xsd:element name="DoE_x0020_Description" ma:index="8" nillable="true" ma:displayName="DoE Description" ma:description="An account of the content of the resource." ma:internalName="DoE_x0020_Description" ma:readOnly="false">
      <xsd:simpleType>
        <xsd:restriction base="dms:Note">
          <xsd:maxLength value="255"/>
        </xsd:restriction>
      </xsd:simpleType>
    </xsd:element>
    <xsd:element name="DoE_x0020_Alternative_x0020_Title" ma:index="9" nillable="true" ma:displayName="DoE Alternative Title" ma:description="Any form of the title used as a substitute or alternative to the formal title of the resource." ma:internalName="DoE_x0020_Alternative_x0020_Title" ma:readOnly="false">
      <xsd:simpleType>
        <xsd:restriction base="dms:Text">
          <xsd:maxLength value="255"/>
        </xsd:restriction>
      </xsd:simpleType>
    </xsd:element>
    <xsd:element name="DoE_x0020_Effective_x0020_Date" ma:index="10" nillable="true" ma:displayName="DoE Effective Date" ma:default="[today]" ma:description="The first date on which the information becomes effective." ma:format="DateOnly" ma:internalName="DoE_x0020_Effective_x0020_Date" ma:readOnly="false">
      <xsd:simpleType>
        <xsd:restriction base="dms:DateTime"/>
      </xsd:simpleType>
    </xsd:element>
    <xsd:element name="DOE_x0020_Document_x0020_Type" ma:index="11" nillable="true" ma:displayName="DOE Document Type" ma:description="The nature or genre of the content of the resource." ma:format="Dropdown" ma:internalName="DOE_x0020_Document_x0020_Type" ma:readOnly="false">
      <xsd:simpleType>
        <xsd:restriction base="dms:Choice">
          <xsd:enumeration value="Abstract"/>
          <xsd:enumeration value="Agenda"/>
          <xsd:enumeration value="Agreement"/>
          <xsd:enumeration value="Authorization"/>
          <xsd:enumeration value="Budget"/>
          <xsd:enumeration value="Calendar"/>
          <xsd:enumeration value="Checklist"/>
          <xsd:enumeration value="Communications Materials"/>
          <xsd:enumeration value="Contractual Material"/>
          <xsd:enumeration value="Correspondence"/>
          <xsd:enumeration value="Decision"/>
          <xsd:enumeration value="Documents"/>
          <xsd:enumeration value="Event"/>
          <xsd:enumeration value="Electricity - Markets Policy"/>
          <xsd:enumeration value="Financial Report"/>
          <xsd:enumeration value="Form"/>
          <xsd:enumeration value="Frequently Asked Questions"/>
          <xsd:enumeration value="Geospatial Material"/>
          <xsd:enumeration value="GIS Best Practices Committee"/>
          <xsd:enumeration value="Guide"/>
          <xsd:enumeration value="Issue"/>
          <xsd:enumeration value="Legislation and Regulations"/>
          <xsd:enumeration value="Licences and Permits"/>
          <xsd:enumeration value="Media Release"/>
          <xsd:enumeration value="Memorandum"/>
          <xsd:enumeration value="Minutes"/>
          <xsd:enumeration value="News Publication"/>
          <xsd:enumeration value="Operations Plans"/>
          <xsd:enumeration value="Plan"/>
          <xsd:enumeration value="Policy"/>
          <xsd:enumeration value="Presentation"/>
          <xsd:enumeration value="Procedures"/>
          <xsd:enumeration value="Reference Material"/>
          <xsd:enumeration value="Report"/>
          <xsd:enumeration value="Requirement"/>
          <xsd:enumeration value="Sales Procedures"/>
          <xsd:enumeration value="Schedule"/>
          <xsd:enumeration value="Service"/>
          <xsd:enumeration value="Standard"/>
          <xsd:enumeration value="Statistics"/>
          <xsd:enumeration value="Status Report"/>
          <xsd:enumeration value="Survey"/>
          <xsd:enumeration value="Template"/>
          <xsd:enumeration value="Terminology"/>
          <xsd:enumeration value="Test Case"/>
          <xsd:enumeration value="Working Document"/>
          <xsd:enumeration value="Year 2014"/>
          <xsd:enumeration value="Year 2015"/>
          <xsd:enumeration value="Year 2016"/>
          <xsd:enumeration value="Procedure"/>
        </xsd:restriction>
      </xsd:simpleType>
    </xsd:element>
    <xsd:element name="DoE_x0020_Commodity" ma:index="12" nillable="true" ma:displayName="DoE Commodity" ma:description="The energy or mineral resource or product for use or sale." ma:format="Dropdown" ma:internalName="DoE_x0020_Commodity" ma:readOnly="false">
      <xsd:simpleType>
        <xsd:restriction base="dms:Choice">
          <xsd:enumeration value="Ammonite Shell"/>
          <xsd:enumeration value="Coal"/>
          <xsd:enumeration value="Electricity"/>
          <xsd:enumeration value="Metallic &amp; Industrial Minerals"/>
          <xsd:enumeration value="Natural Gas"/>
          <xsd:enumeration value="Oil"/>
          <xsd:enumeration value="Oil Sands"/>
          <xsd:enumeration value="Petrochemicals"/>
          <xsd:enumeration value="Petroleum and Natural Gas (PNG)"/>
        </xsd:restriction>
      </xsd:simpleType>
    </xsd:element>
    <xsd:element name="DoE_x0020_Keywords" ma:index="13" nillable="true" ma:displayName="DoE Keywords" ma:description="A significant word or phrase in the title, subject, notes, abstract, or text of a record which can be used as a search term in a free-text search to retrieve all the records containing it." ma:internalName="DoE_x0020_Keywords" ma:readOnly="false">
      <xsd:simpleType>
        <xsd:restriction base="dms:Note">
          <xsd:maxLength value="255"/>
        </xsd:restriction>
      </xsd:simpleType>
    </xsd:element>
    <xsd:element name="DoE_x0020_Contributor" ma:index="14" nillable="true" ma:displayName="DoE Contributor" ma:description="One or more people or organizations that contributed to this resource" ma:internalName="DoE_x0020_Contributor" ma:readOnly="false">
      <xsd:simpleType>
        <xsd:restriction base="dms:Text">
          <xsd:maxLength value="255"/>
        </xsd:restriction>
      </xsd:simpleType>
    </xsd:element>
    <xsd:element name="DoE_x0020_Creator_x0020_Internal_x0020_Name" ma:index="15" nillable="true" ma:displayName="DoE Creator Internal Name" ma:description="An entity responsible for making the content of the resource." ma:list="UserInfo" ma:SharePointGroup="0" ma:internalName="DoE_x0020_Creator_x0020_Internal_x0020_Name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E_x0020_Creator_x0020_Organizational_x0020_Unit" ma:index="16" nillable="true" ma:displayName="DoE Creator Organizational Unit" ma:description="An entity responsible for making the content of the resource." ma:format="Dropdown" ma:internalName="DoE_x0020_Creator_x0020_Organizational_x0020_Unit" ma:readOnly="false">
      <xsd:simpleType>
        <xsd:restriction base="dms:Choice">
          <xsd:enumeration value="Communications"/>
          <xsd:enumeration value="Corporate Projects"/>
          <xsd:enumeration value="CS-Information Technology"/>
          <xsd:enumeration value="Deputy Minister's Office"/>
          <xsd:enumeration value="Electricity"/>
          <xsd:enumeration value="Electricity - Coal Transition"/>
          <xsd:enumeration value="Electricity - Generation and Transmission"/>
          <xsd:enumeration value="Electricity - Market Policy"/>
          <xsd:enumeration value="Electricity - Markets Policy"/>
          <xsd:enumeration value="Electricity - Retail and Distribution"/>
          <xsd:enumeration value="Electricity - Strategy &amp; Integration"/>
          <xsd:enumeration value="Minister's Office"/>
          <xsd:enumeration value="Ministry Services"/>
          <xsd:enumeration value="Ministry Services - Business Planning &amp;Performance"/>
          <xsd:enumeration value="Ministry Services - Finance and Administration"/>
          <xsd:enumeration value="Ministry Services - Human Resources"/>
          <xsd:enumeration value="Ministry Services - Info Mgt &amp; Technology Services"/>
          <xsd:enumeration value="Ministry Services - Legal Services"/>
          <xsd:enumeration value="Ministry Support Services"/>
          <xsd:enumeration value="RDP-Environment and Resource Services"/>
          <xsd:enumeration value="Resource Development Policy"/>
          <xsd:enumeration value="Resource Development Policy - Professional Services Exec"/>
          <xsd:enumeration value="Resource Development Policy - Resource Land Access"/>
          <xsd:enumeration value="Resource Development Policy - Resource Policy"/>
          <xsd:enumeration value="Resource, Revenue, Operations"/>
          <xsd:enumeration value="Resource, Revenue, Operations - Coal &amp; Mineral Dev - Rev Coll"/>
          <xsd:enumeration value="Resource, Revenue, Operations - Compliance &amp; Assurance Office"/>
          <xsd:enumeration value="Resource, Revenue, Operations - Oil Sands Operations"/>
          <xsd:enumeration value="Resource, Revenue, Operations - Petrinex"/>
          <xsd:enumeration value="Resource, Revenue, Operations - Petroleum, Market &amp; Valuation"/>
          <xsd:enumeration value="Resource, Revenue, Operations - PNG Tenure Operations"/>
          <xsd:enumeration value="Resource, Revenue, Operations - Royalty Implementation"/>
          <xsd:enumeration value="Resource, Revenue, Operations - Royalty Operations"/>
          <xsd:enumeration value="Strategic Policy"/>
          <xsd:enumeration value="Strategic Policy - Energy Information &amp; Analysis"/>
          <xsd:enumeration value="Strategic Policy - IEPB Admin"/>
          <xsd:enumeration value="Strategic Policy - Market Access"/>
          <xsd:enumeration value="Strategic Policy - Strategic Policy Br Admin"/>
        </xsd:restriction>
      </xsd:simpleType>
    </xsd:element>
    <xsd:element name="DoE_x0020_Creator_x0020_External" ma:index="17" nillable="true" ma:displayName="DoE Creator External" ma:description="An entity responsible for making the content of the resource." ma:internalName="DoE_x0020_Creator_x0020_External" ma:readOnly="false">
      <xsd:simpleType>
        <xsd:restriction base="dms:Text">
          <xsd:maxLength value="255"/>
        </xsd:restriction>
      </xsd:simpleType>
    </xsd:element>
    <xsd:element name="DoE_x0020_Language" ma:index="18" ma:displayName="DoE Language" ma:default="English" ma:description="A language of the intellectual content of the resource." ma:format="Dropdown" ma:internalName="DoE_x0020_Language" ma:readOnly="false">
      <xsd:simpleType>
        <xsd:restriction base="dms:Choice">
          <xsd:enumeration value="Afrikaans"/>
          <xsd:enumeration value="Arabic"/>
          <xsd:enumeration value="Bulgarian"/>
          <xsd:enumeration value="Chinese"/>
          <xsd:enumeration value="Cree"/>
          <xsd:enumeration value="Croatian"/>
          <xsd:enumeration value="Czech"/>
          <xsd:enumeration value="Danish"/>
          <xsd:enumeration value="Dutch"/>
          <xsd:enumeration value="English"/>
          <xsd:enumeration value="French"/>
          <xsd:enumeration value="German"/>
          <xsd:enumeration value="Greek"/>
          <xsd:enumeration value="Hebrew"/>
          <xsd:enumeration value="Hindi"/>
          <xsd:enumeration value="Hungarian"/>
          <xsd:enumeration value="Italian"/>
          <xsd:enumeration value="Japanese"/>
          <xsd:enumeration value="Korean"/>
          <xsd:enumeration value="Norwegian"/>
          <xsd:enumeration value="Polish"/>
          <xsd:enumeration value="Portuguese"/>
          <xsd:enumeration value="Russian"/>
          <xsd:enumeration value="Spanish"/>
          <xsd:enumeration value="Swedish"/>
          <xsd:enumeration value="Ukrainian"/>
          <xsd:enumeration value="Vietnamese"/>
          <xsd:enumeration value="Yiddish"/>
        </xsd:restriction>
      </xsd:simpleType>
    </xsd:element>
    <xsd:element name="DoE_x0020_Official_x0020_Record" ma:index="19" nillable="true" ma:displayName="DoE Official Record" ma:default="0" ma:description="An item flagged as a “DOE Official Record” indicates that it is a record that provides evidence of a business activity, decision or transaction. Where synchronization has been set up; this will also trigger the relocation of that record to Livelink. Records relocated to Livelink can still be viewed via SharePoint. Contact Records Management for more info." ma:internalName="DoE_x0020_Official_x0020_Record" ma:readOnly="false">
      <xsd:simpleType>
        <xsd:restriction base="dms:Boolean"/>
      </xsd:simpleType>
    </xsd:element>
    <xsd:element name="_dlc_DocId" ma:index="22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927893-c91b-45a8-81bb-b7f5cfa094c8" elementFormDefault="qualified">
    <xsd:import namespace="http://schemas.microsoft.com/office/2006/documentManagement/types"/>
    <xsd:import namespace="http://schemas.microsoft.com/office/infopath/2007/PartnerControls"/>
    <xsd:element name="Category" ma:index="20" nillable="true" ma:displayName="Document Category" ma:format="Dropdown" ma:internalName="Category" ma:readOnly="false">
      <xsd:simpleType>
        <xsd:restriction base="dms:Choice">
          <xsd:enumeration value="Business IT Support (BITS)"/>
          <xsd:enumeration value="IMTS"/>
          <xsd:enumeration value="Operational Process"/>
          <xsd:enumeration value="Projects"/>
          <xsd:enumeration value="Tenure Issues"/>
          <xsd:enumeration value="Tenure Operational Workflow Charts"/>
          <xsd:enumeration value="Tenure Statistic Requests"/>
          <xsd:enumeration value="Tenure Systems Applications"/>
          <xsd:enumeration value="Tenure - Adobe Versions and Licenses"/>
          <xsd:enumeration value="Website - Tenure Courses, Forms and Others"/>
          <xsd:enumeration value="Website - Tenure Guides"/>
          <xsd:enumeration value="Website Updates"/>
        </xsd:restriction>
      </xsd:simpleType>
    </xsd:element>
    <xsd:element name="Sub_x002d_category" ma:index="21" nillable="true" ma:displayName="Sub-Category" ma:format="Dropdown" ma:internalName="Sub_x002d_category" ma:readOnly="false">
      <xsd:simpleType>
        <xsd:restriction base="dms:Choice">
          <xsd:enumeration value="Accounts (ETS) Administration"/>
          <xsd:enumeration value="Administration"/>
          <xsd:enumeration value="Agreement Administration"/>
          <xsd:enumeration value="Agreement Expiry Report"/>
          <xsd:enumeration value="Agreement Management"/>
          <xsd:enumeration value="AMI"/>
          <xsd:enumeration value="APIP Security Breach"/>
          <xsd:enumeration value="Application Access for Non Tenure Employees"/>
          <xsd:enumeration value="Application User Role Verification"/>
          <xsd:enumeration value="Archived"/>
          <xsd:enumeration value="BITS"/>
          <xsd:enumeration value="CARS"/>
          <xsd:enumeration value="CCUS"/>
          <xsd:enumeration value="Continuation and Validation"/>
          <xsd:enumeration value="Continuation &amp; Validation PDF Overwrite Issue"/>
          <xsd:enumeration value="Crown Agreement Management"/>
          <xsd:enumeration value="Crown Equity"/>
          <xsd:enumeration value="Crown Land Data"/>
          <xsd:enumeration value="Crown Mineral Activity and Wells"/>
          <xsd:enumeration value="E-Map"/>
          <xsd:enumeration value="Energy Website Review"/>
          <xsd:enumeration value="Enterprise IT Environment"/>
          <xsd:enumeration value="ETS"/>
          <xsd:enumeration value="ETS EN Number Incorrect on Submission-Final"/>
          <xsd:enumeration value="Expressway Replacement"/>
          <xsd:enumeration value="FDN"/>
          <xsd:enumeration value="Forms and Checklists"/>
          <xsd:enumeration value="Freehold Min Tax"/>
          <xsd:enumeration value="Geothermal"/>
          <xsd:enumeration value="GIS"/>
          <xsd:enumeration value="GIS Database Server Change"/>
          <xsd:enumeration value="GLIMPS"/>
          <xsd:enumeration value="LAMAS"/>
          <xsd:enumeration value="Land Searches"/>
          <xsd:enumeration value="Livelink"/>
          <xsd:enumeration value="Meetings and Minutes"/>
          <xsd:enumeration value="Mineral Direct Purchase"/>
          <xsd:enumeration value="Miscellaneous"/>
          <xsd:enumeration value="Offsets"/>
          <xsd:enumeration value="PETRINEX"/>
          <xsd:enumeration value="Photos"/>
          <xsd:enumeration value="PNG Continuation"/>
          <xsd:enumeration value="PNG Continuation Livelink"/>
          <xsd:enumeration value="PNG Sales and Business Integration"/>
          <xsd:enumeration value="Presentations"/>
          <xsd:enumeration value="Procedures"/>
          <xsd:enumeration value="Reference Materials"/>
          <xsd:enumeration value="Registration of Encumbrances"/>
          <xsd:enumeration value="Review Tenure Processes"/>
          <xsd:enumeration value="Sales"/>
          <xsd:enumeration value="SharePoint 2016 move to SharePoint Online"/>
          <xsd:enumeration value="Source of Information"/>
          <xsd:enumeration value="Stats Requests"/>
          <xsd:enumeration value="System Enhancements"/>
          <xsd:enumeration value="Template and Instructions"/>
          <xsd:enumeration value="Tenure Systems"/>
          <xsd:enumeration value="Tenure System Application User Role Permissions Approvers Review"/>
          <xsd:enumeration value="Test Coverage for Backup"/>
          <xsd:enumeration value="Transfers"/>
          <xsd:enumeration value="Unit Agreements and Trespass"/>
          <xsd:enumeration value="Update Queen to King"/>
          <xsd:enumeration value="Website - Tenure Guides titled &quot;Geothermal Continuation&quot;"/>
          <xsd:enumeration value="Website - Tenure Courses, Forms and Others titled &quot;Geothermal Continuation&quot;"/>
          <xsd:enumeration value="Work Items Information"/>
          <xsd:enumeration value="Inventory"/>
        </xsd:restriction>
      </xsd:simpleType>
    </xsd:element>
    <xsd:element name="MediaServiceMetadata" ma:index="2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a58cdee2-a078-4dcf-a938-a5ffeea6d2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3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5" nillable="true" ma:displayName="Location" ma:indexed="true" ma:internalName="MediaServiceLocation" ma:readOnly="true">
      <xsd:simpleType>
        <xsd:restriction base="dms:Text"/>
      </xsd:simpleType>
    </xsd:element>
    <xsd:element name="_Flow_SignoffStatus" ma:index="36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0c7f2d-22b5-4c05-88ab-16906deb3555" elementFormDefault="qualified">
    <xsd:import namespace="http://schemas.microsoft.com/office/2006/documentManagement/types"/>
    <xsd:import namespace="http://schemas.microsoft.com/office/infopath/2007/PartnerControls"/>
    <xsd:element name="TaxCatchAll" ma:index="30" nillable="true" ma:displayName="Taxonomy Catch All Column" ma:hidden="true" ma:list="{37515f72-7fb4-4a96-8fc8-f36008bf8d82}" ma:internalName="TaxCatchAll" ma:showField="CatchAllData" ma:web="777c1a7a-1360-4818-9490-47cc72e385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E_x0020_Alternative_x0020_Title xmlns="777c1a7a-1360-4818-9490-47cc72e3855c" xsi:nil="true"/>
    <DoE_x0020_Creator_x0020_Organizational_x0020_Unit xmlns="777c1a7a-1360-4818-9490-47cc72e3855c" xsi:nil="true"/>
    <DoE_x0020_Creator_x0020_External xmlns="777c1a7a-1360-4818-9490-47cc72e3855c" xsi:nil="true"/>
    <DoE_x0020_Commodity xmlns="777c1a7a-1360-4818-9490-47cc72e3855c" xsi:nil="true"/>
    <Category xmlns="d5927893-c91b-45a8-81bb-b7f5cfa094c8">Website - Tenure Courses, Forms and Others</Category>
    <DoE_x0020_Official_x0020_Record xmlns="777c1a7a-1360-4818-9490-47cc72e3855c">false</DoE_x0020_Official_x0020_Record>
    <Sub_x002d_category xmlns="d5927893-c91b-45a8-81bb-b7f5cfa094c8">Unit Agreements and Trespass</Sub_x002d_category>
    <DoE_x0020_Creator_x0020_Internal_x0020_Name xmlns="777c1a7a-1360-4818-9490-47cc72e3855c">
      <UserInfo>
        <DisplayName/>
        <AccountId xsi:nil="true"/>
        <AccountType/>
      </UserInfo>
    </DoE_x0020_Creator_x0020_Internal_x0020_Name>
    <DoE_x0020_Contributor xmlns="777c1a7a-1360-4818-9490-47cc72e3855c" xsi:nil="true"/>
    <DOE_x0020_Document_x0020_Type xmlns="777c1a7a-1360-4818-9490-47cc72e3855c" xsi:nil="true"/>
    <DoE_x0020_Keywords xmlns="777c1a7a-1360-4818-9490-47cc72e3855c" xsi:nil="true"/>
    <DoE_x0020_Effective_x0020_Date xmlns="777c1a7a-1360-4818-9490-47cc72e3855c">2020-12-07T23:13:37+00:00</DoE_x0020_Effective_x0020_Date>
    <DoE_x0020_Language xmlns="777c1a7a-1360-4818-9490-47cc72e3855c">English</DoE_x0020_Language>
    <DoE_x0020_Description xmlns="777c1a7a-1360-4818-9490-47cc72e3855c" xsi:nil="true"/>
    <_dlc_DocId xmlns="777c1a7a-1360-4818-9490-47cc72e3855c">4HP7YDSRKQ2R-299155050-915</_dlc_DocId>
    <_dlc_DocIdUrl xmlns="777c1a7a-1360-4818-9490-47cc72e3855c">
      <Url>https://abgov.sharepoint.com/sites/S300D08-TENURE2468/_layouts/15/DocIdRedir.aspx?ID=4HP7YDSRKQ2R-299155050-915</Url>
      <Description>4HP7YDSRKQ2R-299155050-915</Description>
    </_dlc_DocIdUrl>
    <TaxCatchAll xmlns="350c7f2d-22b5-4c05-88ab-16906deb3555" xsi:nil="true"/>
    <lcf76f155ced4ddcb4097134ff3c332f xmlns="d5927893-c91b-45a8-81bb-b7f5cfa094c8">
      <Terms xmlns="http://schemas.microsoft.com/office/infopath/2007/PartnerControls"/>
    </lcf76f155ced4ddcb4097134ff3c332f>
    <_Flow_SignoffStatus xmlns="d5927893-c91b-45a8-81bb-b7f5cfa094c8" xsi:nil="true"/>
  </documentManagement>
</p:properties>
</file>

<file path=customXml/itemProps1.xml><?xml version="1.0" encoding="utf-8"?>
<ds:datastoreItem xmlns:ds="http://schemas.openxmlformats.org/officeDocument/2006/customXml" ds:itemID="{204E2481-389C-4D4F-837B-8F8C8F6B4C08}"/>
</file>

<file path=customXml/itemProps2.xml><?xml version="1.0" encoding="utf-8"?>
<ds:datastoreItem xmlns:ds="http://schemas.openxmlformats.org/officeDocument/2006/customXml" ds:itemID="{4AA936C8-016E-460B-95D2-72FA376F33CF}"/>
</file>

<file path=customXml/itemProps3.xml><?xml version="1.0" encoding="utf-8"?>
<ds:datastoreItem xmlns:ds="http://schemas.openxmlformats.org/officeDocument/2006/customXml" ds:itemID="{EAB88D1A-13E9-429A-9D0A-34419E1C9BC0}"/>
</file>

<file path=customXml/itemProps4.xml><?xml version="1.0" encoding="utf-8"?>
<ds:datastoreItem xmlns:ds="http://schemas.openxmlformats.org/officeDocument/2006/customXml" ds:itemID="{61FFDA49-EE38-4AED-85B9-9F8D351D5D77}"/>
</file>

<file path=customXml/itemProps5.xml><?xml version="1.0" encoding="utf-8"?>
<ds:datastoreItem xmlns:ds="http://schemas.openxmlformats.org/officeDocument/2006/customXml" ds:itemID="{200687B8-3E6A-45FA-A550-01BEF56713E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14820</TotalTime>
  <Words>726</Words>
  <Application>Microsoft Office PowerPoint</Application>
  <PresentationFormat>On-screen Show (4:3)</PresentationFormat>
  <Paragraphs>120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Freestyle Script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Davies</dc:creator>
  <cp:lastModifiedBy>Johnalynne Hebert</cp:lastModifiedBy>
  <cp:revision>536</cp:revision>
  <dcterms:created xsi:type="dcterms:W3CDTF">2018-11-02T20:16:17Z</dcterms:created>
  <dcterms:modified xsi:type="dcterms:W3CDTF">2020-11-09T22:21:51Z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bf2ea38-542c-4b75-bd7d-582ec36a519f_Enabled">
    <vt:lpwstr>true</vt:lpwstr>
  </property>
  <property fmtid="{D5CDD505-2E9C-101B-9397-08002B2CF9AE}" pid="3" name="MSIP_Label_abf2ea38-542c-4b75-bd7d-582ec36a519f_SetDate">
    <vt:lpwstr>2020-06-05T15:57:41Z</vt:lpwstr>
  </property>
  <property fmtid="{D5CDD505-2E9C-101B-9397-08002B2CF9AE}" pid="4" name="MSIP_Label_abf2ea38-542c-4b75-bd7d-582ec36a519f_Method">
    <vt:lpwstr>Standard</vt:lpwstr>
  </property>
  <property fmtid="{D5CDD505-2E9C-101B-9397-08002B2CF9AE}" pid="5" name="MSIP_Label_abf2ea38-542c-4b75-bd7d-582ec36a519f_Name">
    <vt:lpwstr>Protected A</vt:lpwstr>
  </property>
  <property fmtid="{D5CDD505-2E9C-101B-9397-08002B2CF9AE}" pid="6" name="MSIP_Label_abf2ea38-542c-4b75-bd7d-582ec36a519f_SiteId">
    <vt:lpwstr>2bb51c06-af9b-42c5-8bf5-3c3b7b10850b</vt:lpwstr>
  </property>
  <property fmtid="{D5CDD505-2E9C-101B-9397-08002B2CF9AE}" pid="7" name="MSIP_Label_abf2ea38-542c-4b75-bd7d-582ec36a519f_ActionId">
    <vt:lpwstr>4577f2c6-b45d-4a5c-aade-00004b3e953f</vt:lpwstr>
  </property>
  <property fmtid="{D5CDD505-2E9C-101B-9397-08002B2CF9AE}" pid="8" name="MSIP_Label_abf2ea38-542c-4b75-bd7d-582ec36a519f_ContentBits">
    <vt:lpwstr>2</vt:lpwstr>
  </property>
  <property fmtid="{D5CDD505-2E9C-101B-9397-08002B2CF9AE}" pid="9" name="ContentTypeId">
    <vt:lpwstr>0x010100EDBFD8A632FAA9499563EDAF54787418</vt:lpwstr>
  </property>
  <property fmtid="{D5CDD505-2E9C-101B-9397-08002B2CF9AE}" pid="10" name="Order">
    <vt:r8>91500</vt:r8>
  </property>
  <property fmtid="{D5CDD505-2E9C-101B-9397-08002B2CF9AE}" pid="11" name="_dlc_DocIdItemGuid">
    <vt:lpwstr>f8dd2dd7-d89e-41d5-b61e-1c2edc08c15a</vt:lpwstr>
  </property>
</Properties>
</file>