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5" r:id="rId2"/>
    <p:sldId id="266" r:id="rId3"/>
    <p:sldId id="284" r:id="rId4"/>
    <p:sldId id="267" r:id="rId5"/>
    <p:sldId id="283" r:id="rId6"/>
    <p:sldId id="285" r:id="rId7"/>
    <p:sldId id="286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06" d="100"/>
          <a:sy n="106" d="100"/>
        </p:scale>
        <p:origin x="108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20" Type="http://schemas.openxmlformats.org/officeDocument/2006/relationships/customXml" Target="../customXml/item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2020/11/03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2020/11/03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2020/11/03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dirty="0" smtClean="0"/>
              <a:t>Page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  <a:endParaRPr lang="en-CA" sz="11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training.energy.gov.ab.ca/Courses/ETS_account_setup_and_preferences.pd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aining.energy.gov.ab.ca/Courses/ETS_client_account_setup_and_maintenance.pdf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raining.energy.gov.ab.ca/Courses/ETS_client_account_setup_and_maintenance.pdf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raining.energy.gov.ab.ca/Courses/ETS_client_account_setup_and_maintenance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UnitsHelpdesk@gov.ab.ca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 smtClean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Unit Agreement Exhibit A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Roles and Form Types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 of 8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10" name="Rectangle 1"/>
          <p:cNvSpPr txBox="1">
            <a:spLocks/>
          </p:cNvSpPr>
          <p:nvPr/>
        </p:nvSpPr>
        <p:spPr bwMode="auto">
          <a:xfrm>
            <a:off x="4248819" y="2544341"/>
            <a:ext cx="4368131" cy="1748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CA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</a:pPr>
            <a:r>
              <a:rPr lang="en-CA" sz="1600" dirty="0" smtClean="0">
                <a:latin typeface="Arial" pitchFamily="34" charset="0"/>
              </a:rPr>
              <a:t/>
            </a:r>
            <a:br>
              <a:rPr lang="en-CA" sz="1600" dirty="0" smtClean="0">
                <a:latin typeface="Arial" pitchFamily="34" charset="0"/>
              </a:rPr>
            </a:br>
            <a:r>
              <a:rPr lang="en-CA" sz="1200" dirty="0" smtClean="0">
                <a:latin typeface="Arial" pitchFamily="34" charset="0"/>
              </a:rPr>
              <a:t>This module will highlight the different roles required to create, correct, submit, concur and view the three Unit Agreement Exhibit A form types:</a:t>
            </a:r>
          </a:p>
          <a:p>
            <a:pPr>
              <a:buFont typeface="Arial" charset="0"/>
              <a:buNone/>
            </a:pPr>
            <a:endParaRPr lang="en-CA" sz="1200" dirty="0" smtClean="0">
              <a:latin typeface="Arial" pitchFamily="34" charset="0"/>
            </a:endParaRPr>
          </a:p>
          <a:p>
            <a:pPr marL="571500" lvl="1" indent="-171450">
              <a:buFont typeface="Wingdings" panose="05000000000000000000" pitchFamily="2" charset="2"/>
              <a:buChar char="Ø"/>
            </a:pPr>
            <a:r>
              <a:rPr lang="en-US" sz="1200" dirty="0" smtClean="0">
                <a:latin typeface="Arial" pitchFamily="34" charset="0"/>
              </a:rPr>
              <a:t>Change of Unit Operatorship</a:t>
            </a:r>
          </a:p>
          <a:p>
            <a:pPr marL="571500" lvl="1" indent="-171450">
              <a:buFont typeface="Wingdings" panose="05000000000000000000" pitchFamily="2" charset="2"/>
              <a:buChar char="Ø"/>
            </a:pPr>
            <a:r>
              <a:rPr lang="en-US" sz="1200" dirty="0" smtClean="0">
                <a:latin typeface="Arial" pitchFamily="34" charset="0"/>
              </a:rPr>
              <a:t>Unit Tract Revision</a:t>
            </a:r>
          </a:p>
          <a:p>
            <a:pPr marL="571500" lvl="1" indent="-171450">
              <a:buFont typeface="Wingdings" panose="05000000000000000000" pitchFamily="2" charset="2"/>
              <a:buChar char="Ø"/>
            </a:pPr>
            <a:r>
              <a:rPr lang="en-US" sz="1200" dirty="0" smtClean="0">
                <a:latin typeface="Arial" pitchFamily="34" charset="0"/>
              </a:rPr>
              <a:t>Report</a:t>
            </a:r>
            <a:endParaRPr lang="en-CA" sz="12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556290"/>
              </p:ext>
            </p:extLst>
          </p:nvPr>
        </p:nvGraphicFramePr>
        <p:xfrm>
          <a:off x="1524000" y="2432874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 5, 2014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October 13</a:t>
                      </a:r>
                      <a:r>
                        <a:rPr lang="en-CA" baseline="0" dirty="0" smtClean="0"/>
                        <a:t>,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Updated Header and contents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2 of 8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3 of 8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4095791" y="3563383"/>
            <a:ext cx="47021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b="1" dirty="0">
                <a:latin typeface="Arial" pitchFamily="34" charset="0"/>
                <a:cs typeface="Arial" pitchFamily="34" charset="0"/>
                <a:hlinkClick r:id="rId2"/>
              </a:rPr>
              <a:t>ETS Account Setup and Preferences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 (For Site Administrators)</a:t>
            </a:r>
          </a:p>
        </p:txBody>
      </p:sp>
      <p:sp>
        <p:nvSpPr>
          <p:cNvPr id="10" name="Rectangle 9"/>
          <p:cNvSpPr>
            <a:spLocks/>
          </p:cNvSpPr>
          <p:nvPr/>
        </p:nvSpPr>
        <p:spPr>
          <a:xfrm>
            <a:off x="4105316" y="3041387"/>
            <a:ext cx="431165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We recommend that you view the common training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module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before proceeding to the other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Offset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training modules: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4105316" y="2471450"/>
            <a:ext cx="4321175" cy="5386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In this module, you will learn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about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the different roles for Unit Agreement Exhibit A.</a:t>
            </a:r>
            <a:r>
              <a:rPr lang="en-CA" sz="1100" dirty="0"/>
              <a:t/>
            </a:r>
            <a:br>
              <a:rPr lang="en-CA" sz="1100" dirty="0"/>
            </a:br>
            <a:endParaRPr lang="en-CA" sz="1100" dirty="0"/>
          </a:p>
        </p:txBody>
      </p:sp>
      <p:pic>
        <p:nvPicPr>
          <p:cNvPr id="12" name="Picture 1" descr="Bidding - Overview - Overview - Graphic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26" y="1696565"/>
            <a:ext cx="2692400" cy="27305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83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SITE ADMINISTRATOR – ASSIGN ROLES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4 of 8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682088"/>
              </p:ext>
            </p:extLst>
          </p:nvPr>
        </p:nvGraphicFramePr>
        <p:xfrm>
          <a:off x="1015041" y="2358290"/>
          <a:ext cx="2010026" cy="1791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Visio" r:id="rId3" imgW="1310640" imgH="1168541" progId="Visio.Drawing.11">
                  <p:embed/>
                </p:oleObj>
              </mc:Choice>
              <mc:Fallback>
                <p:oleObj name="Visio" r:id="rId3" imgW="1310640" imgH="1168541" progId="Visio.Drawing.11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041" y="2358290"/>
                        <a:ext cx="2010026" cy="1791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526766" y="1962057"/>
            <a:ext cx="3962399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Each company has an assigned Electronic Transfer System (ETS) Site Administrator who is responsible to create their company's user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accounts.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CA" sz="1200" dirty="0" smtClean="0">
                <a:latin typeface="Arial" pitchFamily="34" charset="0"/>
                <a:cs typeface="Arial" pitchFamily="34" charset="0"/>
              </a:rPr>
              <a:t>ETS Site Administrator is responsible for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assigning roles to their users for the various Form Types. </a:t>
            </a:r>
            <a:br>
              <a:rPr kumimoji="0" 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The selection of roles will vary based on the Form Type.  This is completed in the ETS Assign Client Roles screen.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 smtClean="0">
                <a:latin typeface="Arial" pitchFamily="34" charset="0"/>
                <a:cs typeface="Arial" pitchFamily="34" charset="0"/>
              </a:rPr>
              <a:t>managing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the assignment of roles within the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company</a:t>
            </a:r>
            <a:endParaRPr lang="en-CA" sz="1200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>
          <a:xfrm>
            <a:off x="4039646" y="1696565"/>
            <a:ext cx="4440120" cy="31393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Change of Unit 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Operatorship form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 a process for either the Current or the New Unit Operator to create a request to change the unit operator of an active unit agreement via ETS.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dirty="0" smtClean="0">
                <a:latin typeface="Arial" pitchFamily="34" charset="0"/>
                <a:cs typeface="Arial" pitchFamily="34" charset="0"/>
              </a:rPr>
              <a:t>These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are the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roles: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 smtClean="0">
                <a:latin typeface="Arial" pitchFamily="34" charset="0"/>
                <a:cs typeface="Arial" pitchFamily="34" charset="0"/>
              </a:rPr>
              <a:t>Creator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 – can create a request. </a:t>
            </a:r>
            <a:r>
              <a:rPr lang="en-CA" sz="1200" i="1" dirty="0" smtClean="0">
                <a:latin typeface="Arial" pitchFamily="34" charset="0"/>
                <a:cs typeface="Arial" pitchFamily="34" charset="0"/>
              </a:rPr>
              <a:t>Note: must have a Viewer role to view requests created by others.</a:t>
            </a: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Submitter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– can submit and view requests on behalf of a Creator. </a:t>
            </a:r>
            <a:r>
              <a:rPr lang="en-CA" sz="1200" i="1" dirty="0" smtClean="0">
                <a:latin typeface="Arial" pitchFamily="34" charset="0"/>
                <a:cs typeface="Arial" pitchFamily="34" charset="0"/>
              </a:rPr>
              <a:t>Note: must have a Creator role to edit data and/or a Viewer role to view requests created by others.</a:t>
            </a: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Viewer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– can </a:t>
            </a:r>
            <a:r>
              <a:rPr lang="en-CA" sz="1200" u="sng" dirty="0" smtClean="0">
                <a:latin typeface="Arial" pitchFamily="34" charset="0"/>
                <a:cs typeface="Arial" pitchFamily="34" charset="0"/>
              </a:rPr>
              <a:t>only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 view requests created by the company per Form Type.</a:t>
            </a:r>
            <a:endParaRPr lang="en-CA" sz="1200" b="1" dirty="0" smtClean="0">
              <a:latin typeface="Arial" pitchFamily="34" charset="0"/>
              <a:cs typeface="Arial" pitchFamily="34" charset="0"/>
            </a:endParaRPr>
          </a:p>
          <a:p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r>
              <a:rPr lang="en-CA" sz="1200" b="1" dirty="0" smtClean="0">
                <a:latin typeface="Arial" pitchFamily="34" charset="0"/>
                <a:cs typeface="Arial" pitchFamily="34" charset="0"/>
              </a:rPr>
              <a:t>Concurrer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 – can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concur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to the Change of Unit Operatorship.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58" y="2395210"/>
            <a:ext cx="303213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09600" y="2133600"/>
            <a:ext cx="685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Creator</a:t>
            </a:r>
            <a:endParaRPr lang="en-CA" sz="1100" b="1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65246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32553" y="1769745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Submitter</a:t>
            </a:r>
            <a:endParaRPr lang="en-CA" sz="1100" b="1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224" y="3733800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91777" y="3510003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Viewer</a:t>
            </a:r>
            <a:endParaRPr lang="en-CA" sz="1100" b="1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048" y="3445702"/>
            <a:ext cx="30480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609013" y="3160646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Concurrer</a:t>
            </a:r>
            <a:endParaRPr lang="en-CA" sz="1100" b="1" dirty="0"/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FORMS AND ROLES – CHANGE OF UNIT OPERATORSHIP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870074" y="5400719"/>
            <a:ext cx="540385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 smtClean="0">
                <a:latin typeface="Arial" pitchFamily="34" charset="0"/>
                <a:cs typeface="Arial" pitchFamily="34" charset="0"/>
              </a:rPr>
              <a:t>For more information, please see the course: </a:t>
            </a:r>
          </a:p>
          <a:p>
            <a:r>
              <a:rPr lang="en-CA" sz="1200" b="1" dirty="0" smtClean="0">
                <a:latin typeface="Arial" pitchFamily="34" charset="0"/>
                <a:cs typeface="Arial" pitchFamily="34" charset="0"/>
                <a:hlinkClick r:id="rId6"/>
              </a:rPr>
              <a:t>ETS Client Account Setup and Maintenance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(For Site Administrators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5 of 8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>
          <a:xfrm>
            <a:off x="4039646" y="1696565"/>
            <a:ext cx="4440120" cy="295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Unit Tract 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Revision form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 the process for a Unit Operator to create and submit a revision or correction to a Unit Agreement Exhibit A electronically via ETS.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dirty="0" smtClean="0">
                <a:latin typeface="Arial" pitchFamily="34" charset="0"/>
                <a:cs typeface="Arial" pitchFamily="34" charset="0"/>
              </a:rPr>
              <a:t>These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are the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roles: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 smtClean="0">
                <a:latin typeface="Arial" pitchFamily="34" charset="0"/>
                <a:cs typeface="Arial" pitchFamily="34" charset="0"/>
              </a:rPr>
              <a:t>Creator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 – can create a request for Unit Tract Revision or Correction. </a:t>
            </a:r>
            <a:r>
              <a:rPr lang="en-CA" sz="1200" i="1" dirty="0" smtClean="0">
                <a:latin typeface="Arial" pitchFamily="34" charset="0"/>
                <a:cs typeface="Arial" pitchFamily="34" charset="0"/>
              </a:rPr>
              <a:t>Note: must have a Viewer role to view requests created by others.</a:t>
            </a: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Submitter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– can submit and view requests on behalf of a Creator. </a:t>
            </a:r>
            <a:r>
              <a:rPr lang="en-CA" sz="1200" i="1" dirty="0" smtClean="0">
                <a:latin typeface="Arial" pitchFamily="34" charset="0"/>
                <a:cs typeface="Arial" pitchFamily="34" charset="0"/>
              </a:rPr>
              <a:t>Note: must have a Creator role to edit data and/or a Viewer role to view requests created by others.</a:t>
            </a: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Viewer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– can </a:t>
            </a:r>
            <a:r>
              <a:rPr lang="en-CA" sz="1200" u="sng" dirty="0" smtClean="0">
                <a:latin typeface="Arial" pitchFamily="34" charset="0"/>
                <a:cs typeface="Arial" pitchFamily="34" charset="0"/>
              </a:rPr>
              <a:t>only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 view requests created by the company per Form Type.</a:t>
            </a:r>
            <a:endParaRPr lang="en-CA" sz="1200" b="1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73162" y="1696565"/>
            <a:ext cx="685800" cy="1131560"/>
            <a:chOff x="609600" y="2133600"/>
            <a:chExt cx="685800" cy="1131560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058" y="2395210"/>
              <a:ext cx="303213" cy="869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609600" y="2133600"/>
              <a:ext cx="685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Creator</a:t>
              </a:r>
              <a:endParaRPr lang="en-CA" sz="1100" b="1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807396" y="2526263"/>
            <a:ext cx="916493" cy="1067038"/>
            <a:chOff x="2132553" y="1769745"/>
            <a:chExt cx="916493" cy="1067038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0" y="1965246"/>
              <a:ext cx="30480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2132553" y="1769745"/>
              <a:ext cx="91649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Submitter</a:t>
              </a:r>
              <a:endParaRPr lang="en-CA" sz="1100" b="1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856977" y="3572991"/>
            <a:ext cx="916493" cy="1095334"/>
            <a:chOff x="1191777" y="3510003"/>
            <a:chExt cx="916493" cy="1095334"/>
          </a:xfrm>
        </p:grpSpPr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5224" y="3733800"/>
              <a:ext cx="30480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1191777" y="3510003"/>
              <a:ext cx="91649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Viewer</a:t>
              </a:r>
              <a:endParaRPr lang="en-CA" sz="1100" b="1" dirty="0"/>
            </a:p>
          </p:txBody>
        </p:sp>
      </p:grp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FORMS AND ROLES – UNIT TRACT REVISION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870074" y="5400719"/>
            <a:ext cx="540385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 smtClean="0">
                <a:latin typeface="Arial" pitchFamily="34" charset="0"/>
                <a:cs typeface="Arial" pitchFamily="34" charset="0"/>
              </a:rPr>
              <a:t>For more information, please see the course: </a:t>
            </a:r>
          </a:p>
          <a:p>
            <a:r>
              <a:rPr lang="en-CA" sz="1200" b="1" dirty="0" smtClean="0">
                <a:latin typeface="Arial" pitchFamily="34" charset="0"/>
                <a:cs typeface="Arial" pitchFamily="34" charset="0"/>
                <a:hlinkClick r:id="rId5"/>
              </a:rPr>
              <a:t>ETS Client Account Setup and Maintenance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(For Site Administrators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6 of 8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6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>
          <a:xfrm>
            <a:off x="4039646" y="1696565"/>
            <a:ext cx="4440120" cy="24006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Report form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 a tool where a Unit Operator or a Working Interest Owner can submit and/or view a report request(s) via ETS specifically for an Exhibit A report.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dirty="0" smtClean="0">
                <a:latin typeface="Arial" pitchFamily="34" charset="0"/>
                <a:cs typeface="Arial" pitchFamily="34" charset="0"/>
              </a:rPr>
              <a:t>These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are the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roles: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 smtClean="0">
                <a:latin typeface="Arial" pitchFamily="34" charset="0"/>
                <a:cs typeface="Arial" pitchFamily="34" charset="0"/>
              </a:rPr>
              <a:t>Submitter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 – can submit and view requests. </a:t>
            </a:r>
            <a:r>
              <a:rPr lang="en-CA" sz="1200" i="1" dirty="0" smtClean="0">
                <a:latin typeface="Arial" pitchFamily="34" charset="0"/>
                <a:cs typeface="Arial" pitchFamily="34" charset="0"/>
              </a:rPr>
              <a:t>Note: must have a Creator role to edit data and/or a Viewer role to view requests created by others.</a:t>
            </a: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/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Viewer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– can </a:t>
            </a:r>
            <a:r>
              <a:rPr lang="en-CA" sz="1200" u="sng" dirty="0" smtClean="0">
                <a:latin typeface="Arial" pitchFamily="34" charset="0"/>
                <a:cs typeface="Arial" pitchFamily="34" charset="0"/>
              </a:rPr>
              <a:t>only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 view requests.</a:t>
            </a:r>
          </a:p>
          <a:p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r>
              <a:rPr lang="en-CA" sz="1200" i="1" dirty="0" smtClean="0">
                <a:latin typeface="Arial" pitchFamily="34" charset="0"/>
                <a:cs typeface="Arial" pitchFamily="34" charset="0"/>
              </a:rPr>
              <a:t>Note:  User must have both the Viewer and Submitter roles.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826059" y="2226210"/>
            <a:ext cx="916493" cy="1067038"/>
            <a:chOff x="2132553" y="1769745"/>
            <a:chExt cx="916493" cy="1067038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0" y="1965246"/>
              <a:ext cx="30480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2132553" y="1769745"/>
              <a:ext cx="91649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Submitter</a:t>
              </a:r>
              <a:endParaRPr lang="en-CA" sz="1100" b="1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327030" y="2226210"/>
            <a:ext cx="916493" cy="1095334"/>
            <a:chOff x="1191777" y="3510003"/>
            <a:chExt cx="916493" cy="1095334"/>
          </a:xfrm>
        </p:grpSpPr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5224" y="3733800"/>
              <a:ext cx="30480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1191777" y="3510003"/>
              <a:ext cx="91649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Viewer</a:t>
              </a:r>
              <a:endParaRPr lang="en-CA" sz="1100" b="1" dirty="0"/>
            </a:p>
          </p:txBody>
        </p:sp>
      </p:grp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FORMS AND ROLES – REPORT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870074" y="5400719"/>
            <a:ext cx="540385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 smtClean="0">
                <a:latin typeface="Arial" pitchFamily="34" charset="0"/>
                <a:cs typeface="Arial" pitchFamily="34" charset="0"/>
              </a:rPr>
              <a:t>For more information, please see the course: </a:t>
            </a:r>
          </a:p>
          <a:p>
            <a:r>
              <a:rPr lang="en-CA" sz="1200" b="1" dirty="0" smtClean="0">
                <a:latin typeface="Arial" pitchFamily="34" charset="0"/>
                <a:cs typeface="Arial" pitchFamily="34" charset="0"/>
                <a:hlinkClick r:id="rId4"/>
              </a:rPr>
              <a:t>ETS Client Account Setup and Maintenance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(For Site Administrators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7 of 8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61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327" y="1566156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Unit Agreement Exhibit 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 Roles and Form Types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36" y="1340768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detailing other functionality of 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Unit Agreement Exhibit 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3"/>
              </a:rPr>
              <a:t>EnergyUnitsHelpdesk@gov.ab.ca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8 of 8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Unit Agreements and Trespass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2020-12-07T23:13:46+00:00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4HP7YDSRKQ2R-299155050-918</_dlc_DocId>
    <_dlc_DocIdUrl xmlns="777c1a7a-1360-4818-9490-47cc72e3855c">
      <Url>https://abgov.sharepoint.com/sites/S300D08-TENURE2468/_layouts/15/DocIdRedir.aspx?ID=4HP7YDSRKQ2R-299155050-918</Url>
      <Description>4HP7YDSRKQ2R-299155050-918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Props1.xml><?xml version="1.0" encoding="utf-8"?>
<ds:datastoreItem xmlns:ds="http://schemas.openxmlformats.org/officeDocument/2006/customXml" ds:itemID="{2E4B791F-E9A7-4F83-BC86-3A662CD87134}"/>
</file>

<file path=customXml/itemProps2.xml><?xml version="1.0" encoding="utf-8"?>
<ds:datastoreItem xmlns:ds="http://schemas.openxmlformats.org/officeDocument/2006/customXml" ds:itemID="{0970920A-7001-4575-99DF-C4259D87F41D}"/>
</file>

<file path=customXml/itemProps3.xml><?xml version="1.0" encoding="utf-8"?>
<ds:datastoreItem xmlns:ds="http://schemas.openxmlformats.org/officeDocument/2006/customXml" ds:itemID="{6A3CDF65-7684-44CC-8A76-DF64F9F5F562}"/>
</file>

<file path=customXml/itemProps4.xml><?xml version="1.0" encoding="utf-8"?>
<ds:datastoreItem xmlns:ds="http://schemas.openxmlformats.org/officeDocument/2006/customXml" ds:itemID="{0B8DFD20-B538-4FDF-AA8F-F889D3453A72}"/>
</file>

<file path=customXml/itemProps5.xml><?xml version="1.0" encoding="utf-8"?>
<ds:datastoreItem xmlns:ds="http://schemas.openxmlformats.org/officeDocument/2006/customXml" ds:itemID="{147F70A6-62FE-49CA-A18D-CE510FA8166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581</TotalTime>
  <Words>757</Words>
  <Application>Microsoft Office PowerPoint</Application>
  <PresentationFormat>On-screen Show (4:3)</PresentationFormat>
  <Paragraphs>107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Freestyle Script</vt:lpstr>
      <vt:lpstr>Wingdings</vt:lpstr>
      <vt:lpstr>Office Theme</vt:lpstr>
      <vt:lpstr>Visio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71</cp:revision>
  <dcterms:created xsi:type="dcterms:W3CDTF">2018-11-02T20:16:17Z</dcterms:created>
  <dcterms:modified xsi:type="dcterms:W3CDTF">2020-11-03T22:50:42Z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Order">
    <vt:r8>91800</vt:r8>
  </property>
  <property fmtid="{D5CDD505-2E9C-101B-9397-08002B2CF9AE}" pid="11" name="_dlc_DocIdItemGuid">
    <vt:lpwstr>28995111-7f51-472a-936c-fe275fbaf54d</vt:lpwstr>
  </property>
</Properties>
</file>