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61"/>
  </p:notesMasterIdLst>
  <p:sldIdLst>
    <p:sldId id="258" r:id="rId7"/>
    <p:sldId id="274" r:id="rId8"/>
    <p:sldId id="257" r:id="rId9"/>
    <p:sldId id="259" r:id="rId10"/>
    <p:sldId id="260" r:id="rId11"/>
    <p:sldId id="276" r:id="rId12"/>
    <p:sldId id="277" r:id="rId13"/>
    <p:sldId id="278" r:id="rId14"/>
    <p:sldId id="279" r:id="rId15"/>
    <p:sldId id="280" r:id="rId16"/>
    <p:sldId id="281" r:id="rId17"/>
    <p:sldId id="262" r:id="rId18"/>
    <p:sldId id="282" r:id="rId19"/>
    <p:sldId id="283" r:id="rId20"/>
    <p:sldId id="284" r:id="rId21"/>
    <p:sldId id="285" r:id="rId22"/>
    <p:sldId id="286" r:id="rId23"/>
    <p:sldId id="287" r:id="rId24"/>
    <p:sldId id="288" r:id="rId25"/>
    <p:sldId id="289" r:id="rId26"/>
    <p:sldId id="264" r:id="rId27"/>
    <p:sldId id="290" r:id="rId28"/>
    <p:sldId id="291" r:id="rId29"/>
    <p:sldId id="292" r:id="rId30"/>
    <p:sldId id="293" r:id="rId31"/>
    <p:sldId id="294" r:id="rId32"/>
    <p:sldId id="295" r:id="rId33"/>
    <p:sldId id="296" r:id="rId34"/>
    <p:sldId id="297" r:id="rId35"/>
    <p:sldId id="298" r:id="rId36"/>
    <p:sldId id="299" r:id="rId37"/>
    <p:sldId id="300" r:id="rId38"/>
    <p:sldId id="301" r:id="rId39"/>
    <p:sldId id="266" r:id="rId40"/>
    <p:sldId id="302" r:id="rId41"/>
    <p:sldId id="303" r:id="rId42"/>
    <p:sldId id="304" r:id="rId43"/>
    <p:sldId id="305" r:id="rId44"/>
    <p:sldId id="306" r:id="rId45"/>
    <p:sldId id="307" r:id="rId46"/>
    <p:sldId id="308" r:id="rId47"/>
    <p:sldId id="268" r:id="rId48"/>
    <p:sldId id="269" r:id="rId49"/>
    <p:sldId id="309" r:id="rId50"/>
    <p:sldId id="310" r:id="rId51"/>
    <p:sldId id="311" r:id="rId52"/>
    <p:sldId id="312" r:id="rId53"/>
    <p:sldId id="271" r:id="rId54"/>
    <p:sldId id="313" r:id="rId55"/>
    <p:sldId id="314" r:id="rId56"/>
    <p:sldId id="315" r:id="rId57"/>
    <p:sldId id="316" r:id="rId58"/>
    <p:sldId id="317" r:id="rId59"/>
    <p:sldId id="273"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15" autoAdjust="0"/>
    <p:restoredTop sz="86447" autoAdjust="0"/>
  </p:normalViewPr>
  <p:slideViewPr>
    <p:cSldViewPr>
      <p:cViewPr varScale="1">
        <p:scale>
          <a:sx n="74" d="100"/>
          <a:sy n="74" d="100"/>
        </p:scale>
        <p:origin x="1134" y="78"/>
      </p:cViewPr>
      <p:guideLst>
        <p:guide orient="horz" pos="2160"/>
        <p:guide pos="2880"/>
      </p:guideLst>
    </p:cSldViewPr>
  </p:slideViewPr>
  <p:outlineViewPr>
    <p:cViewPr>
      <p:scale>
        <a:sx n="33" d="100"/>
        <a:sy n="33" d="100"/>
      </p:scale>
      <p:origin x="0" y="2304"/>
    </p:cViewPr>
  </p:outlineViewPr>
  <p:notesTextViewPr>
    <p:cViewPr>
      <p:scale>
        <a:sx n="100" d="100"/>
        <a:sy n="100" d="100"/>
      </p:scale>
      <p:origin x="0" y="0"/>
    </p:cViewPr>
  </p:notesTextViewPr>
  <p:sorterViewPr>
    <p:cViewPr>
      <p:scale>
        <a:sx n="100" d="100"/>
        <a:sy n="100" d="100"/>
      </p:scale>
      <p:origin x="0" y="1281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microsoft.com/office/2016/11/relationships/changesInfo" Target="changesInfos/changesInfo1.xml"/><Relationship Id="rId5" Type="http://schemas.openxmlformats.org/officeDocument/2006/relationships/customXml" Target="../customXml/item5.xml"/><Relationship Id="rId61" Type="http://schemas.openxmlformats.org/officeDocument/2006/relationships/notesMaster" Target="notesMasters/notesMaster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llette Lofton" userId="S::collette.lofton@gov.ab.ca::5964de67-185f-4f55-95b2-1076003ade25" providerId="AD" clId="Web-{7D1ED5E1-6403-9BC4-1CAA-2AD77F1836FE}"/>
    <pc:docChg chg="mod modMainMaster">
      <pc:chgData name="Collette Lofton" userId="S::collette.lofton@gov.ab.ca::5964de67-185f-4f55-95b2-1076003ade25" providerId="AD" clId="Web-{7D1ED5E1-6403-9BC4-1CAA-2AD77F1836FE}" dt="2025-11-04T16:03:37.332" v="1" actId="33475"/>
      <pc:docMkLst>
        <pc:docMk/>
      </pc:docMkLst>
      <pc:sldMasterChg chg="addSp">
        <pc:chgData name="Collette Lofton" userId="S::collette.lofton@gov.ab.ca::5964de67-185f-4f55-95b2-1076003ade25" providerId="AD" clId="Web-{7D1ED5E1-6403-9BC4-1CAA-2AD77F1836FE}" dt="2025-11-04T16:03:37.332" v="0" actId="33475"/>
        <pc:sldMasterMkLst>
          <pc:docMk/>
          <pc:sldMasterMk cId="0" sldId="2147483648"/>
        </pc:sldMasterMkLst>
        <pc:spChg chg="add">
          <ac:chgData name="Collette Lofton" userId="S::collette.lofton@gov.ab.ca::5964de67-185f-4f55-95b2-1076003ade25" providerId="AD" clId="Web-{7D1ED5E1-6403-9BC4-1CAA-2AD77F1836FE}" dt="2025-11-04T16:03:37.332" v="0" actId="33475"/>
          <ac:spMkLst>
            <pc:docMk/>
            <pc:sldMasterMk cId="0" sldId="2147483648"/>
            <ac:spMk id="10" creationId="{1E494D77-A1BA-24E2-58D3-384448866A14}"/>
          </ac:spMkLst>
        </pc:sp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defRPr>
            </a:lvl1pPr>
          </a:lstStyle>
          <a:p>
            <a:endParaRPr lang="en-CA"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defRPr>
            </a:lvl1pPr>
          </a:lstStyle>
          <a:p>
            <a:fld id="{B5FA071E-D4D8-4638-AD17-BD6AF91C405B}" type="datetimeFigureOut">
              <a:rPr lang="en-CA" smtClean="0"/>
              <a:pPr/>
              <a:t>2025-11-04</a:t>
            </a:fld>
            <a:endParaRPr lang="en-CA"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defRPr>
            </a:lvl1pPr>
          </a:lstStyle>
          <a:p>
            <a:endParaRPr lang="en-CA"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defRPr>
            </a:lvl1pPr>
          </a:lstStyle>
          <a:p>
            <a:fld id="{00EC301B-A632-4C63-875F-6634F0109725}" type="slidenum">
              <a:rPr lang="en-CA" smtClean="0"/>
              <a:pPr/>
              <a:t>‹#›</a:t>
            </a:fld>
            <a:endParaRPr lang="en-CA" dirty="0"/>
          </a:p>
        </p:txBody>
      </p:sp>
    </p:spTree>
    <p:extLst>
      <p:ext uri="{BB962C8B-B14F-4D97-AF65-F5344CB8AC3E}">
        <p14:creationId xmlns:p14="http://schemas.microsoft.com/office/powerpoint/2010/main" val="2260640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0EC301B-A632-4C63-875F-6634F0109725}" type="slidenum">
              <a:rPr lang="en-CA" smtClean="0"/>
              <a:t>5</a:t>
            </a:fld>
            <a:endParaRPr lang="en-CA"/>
          </a:p>
        </p:txBody>
      </p:sp>
    </p:spTree>
    <p:extLst>
      <p:ext uri="{BB962C8B-B14F-4D97-AF65-F5344CB8AC3E}">
        <p14:creationId xmlns:p14="http://schemas.microsoft.com/office/powerpoint/2010/main" val="2312815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10B1528E-A334-444B-A274-067835549AF1}" type="datetimeFigureOut">
              <a:rPr lang="en-CA" smtClean="0"/>
              <a:t>2025-11-04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6853F84-DAA9-4D82-A462-F39DFB4DA237}" type="slidenum">
              <a:rPr lang="en-CA" smtClean="0"/>
              <a:t>‹#›</a:t>
            </a:fld>
            <a:endParaRPr lang="en-CA"/>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10B1528E-A334-444B-A274-067835549AF1}" type="datetimeFigureOut">
              <a:rPr lang="en-CA" smtClean="0"/>
              <a:t>2025-11-04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6853F84-DAA9-4D82-A462-F39DFB4DA237}" type="slidenum">
              <a:rPr lang="en-CA" smtClean="0"/>
              <a:t>‹#›</a:t>
            </a:fld>
            <a:endParaRPr lang="en-CA"/>
          </a:p>
        </p:txBody>
      </p:sp>
    </p:spTree>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10B1528E-A334-444B-A274-067835549AF1}" type="datetimeFigureOut">
              <a:rPr lang="en-CA" smtClean="0"/>
              <a:t>2025-11-04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6853F84-DAA9-4D82-A462-F39DFB4DA237}" type="slidenum">
              <a:rPr lang="en-CA" smtClean="0"/>
              <a:t>‹#›</a:t>
            </a:fld>
            <a:endParaRPr lang="en-CA"/>
          </a:p>
        </p:txBody>
      </p:sp>
    </p:spTree>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10B1528E-A334-444B-A274-067835549AF1}" type="datetimeFigureOut">
              <a:rPr lang="en-CA" smtClean="0"/>
              <a:t>2025-11-04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6853F84-DAA9-4D82-A462-F39DFB4DA237}" type="slidenum">
              <a:rPr lang="en-CA" smtClean="0"/>
              <a:t>‹#›</a:t>
            </a:fld>
            <a:endParaRPr lang="en-CA"/>
          </a:p>
        </p:txBody>
      </p:sp>
    </p:spTree>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B1528E-A334-444B-A274-067835549AF1}" type="datetimeFigureOut">
              <a:rPr lang="en-CA" smtClean="0"/>
              <a:t>2025-11-04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6853F84-DAA9-4D82-A462-F39DFB4DA237}" type="slidenum">
              <a:rPr lang="en-CA" smtClean="0"/>
              <a:t>‹#›</a:t>
            </a:fld>
            <a:endParaRPr lang="en-CA"/>
          </a:p>
        </p:txBody>
      </p:sp>
    </p:spTree>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10B1528E-A334-444B-A274-067835549AF1}" type="datetimeFigureOut">
              <a:rPr lang="en-CA" smtClean="0"/>
              <a:t>2025-11-04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E6853F84-DAA9-4D82-A462-F39DFB4DA237}" type="slidenum">
              <a:rPr lang="en-CA" smtClean="0"/>
              <a:t>‹#›</a:t>
            </a:fld>
            <a:endParaRPr lang="en-CA"/>
          </a:p>
        </p:txBody>
      </p:sp>
    </p:spTree>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10B1528E-A334-444B-A274-067835549AF1}" type="datetimeFigureOut">
              <a:rPr lang="en-CA" smtClean="0"/>
              <a:t>2025-11-04</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E6853F84-DAA9-4D82-A462-F39DFB4DA237}" type="slidenum">
              <a:rPr lang="en-CA" smtClean="0"/>
              <a:t>‹#›</a:t>
            </a:fld>
            <a:endParaRPr lang="en-CA"/>
          </a:p>
        </p:txBody>
      </p:sp>
    </p:spTree>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10B1528E-A334-444B-A274-067835549AF1}" type="datetimeFigureOut">
              <a:rPr lang="en-CA" smtClean="0"/>
              <a:t>2025-11-04</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E6853F84-DAA9-4D82-A462-F39DFB4DA237}" type="slidenum">
              <a:rPr lang="en-CA" smtClean="0"/>
              <a:t>‹#›</a:t>
            </a:fld>
            <a:endParaRPr lang="en-CA"/>
          </a:p>
        </p:txBody>
      </p:sp>
    </p:spTree>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B1528E-A334-444B-A274-067835549AF1}" type="datetimeFigureOut">
              <a:rPr lang="en-CA" smtClean="0"/>
              <a:t>2025-11-04</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E6853F84-DAA9-4D82-A462-F39DFB4DA237}" type="slidenum">
              <a:rPr lang="en-CA" smtClean="0"/>
              <a:t>‹#›</a:t>
            </a:fld>
            <a:endParaRPr lang="en-CA"/>
          </a:p>
        </p:txBody>
      </p:sp>
    </p:spTree>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B1528E-A334-444B-A274-067835549AF1}" type="datetimeFigureOut">
              <a:rPr lang="en-CA" smtClean="0"/>
              <a:t>2025-11-04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E6853F84-DAA9-4D82-A462-F39DFB4DA237}" type="slidenum">
              <a:rPr lang="en-CA" smtClean="0"/>
              <a:t>‹#›</a:t>
            </a:fld>
            <a:endParaRPr lang="en-CA"/>
          </a:p>
        </p:txBody>
      </p:sp>
    </p:spTree>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B1528E-A334-444B-A274-067835549AF1}" type="datetimeFigureOut">
              <a:rPr lang="en-CA" smtClean="0"/>
              <a:t>2025-11-04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E6853F84-DAA9-4D82-A462-F39DFB4DA237}" type="slidenum">
              <a:rPr lang="en-CA" smtClean="0"/>
              <a:t>‹#›</a:t>
            </a:fld>
            <a:endParaRPr lang="en-CA"/>
          </a:p>
        </p:txBody>
      </p:sp>
    </p:spTree>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fld id="{10B1528E-A334-444B-A274-067835549AF1}" type="datetimeFigureOut">
              <a:rPr lang="en-CA" smtClean="0"/>
              <a:pPr/>
              <a:t>2025-11-04</a:t>
            </a:fld>
            <a:endParaRPr lang="en-CA"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endParaRPr lang="en-CA"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fld id="{E6853F84-DAA9-4D82-A462-F39DFB4DA237}" type="slidenum">
              <a:rPr lang="en-CA" smtClean="0"/>
              <a:pPr/>
              <a:t>‹#›</a:t>
            </a:fld>
            <a:endParaRPr lang="en-CA" dirty="0"/>
          </a:p>
        </p:txBody>
      </p:sp>
      <p:pic>
        <p:nvPicPr>
          <p:cNvPr id="7"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430963"/>
            <a:ext cx="914400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userDrawn="1"/>
        </p:nvSpPr>
        <p:spPr>
          <a:xfrm>
            <a:off x="7924800" y="6553200"/>
            <a:ext cx="1219200" cy="276999"/>
          </a:xfrm>
          <a:prstGeom prst="rect">
            <a:avLst/>
          </a:prstGeom>
          <a:noFill/>
        </p:spPr>
        <p:txBody>
          <a:bodyPr wrap="square" rtlCol="0">
            <a:spAutoFit/>
          </a:bodyPr>
          <a:lstStyle/>
          <a:p>
            <a:r>
              <a:rPr lang="en-US" sz="1200" dirty="0">
                <a:latin typeface="Arial" pitchFamily="34" charset="0"/>
                <a:cs typeface="Arial" pitchFamily="34" charset="0"/>
              </a:rPr>
              <a:t>Page </a:t>
            </a:r>
            <a:fld id="{4C5DA26C-270E-4FDC-85D4-FA63F59BB3A9}" type="slidenum">
              <a:rPr lang="en-US" sz="1200" smtClean="0">
                <a:latin typeface="Arial" pitchFamily="34" charset="0"/>
                <a:cs typeface="Arial" pitchFamily="34" charset="0"/>
              </a:rPr>
              <a:t>‹#›</a:t>
            </a:fld>
            <a:r>
              <a:rPr lang="en-US" sz="1200" dirty="0">
                <a:latin typeface="Arial" pitchFamily="34" charset="0"/>
                <a:cs typeface="Arial" pitchFamily="34" charset="0"/>
              </a:rPr>
              <a:t> of 54</a:t>
            </a:r>
            <a:endParaRPr lang="en-CA" sz="1200" dirty="0">
              <a:latin typeface="Arial" pitchFamily="34" charset="0"/>
              <a:cs typeface="Arial" pitchFamily="34" charset="0"/>
            </a:endParaRPr>
          </a:p>
        </p:txBody>
      </p:sp>
      <p:grpSp>
        <p:nvGrpSpPr>
          <p:cNvPr id="11" name="Group 10">
            <a:extLst>
              <a:ext uri="{FF2B5EF4-FFF2-40B4-BE49-F238E27FC236}">
                <a16:creationId xmlns:a16="http://schemas.microsoft.com/office/drawing/2014/main" id="{9B44A6C3-E4E3-434F-A920-805FF198BDA7}"/>
              </a:ext>
            </a:extLst>
          </p:cNvPr>
          <p:cNvGrpSpPr/>
          <p:nvPr userDrawn="1"/>
        </p:nvGrpSpPr>
        <p:grpSpPr>
          <a:xfrm>
            <a:off x="179512" y="-68284"/>
            <a:ext cx="8964488" cy="923330"/>
            <a:chOff x="179512" y="4026424"/>
            <a:chExt cx="8964488" cy="923330"/>
          </a:xfrm>
        </p:grpSpPr>
        <p:grpSp>
          <p:nvGrpSpPr>
            <p:cNvPr id="12" name="Group 11">
              <a:extLst>
                <a:ext uri="{FF2B5EF4-FFF2-40B4-BE49-F238E27FC236}">
                  <a16:creationId xmlns:a16="http://schemas.microsoft.com/office/drawing/2014/main" id="{4718F918-3740-490F-A4CA-3346C5EA58EF}"/>
                </a:ext>
              </a:extLst>
            </p:cNvPr>
            <p:cNvGrpSpPr/>
            <p:nvPr userDrawn="1"/>
          </p:nvGrpSpPr>
          <p:grpSpPr>
            <a:xfrm>
              <a:off x="179512" y="4094164"/>
              <a:ext cx="8964488" cy="787850"/>
              <a:chOff x="390128" y="3908965"/>
              <a:chExt cx="8638456" cy="787850"/>
            </a:xfrm>
          </p:grpSpPr>
          <p:pic>
            <p:nvPicPr>
              <p:cNvPr id="14" name="Picture 2">
                <a:extLst>
                  <a:ext uri="{FF2B5EF4-FFF2-40B4-BE49-F238E27FC236}">
                    <a16:creationId xmlns:a16="http://schemas.microsoft.com/office/drawing/2014/main" id="{4E2264E9-BFA7-4220-B3A5-AA00FA7CFB8C}"/>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771800" y="3908965"/>
                <a:ext cx="6256784" cy="78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a:extLst>
                  <a:ext uri="{FF2B5EF4-FFF2-40B4-BE49-F238E27FC236}">
                    <a16:creationId xmlns:a16="http://schemas.microsoft.com/office/drawing/2014/main" id="{A63AF277-25AD-4107-8E10-E02FD1CF641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90128" y="4008237"/>
                <a:ext cx="2267744" cy="637488"/>
              </a:xfrm>
              <a:prstGeom prst="rect">
                <a:avLst/>
              </a:prstGeom>
            </p:spPr>
          </p:pic>
        </p:grpSp>
        <p:sp>
          <p:nvSpPr>
            <p:cNvPr id="13" name="TextBox 12">
              <a:extLst>
                <a:ext uri="{FF2B5EF4-FFF2-40B4-BE49-F238E27FC236}">
                  <a16:creationId xmlns:a16="http://schemas.microsoft.com/office/drawing/2014/main" id="{1341E6A7-D593-4506-ABA0-7A7DA3F663A8}"/>
                </a:ext>
              </a:extLst>
            </p:cNvPr>
            <p:cNvSpPr txBox="1"/>
            <p:nvPr userDrawn="1"/>
          </p:nvSpPr>
          <p:spPr>
            <a:xfrm>
              <a:off x="4644008" y="4026424"/>
              <a:ext cx="4364708" cy="923330"/>
            </a:xfrm>
            <a:prstGeom prst="rect">
              <a:avLst/>
            </a:prstGeom>
            <a:noFill/>
          </p:spPr>
          <p:txBody>
            <a:bodyPr wrap="square" rtlCol="0">
              <a:spAutoFit/>
            </a:bodyPr>
            <a:lstStyle/>
            <a:p>
              <a:pPr algn="r"/>
              <a:endParaRPr lang="en-CA" baseline="0" dirty="0">
                <a:solidFill>
                  <a:schemeClr val="bg1"/>
                </a:solidFill>
              </a:endParaRPr>
            </a:p>
            <a:p>
              <a:pPr algn="r"/>
              <a:r>
                <a:rPr lang="en-CA" baseline="0" dirty="0">
                  <a:solidFill>
                    <a:schemeClr val="bg1"/>
                  </a:solidFill>
                </a:rPr>
                <a:t>TRANSFERS</a:t>
              </a:r>
            </a:p>
            <a:p>
              <a:pPr algn="r"/>
              <a:r>
                <a:rPr lang="en-CA" baseline="0" dirty="0">
                  <a:solidFill>
                    <a:schemeClr val="bg1"/>
                  </a:solidFill>
                </a:rPr>
                <a:t>Government of Alberta</a:t>
              </a:r>
            </a:p>
          </p:txBody>
        </p:sp>
      </p:grpSp>
      <p:sp>
        <p:nvSpPr>
          <p:cNvPr id="10" name="TextBox 9">
            <a:extLst>
              <a:ext uri="{FF2B5EF4-FFF2-40B4-BE49-F238E27FC236}">
                <a16:creationId xmlns:a16="http://schemas.microsoft.com/office/drawing/2014/main" id="{1E494D77-A1BA-24E2-58D3-384448866A14}"/>
              </a:ext>
            </a:extLst>
          </p:cNvPr>
          <p:cNvSpPr txBox="1"/>
          <p:nvPr>
            <p:extLst>
              <p:ext uri="{1162E1C5-73C7-4A58-AE30-91384D911F3F}">
                <p184:classification xmlns:p184="http://schemas.microsoft.com/office/powerpoint/2018/4/main" val="ftr"/>
              </p:ext>
            </p:extLst>
          </p:nvPr>
        </p:nvSpPr>
        <p:spPr>
          <a:xfrm>
            <a:off x="63500" y="6626860"/>
            <a:ext cx="1633538" cy="167640"/>
          </a:xfrm>
          <a:prstGeom prst="rect">
            <a:avLst/>
          </a:prstGeom>
        </p:spPr>
        <p:txBody>
          <a:bodyPr horzOverflow="overflow" lIns="0" tIns="0" rIns="0" bIns="0">
            <a:spAutoFit/>
          </a:bodyPr>
          <a:lstStyle/>
          <a:p>
            <a:pPr algn="l"/>
            <a:r>
              <a:rPr lang="en-US" sz="1100">
                <a:solidFill>
                  <a:srgbClr val="000000">
                    <a:alpha val="50000"/>
                  </a:srgbClr>
                </a:solidFill>
                <a:latin typeface="Aptos" panose="020B0004020202020204" pitchFamily="34" charset="0"/>
              </a:rPr>
              <a:t>Classification: Protected A</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dir="r"/>
  </p:transition>
  <p:txStyles>
    <p:titleStyle>
      <a:lvl1pPr algn="ctr" defTabSz="914400" rtl="0" eaLnBrk="1" latinLnBrk="0" hangingPunct="1">
        <a:spcBef>
          <a:spcPct val="0"/>
        </a:spcBef>
        <a:buNone/>
        <a:defRPr sz="4400" kern="1200">
          <a:solidFill>
            <a:schemeClr val="tx1"/>
          </a:solidFill>
          <a:latin typeface="Arial"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5.xml"/></Relationships>
</file>

<file path=ppt/slides/_rels/slide12.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1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1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21.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21.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21.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21.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21.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2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21.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21.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21.xml"/></Relationships>
</file>

<file path=ppt/slides/_rels/slide33.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 Target="slide3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34.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34.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34.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3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34.xml"/></Relationships>
</file>

<file path=ppt/slides/_rels/slide41.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43.xm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43.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43.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43.xml"/></Relationships>
</file>

<file path=ppt/slides/_rels/slide48.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48.xml"/></Relationships>
</file>

<file path=ppt/slides/_rels/slide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48.xml"/></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48.xml"/></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48.xml"/></Relationships>
</file>

<file path=ppt/slides/_rels/slide53.xml.rels><?xml version="1.0" encoding="UTF-8" standalone="yes"?>
<Relationships xmlns="http://schemas.openxmlformats.org/package/2006/relationships"><Relationship Id="rId3" Type="http://schemas.openxmlformats.org/officeDocument/2006/relationships/hyperlink" Target="mailto:Transfers.Energy@gov.ab.ca" TargetMode="External"/><Relationship Id="rId2" Type="http://schemas.openxmlformats.org/officeDocument/2006/relationships/hyperlink" Target="https://training.energy.gov.ab.ca/Pages/default.aspx" TargetMode="Externa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mailto:Transfers.Energy@gov.ab.ca" TargetMode="External"/><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4572000" y="2256472"/>
            <a:ext cx="4191000" cy="1477328"/>
          </a:xfrm>
          <a:prstGeom prst="rect">
            <a:avLst/>
          </a:prstGeom>
        </p:spPr>
        <p:txBody>
          <a:bodyPr wrap="square" lIns="0" tIns="0" rIns="0" bIns="0">
            <a:spAutoFit/>
          </a:bodyPr>
          <a:lstStyle/>
          <a:p>
            <a:r>
              <a:rPr lang="en-CA" sz="1200" dirty="0">
                <a:latin typeface="Arial" pitchFamily="34" charset="0"/>
                <a:cs typeface="Arial" pitchFamily="34" charset="0"/>
              </a:rPr>
              <a:t>The Work In Progress functionality of Transfers enables you to retrieve a transfer request, view/change the request status depending on your role, delete a transfer request and create a new request by copying an existing one.</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dirty="0">
                <a:latin typeface="Arial" pitchFamily="34" charset="0"/>
                <a:cs typeface="Arial" pitchFamily="34" charset="0"/>
              </a:rPr>
              <a:t>In addition, it allows you to view the electronic copy of the Memorandum of Registration if the transfer request was approved by Alberta Energy.</a:t>
            </a:r>
          </a:p>
        </p:txBody>
      </p:sp>
      <p:sp>
        <p:nvSpPr>
          <p:cNvPr id="4" name="Rectangle 3"/>
          <p:cNvSpPr>
            <a:spLocks/>
          </p:cNvSpPr>
          <p:nvPr/>
        </p:nvSpPr>
        <p:spPr>
          <a:xfrm>
            <a:off x="6572250" y="952501"/>
            <a:ext cx="52900" cy="215444"/>
          </a:xfrm>
          <a:prstGeom prst="rect">
            <a:avLst/>
          </a:prstGeom>
        </p:spPr>
        <p:txBody>
          <a:bodyPr wrap="square" lIns="0" tIns="0" rIns="0" bIns="0">
            <a:spAutoFit/>
          </a:bodyPr>
          <a:lstStyle/>
          <a:p>
            <a:r>
              <a:rPr lang="en-CA" sz="1400" b="1" i="1" dirty="0">
                <a:latin typeface="Arial" pitchFamily="34" charset="0"/>
              </a:rPr>
              <a:t> </a:t>
            </a:r>
          </a:p>
        </p:txBody>
      </p:sp>
      <p:sp>
        <p:nvSpPr>
          <p:cNvPr id="6" name="Title 5"/>
          <p:cNvSpPr>
            <a:spLocks noGrp="1"/>
          </p:cNvSpPr>
          <p:nvPr>
            <p:ph type="title" idx="4294967295"/>
          </p:nvPr>
        </p:nvSpPr>
        <p:spPr/>
        <p:txBody>
          <a:bodyPr>
            <a:normAutofit/>
          </a:bodyPr>
          <a:lstStyle/>
          <a:p>
            <a:r>
              <a:rPr lang="en-CA" sz="100" dirty="0">
                <a:solidFill>
                  <a:schemeClr val="bg1"/>
                </a:solidFill>
              </a:rPr>
              <a:t>Welcome</a:t>
            </a:r>
          </a:p>
        </p:txBody>
      </p:sp>
      <p:sp>
        <p:nvSpPr>
          <p:cNvPr id="7" name="Text Box 5"/>
          <p:cNvSpPr txBox="1">
            <a:spLocks noChangeArrowheads="1"/>
          </p:cNvSpPr>
          <p:nvPr/>
        </p:nvSpPr>
        <p:spPr bwMode="auto">
          <a:xfrm>
            <a:off x="97835" y="1573560"/>
            <a:ext cx="4474165" cy="2160240"/>
          </a:xfrm>
          <a:prstGeom prst="rect">
            <a:avLst/>
          </a:prstGeom>
          <a:noFill/>
          <a:ln w="0"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BF5F9"/>
                  </a:outerShdw>
                </a:effectLst>
              </a14:hiddenEffects>
            </a:ext>
          </a:extLst>
        </p:spPr>
        <p:txBody>
          <a:bodyPr vert="horz" wrap="square" lIns="36195" tIns="36195" rIns="36195" bIns="36195" numCol="1" anchor="t" anchorCtr="0" compatLnSpc="1">
            <a:prstTxWarp prst="textNoShape">
              <a:avLst/>
            </a:prstTxWarp>
            <a:scene3d>
              <a:camera prst="orthographicFront">
                <a:rot lat="0" lon="600000" rev="600000"/>
              </a:camera>
              <a:lightRig rig="threePt" dir="t"/>
            </a:scene3d>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0" b="1" i="0" u="none" strike="noStrike" cap="none" normalizeH="0" dirty="0">
                <a:ln>
                  <a:noFill/>
                </a:ln>
                <a:solidFill>
                  <a:srgbClr val="2160AD"/>
                </a:solidFill>
                <a:effectLst/>
                <a:latin typeface="Freestyle Script" pitchFamily="66" charset="0"/>
                <a:cs typeface="Arial" pitchFamily="34" charset="0"/>
              </a:rPr>
              <a:t>Welcome!</a:t>
            </a:r>
          </a:p>
        </p:txBody>
      </p:sp>
      <p:sp>
        <p:nvSpPr>
          <p:cNvPr id="9" name="Rectangle 8"/>
          <p:cNvSpPr/>
          <p:nvPr/>
        </p:nvSpPr>
        <p:spPr>
          <a:xfrm>
            <a:off x="70124" y="3087469"/>
            <a:ext cx="4197076" cy="646331"/>
          </a:xfrm>
          <a:prstGeom prst="rect">
            <a:avLst/>
          </a:prstGeom>
        </p:spPr>
        <p:txBody>
          <a:bodyPr wrap="square">
            <a:spAutoFit/>
          </a:bodyPr>
          <a:lstStyle/>
          <a:p>
            <a:pPr lvl="0" algn="ctr" fontAlgn="base">
              <a:spcBef>
                <a:spcPct val="0"/>
              </a:spcBef>
              <a:spcAft>
                <a:spcPct val="0"/>
              </a:spcAft>
            </a:pPr>
            <a:r>
              <a:rPr lang="en-US" b="1" dirty="0">
                <a:solidFill>
                  <a:srgbClr val="0070C0"/>
                </a:solidFill>
                <a:latin typeface="Arial" pitchFamily="34" charset="0"/>
                <a:cs typeface="Arial" pitchFamily="34" charset="0"/>
              </a:rPr>
              <a:t>To the ETS – Work in Progress</a:t>
            </a:r>
          </a:p>
          <a:p>
            <a:pPr lvl="0" algn="ctr" fontAlgn="base">
              <a:spcBef>
                <a:spcPct val="0"/>
              </a:spcBef>
              <a:spcAft>
                <a:spcPct val="0"/>
              </a:spcAft>
            </a:pPr>
            <a:r>
              <a:rPr lang="en-US" b="1" dirty="0">
                <a:solidFill>
                  <a:srgbClr val="0070C0"/>
                </a:solidFill>
                <a:latin typeface="Arial" pitchFamily="34" charset="0"/>
                <a:cs typeface="Arial" pitchFamily="34" charset="0"/>
              </a:rPr>
              <a:t>Online Training Course</a:t>
            </a:r>
            <a:endParaRPr lang="en-US" dirty="0">
              <a:solidFill>
                <a:srgbClr val="0070C0"/>
              </a:solidFill>
              <a:latin typeface="Arial" pitchFamily="34" charset="0"/>
              <a:cs typeface="Arial" pitchFamily="34" charset="0"/>
            </a:endParaRPr>
          </a:p>
        </p:txBody>
      </p:sp>
    </p:spTree>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5029200" cy="3027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1521" y="3124200"/>
            <a:ext cx="5316279"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314450" cy="369332"/>
          </a:xfrm>
          <a:prstGeom prst="rect">
            <a:avLst/>
          </a:prstGeom>
        </p:spPr>
        <p:txBody>
          <a:bodyPr wrap="square" lIns="0" tIns="0" rIns="0" bIns="0">
            <a:spAutoFit/>
          </a:bodyPr>
          <a:lstStyle/>
          <a:p>
            <a:r>
              <a:rPr lang="en-CA" sz="1200" b="1" i="1" dirty="0">
                <a:latin typeface="Arial" pitchFamily="34" charset="0"/>
                <a:hlinkClick r:id="rId4" action="ppaction://hlinksldjump"/>
              </a:rPr>
              <a:t>Back to Find Transfer Request</a:t>
            </a:r>
            <a:endParaRPr lang="en-CA" sz="1200" b="1" i="1" dirty="0">
              <a:latin typeface="Arial" pitchFamily="34" charset="0"/>
            </a:endParaRPr>
          </a:p>
        </p:txBody>
      </p:sp>
      <p:pic>
        <p:nvPicPr>
          <p:cNvPr id="2" name="Picture 1">
            <a:extLst>
              <a:ext uri="{FF2B5EF4-FFF2-40B4-BE49-F238E27FC236}">
                <a16:creationId xmlns:a16="http://schemas.microsoft.com/office/drawing/2014/main" id="{14DA54C9-CAD9-49D2-ADFC-F5E4132E8500}"/>
              </a:ext>
            </a:extLst>
          </p:cNvPr>
          <p:cNvPicPr>
            <a:picLocks noChangeAspect="1"/>
          </p:cNvPicPr>
          <p:nvPr/>
        </p:nvPicPr>
        <p:blipFill>
          <a:blip r:embed="rId5"/>
          <a:stretch>
            <a:fillRect/>
          </a:stretch>
        </p:blipFill>
        <p:spPr>
          <a:xfrm>
            <a:off x="3780397" y="4836086"/>
            <a:ext cx="822456" cy="650314"/>
          </a:xfrm>
          <a:prstGeom prst="rect">
            <a:avLst/>
          </a:prstGeom>
        </p:spPr>
      </p:pic>
      <p:pic>
        <p:nvPicPr>
          <p:cNvPr id="3" name="Picture 2">
            <a:extLst>
              <a:ext uri="{FF2B5EF4-FFF2-40B4-BE49-F238E27FC236}">
                <a16:creationId xmlns:a16="http://schemas.microsoft.com/office/drawing/2014/main" id="{EFDCAD6E-14D3-425E-BB01-CE34FCBA1CB7}"/>
              </a:ext>
            </a:extLst>
          </p:cNvPr>
          <p:cNvPicPr>
            <a:picLocks noChangeAspect="1"/>
          </p:cNvPicPr>
          <p:nvPr/>
        </p:nvPicPr>
        <p:blipFill>
          <a:blip r:embed="rId5"/>
          <a:stretch>
            <a:fillRect/>
          </a:stretch>
        </p:blipFill>
        <p:spPr>
          <a:xfrm>
            <a:off x="111760" y="2438400"/>
            <a:ext cx="867335" cy="685800"/>
          </a:xfrm>
          <a:prstGeom prst="rect">
            <a:avLst/>
          </a:prstGeom>
        </p:spPr>
      </p:pic>
    </p:spTree>
    <p:extLst>
      <p:ext uri="{BB962C8B-B14F-4D97-AF65-F5344CB8AC3E}">
        <p14:creationId xmlns:p14="http://schemas.microsoft.com/office/powerpoint/2010/main" val="1758594565"/>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4876800" cy="2935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124200"/>
            <a:ext cx="5395389" cy="3248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314450" cy="369332"/>
          </a:xfrm>
          <a:prstGeom prst="rect">
            <a:avLst/>
          </a:prstGeom>
        </p:spPr>
        <p:txBody>
          <a:bodyPr wrap="square" lIns="0" tIns="0" rIns="0" bIns="0">
            <a:spAutoFit/>
          </a:bodyPr>
          <a:lstStyle/>
          <a:p>
            <a:r>
              <a:rPr lang="en-CA" sz="1200" b="1" i="1" dirty="0">
                <a:latin typeface="Arial" pitchFamily="34" charset="0"/>
                <a:hlinkClick r:id="rId4" action="ppaction://hlinksldjump"/>
              </a:rPr>
              <a:t>Back to Find Transfer Request</a:t>
            </a:r>
            <a:endParaRPr lang="en-CA" sz="1200" b="1" i="1" dirty="0">
              <a:latin typeface="Arial" pitchFamily="34" charset="0"/>
            </a:endParaRPr>
          </a:p>
        </p:txBody>
      </p:sp>
      <p:pic>
        <p:nvPicPr>
          <p:cNvPr id="2" name="Picture 1">
            <a:extLst>
              <a:ext uri="{FF2B5EF4-FFF2-40B4-BE49-F238E27FC236}">
                <a16:creationId xmlns:a16="http://schemas.microsoft.com/office/drawing/2014/main" id="{BE7A29E1-1020-4B9F-8CBD-4DFABEB98986}"/>
              </a:ext>
            </a:extLst>
          </p:cNvPr>
          <p:cNvPicPr>
            <a:picLocks noChangeAspect="1"/>
          </p:cNvPicPr>
          <p:nvPr/>
        </p:nvPicPr>
        <p:blipFill>
          <a:blip r:embed="rId5"/>
          <a:stretch>
            <a:fillRect/>
          </a:stretch>
        </p:blipFill>
        <p:spPr>
          <a:xfrm>
            <a:off x="3705726" y="4876800"/>
            <a:ext cx="867335" cy="685800"/>
          </a:xfrm>
          <a:prstGeom prst="rect">
            <a:avLst/>
          </a:prstGeom>
        </p:spPr>
      </p:pic>
      <p:pic>
        <p:nvPicPr>
          <p:cNvPr id="3" name="Picture 2">
            <a:extLst>
              <a:ext uri="{FF2B5EF4-FFF2-40B4-BE49-F238E27FC236}">
                <a16:creationId xmlns:a16="http://schemas.microsoft.com/office/drawing/2014/main" id="{9497FE5C-2C75-4320-928B-0AC02E922AB0}"/>
              </a:ext>
            </a:extLst>
          </p:cNvPr>
          <p:cNvPicPr>
            <a:picLocks noChangeAspect="1"/>
          </p:cNvPicPr>
          <p:nvPr/>
        </p:nvPicPr>
        <p:blipFill>
          <a:blip r:embed="rId5"/>
          <a:stretch>
            <a:fillRect/>
          </a:stretch>
        </p:blipFill>
        <p:spPr>
          <a:xfrm>
            <a:off x="113608" y="2362200"/>
            <a:ext cx="770965" cy="609600"/>
          </a:xfrm>
          <a:prstGeom prst="rect">
            <a:avLst/>
          </a:prstGeom>
        </p:spPr>
      </p:pic>
    </p:spTree>
    <p:extLst>
      <p:ext uri="{BB962C8B-B14F-4D97-AF65-F5344CB8AC3E}">
        <p14:creationId xmlns:p14="http://schemas.microsoft.com/office/powerpoint/2010/main" val="405552441"/>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4889500" y="1541145"/>
            <a:ext cx="3568700" cy="2585323"/>
          </a:xfrm>
          <a:prstGeom prst="rect">
            <a:avLst/>
          </a:prstGeom>
        </p:spPr>
        <p:txBody>
          <a:bodyPr wrap="square" lIns="0" tIns="0" rIns="0" bIns="0">
            <a:spAutoFit/>
          </a:bodyPr>
          <a:lstStyle/>
          <a:p>
            <a:r>
              <a:rPr lang="en-CA" sz="1200" dirty="0">
                <a:latin typeface="Arial" pitchFamily="34" charset="0"/>
                <a:cs typeface="Arial" pitchFamily="34" charset="0"/>
              </a:rPr>
              <a:t>When a new transfer request is created and saved into the database, a request number will be generated and the status of the transfer will be set to </a:t>
            </a:r>
            <a:r>
              <a:rPr lang="en-CA" sz="1200" u="sng" dirty="0">
                <a:latin typeface="Arial" pitchFamily="34" charset="0"/>
                <a:cs typeface="Arial" pitchFamily="34" charset="0"/>
              </a:rPr>
              <a:t>Work in Progress</a:t>
            </a:r>
            <a:r>
              <a:rPr lang="en-CA" sz="1200" dirty="0">
                <a:latin typeface="Arial" pitchFamily="34" charset="0"/>
                <a:cs typeface="Arial" pitchFamily="34" charset="0"/>
              </a:rPr>
              <a:t>. The transfer request is only visible to the </a:t>
            </a:r>
            <a:r>
              <a:rPr lang="en-CA" sz="1200" b="1" dirty="0">
                <a:latin typeface="Arial" pitchFamily="34" charset="0"/>
                <a:cs typeface="Arial" pitchFamily="34" charset="0"/>
              </a:rPr>
              <a:t>Creator</a:t>
            </a:r>
            <a:r>
              <a:rPr lang="en-CA" sz="1200" dirty="0">
                <a:latin typeface="Arial" pitchFamily="34" charset="0"/>
                <a:cs typeface="Arial" pitchFamily="34" charset="0"/>
              </a:rPr>
              <a:t> role. Once satisfied, the </a:t>
            </a:r>
            <a:r>
              <a:rPr lang="en-CA" sz="1200" b="1" dirty="0">
                <a:latin typeface="Arial" pitchFamily="34" charset="0"/>
                <a:cs typeface="Arial" pitchFamily="34" charset="0"/>
              </a:rPr>
              <a:t>Creator</a:t>
            </a:r>
            <a:r>
              <a:rPr lang="en-CA" sz="1200" dirty="0">
                <a:latin typeface="Arial" pitchFamily="34" charset="0"/>
                <a:cs typeface="Arial" pitchFamily="34" charset="0"/>
              </a:rPr>
              <a:t> can proceed to request for reviewer approval. The program validates the request and if there are no client errors, the status is changed to </a:t>
            </a:r>
            <a:r>
              <a:rPr lang="en-CA" sz="1200" u="sng" dirty="0">
                <a:latin typeface="Arial" pitchFamily="34" charset="0"/>
                <a:cs typeface="Arial" pitchFamily="34" charset="0"/>
              </a:rPr>
              <a:t>Reviewer Approval</a:t>
            </a:r>
            <a:r>
              <a:rPr lang="en-CA" sz="1200" dirty="0">
                <a:latin typeface="Arial" pitchFamily="34" charset="0"/>
                <a:cs typeface="Arial" pitchFamily="34" charset="0"/>
              </a:rPr>
              <a:t>. The </a:t>
            </a:r>
            <a:r>
              <a:rPr lang="en-CA" sz="1200" b="1" dirty="0">
                <a:latin typeface="Arial" pitchFamily="34" charset="0"/>
                <a:cs typeface="Arial" pitchFamily="34" charset="0"/>
              </a:rPr>
              <a:t>Reviewer</a:t>
            </a:r>
            <a:r>
              <a:rPr lang="en-CA" sz="1200" dirty="0">
                <a:latin typeface="Arial" pitchFamily="34" charset="0"/>
                <a:cs typeface="Arial" pitchFamily="34" charset="0"/>
              </a:rPr>
              <a:t> can then access the transfer.</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dirty="0">
                <a:latin typeface="Arial" pitchFamily="34" charset="0"/>
                <a:cs typeface="Arial" pitchFamily="34" charset="0"/>
              </a:rPr>
              <a:t>Click on </a:t>
            </a:r>
            <a:r>
              <a:rPr lang="en-CA" sz="1200" i="1" dirty="0">
                <a:latin typeface="Arial" pitchFamily="34" charset="0"/>
                <a:cs typeface="Arial" pitchFamily="34" charset="0"/>
              </a:rPr>
              <a:t>More Information</a:t>
            </a:r>
            <a:r>
              <a:rPr lang="en-CA" sz="1200" dirty="0">
                <a:latin typeface="Arial" pitchFamily="34" charset="0"/>
                <a:cs typeface="Arial" pitchFamily="34" charset="0"/>
              </a:rPr>
              <a:t> to view how to </a:t>
            </a:r>
            <a:r>
              <a:rPr lang="en-CA" sz="1200" b="1" dirty="0">
                <a:latin typeface="Arial" pitchFamily="34" charset="0"/>
                <a:cs typeface="Arial" pitchFamily="34" charset="0"/>
              </a:rPr>
              <a:t>request for reviewer approval</a:t>
            </a:r>
            <a:r>
              <a:rPr lang="en-CA" sz="1200" dirty="0">
                <a:latin typeface="Arial" pitchFamily="34" charset="0"/>
                <a:cs typeface="Arial" pitchFamily="34" charset="0"/>
              </a:rPr>
              <a:t>.</a:t>
            </a:r>
            <a:br>
              <a:rPr lang="en-CA" sz="1200" dirty="0">
                <a:latin typeface="Arial" pitchFamily="34" charset="0"/>
                <a:cs typeface="Arial" pitchFamily="34" charset="0"/>
              </a:rPr>
            </a:br>
            <a:endParaRPr lang="en-CA" sz="1200" dirty="0">
              <a:latin typeface="Arial" pitchFamily="34" charset="0"/>
              <a:cs typeface="Arial" pitchFamily="34" charset="0"/>
            </a:endParaRPr>
          </a:p>
        </p:txBody>
      </p:sp>
      <p:pic>
        <p:nvPicPr>
          <p:cNvPr id="3" name="Picture 4" descr="Transfers - Work In Progress - Reviewer Approval - Graphic"/>
          <p:cNvPicPr>
            <a:picLocks noChangeArrowheads="1"/>
          </p:cNvPicPr>
          <p:nvPr/>
        </p:nvPicPr>
        <p:blipFill rotWithShape="1">
          <a:blip r:embed="rId2" cstate="print"/>
          <a:srcRect t="2" b="13873"/>
          <a:stretch/>
        </p:blipFill>
        <p:spPr bwMode="auto">
          <a:xfrm>
            <a:off x="412750" y="1541144"/>
            <a:ext cx="4311650" cy="2844000"/>
          </a:xfrm>
          <a:prstGeom prst="rect">
            <a:avLst/>
          </a:prstGeom>
          <a:noFill/>
        </p:spPr>
      </p:pic>
      <p:sp>
        <p:nvSpPr>
          <p:cNvPr id="6" name="Title 5"/>
          <p:cNvSpPr>
            <a:spLocks noGrp="1"/>
          </p:cNvSpPr>
          <p:nvPr>
            <p:ph type="title" idx="4294967295"/>
          </p:nvPr>
        </p:nvSpPr>
        <p:spPr>
          <a:xfrm>
            <a:off x="609600" y="487362"/>
            <a:ext cx="2133600" cy="884238"/>
          </a:xfrm>
        </p:spPr>
        <p:txBody>
          <a:bodyPr>
            <a:normAutofit/>
          </a:bodyPr>
          <a:lstStyle/>
          <a:p>
            <a:pPr algn="l"/>
            <a:r>
              <a:rPr lang="en-CA" sz="1600" b="1" dirty="0">
                <a:latin typeface="Arial" pitchFamily="34" charset="0"/>
                <a:cs typeface="Arial" pitchFamily="34" charset="0"/>
              </a:rPr>
              <a:t>Reviewer</a:t>
            </a:r>
            <a:r>
              <a:rPr lang="en-CA" sz="1600" b="1" baseline="0" dirty="0">
                <a:latin typeface="Arial" pitchFamily="34" charset="0"/>
                <a:cs typeface="Arial" pitchFamily="34" charset="0"/>
              </a:rPr>
              <a:t> Approval</a:t>
            </a:r>
            <a:endParaRPr lang="en-CA" sz="1600" b="1" dirty="0">
              <a:latin typeface="Arial" pitchFamily="34" charset="0"/>
              <a:cs typeface="Arial" pitchFamily="34" charset="0"/>
            </a:endParaRPr>
          </a:p>
        </p:txBody>
      </p:sp>
      <p:sp>
        <p:nvSpPr>
          <p:cNvPr id="7" name="Rectangle 6"/>
          <p:cNvSpPr>
            <a:spLocks/>
          </p:cNvSpPr>
          <p:nvPr/>
        </p:nvSpPr>
        <p:spPr>
          <a:xfrm>
            <a:off x="7763510" y="860167"/>
            <a:ext cx="1314450" cy="369332"/>
          </a:xfrm>
          <a:prstGeom prst="rect">
            <a:avLst/>
          </a:prstGeom>
        </p:spPr>
        <p:txBody>
          <a:bodyPr wrap="square" lIns="0" tIns="0" rIns="0" bIns="0">
            <a:spAutoFit/>
          </a:bodyPr>
          <a:lstStyle/>
          <a:p>
            <a:r>
              <a:rPr lang="en-CA" sz="1200" b="1" i="1" dirty="0">
                <a:latin typeface="Arial" pitchFamily="34" charset="0"/>
                <a:hlinkClick r:id="rId3" action="ppaction://hlinksldjump"/>
              </a:rPr>
              <a:t>More Information (Pages 13 to 20) </a:t>
            </a:r>
            <a:endParaRPr lang="en-CA" sz="1200" b="1" i="1" dirty="0">
              <a:latin typeface="Arial" pitchFamily="34" charset="0"/>
            </a:endParaRPr>
          </a:p>
        </p:txBody>
      </p:sp>
    </p:spTree>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5486400" cy="330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276600"/>
            <a:ext cx="5105400" cy="3073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314450" cy="369332"/>
          </a:xfrm>
          <a:prstGeom prst="rect">
            <a:avLst/>
          </a:prstGeom>
        </p:spPr>
        <p:txBody>
          <a:bodyPr wrap="square" lIns="0" tIns="0" rIns="0" bIns="0">
            <a:spAutoFit/>
          </a:bodyPr>
          <a:lstStyle/>
          <a:p>
            <a:r>
              <a:rPr lang="en-CA" sz="1200" b="1" i="1" dirty="0">
                <a:latin typeface="Arial" pitchFamily="34" charset="0"/>
                <a:hlinkClick r:id="rId4" action="ppaction://hlinksldjump"/>
              </a:rPr>
              <a:t>Back to Reviewer Approval</a:t>
            </a:r>
            <a:endParaRPr lang="en-CA" sz="1200" b="1" i="1" dirty="0">
              <a:latin typeface="Arial" pitchFamily="34" charset="0"/>
            </a:endParaRPr>
          </a:p>
        </p:txBody>
      </p:sp>
      <p:pic>
        <p:nvPicPr>
          <p:cNvPr id="3" name="Picture 2">
            <a:extLst>
              <a:ext uri="{FF2B5EF4-FFF2-40B4-BE49-F238E27FC236}">
                <a16:creationId xmlns:a16="http://schemas.microsoft.com/office/drawing/2014/main" id="{7B06B304-6364-4F2B-A5D7-31D2B5085283}"/>
              </a:ext>
            </a:extLst>
          </p:cNvPr>
          <p:cNvPicPr>
            <a:picLocks noChangeAspect="1"/>
          </p:cNvPicPr>
          <p:nvPr/>
        </p:nvPicPr>
        <p:blipFill>
          <a:blip r:embed="rId5"/>
          <a:stretch>
            <a:fillRect/>
          </a:stretch>
        </p:blipFill>
        <p:spPr>
          <a:xfrm>
            <a:off x="3972827" y="5029200"/>
            <a:ext cx="867335" cy="685800"/>
          </a:xfrm>
          <a:prstGeom prst="rect">
            <a:avLst/>
          </a:prstGeom>
        </p:spPr>
      </p:pic>
      <p:pic>
        <p:nvPicPr>
          <p:cNvPr id="5" name="Picture 4">
            <a:extLst>
              <a:ext uri="{FF2B5EF4-FFF2-40B4-BE49-F238E27FC236}">
                <a16:creationId xmlns:a16="http://schemas.microsoft.com/office/drawing/2014/main" id="{8208708C-CC5A-4453-9E58-47FF78439FD0}"/>
              </a:ext>
            </a:extLst>
          </p:cNvPr>
          <p:cNvPicPr>
            <a:picLocks noChangeAspect="1"/>
          </p:cNvPicPr>
          <p:nvPr/>
        </p:nvPicPr>
        <p:blipFill>
          <a:blip r:embed="rId5"/>
          <a:stretch>
            <a:fillRect/>
          </a:stretch>
        </p:blipFill>
        <p:spPr>
          <a:xfrm>
            <a:off x="111760" y="2605995"/>
            <a:ext cx="848118" cy="670605"/>
          </a:xfrm>
          <a:prstGeom prst="rect">
            <a:avLst/>
          </a:prstGeom>
        </p:spPr>
      </p:pic>
    </p:spTree>
    <p:extLst>
      <p:ext uri="{BB962C8B-B14F-4D97-AF65-F5344CB8AC3E}">
        <p14:creationId xmlns:p14="http://schemas.microsoft.com/office/powerpoint/2010/main" val="716837908"/>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4648200" cy="2798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3178225"/>
            <a:ext cx="5334000" cy="321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314450" cy="369332"/>
          </a:xfrm>
          <a:prstGeom prst="rect">
            <a:avLst/>
          </a:prstGeom>
        </p:spPr>
        <p:txBody>
          <a:bodyPr wrap="square" lIns="0" tIns="0" rIns="0" bIns="0">
            <a:spAutoFit/>
          </a:bodyPr>
          <a:lstStyle/>
          <a:p>
            <a:r>
              <a:rPr lang="en-CA" sz="1200" b="1" i="1" dirty="0">
                <a:latin typeface="Arial" pitchFamily="34" charset="0"/>
                <a:hlinkClick r:id="rId4" action="ppaction://hlinksldjump"/>
              </a:rPr>
              <a:t>Back to Reviewer Approval</a:t>
            </a:r>
            <a:endParaRPr lang="en-CA" sz="1200" b="1" i="1" dirty="0">
              <a:latin typeface="Arial" pitchFamily="34" charset="0"/>
            </a:endParaRPr>
          </a:p>
        </p:txBody>
      </p:sp>
      <p:pic>
        <p:nvPicPr>
          <p:cNvPr id="2" name="Picture 1">
            <a:extLst>
              <a:ext uri="{FF2B5EF4-FFF2-40B4-BE49-F238E27FC236}">
                <a16:creationId xmlns:a16="http://schemas.microsoft.com/office/drawing/2014/main" id="{049BA71B-A40E-41C5-A7CC-76F383348DC1}"/>
              </a:ext>
            </a:extLst>
          </p:cNvPr>
          <p:cNvPicPr>
            <a:picLocks noChangeAspect="1"/>
          </p:cNvPicPr>
          <p:nvPr/>
        </p:nvPicPr>
        <p:blipFill>
          <a:blip r:embed="rId5"/>
          <a:stretch>
            <a:fillRect/>
          </a:stretch>
        </p:blipFill>
        <p:spPr>
          <a:xfrm>
            <a:off x="3753853" y="5029200"/>
            <a:ext cx="818147" cy="646907"/>
          </a:xfrm>
          <a:prstGeom prst="rect">
            <a:avLst/>
          </a:prstGeom>
        </p:spPr>
      </p:pic>
      <p:pic>
        <p:nvPicPr>
          <p:cNvPr id="3" name="Picture 2">
            <a:extLst>
              <a:ext uri="{FF2B5EF4-FFF2-40B4-BE49-F238E27FC236}">
                <a16:creationId xmlns:a16="http://schemas.microsoft.com/office/drawing/2014/main" id="{30775802-3E60-495F-8179-99E84F6D0687}"/>
              </a:ext>
            </a:extLst>
          </p:cNvPr>
          <p:cNvPicPr>
            <a:picLocks noChangeAspect="1"/>
          </p:cNvPicPr>
          <p:nvPr/>
        </p:nvPicPr>
        <p:blipFill>
          <a:blip r:embed="rId5"/>
          <a:stretch>
            <a:fillRect/>
          </a:stretch>
        </p:blipFill>
        <p:spPr>
          <a:xfrm>
            <a:off x="76200" y="2438400"/>
            <a:ext cx="655377" cy="518205"/>
          </a:xfrm>
          <a:prstGeom prst="rect">
            <a:avLst/>
          </a:prstGeom>
        </p:spPr>
      </p:pic>
    </p:spTree>
    <p:extLst>
      <p:ext uri="{BB962C8B-B14F-4D97-AF65-F5344CB8AC3E}">
        <p14:creationId xmlns:p14="http://schemas.microsoft.com/office/powerpoint/2010/main" val="2127858394"/>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1"/>
            <a:ext cx="5029200" cy="3027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3136466"/>
            <a:ext cx="5295900" cy="3188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314450" cy="369332"/>
          </a:xfrm>
          <a:prstGeom prst="rect">
            <a:avLst/>
          </a:prstGeom>
        </p:spPr>
        <p:txBody>
          <a:bodyPr wrap="square" lIns="0" tIns="0" rIns="0" bIns="0">
            <a:spAutoFit/>
          </a:bodyPr>
          <a:lstStyle/>
          <a:p>
            <a:r>
              <a:rPr lang="en-CA" sz="1200" b="1" i="1" dirty="0">
                <a:latin typeface="Arial" pitchFamily="34" charset="0"/>
                <a:hlinkClick r:id="rId4" action="ppaction://hlinksldjump"/>
              </a:rPr>
              <a:t>Back to Reviewer Approval</a:t>
            </a:r>
            <a:endParaRPr lang="en-CA" sz="1200" b="1" i="1" dirty="0">
              <a:latin typeface="Arial" pitchFamily="34" charset="0"/>
            </a:endParaRPr>
          </a:p>
        </p:txBody>
      </p:sp>
      <p:pic>
        <p:nvPicPr>
          <p:cNvPr id="2" name="Picture 1">
            <a:extLst>
              <a:ext uri="{FF2B5EF4-FFF2-40B4-BE49-F238E27FC236}">
                <a16:creationId xmlns:a16="http://schemas.microsoft.com/office/drawing/2014/main" id="{D63121E4-5821-4363-A348-29732815419F}"/>
              </a:ext>
            </a:extLst>
          </p:cNvPr>
          <p:cNvPicPr>
            <a:picLocks noChangeAspect="1"/>
          </p:cNvPicPr>
          <p:nvPr/>
        </p:nvPicPr>
        <p:blipFill>
          <a:blip r:embed="rId5"/>
          <a:stretch>
            <a:fillRect/>
          </a:stretch>
        </p:blipFill>
        <p:spPr>
          <a:xfrm>
            <a:off x="76200" y="2594206"/>
            <a:ext cx="685800" cy="542260"/>
          </a:xfrm>
          <a:prstGeom prst="rect">
            <a:avLst/>
          </a:prstGeom>
        </p:spPr>
      </p:pic>
    </p:spTree>
    <p:extLst>
      <p:ext uri="{BB962C8B-B14F-4D97-AF65-F5344CB8AC3E}">
        <p14:creationId xmlns:p14="http://schemas.microsoft.com/office/powerpoint/2010/main" val="805646172"/>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5562600" cy="3348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4031" y="2895600"/>
            <a:ext cx="5603769" cy="3494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314450" cy="369332"/>
          </a:xfrm>
          <a:prstGeom prst="rect">
            <a:avLst/>
          </a:prstGeom>
        </p:spPr>
        <p:txBody>
          <a:bodyPr wrap="square" lIns="0" tIns="0" rIns="0" bIns="0">
            <a:spAutoFit/>
          </a:bodyPr>
          <a:lstStyle/>
          <a:p>
            <a:r>
              <a:rPr lang="en-CA" sz="1200" b="1" i="1" dirty="0">
                <a:latin typeface="Arial" pitchFamily="34" charset="0"/>
                <a:hlinkClick r:id="rId4" action="ppaction://hlinksldjump"/>
              </a:rPr>
              <a:t>Back to Reviewer Approval</a:t>
            </a:r>
            <a:endParaRPr lang="en-CA" sz="1200" b="1" i="1" dirty="0">
              <a:latin typeface="Arial" pitchFamily="34" charset="0"/>
            </a:endParaRPr>
          </a:p>
        </p:txBody>
      </p:sp>
      <p:pic>
        <p:nvPicPr>
          <p:cNvPr id="2" name="Picture 1">
            <a:extLst>
              <a:ext uri="{FF2B5EF4-FFF2-40B4-BE49-F238E27FC236}">
                <a16:creationId xmlns:a16="http://schemas.microsoft.com/office/drawing/2014/main" id="{3AD19B9F-13D7-41D7-9A94-9CDD1F5A22B4}"/>
              </a:ext>
            </a:extLst>
          </p:cNvPr>
          <p:cNvPicPr>
            <a:picLocks noChangeAspect="1"/>
          </p:cNvPicPr>
          <p:nvPr/>
        </p:nvPicPr>
        <p:blipFill>
          <a:blip r:embed="rId5"/>
          <a:stretch>
            <a:fillRect/>
          </a:stretch>
        </p:blipFill>
        <p:spPr>
          <a:xfrm>
            <a:off x="3464031" y="4968584"/>
            <a:ext cx="806537" cy="637727"/>
          </a:xfrm>
          <a:prstGeom prst="rect">
            <a:avLst/>
          </a:prstGeom>
        </p:spPr>
      </p:pic>
      <p:pic>
        <p:nvPicPr>
          <p:cNvPr id="3" name="Picture 2">
            <a:extLst>
              <a:ext uri="{FF2B5EF4-FFF2-40B4-BE49-F238E27FC236}">
                <a16:creationId xmlns:a16="http://schemas.microsoft.com/office/drawing/2014/main" id="{0E3DD5BF-9C9F-4AFE-8A29-13F25ED43ED5}"/>
              </a:ext>
            </a:extLst>
          </p:cNvPr>
          <p:cNvPicPr>
            <a:picLocks noChangeAspect="1"/>
          </p:cNvPicPr>
          <p:nvPr/>
        </p:nvPicPr>
        <p:blipFill>
          <a:blip r:embed="rId5"/>
          <a:stretch>
            <a:fillRect/>
          </a:stretch>
        </p:blipFill>
        <p:spPr>
          <a:xfrm>
            <a:off x="100531" y="2743200"/>
            <a:ext cx="867335" cy="685800"/>
          </a:xfrm>
          <a:prstGeom prst="rect">
            <a:avLst/>
          </a:prstGeom>
        </p:spPr>
      </p:pic>
    </p:spTree>
    <p:extLst>
      <p:ext uri="{BB962C8B-B14F-4D97-AF65-F5344CB8AC3E}">
        <p14:creationId xmlns:p14="http://schemas.microsoft.com/office/powerpoint/2010/main" val="594987973"/>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88" y="838200"/>
            <a:ext cx="4952999" cy="3088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0515" y="2971801"/>
            <a:ext cx="5377286"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314450" cy="369332"/>
          </a:xfrm>
          <a:prstGeom prst="rect">
            <a:avLst/>
          </a:prstGeom>
        </p:spPr>
        <p:txBody>
          <a:bodyPr wrap="square" lIns="0" tIns="0" rIns="0" bIns="0">
            <a:spAutoFit/>
          </a:bodyPr>
          <a:lstStyle/>
          <a:p>
            <a:r>
              <a:rPr lang="en-CA" sz="1200" b="1" i="1" dirty="0">
                <a:latin typeface="Arial" pitchFamily="34" charset="0"/>
                <a:hlinkClick r:id="rId4" action="ppaction://hlinksldjump"/>
              </a:rPr>
              <a:t>Back to Reviewer Approval</a:t>
            </a:r>
            <a:endParaRPr lang="en-CA" sz="1200" b="1" i="1" dirty="0">
              <a:latin typeface="Arial" pitchFamily="34" charset="0"/>
            </a:endParaRPr>
          </a:p>
        </p:txBody>
      </p:sp>
      <p:pic>
        <p:nvPicPr>
          <p:cNvPr id="2" name="Picture 1">
            <a:extLst>
              <a:ext uri="{FF2B5EF4-FFF2-40B4-BE49-F238E27FC236}">
                <a16:creationId xmlns:a16="http://schemas.microsoft.com/office/drawing/2014/main" id="{4440E1F6-AE18-4D02-9533-08F64C6E1B1A}"/>
              </a:ext>
            </a:extLst>
          </p:cNvPr>
          <p:cNvPicPr>
            <a:picLocks noChangeAspect="1"/>
          </p:cNvPicPr>
          <p:nvPr/>
        </p:nvPicPr>
        <p:blipFill>
          <a:blip r:embed="rId5"/>
          <a:stretch>
            <a:fillRect/>
          </a:stretch>
        </p:blipFill>
        <p:spPr>
          <a:xfrm>
            <a:off x="3690515" y="4876800"/>
            <a:ext cx="881485" cy="696988"/>
          </a:xfrm>
          <a:prstGeom prst="rect">
            <a:avLst/>
          </a:prstGeom>
        </p:spPr>
      </p:pic>
      <p:pic>
        <p:nvPicPr>
          <p:cNvPr id="3" name="Picture 2">
            <a:extLst>
              <a:ext uri="{FF2B5EF4-FFF2-40B4-BE49-F238E27FC236}">
                <a16:creationId xmlns:a16="http://schemas.microsoft.com/office/drawing/2014/main" id="{90A749F6-5EBC-4366-80FB-2F6D613D5555}"/>
              </a:ext>
            </a:extLst>
          </p:cNvPr>
          <p:cNvPicPr>
            <a:picLocks noChangeAspect="1"/>
          </p:cNvPicPr>
          <p:nvPr/>
        </p:nvPicPr>
        <p:blipFill>
          <a:blip r:embed="rId5"/>
          <a:stretch>
            <a:fillRect/>
          </a:stretch>
        </p:blipFill>
        <p:spPr>
          <a:xfrm>
            <a:off x="87697" y="2577050"/>
            <a:ext cx="790325" cy="624908"/>
          </a:xfrm>
          <a:prstGeom prst="rect">
            <a:avLst/>
          </a:prstGeom>
        </p:spPr>
      </p:pic>
    </p:spTree>
    <p:extLst>
      <p:ext uri="{BB962C8B-B14F-4D97-AF65-F5344CB8AC3E}">
        <p14:creationId xmlns:p14="http://schemas.microsoft.com/office/powerpoint/2010/main" val="2536348801"/>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5181600" cy="3119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058685"/>
            <a:ext cx="5486400" cy="3302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314450" cy="369332"/>
          </a:xfrm>
          <a:prstGeom prst="rect">
            <a:avLst/>
          </a:prstGeom>
        </p:spPr>
        <p:txBody>
          <a:bodyPr wrap="square" lIns="0" tIns="0" rIns="0" bIns="0">
            <a:spAutoFit/>
          </a:bodyPr>
          <a:lstStyle/>
          <a:p>
            <a:r>
              <a:rPr lang="en-CA" sz="1200" b="1" i="1" dirty="0">
                <a:latin typeface="Arial" pitchFamily="34" charset="0"/>
                <a:hlinkClick r:id="rId4" action="ppaction://hlinksldjump"/>
              </a:rPr>
              <a:t>Back to Reviewer Approval</a:t>
            </a:r>
            <a:endParaRPr lang="en-CA" sz="1200" b="1" i="1" dirty="0">
              <a:latin typeface="Arial" pitchFamily="34" charset="0"/>
            </a:endParaRPr>
          </a:p>
        </p:txBody>
      </p:sp>
      <p:pic>
        <p:nvPicPr>
          <p:cNvPr id="2" name="Picture 1">
            <a:extLst>
              <a:ext uri="{FF2B5EF4-FFF2-40B4-BE49-F238E27FC236}">
                <a16:creationId xmlns:a16="http://schemas.microsoft.com/office/drawing/2014/main" id="{BA0A033C-7920-4F79-ACFB-D53E7676C01A}"/>
              </a:ext>
            </a:extLst>
          </p:cNvPr>
          <p:cNvPicPr>
            <a:picLocks noChangeAspect="1"/>
          </p:cNvPicPr>
          <p:nvPr/>
        </p:nvPicPr>
        <p:blipFill>
          <a:blip r:embed="rId5"/>
          <a:stretch>
            <a:fillRect/>
          </a:stretch>
        </p:blipFill>
        <p:spPr>
          <a:xfrm>
            <a:off x="3581400" y="4892409"/>
            <a:ext cx="770965" cy="609600"/>
          </a:xfrm>
          <a:prstGeom prst="rect">
            <a:avLst/>
          </a:prstGeom>
        </p:spPr>
      </p:pic>
      <p:pic>
        <p:nvPicPr>
          <p:cNvPr id="3" name="Picture 2">
            <a:extLst>
              <a:ext uri="{FF2B5EF4-FFF2-40B4-BE49-F238E27FC236}">
                <a16:creationId xmlns:a16="http://schemas.microsoft.com/office/drawing/2014/main" id="{6461DE96-8DAE-443A-8DD1-8FD621549E48}"/>
              </a:ext>
            </a:extLst>
          </p:cNvPr>
          <p:cNvPicPr>
            <a:picLocks noChangeAspect="1"/>
          </p:cNvPicPr>
          <p:nvPr/>
        </p:nvPicPr>
        <p:blipFill>
          <a:blip r:embed="rId5"/>
          <a:stretch>
            <a:fillRect/>
          </a:stretch>
        </p:blipFill>
        <p:spPr>
          <a:xfrm>
            <a:off x="73794" y="2634068"/>
            <a:ext cx="655377" cy="518205"/>
          </a:xfrm>
          <a:prstGeom prst="rect">
            <a:avLst/>
          </a:prstGeom>
        </p:spPr>
      </p:pic>
    </p:spTree>
    <p:extLst>
      <p:ext uri="{BB962C8B-B14F-4D97-AF65-F5344CB8AC3E}">
        <p14:creationId xmlns:p14="http://schemas.microsoft.com/office/powerpoint/2010/main" val="2699824221"/>
      </p:ext>
    </p:extLst>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4724400" cy="2844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124962"/>
            <a:ext cx="5372100" cy="3234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314450" cy="369332"/>
          </a:xfrm>
          <a:prstGeom prst="rect">
            <a:avLst/>
          </a:prstGeom>
        </p:spPr>
        <p:txBody>
          <a:bodyPr wrap="square" lIns="0" tIns="0" rIns="0" bIns="0">
            <a:spAutoFit/>
          </a:bodyPr>
          <a:lstStyle/>
          <a:p>
            <a:r>
              <a:rPr lang="en-CA" sz="1200" b="1" i="1" dirty="0">
                <a:latin typeface="Arial" pitchFamily="34" charset="0"/>
                <a:hlinkClick r:id="rId4" action="ppaction://hlinksldjump"/>
              </a:rPr>
              <a:t>Back to Reviewer Approval</a:t>
            </a:r>
            <a:endParaRPr lang="en-CA" sz="1200" b="1" i="1" dirty="0">
              <a:latin typeface="Arial" pitchFamily="34" charset="0"/>
            </a:endParaRPr>
          </a:p>
        </p:txBody>
      </p:sp>
      <p:pic>
        <p:nvPicPr>
          <p:cNvPr id="2" name="Picture 1">
            <a:extLst>
              <a:ext uri="{FF2B5EF4-FFF2-40B4-BE49-F238E27FC236}">
                <a16:creationId xmlns:a16="http://schemas.microsoft.com/office/drawing/2014/main" id="{9F0387B7-7D7E-457F-8B5B-0E4E4488964F}"/>
              </a:ext>
            </a:extLst>
          </p:cNvPr>
          <p:cNvPicPr>
            <a:picLocks noChangeAspect="1"/>
          </p:cNvPicPr>
          <p:nvPr/>
        </p:nvPicPr>
        <p:blipFill>
          <a:blip r:embed="rId5"/>
          <a:stretch>
            <a:fillRect/>
          </a:stretch>
        </p:blipFill>
        <p:spPr>
          <a:xfrm>
            <a:off x="3664819" y="4953000"/>
            <a:ext cx="808522" cy="639296"/>
          </a:xfrm>
          <a:prstGeom prst="rect">
            <a:avLst/>
          </a:prstGeom>
        </p:spPr>
      </p:pic>
      <p:pic>
        <p:nvPicPr>
          <p:cNvPr id="3" name="Picture 2">
            <a:extLst>
              <a:ext uri="{FF2B5EF4-FFF2-40B4-BE49-F238E27FC236}">
                <a16:creationId xmlns:a16="http://schemas.microsoft.com/office/drawing/2014/main" id="{7AA66546-9DC8-4F76-9BB4-8704910F35DD}"/>
              </a:ext>
            </a:extLst>
          </p:cNvPr>
          <p:cNvPicPr>
            <a:picLocks noChangeAspect="1"/>
          </p:cNvPicPr>
          <p:nvPr/>
        </p:nvPicPr>
        <p:blipFill>
          <a:blip r:embed="rId5"/>
          <a:stretch>
            <a:fillRect/>
          </a:stretch>
        </p:blipFill>
        <p:spPr>
          <a:xfrm>
            <a:off x="76200" y="2438400"/>
            <a:ext cx="868299" cy="686562"/>
          </a:xfrm>
          <a:prstGeom prst="rect">
            <a:avLst/>
          </a:prstGeom>
        </p:spPr>
      </p:pic>
    </p:spTree>
    <p:extLst>
      <p:ext uri="{BB962C8B-B14F-4D97-AF65-F5344CB8AC3E}">
        <p14:creationId xmlns:p14="http://schemas.microsoft.com/office/powerpoint/2010/main" val="2098123677"/>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685800"/>
            <a:ext cx="2362200" cy="533400"/>
          </a:xfrm>
        </p:spPr>
        <p:txBody>
          <a:bodyPr>
            <a:normAutofit/>
          </a:bodyPr>
          <a:lstStyle/>
          <a:p>
            <a:pPr algn="l"/>
            <a:r>
              <a:rPr lang="en-CA" sz="1600" b="1" dirty="0">
                <a:latin typeface="Arial" pitchFamily="34" charset="0"/>
                <a:cs typeface="Arial" pitchFamily="34" charset="0"/>
              </a:rPr>
              <a:t>Revisions</a:t>
            </a:r>
          </a:p>
        </p:txBody>
      </p:sp>
      <p:graphicFrame>
        <p:nvGraphicFramePr>
          <p:cNvPr id="3" name="Table 2"/>
          <p:cNvGraphicFramePr>
            <a:graphicFrameLocks noGrp="1"/>
          </p:cNvGraphicFramePr>
          <p:nvPr>
            <p:extLst>
              <p:ext uri="{D42A27DB-BD31-4B8C-83A1-F6EECF244321}">
                <p14:modId xmlns:p14="http://schemas.microsoft.com/office/powerpoint/2010/main" val="926597708"/>
              </p:ext>
            </p:extLst>
          </p:nvPr>
        </p:nvGraphicFramePr>
        <p:xfrm>
          <a:off x="1835696" y="2708920"/>
          <a:ext cx="6096000" cy="13817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r>
                        <a:rPr lang="en-US" dirty="0">
                          <a:latin typeface="Arial" pitchFamily="34" charset="0"/>
                        </a:rPr>
                        <a:t>Date</a:t>
                      </a:r>
                      <a:endParaRPr lang="en-CA" dirty="0">
                        <a:latin typeface="Arial" pitchFamily="34" charset="0"/>
                      </a:endParaRPr>
                    </a:p>
                  </a:txBody>
                  <a:tcPr/>
                </a:tc>
                <a:tc>
                  <a:txBody>
                    <a:bodyPr/>
                    <a:lstStyle/>
                    <a:p>
                      <a:r>
                        <a:rPr lang="en-US" dirty="0">
                          <a:latin typeface="Arial" pitchFamily="34" charset="0"/>
                        </a:rPr>
                        <a:t>Revisions Type</a:t>
                      </a:r>
                      <a:endParaRPr lang="en-CA" dirty="0">
                        <a:latin typeface="Arial" pitchFamily="34" charset="0"/>
                      </a:endParaRPr>
                    </a:p>
                  </a:txBody>
                  <a:tcPr/>
                </a:tc>
                <a:tc>
                  <a:txBody>
                    <a:bodyPr/>
                    <a:lstStyle/>
                    <a:p>
                      <a:r>
                        <a:rPr lang="en-US" dirty="0">
                          <a:latin typeface="Arial" pitchFamily="34" charset="0"/>
                        </a:rPr>
                        <a:t>Page Number</a:t>
                      </a:r>
                      <a:endParaRPr lang="en-CA" dirty="0">
                        <a:latin typeface="Arial" pitchFamily="34" charset="0"/>
                      </a:endParaRPr>
                    </a:p>
                  </a:txBody>
                  <a:tcPr/>
                </a:tc>
                <a:extLst>
                  <a:ext uri="{0D108BD9-81ED-4DB2-BD59-A6C34878D82A}">
                    <a16:rowId xmlns:a16="http://schemas.microsoft.com/office/drawing/2014/main" val="10000"/>
                  </a:ext>
                </a:extLst>
              </a:tr>
              <a:tr h="370840">
                <a:tc>
                  <a:txBody>
                    <a:bodyPr/>
                    <a:lstStyle/>
                    <a:p>
                      <a:r>
                        <a:rPr lang="en-US" dirty="0">
                          <a:latin typeface="Arial" pitchFamily="34" charset="0"/>
                        </a:rPr>
                        <a:t>August 31, 2012</a:t>
                      </a:r>
                      <a:endParaRPr lang="en-CA" dirty="0">
                        <a:latin typeface="Arial" pitchFamily="34" charset="0"/>
                      </a:endParaRPr>
                    </a:p>
                  </a:txBody>
                  <a:tcPr/>
                </a:tc>
                <a:tc>
                  <a:txBody>
                    <a:bodyPr/>
                    <a:lstStyle/>
                    <a:p>
                      <a:r>
                        <a:rPr lang="en-US" dirty="0">
                          <a:latin typeface="Arial" pitchFamily="34" charset="0"/>
                        </a:rPr>
                        <a:t>Conversion</a:t>
                      </a:r>
                      <a:endParaRPr lang="en-CA" dirty="0">
                        <a:latin typeface="Arial" pitchFamily="34" charset="0"/>
                      </a:endParaRPr>
                    </a:p>
                  </a:txBody>
                  <a:tcPr/>
                </a:tc>
                <a:tc>
                  <a:txBody>
                    <a:bodyPr/>
                    <a:lstStyle/>
                    <a:p>
                      <a:r>
                        <a:rPr lang="en-US" dirty="0">
                          <a:latin typeface="Arial" pitchFamily="34" charset="0"/>
                        </a:rPr>
                        <a:t>All</a:t>
                      </a:r>
                      <a:endParaRPr lang="en-CA" dirty="0">
                        <a:latin typeface="Arial" pitchFamily="34" charset="0"/>
                      </a:endParaRPr>
                    </a:p>
                  </a:txBody>
                  <a:tcPr/>
                </a:tc>
                <a:extLst>
                  <a:ext uri="{0D108BD9-81ED-4DB2-BD59-A6C34878D82A}">
                    <a16:rowId xmlns:a16="http://schemas.microsoft.com/office/drawing/2014/main" val="10001"/>
                  </a:ext>
                </a:extLst>
              </a:tr>
              <a:tr h="370840">
                <a:tc>
                  <a:txBody>
                    <a:bodyPr/>
                    <a:lstStyle/>
                    <a:p>
                      <a:r>
                        <a:rPr lang="en-CA" dirty="0">
                          <a:latin typeface="Arial" pitchFamily="34" charset="0"/>
                        </a:rPr>
                        <a:t>April 2020</a:t>
                      </a:r>
                    </a:p>
                  </a:txBody>
                  <a:tcPr/>
                </a:tc>
                <a:tc>
                  <a:txBody>
                    <a:bodyPr/>
                    <a:lstStyle/>
                    <a:p>
                      <a:r>
                        <a:rPr lang="en-CA" dirty="0">
                          <a:latin typeface="Arial" pitchFamily="34" charset="0"/>
                        </a:rPr>
                        <a:t>Cosmetic Updated</a:t>
                      </a:r>
                    </a:p>
                  </a:txBody>
                  <a:tcPr/>
                </a:tc>
                <a:tc>
                  <a:txBody>
                    <a:bodyPr/>
                    <a:lstStyle/>
                    <a:p>
                      <a:r>
                        <a:rPr lang="en-CA" dirty="0">
                          <a:latin typeface="Arial" pitchFamily="34" charset="0"/>
                        </a:rPr>
                        <a:t>All</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990331055"/>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8458200" cy="5091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a:spLocks/>
          </p:cNvSpPr>
          <p:nvPr/>
        </p:nvSpPr>
        <p:spPr>
          <a:xfrm>
            <a:off x="111760" y="5955268"/>
            <a:ext cx="1314450" cy="369332"/>
          </a:xfrm>
          <a:prstGeom prst="rect">
            <a:avLst/>
          </a:prstGeom>
        </p:spPr>
        <p:txBody>
          <a:bodyPr wrap="square" lIns="0" tIns="0" rIns="0" bIns="0">
            <a:spAutoFit/>
          </a:bodyPr>
          <a:lstStyle/>
          <a:p>
            <a:r>
              <a:rPr lang="en-CA" sz="1200" b="1" i="1" dirty="0">
                <a:latin typeface="Arial" pitchFamily="34" charset="0"/>
                <a:hlinkClick r:id="rId3" action="ppaction://hlinksldjump"/>
              </a:rPr>
              <a:t>Back to Reviewer Approval</a:t>
            </a:r>
            <a:endParaRPr lang="en-CA" sz="1200" b="1" i="1" dirty="0">
              <a:latin typeface="Arial" pitchFamily="34" charset="0"/>
            </a:endParaRPr>
          </a:p>
        </p:txBody>
      </p:sp>
      <p:pic>
        <p:nvPicPr>
          <p:cNvPr id="2" name="Picture 1">
            <a:extLst>
              <a:ext uri="{FF2B5EF4-FFF2-40B4-BE49-F238E27FC236}">
                <a16:creationId xmlns:a16="http://schemas.microsoft.com/office/drawing/2014/main" id="{7F972810-DBE2-4917-88D3-8690BBE2C0EB}"/>
              </a:ext>
            </a:extLst>
          </p:cNvPr>
          <p:cNvPicPr>
            <a:picLocks noChangeAspect="1"/>
          </p:cNvPicPr>
          <p:nvPr/>
        </p:nvPicPr>
        <p:blipFill>
          <a:blip r:embed="rId4"/>
          <a:stretch>
            <a:fillRect/>
          </a:stretch>
        </p:blipFill>
        <p:spPr>
          <a:xfrm>
            <a:off x="304800" y="3886200"/>
            <a:ext cx="1252818" cy="990600"/>
          </a:xfrm>
          <a:prstGeom prst="rect">
            <a:avLst/>
          </a:prstGeom>
        </p:spPr>
      </p:pic>
    </p:spTree>
    <p:extLst>
      <p:ext uri="{BB962C8B-B14F-4D97-AF65-F5344CB8AC3E}">
        <p14:creationId xmlns:p14="http://schemas.microsoft.com/office/powerpoint/2010/main" val="1324282337"/>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631825" y="3901797"/>
            <a:ext cx="4302125" cy="338554"/>
          </a:xfrm>
          <a:prstGeom prst="rect">
            <a:avLst/>
          </a:prstGeom>
        </p:spPr>
        <p:txBody>
          <a:bodyPr wrap="square" lIns="0" tIns="0" rIns="0" bIns="0">
            <a:spAutoFit/>
          </a:bodyPr>
          <a:lstStyle/>
          <a:p>
            <a:r>
              <a:rPr lang="en-CA" sz="1100" b="1" i="1" dirty="0">
                <a:latin typeface="Arial" pitchFamily="34" charset="0"/>
              </a:rPr>
              <a:t>Note:</a:t>
            </a:r>
            <a:r>
              <a:rPr lang="en-CA" sz="1100" i="1" dirty="0">
                <a:latin typeface="Arial" pitchFamily="34" charset="0"/>
              </a:rPr>
              <a:t> When the status is changed to </a:t>
            </a:r>
            <a:r>
              <a:rPr lang="en-CA" sz="1100" i="1" u="sng" dirty="0">
                <a:latin typeface="Arial" pitchFamily="34" charset="0"/>
              </a:rPr>
              <a:t>Concurrence</a:t>
            </a:r>
            <a:r>
              <a:rPr lang="en-CA" sz="1100" i="1" dirty="0">
                <a:latin typeface="Arial" pitchFamily="34" charset="0"/>
              </a:rPr>
              <a:t>, e-mails will </a:t>
            </a:r>
            <a:r>
              <a:rPr lang="en-CA" sz="1100" b="1" i="1" dirty="0">
                <a:latin typeface="Arial" pitchFamily="34" charset="0"/>
              </a:rPr>
              <a:t>not</a:t>
            </a:r>
            <a:r>
              <a:rPr lang="en-CA" sz="1100" i="1" dirty="0">
                <a:latin typeface="Arial" pitchFamily="34" charset="0"/>
              </a:rPr>
              <a:t> be generated to internal </a:t>
            </a:r>
            <a:r>
              <a:rPr lang="en-CA" sz="1100" i="1" dirty="0" err="1">
                <a:latin typeface="Arial" pitchFamily="34" charset="0"/>
              </a:rPr>
              <a:t>Concurrer</a:t>
            </a:r>
            <a:r>
              <a:rPr lang="en-CA" sz="1100" i="1" dirty="0">
                <a:latin typeface="Arial" pitchFamily="34" charset="0"/>
              </a:rPr>
              <a:t>(s).</a:t>
            </a:r>
          </a:p>
        </p:txBody>
      </p:sp>
      <p:sp>
        <p:nvSpPr>
          <p:cNvPr id="3" name="Rectangle 2"/>
          <p:cNvSpPr>
            <a:spLocks/>
          </p:cNvSpPr>
          <p:nvPr/>
        </p:nvSpPr>
        <p:spPr>
          <a:xfrm>
            <a:off x="5108575" y="1520547"/>
            <a:ext cx="3349625" cy="3139321"/>
          </a:xfrm>
          <a:prstGeom prst="rect">
            <a:avLst/>
          </a:prstGeom>
        </p:spPr>
        <p:txBody>
          <a:bodyPr wrap="square" lIns="0" tIns="0" rIns="0" bIns="0">
            <a:spAutoFit/>
          </a:bodyPr>
          <a:lstStyle/>
          <a:p>
            <a:r>
              <a:rPr lang="en-CA" sz="1200" dirty="0">
                <a:latin typeface="Arial" pitchFamily="34" charset="0"/>
                <a:cs typeface="Arial" pitchFamily="34" charset="0"/>
              </a:rPr>
              <a:t>When a transfer request requires a reviewer approval, the </a:t>
            </a:r>
            <a:r>
              <a:rPr lang="en-CA" sz="1200" b="1" dirty="0">
                <a:latin typeface="Arial" pitchFamily="34" charset="0"/>
                <a:cs typeface="Arial" pitchFamily="34" charset="0"/>
              </a:rPr>
              <a:t>Reviewer</a:t>
            </a:r>
            <a:r>
              <a:rPr lang="en-CA" sz="1200" dirty="0">
                <a:latin typeface="Arial" pitchFamily="34" charset="0"/>
                <a:cs typeface="Arial" pitchFamily="34" charset="0"/>
              </a:rPr>
              <a:t> will retrieve and approve the request. The program validates the request and if there are no client errors, the status is changed to </a:t>
            </a:r>
            <a:r>
              <a:rPr lang="en-CA" sz="1200" u="sng" dirty="0">
                <a:latin typeface="Arial" pitchFamily="34" charset="0"/>
                <a:cs typeface="Arial" pitchFamily="34" charset="0"/>
              </a:rPr>
              <a:t>Ready for Concurrence</a:t>
            </a:r>
            <a:r>
              <a:rPr lang="en-CA" sz="1200" dirty="0">
                <a:latin typeface="Arial" pitchFamily="34" charset="0"/>
                <a:cs typeface="Arial" pitchFamily="34" charset="0"/>
              </a:rPr>
              <a:t>.</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dirty="0">
                <a:latin typeface="Arial" pitchFamily="34" charset="0"/>
                <a:cs typeface="Arial" pitchFamily="34" charset="0"/>
              </a:rPr>
              <a:t>In some instances when a </a:t>
            </a:r>
            <a:r>
              <a:rPr lang="en-CA" sz="1200" b="1" dirty="0">
                <a:latin typeface="Arial" pitchFamily="34" charset="0"/>
                <a:cs typeface="Arial" pitchFamily="34" charset="0"/>
              </a:rPr>
              <a:t>Reviewer</a:t>
            </a:r>
            <a:r>
              <a:rPr lang="en-CA" sz="1200" dirty="0">
                <a:latin typeface="Arial" pitchFamily="34" charset="0"/>
                <a:cs typeface="Arial" pitchFamily="34" charset="0"/>
              </a:rPr>
              <a:t> is also a </a:t>
            </a:r>
            <a:r>
              <a:rPr lang="en-CA" sz="1200" b="1" dirty="0" err="1">
                <a:latin typeface="Arial" pitchFamily="34" charset="0"/>
                <a:cs typeface="Arial" pitchFamily="34" charset="0"/>
              </a:rPr>
              <a:t>Concurrer</a:t>
            </a:r>
            <a:r>
              <a:rPr lang="en-CA" sz="1200" dirty="0">
                <a:latin typeface="Arial" pitchFamily="34" charset="0"/>
                <a:cs typeface="Arial" pitchFamily="34" charset="0"/>
              </a:rPr>
              <a:t>, the status will change to </a:t>
            </a:r>
            <a:r>
              <a:rPr lang="en-CA" sz="1200" u="sng" dirty="0">
                <a:latin typeface="Arial" pitchFamily="34" charset="0"/>
                <a:cs typeface="Arial" pitchFamily="34" charset="0"/>
              </a:rPr>
              <a:t>Concurrence</a:t>
            </a:r>
            <a:r>
              <a:rPr lang="en-CA" sz="1200" dirty="0">
                <a:latin typeface="Arial" pitchFamily="34" charset="0"/>
                <a:cs typeface="Arial" pitchFamily="34" charset="0"/>
              </a:rPr>
              <a:t>. When the status is changed to Concurrence; ETS will automatically send an e-mail to the </a:t>
            </a:r>
            <a:r>
              <a:rPr lang="en-CA" sz="1200" b="1" dirty="0">
                <a:latin typeface="Arial" pitchFamily="34" charset="0"/>
                <a:cs typeface="Arial" pitchFamily="34" charset="0"/>
              </a:rPr>
              <a:t>external</a:t>
            </a:r>
            <a:r>
              <a:rPr lang="en-CA" sz="1200" dirty="0">
                <a:latin typeface="Arial" pitchFamily="34" charset="0"/>
                <a:cs typeface="Arial" pitchFamily="34" charset="0"/>
              </a:rPr>
              <a:t> </a:t>
            </a:r>
            <a:r>
              <a:rPr lang="en-CA" sz="1200" dirty="0" err="1">
                <a:latin typeface="Arial" pitchFamily="34" charset="0"/>
                <a:cs typeface="Arial" pitchFamily="34" charset="0"/>
              </a:rPr>
              <a:t>Concurrer</a:t>
            </a:r>
            <a:r>
              <a:rPr lang="en-CA" sz="1200" dirty="0">
                <a:latin typeface="Arial" pitchFamily="34" charset="0"/>
                <a:cs typeface="Arial" pitchFamily="34" charset="0"/>
              </a:rPr>
              <a:t> (transferee) indicating the request number of the transfer and concurrence is required. Interest will be locked at this point.</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dirty="0">
                <a:latin typeface="Arial" pitchFamily="34" charset="0"/>
                <a:cs typeface="Arial" pitchFamily="34" charset="0"/>
              </a:rPr>
              <a:t>Click on </a:t>
            </a:r>
            <a:r>
              <a:rPr lang="en-CA" sz="1200" i="1" dirty="0">
                <a:latin typeface="Arial" pitchFamily="34" charset="0"/>
                <a:cs typeface="Arial" pitchFamily="34" charset="0"/>
              </a:rPr>
              <a:t>More Information</a:t>
            </a:r>
            <a:r>
              <a:rPr lang="en-CA" sz="1200" dirty="0">
                <a:latin typeface="Arial" pitchFamily="34" charset="0"/>
                <a:cs typeface="Arial" pitchFamily="34" charset="0"/>
              </a:rPr>
              <a:t> to view how to </a:t>
            </a:r>
            <a:r>
              <a:rPr lang="en-CA" sz="1200" b="1" dirty="0">
                <a:latin typeface="Arial" pitchFamily="34" charset="0"/>
                <a:cs typeface="Arial" pitchFamily="34" charset="0"/>
              </a:rPr>
              <a:t>approve request or set status to concurrence</a:t>
            </a:r>
            <a:r>
              <a:rPr lang="en-CA" sz="1200" dirty="0">
                <a:latin typeface="Arial" pitchFamily="34" charset="0"/>
                <a:cs typeface="Arial" pitchFamily="34" charset="0"/>
              </a:rPr>
              <a:t>.</a:t>
            </a:r>
          </a:p>
        </p:txBody>
      </p:sp>
      <p:pic>
        <p:nvPicPr>
          <p:cNvPr id="4" name="Picture 5" descr="Transfers - Work In Progress - Ready4Concurrence - Graphic"/>
          <p:cNvPicPr>
            <a:picLocks noChangeArrowheads="1"/>
          </p:cNvPicPr>
          <p:nvPr/>
        </p:nvPicPr>
        <p:blipFill rotWithShape="1">
          <a:blip r:embed="rId2" cstate="print"/>
          <a:srcRect t="1" b="2762"/>
          <a:stretch/>
        </p:blipFill>
        <p:spPr bwMode="auto">
          <a:xfrm>
            <a:off x="631824" y="1520547"/>
            <a:ext cx="4311650" cy="2016000"/>
          </a:xfrm>
          <a:prstGeom prst="rect">
            <a:avLst/>
          </a:prstGeom>
          <a:noFill/>
        </p:spPr>
      </p:pic>
      <p:sp>
        <p:nvSpPr>
          <p:cNvPr id="7" name="Title 6"/>
          <p:cNvSpPr>
            <a:spLocks noGrp="1"/>
          </p:cNvSpPr>
          <p:nvPr>
            <p:ph type="title" idx="4294967295"/>
          </p:nvPr>
        </p:nvSpPr>
        <p:spPr>
          <a:xfrm>
            <a:off x="609600" y="563562"/>
            <a:ext cx="2514600" cy="731838"/>
          </a:xfrm>
        </p:spPr>
        <p:txBody>
          <a:bodyPr>
            <a:normAutofit/>
          </a:bodyPr>
          <a:lstStyle/>
          <a:p>
            <a:pPr algn="l"/>
            <a:r>
              <a:rPr lang="en-CA" sz="1600" b="1" dirty="0">
                <a:latin typeface="Arial" pitchFamily="34" charset="0"/>
                <a:cs typeface="Arial" pitchFamily="34" charset="0"/>
              </a:rPr>
              <a:t>Ready for Concurrence</a:t>
            </a:r>
          </a:p>
        </p:txBody>
      </p:sp>
      <p:sp>
        <p:nvSpPr>
          <p:cNvPr id="8" name="Rectangle 7"/>
          <p:cNvSpPr>
            <a:spLocks/>
          </p:cNvSpPr>
          <p:nvPr/>
        </p:nvSpPr>
        <p:spPr>
          <a:xfrm>
            <a:off x="7763510" y="860167"/>
            <a:ext cx="1314450" cy="369332"/>
          </a:xfrm>
          <a:prstGeom prst="rect">
            <a:avLst/>
          </a:prstGeom>
        </p:spPr>
        <p:txBody>
          <a:bodyPr wrap="square" lIns="0" tIns="0" rIns="0" bIns="0">
            <a:spAutoFit/>
          </a:bodyPr>
          <a:lstStyle/>
          <a:p>
            <a:r>
              <a:rPr lang="en-CA" sz="1200" b="1" i="1" dirty="0">
                <a:latin typeface="Arial" pitchFamily="34" charset="0"/>
                <a:hlinkClick r:id="rId3" action="ppaction://hlinksldjump"/>
              </a:rPr>
              <a:t>More Information (Pages 22 to 33) </a:t>
            </a:r>
            <a:endParaRPr lang="en-CA" sz="1200" b="1" i="1" dirty="0">
              <a:latin typeface="Arial" pitchFamily="34" charset="0"/>
            </a:endParaRPr>
          </a:p>
        </p:txBody>
      </p:sp>
    </p:spTree>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3400" y="685800"/>
            <a:ext cx="7010400" cy="579438"/>
          </a:xfrm>
        </p:spPr>
        <p:txBody>
          <a:bodyPr>
            <a:normAutofit/>
          </a:bodyPr>
          <a:lstStyle/>
          <a:p>
            <a:pPr algn="l"/>
            <a:r>
              <a:rPr lang="en-CA" sz="1600" b="1" dirty="0">
                <a:latin typeface="Arial" pitchFamily="34" charset="0"/>
                <a:cs typeface="Arial" pitchFamily="34" charset="0"/>
              </a:rPr>
              <a:t>To Approve Transfer Request  (Note: User should have a reviewer role)</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192987"/>
            <a:ext cx="5486400" cy="330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276600"/>
            <a:ext cx="5105400" cy="3073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a:spLocks/>
          </p:cNvSpPr>
          <p:nvPr/>
        </p:nvSpPr>
        <p:spPr>
          <a:xfrm>
            <a:off x="111760" y="5955268"/>
            <a:ext cx="1314450" cy="369332"/>
          </a:xfrm>
          <a:prstGeom prst="rect">
            <a:avLst/>
          </a:prstGeom>
        </p:spPr>
        <p:txBody>
          <a:bodyPr wrap="square" lIns="0" tIns="0" rIns="0" bIns="0">
            <a:spAutoFit/>
          </a:bodyPr>
          <a:lstStyle/>
          <a:p>
            <a:r>
              <a:rPr lang="en-CA" sz="1200" b="1" i="1" dirty="0">
                <a:latin typeface="Arial" pitchFamily="34" charset="0"/>
                <a:hlinkClick r:id="rId4" action="ppaction://hlinksldjump"/>
              </a:rPr>
              <a:t>Back to Ready for Concurrence</a:t>
            </a:r>
            <a:endParaRPr lang="en-CA" sz="1200" b="1" i="1" dirty="0">
              <a:latin typeface="Arial" pitchFamily="34" charset="0"/>
            </a:endParaRPr>
          </a:p>
        </p:txBody>
      </p:sp>
      <p:pic>
        <p:nvPicPr>
          <p:cNvPr id="6" name="Picture 5">
            <a:extLst>
              <a:ext uri="{FF2B5EF4-FFF2-40B4-BE49-F238E27FC236}">
                <a16:creationId xmlns:a16="http://schemas.microsoft.com/office/drawing/2014/main" id="{51ABEE44-E5D8-461E-8933-89887636B7DC}"/>
              </a:ext>
            </a:extLst>
          </p:cNvPr>
          <p:cNvPicPr>
            <a:picLocks noChangeAspect="1"/>
          </p:cNvPicPr>
          <p:nvPr/>
        </p:nvPicPr>
        <p:blipFill>
          <a:blip r:embed="rId5"/>
          <a:stretch>
            <a:fillRect/>
          </a:stretch>
        </p:blipFill>
        <p:spPr>
          <a:xfrm>
            <a:off x="3999297" y="5002250"/>
            <a:ext cx="838200" cy="662763"/>
          </a:xfrm>
          <a:prstGeom prst="rect">
            <a:avLst/>
          </a:prstGeom>
        </p:spPr>
      </p:pic>
      <p:pic>
        <p:nvPicPr>
          <p:cNvPr id="7" name="Picture 6">
            <a:extLst>
              <a:ext uri="{FF2B5EF4-FFF2-40B4-BE49-F238E27FC236}">
                <a16:creationId xmlns:a16="http://schemas.microsoft.com/office/drawing/2014/main" id="{7E256137-127B-45D2-98F6-70254544FDD6}"/>
              </a:ext>
            </a:extLst>
          </p:cNvPr>
          <p:cNvPicPr>
            <a:picLocks noChangeAspect="1"/>
          </p:cNvPicPr>
          <p:nvPr/>
        </p:nvPicPr>
        <p:blipFill>
          <a:blip r:embed="rId5"/>
          <a:stretch>
            <a:fillRect/>
          </a:stretch>
        </p:blipFill>
        <p:spPr>
          <a:xfrm>
            <a:off x="166990" y="3108664"/>
            <a:ext cx="732819" cy="579438"/>
          </a:xfrm>
          <a:prstGeom prst="rect">
            <a:avLst/>
          </a:prstGeom>
        </p:spPr>
      </p:pic>
    </p:spTree>
    <p:extLst>
      <p:ext uri="{BB962C8B-B14F-4D97-AF65-F5344CB8AC3E}">
        <p14:creationId xmlns:p14="http://schemas.microsoft.com/office/powerpoint/2010/main" val="1448905081"/>
      </p:ext>
    </p:extLst>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56336"/>
            <a:ext cx="5334000" cy="321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108655"/>
            <a:ext cx="5448300" cy="3279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314450" cy="369332"/>
          </a:xfrm>
          <a:prstGeom prst="rect">
            <a:avLst/>
          </a:prstGeom>
        </p:spPr>
        <p:txBody>
          <a:bodyPr wrap="square" lIns="0" tIns="0" rIns="0" bIns="0">
            <a:spAutoFit/>
          </a:bodyPr>
          <a:lstStyle/>
          <a:p>
            <a:r>
              <a:rPr lang="en-CA" sz="1200" b="1" i="1" dirty="0">
                <a:latin typeface="Arial" pitchFamily="34" charset="0"/>
                <a:hlinkClick r:id="rId4" action="ppaction://hlinksldjump"/>
              </a:rPr>
              <a:t>Back to Ready for Concurrence</a:t>
            </a:r>
            <a:endParaRPr lang="en-CA" sz="1200" b="1" i="1" dirty="0">
              <a:latin typeface="Arial" pitchFamily="34" charset="0"/>
            </a:endParaRPr>
          </a:p>
        </p:txBody>
      </p:sp>
      <p:pic>
        <p:nvPicPr>
          <p:cNvPr id="2" name="Picture 1">
            <a:extLst>
              <a:ext uri="{FF2B5EF4-FFF2-40B4-BE49-F238E27FC236}">
                <a16:creationId xmlns:a16="http://schemas.microsoft.com/office/drawing/2014/main" id="{F919568E-7D59-458F-A003-76D0EE0F6609}"/>
              </a:ext>
            </a:extLst>
          </p:cNvPr>
          <p:cNvPicPr>
            <a:picLocks noChangeAspect="1"/>
          </p:cNvPicPr>
          <p:nvPr/>
        </p:nvPicPr>
        <p:blipFill>
          <a:blip r:embed="rId5"/>
          <a:stretch>
            <a:fillRect/>
          </a:stretch>
        </p:blipFill>
        <p:spPr>
          <a:xfrm>
            <a:off x="3704665" y="4800600"/>
            <a:ext cx="867335" cy="685800"/>
          </a:xfrm>
          <a:prstGeom prst="rect">
            <a:avLst/>
          </a:prstGeom>
        </p:spPr>
      </p:pic>
      <p:pic>
        <p:nvPicPr>
          <p:cNvPr id="3" name="Picture 2">
            <a:extLst>
              <a:ext uri="{FF2B5EF4-FFF2-40B4-BE49-F238E27FC236}">
                <a16:creationId xmlns:a16="http://schemas.microsoft.com/office/drawing/2014/main" id="{0E7C7A14-4967-413D-9A56-B6BB855A6302}"/>
              </a:ext>
            </a:extLst>
          </p:cNvPr>
          <p:cNvPicPr>
            <a:picLocks noChangeAspect="1"/>
          </p:cNvPicPr>
          <p:nvPr/>
        </p:nvPicPr>
        <p:blipFill>
          <a:blip r:embed="rId5"/>
          <a:stretch>
            <a:fillRect/>
          </a:stretch>
        </p:blipFill>
        <p:spPr>
          <a:xfrm>
            <a:off x="76200" y="2483747"/>
            <a:ext cx="867778" cy="686150"/>
          </a:xfrm>
          <a:prstGeom prst="rect">
            <a:avLst/>
          </a:prstGeom>
        </p:spPr>
      </p:pic>
    </p:spTree>
    <p:extLst>
      <p:ext uri="{BB962C8B-B14F-4D97-AF65-F5344CB8AC3E}">
        <p14:creationId xmlns:p14="http://schemas.microsoft.com/office/powerpoint/2010/main" val="2962066193"/>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5189702"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4700" y="2895600"/>
            <a:ext cx="5753100" cy="3463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314450" cy="369332"/>
          </a:xfrm>
          <a:prstGeom prst="rect">
            <a:avLst/>
          </a:prstGeom>
        </p:spPr>
        <p:txBody>
          <a:bodyPr wrap="square" lIns="0" tIns="0" rIns="0" bIns="0">
            <a:spAutoFit/>
          </a:bodyPr>
          <a:lstStyle/>
          <a:p>
            <a:r>
              <a:rPr lang="en-CA" sz="1200" b="1" i="1" dirty="0">
                <a:latin typeface="Arial" pitchFamily="34" charset="0"/>
                <a:hlinkClick r:id="rId4" action="ppaction://hlinksldjump"/>
              </a:rPr>
              <a:t>Back to Ready for Concurrence</a:t>
            </a:r>
            <a:endParaRPr lang="en-CA" sz="1200" b="1" i="1" dirty="0">
              <a:latin typeface="Arial" pitchFamily="34" charset="0"/>
            </a:endParaRPr>
          </a:p>
        </p:txBody>
      </p:sp>
      <p:pic>
        <p:nvPicPr>
          <p:cNvPr id="2" name="Picture 1">
            <a:extLst>
              <a:ext uri="{FF2B5EF4-FFF2-40B4-BE49-F238E27FC236}">
                <a16:creationId xmlns:a16="http://schemas.microsoft.com/office/drawing/2014/main" id="{EF705FA7-6139-4FB7-9599-E321788CAD7B}"/>
              </a:ext>
            </a:extLst>
          </p:cNvPr>
          <p:cNvPicPr>
            <a:picLocks noChangeAspect="1"/>
          </p:cNvPicPr>
          <p:nvPr/>
        </p:nvPicPr>
        <p:blipFill>
          <a:blip r:embed="rId5"/>
          <a:stretch>
            <a:fillRect/>
          </a:stretch>
        </p:blipFill>
        <p:spPr>
          <a:xfrm>
            <a:off x="3314700" y="4627283"/>
            <a:ext cx="1008647" cy="797535"/>
          </a:xfrm>
          <a:prstGeom prst="rect">
            <a:avLst/>
          </a:prstGeom>
        </p:spPr>
      </p:pic>
      <p:pic>
        <p:nvPicPr>
          <p:cNvPr id="3" name="Picture 2">
            <a:extLst>
              <a:ext uri="{FF2B5EF4-FFF2-40B4-BE49-F238E27FC236}">
                <a16:creationId xmlns:a16="http://schemas.microsoft.com/office/drawing/2014/main" id="{48B2FB43-4B42-4B10-8545-81264FB6F404}"/>
              </a:ext>
            </a:extLst>
          </p:cNvPr>
          <p:cNvPicPr>
            <a:picLocks noChangeAspect="1"/>
          </p:cNvPicPr>
          <p:nvPr/>
        </p:nvPicPr>
        <p:blipFill>
          <a:blip r:embed="rId5"/>
          <a:stretch>
            <a:fillRect/>
          </a:stretch>
        </p:blipFill>
        <p:spPr>
          <a:xfrm>
            <a:off x="77002" y="2467939"/>
            <a:ext cx="903973" cy="714769"/>
          </a:xfrm>
          <a:prstGeom prst="rect">
            <a:avLst/>
          </a:prstGeom>
        </p:spPr>
      </p:pic>
    </p:spTree>
    <p:extLst>
      <p:ext uri="{BB962C8B-B14F-4D97-AF65-F5344CB8AC3E}">
        <p14:creationId xmlns:p14="http://schemas.microsoft.com/office/powerpoint/2010/main" val="3530434232"/>
      </p:ext>
    </p:extLst>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79273"/>
            <a:ext cx="4876800" cy="2935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392804"/>
            <a:ext cx="4953000" cy="2981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314450" cy="369332"/>
          </a:xfrm>
          <a:prstGeom prst="rect">
            <a:avLst/>
          </a:prstGeom>
        </p:spPr>
        <p:txBody>
          <a:bodyPr wrap="square" lIns="0" tIns="0" rIns="0" bIns="0">
            <a:spAutoFit/>
          </a:bodyPr>
          <a:lstStyle/>
          <a:p>
            <a:r>
              <a:rPr lang="en-CA" sz="1200" b="1" i="1" dirty="0">
                <a:latin typeface="Arial" pitchFamily="34" charset="0"/>
                <a:hlinkClick r:id="rId4" action="ppaction://hlinksldjump"/>
              </a:rPr>
              <a:t>Back to Ready for Concurrence</a:t>
            </a:r>
            <a:endParaRPr lang="en-CA" sz="1200" b="1" i="1" dirty="0">
              <a:latin typeface="Arial" pitchFamily="34" charset="0"/>
            </a:endParaRPr>
          </a:p>
        </p:txBody>
      </p:sp>
      <p:pic>
        <p:nvPicPr>
          <p:cNvPr id="2" name="Picture 1">
            <a:extLst>
              <a:ext uri="{FF2B5EF4-FFF2-40B4-BE49-F238E27FC236}">
                <a16:creationId xmlns:a16="http://schemas.microsoft.com/office/drawing/2014/main" id="{415EFD1B-C257-42F0-94E6-47A54CCDB955}"/>
              </a:ext>
            </a:extLst>
          </p:cNvPr>
          <p:cNvPicPr>
            <a:picLocks noChangeAspect="1"/>
          </p:cNvPicPr>
          <p:nvPr/>
        </p:nvPicPr>
        <p:blipFill>
          <a:blip r:embed="rId5"/>
          <a:stretch>
            <a:fillRect/>
          </a:stretch>
        </p:blipFill>
        <p:spPr>
          <a:xfrm>
            <a:off x="4114800" y="4953000"/>
            <a:ext cx="770965" cy="609600"/>
          </a:xfrm>
          <a:prstGeom prst="rect">
            <a:avLst/>
          </a:prstGeom>
        </p:spPr>
      </p:pic>
    </p:spTree>
    <p:extLst>
      <p:ext uri="{BB962C8B-B14F-4D97-AF65-F5344CB8AC3E}">
        <p14:creationId xmlns:p14="http://schemas.microsoft.com/office/powerpoint/2010/main" val="1938409888"/>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5181600" cy="3119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3124200"/>
            <a:ext cx="5372100" cy="3234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314450" cy="369332"/>
          </a:xfrm>
          <a:prstGeom prst="rect">
            <a:avLst/>
          </a:prstGeom>
        </p:spPr>
        <p:txBody>
          <a:bodyPr wrap="square" lIns="0" tIns="0" rIns="0" bIns="0">
            <a:spAutoFit/>
          </a:bodyPr>
          <a:lstStyle/>
          <a:p>
            <a:r>
              <a:rPr lang="en-CA" sz="1200" b="1" i="1" dirty="0">
                <a:latin typeface="Arial" pitchFamily="34" charset="0"/>
                <a:hlinkClick r:id="rId4" action="ppaction://hlinksldjump"/>
              </a:rPr>
              <a:t>Back to Ready for Concurrence</a:t>
            </a:r>
            <a:endParaRPr lang="en-CA" sz="1200" b="1" i="1" dirty="0">
              <a:latin typeface="Arial" pitchFamily="34" charset="0"/>
            </a:endParaRPr>
          </a:p>
        </p:txBody>
      </p:sp>
      <p:pic>
        <p:nvPicPr>
          <p:cNvPr id="2" name="Picture 1">
            <a:extLst>
              <a:ext uri="{FF2B5EF4-FFF2-40B4-BE49-F238E27FC236}">
                <a16:creationId xmlns:a16="http://schemas.microsoft.com/office/drawing/2014/main" id="{4EE14E15-4D04-46AA-AE93-70A5D3A4697A}"/>
              </a:ext>
            </a:extLst>
          </p:cNvPr>
          <p:cNvPicPr>
            <a:picLocks noChangeAspect="1"/>
          </p:cNvPicPr>
          <p:nvPr/>
        </p:nvPicPr>
        <p:blipFill>
          <a:blip r:embed="rId5"/>
          <a:stretch>
            <a:fillRect/>
          </a:stretch>
        </p:blipFill>
        <p:spPr>
          <a:xfrm>
            <a:off x="3754655" y="4800600"/>
            <a:ext cx="888060" cy="702187"/>
          </a:xfrm>
          <a:prstGeom prst="rect">
            <a:avLst/>
          </a:prstGeom>
        </p:spPr>
      </p:pic>
      <p:pic>
        <p:nvPicPr>
          <p:cNvPr id="3" name="Picture 2">
            <a:extLst>
              <a:ext uri="{FF2B5EF4-FFF2-40B4-BE49-F238E27FC236}">
                <a16:creationId xmlns:a16="http://schemas.microsoft.com/office/drawing/2014/main" id="{E939F811-02D9-4F92-8541-3FFAFFE87686}"/>
              </a:ext>
            </a:extLst>
          </p:cNvPr>
          <p:cNvPicPr>
            <a:picLocks noChangeAspect="1"/>
          </p:cNvPicPr>
          <p:nvPr/>
        </p:nvPicPr>
        <p:blipFill>
          <a:blip r:embed="rId5"/>
          <a:stretch>
            <a:fillRect/>
          </a:stretch>
        </p:blipFill>
        <p:spPr>
          <a:xfrm>
            <a:off x="111760" y="2512194"/>
            <a:ext cx="770965" cy="609600"/>
          </a:xfrm>
          <a:prstGeom prst="rect">
            <a:avLst/>
          </a:prstGeom>
        </p:spPr>
      </p:pic>
    </p:spTree>
    <p:extLst>
      <p:ext uri="{BB962C8B-B14F-4D97-AF65-F5344CB8AC3E}">
        <p14:creationId xmlns:p14="http://schemas.microsoft.com/office/powerpoint/2010/main" val="2454186377"/>
      </p:ext>
    </p:extLst>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5486400" cy="330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048000"/>
            <a:ext cx="5524500" cy="3325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314450" cy="369332"/>
          </a:xfrm>
          <a:prstGeom prst="rect">
            <a:avLst/>
          </a:prstGeom>
        </p:spPr>
        <p:txBody>
          <a:bodyPr wrap="square" lIns="0" tIns="0" rIns="0" bIns="0">
            <a:spAutoFit/>
          </a:bodyPr>
          <a:lstStyle/>
          <a:p>
            <a:r>
              <a:rPr lang="en-CA" sz="1200" b="1" i="1" dirty="0">
                <a:latin typeface="Arial" pitchFamily="34" charset="0"/>
                <a:hlinkClick r:id="rId4" action="ppaction://hlinksldjump"/>
              </a:rPr>
              <a:t>Back to Ready for Concurrence</a:t>
            </a:r>
            <a:endParaRPr lang="en-CA" sz="1200" b="1" i="1" dirty="0">
              <a:latin typeface="Arial" pitchFamily="34" charset="0"/>
            </a:endParaRPr>
          </a:p>
        </p:txBody>
      </p:sp>
      <p:pic>
        <p:nvPicPr>
          <p:cNvPr id="2" name="Picture 1">
            <a:extLst>
              <a:ext uri="{FF2B5EF4-FFF2-40B4-BE49-F238E27FC236}">
                <a16:creationId xmlns:a16="http://schemas.microsoft.com/office/drawing/2014/main" id="{981DEFD6-D343-47BA-A97F-B85E68E03FFF}"/>
              </a:ext>
            </a:extLst>
          </p:cNvPr>
          <p:cNvPicPr>
            <a:picLocks noChangeAspect="1"/>
          </p:cNvPicPr>
          <p:nvPr/>
        </p:nvPicPr>
        <p:blipFill>
          <a:blip r:embed="rId5"/>
          <a:stretch>
            <a:fillRect/>
          </a:stretch>
        </p:blipFill>
        <p:spPr>
          <a:xfrm>
            <a:off x="3652418" y="4710874"/>
            <a:ext cx="919582" cy="727111"/>
          </a:xfrm>
          <a:prstGeom prst="rect">
            <a:avLst/>
          </a:prstGeom>
        </p:spPr>
      </p:pic>
      <p:pic>
        <p:nvPicPr>
          <p:cNvPr id="3" name="Picture 2">
            <a:extLst>
              <a:ext uri="{FF2B5EF4-FFF2-40B4-BE49-F238E27FC236}">
                <a16:creationId xmlns:a16="http://schemas.microsoft.com/office/drawing/2014/main" id="{1B760384-F6D5-4EE1-AE8C-00C1C488B5DF}"/>
              </a:ext>
            </a:extLst>
          </p:cNvPr>
          <p:cNvPicPr>
            <a:picLocks noChangeAspect="1"/>
          </p:cNvPicPr>
          <p:nvPr/>
        </p:nvPicPr>
        <p:blipFill>
          <a:blip r:embed="rId5"/>
          <a:stretch>
            <a:fillRect/>
          </a:stretch>
        </p:blipFill>
        <p:spPr>
          <a:xfrm>
            <a:off x="112562" y="2550625"/>
            <a:ext cx="824788" cy="652158"/>
          </a:xfrm>
          <a:prstGeom prst="rect">
            <a:avLst/>
          </a:prstGeom>
        </p:spPr>
      </p:pic>
    </p:spTree>
    <p:extLst>
      <p:ext uri="{BB962C8B-B14F-4D97-AF65-F5344CB8AC3E}">
        <p14:creationId xmlns:p14="http://schemas.microsoft.com/office/powerpoint/2010/main" val="351225908"/>
      </p:ext>
    </p:extLst>
  </p:cSld>
  <p:clrMapOvr>
    <a:masterClrMapping/>
  </p:clrMapOvr>
  <p:transition spd="slow">
    <p:wipe dir="r"/>
  </p:transition>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609600"/>
            <a:ext cx="7848600" cy="731838"/>
          </a:xfrm>
        </p:spPr>
        <p:txBody>
          <a:bodyPr>
            <a:normAutofit/>
          </a:bodyPr>
          <a:lstStyle/>
          <a:p>
            <a:pPr algn="l"/>
            <a:r>
              <a:rPr lang="en-CA" sz="1600" b="1" dirty="0">
                <a:latin typeface="Arial" pitchFamily="34" charset="0"/>
                <a:cs typeface="Arial" pitchFamily="34" charset="0"/>
              </a:rPr>
              <a:t>To Submit Transfer</a:t>
            </a:r>
            <a:r>
              <a:rPr lang="en-CA" sz="1600" b="1" baseline="0" dirty="0">
                <a:latin typeface="Arial" pitchFamily="34" charset="0"/>
                <a:cs typeface="Arial" pitchFamily="34" charset="0"/>
              </a:rPr>
              <a:t> for Concurrence (Note: User should have a </a:t>
            </a:r>
            <a:r>
              <a:rPr lang="en-CA" sz="1600" b="1" baseline="0" dirty="0" err="1">
                <a:latin typeface="Arial" pitchFamily="34" charset="0"/>
                <a:cs typeface="Arial" pitchFamily="34" charset="0"/>
              </a:rPr>
              <a:t>Concurrer</a:t>
            </a:r>
            <a:r>
              <a:rPr lang="en-CA" sz="1600" b="1" baseline="0" dirty="0">
                <a:latin typeface="Arial" pitchFamily="34" charset="0"/>
                <a:cs typeface="Arial" pitchFamily="34" charset="0"/>
              </a:rPr>
              <a:t> role)</a:t>
            </a:r>
            <a:endParaRPr lang="en-CA" sz="1600" b="1" dirty="0">
              <a:latin typeface="Arial" pitchFamily="34" charset="0"/>
              <a:cs typeface="Arial" pitchFamily="34"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192987"/>
            <a:ext cx="5486400" cy="330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276600"/>
            <a:ext cx="5105400" cy="3073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a:spLocks/>
          </p:cNvSpPr>
          <p:nvPr/>
        </p:nvSpPr>
        <p:spPr>
          <a:xfrm>
            <a:off x="111760" y="5955268"/>
            <a:ext cx="1314450" cy="369332"/>
          </a:xfrm>
          <a:prstGeom prst="rect">
            <a:avLst/>
          </a:prstGeom>
        </p:spPr>
        <p:txBody>
          <a:bodyPr wrap="square" lIns="0" tIns="0" rIns="0" bIns="0">
            <a:spAutoFit/>
          </a:bodyPr>
          <a:lstStyle/>
          <a:p>
            <a:r>
              <a:rPr lang="en-CA" sz="1200" b="1" i="1" dirty="0">
                <a:latin typeface="Arial" pitchFamily="34" charset="0"/>
                <a:hlinkClick r:id="rId4" action="ppaction://hlinksldjump"/>
              </a:rPr>
              <a:t>Back to Ready for Concurrence</a:t>
            </a:r>
            <a:endParaRPr lang="en-CA" sz="1200" b="1" i="1" dirty="0">
              <a:latin typeface="Arial" pitchFamily="34" charset="0"/>
            </a:endParaRPr>
          </a:p>
        </p:txBody>
      </p:sp>
      <p:pic>
        <p:nvPicPr>
          <p:cNvPr id="6" name="Picture 5">
            <a:extLst>
              <a:ext uri="{FF2B5EF4-FFF2-40B4-BE49-F238E27FC236}">
                <a16:creationId xmlns:a16="http://schemas.microsoft.com/office/drawing/2014/main" id="{64AF4BCB-55C8-4A5C-9BBE-2F6C4851EF3B}"/>
              </a:ext>
            </a:extLst>
          </p:cNvPr>
          <p:cNvPicPr>
            <a:picLocks noChangeAspect="1"/>
          </p:cNvPicPr>
          <p:nvPr/>
        </p:nvPicPr>
        <p:blipFill>
          <a:blip r:embed="rId5"/>
          <a:stretch>
            <a:fillRect/>
          </a:stretch>
        </p:blipFill>
        <p:spPr>
          <a:xfrm>
            <a:off x="3971223" y="4953000"/>
            <a:ext cx="750028" cy="593045"/>
          </a:xfrm>
          <a:prstGeom prst="rect">
            <a:avLst/>
          </a:prstGeom>
        </p:spPr>
      </p:pic>
      <p:pic>
        <p:nvPicPr>
          <p:cNvPr id="7" name="Picture 6">
            <a:extLst>
              <a:ext uri="{FF2B5EF4-FFF2-40B4-BE49-F238E27FC236}">
                <a16:creationId xmlns:a16="http://schemas.microsoft.com/office/drawing/2014/main" id="{E70A2AEE-E658-4770-AC08-6551D20B78D6}"/>
              </a:ext>
            </a:extLst>
          </p:cNvPr>
          <p:cNvPicPr>
            <a:picLocks noChangeAspect="1"/>
          </p:cNvPicPr>
          <p:nvPr/>
        </p:nvPicPr>
        <p:blipFill>
          <a:blip r:embed="rId5"/>
          <a:stretch>
            <a:fillRect/>
          </a:stretch>
        </p:blipFill>
        <p:spPr>
          <a:xfrm>
            <a:off x="129511" y="3017497"/>
            <a:ext cx="848118" cy="670605"/>
          </a:xfrm>
          <a:prstGeom prst="rect">
            <a:avLst/>
          </a:prstGeom>
        </p:spPr>
      </p:pic>
    </p:spTree>
    <p:extLst>
      <p:ext uri="{BB962C8B-B14F-4D97-AF65-F5344CB8AC3E}">
        <p14:creationId xmlns:p14="http://schemas.microsoft.com/office/powerpoint/2010/main" val="1151123735"/>
      </p:ext>
    </p:extLst>
  </p:cSld>
  <p:clrMapOvr>
    <a:masterClrMapping/>
  </p:clrMapOvr>
  <p:transition spd="slow">
    <p:wipe dir="r"/>
  </p:transition>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1" y="838200"/>
            <a:ext cx="5105400" cy="3183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3300" y="3048000"/>
            <a:ext cx="5524500" cy="3325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314450" cy="369332"/>
          </a:xfrm>
          <a:prstGeom prst="rect">
            <a:avLst/>
          </a:prstGeom>
        </p:spPr>
        <p:txBody>
          <a:bodyPr wrap="square" lIns="0" tIns="0" rIns="0" bIns="0">
            <a:spAutoFit/>
          </a:bodyPr>
          <a:lstStyle/>
          <a:p>
            <a:r>
              <a:rPr lang="en-CA" sz="1200" b="1" i="1" dirty="0">
                <a:latin typeface="Arial" pitchFamily="34" charset="0"/>
                <a:hlinkClick r:id="rId4" action="ppaction://hlinksldjump"/>
              </a:rPr>
              <a:t>Back to Ready for Concurrence</a:t>
            </a:r>
            <a:endParaRPr lang="en-CA" sz="1200" b="1" i="1" dirty="0">
              <a:latin typeface="Arial" pitchFamily="34" charset="0"/>
            </a:endParaRPr>
          </a:p>
        </p:txBody>
      </p:sp>
      <p:pic>
        <p:nvPicPr>
          <p:cNvPr id="2" name="Picture 1">
            <a:extLst>
              <a:ext uri="{FF2B5EF4-FFF2-40B4-BE49-F238E27FC236}">
                <a16:creationId xmlns:a16="http://schemas.microsoft.com/office/drawing/2014/main" id="{802053CB-483A-4740-9552-B0FBC7E31837}"/>
              </a:ext>
            </a:extLst>
          </p:cNvPr>
          <p:cNvPicPr>
            <a:picLocks noChangeAspect="1"/>
          </p:cNvPicPr>
          <p:nvPr/>
        </p:nvPicPr>
        <p:blipFill>
          <a:blip r:embed="rId5"/>
          <a:stretch>
            <a:fillRect/>
          </a:stretch>
        </p:blipFill>
        <p:spPr>
          <a:xfrm>
            <a:off x="3575384" y="4724400"/>
            <a:ext cx="867335" cy="685800"/>
          </a:xfrm>
          <a:prstGeom prst="rect">
            <a:avLst/>
          </a:prstGeom>
        </p:spPr>
      </p:pic>
      <p:pic>
        <p:nvPicPr>
          <p:cNvPr id="3" name="Picture 2">
            <a:extLst>
              <a:ext uri="{FF2B5EF4-FFF2-40B4-BE49-F238E27FC236}">
                <a16:creationId xmlns:a16="http://schemas.microsoft.com/office/drawing/2014/main" id="{33778AD5-37B5-4C32-B2E5-82A41FD6F535}"/>
              </a:ext>
            </a:extLst>
          </p:cNvPr>
          <p:cNvPicPr>
            <a:picLocks noChangeAspect="1"/>
          </p:cNvPicPr>
          <p:nvPr/>
        </p:nvPicPr>
        <p:blipFill>
          <a:blip r:embed="rId5"/>
          <a:stretch>
            <a:fillRect/>
          </a:stretch>
        </p:blipFill>
        <p:spPr>
          <a:xfrm>
            <a:off x="152401" y="2514600"/>
            <a:ext cx="896812" cy="709107"/>
          </a:xfrm>
          <a:prstGeom prst="rect">
            <a:avLst/>
          </a:prstGeom>
        </p:spPr>
      </p:pic>
    </p:spTree>
    <p:extLst>
      <p:ext uri="{BB962C8B-B14F-4D97-AF65-F5344CB8AC3E}">
        <p14:creationId xmlns:p14="http://schemas.microsoft.com/office/powerpoint/2010/main" val="595543813"/>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3946525" y="1822609"/>
            <a:ext cx="4511675" cy="2400657"/>
          </a:xfrm>
          <a:prstGeom prst="rect">
            <a:avLst/>
          </a:prstGeom>
        </p:spPr>
        <p:txBody>
          <a:bodyPr wrap="square" lIns="0" tIns="0" rIns="0" bIns="0">
            <a:spAutoFit/>
          </a:bodyPr>
          <a:lstStyle/>
          <a:p>
            <a:r>
              <a:rPr lang="en-CA" sz="1200" dirty="0">
                <a:latin typeface="Arial" pitchFamily="34" charset="0"/>
                <a:cs typeface="Arial" pitchFamily="34" charset="0"/>
              </a:rPr>
              <a:t>In this module, you will learn how to:</a:t>
            </a:r>
          </a:p>
          <a:p>
            <a:endParaRPr lang="en-CA" sz="1200" dirty="0">
              <a:latin typeface="Arial" pitchFamily="34" charset="0"/>
              <a:cs typeface="Arial" pitchFamily="34" charset="0"/>
            </a:endParaRPr>
          </a:p>
          <a:p>
            <a:pPr marL="171450" indent="-171450">
              <a:buFont typeface="Arial" pitchFamily="34" charset="0"/>
              <a:buChar char="•"/>
            </a:pPr>
            <a:r>
              <a:rPr lang="en-CA" sz="1200" dirty="0">
                <a:latin typeface="Arial" pitchFamily="34" charset="0"/>
                <a:cs typeface="Arial" pitchFamily="34" charset="0"/>
              </a:rPr>
              <a:t>Request Reviewer Approval of Transfer</a:t>
            </a:r>
          </a:p>
          <a:p>
            <a:pPr marL="171450" indent="-171450">
              <a:buFont typeface="Arial" pitchFamily="34" charset="0"/>
              <a:buChar char="•"/>
            </a:pPr>
            <a:endParaRPr lang="en-CA" sz="1200" dirty="0">
              <a:latin typeface="Arial" pitchFamily="34" charset="0"/>
              <a:cs typeface="Arial" pitchFamily="34" charset="0"/>
            </a:endParaRPr>
          </a:p>
          <a:p>
            <a:pPr marL="171450" indent="-171450">
              <a:buFont typeface="Arial" pitchFamily="34" charset="0"/>
              <a:buChar char="•"/>
            </a:pPr>
            <a:r>
              <a:rPr lang="en-CA" sz="1200" dirty="0">
                <a:latin typeface="Arial" pitchFamily="34" charset="0"/>
                <a:cs typeface="Arial" pitchFamily="34" charset="0"/>
              </a:rPr>
              <a:t>Approve Transfer or Set to Concurrence</a:t>
            </a:r>
          </a:p>
          <a:p>
            <a:pPr marL="171450" indent="-171450">
              <a:buFont typeface="Arial" pitchFamily="34" charset="0"/>
              <a:buChar char="•"/>
            </a:pPr>
            <a:endParaRPr lang="en-CA" sz="1200" dirty="0">
              <a:latin typeface="Arial" pitchFamily="34" charset="0"/>
              <a:cs typeface="Arial" pitchFamily="34" charset="0"/>
            </a:endParaRPr>
          </a:p>
          <a:p>
            <a:pPr marL="171450" indent="-171450">
              <a:buFont typeface="Arial" pitchFamily="34" charset="0"/>
              <a:buChar char="•"/>
            </a:pPr>
            <a:r>
              <a:rPr lang="en-CA" sz="1200" dirty="0">
                <a:latin typeface="Arial" pitchFamily="34" charset="0"/>
                <a:cs typeface="Arial" pitchFamily="34" charset="0"/>
              </a:rPr>
              <a:t>Concur/Reject Transfer</a:t>
            </a:r>
          </a:p>
          <a:p>
            <a:pPr marL="171450" indent="-171450">
              <a:buFont typeface="Arial" pitchFamily="34" charset="0"/>
              <a:buChar char="•"/>
            </a:pPr>
            <a:endParaRPr lang="en-CA" sz="1200" dirty="0">
              <a:latin typeface="Arial" pitchFamily="34" charset="0"/>
              <a:cs typeface="Arial" pitchFamily="34" charset="0"/>
            </a:endParaRPr>
          </a:p>
          <a:p>
            <a:pPr marL="171450" indent="-171450">
              <a:buFont typeface="Arial" pitchFamily="34" charset="0"/>
              <a:buChar char="•"/>
            </a:pPr>
            <a:r>
              <a:rPr lang="en-CA" sz="1200" dirty="0">
                <a:latin typeface="Arial" pitchFamily="34" charset="0"/>
                <a:cs typeface="Arial" pitchFamily="34" charset="0"/>
              </a:rPr>
              <a:t>View Memorandum of Registration</a:t>
            </a:r>
          </a:p>
          <a:p>
            <a:pPr marL="171450" indent="-171450">
              <a:buFont typeface="Arial" pitchFamily="34" charset="0"/>
              <a:buChar char="•"/>
            </a:pPr>
            <a:endParaRPr lang="en-CA" sz="1200" dirty="0">
              <a:latin typeface="Arial" pitchFamily="34" charset="0"/>
              <a:cs typeface="Arial" pitchFamily="34" charset="0"/>
            </a:endParaRPr>
          </a:p>
          <a:p>
            <a:pPr marL="171450" indent="-171450">
              <a:buFont typeface="Arial" pitchFamily="34" charset="0"/>
              <a:buChar char="•"/>
            </a:pPr>
            <a:r>
              <a:rPr lang="en-CA" sz="1200" dirty="0">
                <a:latin typeface="Arial" pitchFamily="34" charset="0"/>
                <a:cs typeface="Arial" pitchFamily="34" charset="0"/>
              </a:rPr>
              <a:t>Delete Transfer</a:t>
            </a:r>
          </a:p>
          <a:p>
            <a:pPr marL="171450" indent="-171450">
              <a:buFont typeface="Arial" pitchFamily="34" charset="0"/>
              <a:buChar char="•"/>
            </a:pPr>
            <a:endParaRPr lang="en-CA" sz="1200" dirty="0">
              <a:latin typeface="Arial" pitchFamily="34" charset="0"/>
              <a:cs typeface="Arial" pitchFamily="34" charset="0"/>
            </a:endParaRPr>
          </a:p>
          <a:p>
            <a:pPr marL="171450" indent="-171450">
              <a:buFont typeface="Arial" pitchFamily="34" charset="0"/>
              <a:buChar char="•"/>
            </a:pPr>
            <a:r>
              <a:rPr lang="en-CA" sz="1200" dirty="0">
                <a:latin typeface="Arial" pitchFamily="34" charset="0"/>
                <a:cs typeface="Arial" pitchFamily="34" charset="0"/>
              </a:rPr>
              <a:t>Copy Transfer</a:t>
            </a:r>
          </a:p>
        </p:txBody>
      </p:sp>
      <p:pic>
        <p:nvPicPr>
          <p:cNvPr id="3" name="Picture 1" descr="Transfers - Overview - Introduction - Graphic"/>
          <p:cNvPicPr>
            <a:picLocks noChangeArrowheads="1"/>
          </p:cNvPicPr>
          <p:nvPr/>
        </p:nvPicPr>
        <p:blipFill>
          <a:blip r:embed="rId2" cstate="print"/>
          <a:srcRect/>
          <a:stretch>
            <a:fillRect/>
          </a:stretch>
        </p:blipFill>
        <p:spPr bwMode="auto">
          <a:xfrm>
            <a:off x="708024" y="1689100"/>
            <a:ext cx="2692400" cy="2730500"/>
          </a:xfrm>
          <a:prstGeom prst="rect">
            <a:avLst/>
          </a:prstGeom>
          <a:noFill/>
        </p:spPr>
      </p:pic>
      <p:sp>
        <p:nvSpPr>
          <p:cNvPr id="5" name="Title 4"/>
          <p:cNvSpPr>
            <a:spLocks noGrp="1"/>
          </p:cNvSpPr>
          <p:nvPr>
            <p:ph type="title" idx="4294967295"/>
          </p:nvPr>
        </p:nvSpPr>
        <p:spPr>
          <a:xfrm>
            <a:off x="609600" y="533400"/>
            <a:ext cx="1676400" cy="808038"/>
          </a:xfrm>
        </p:spPr>
        <p:txBody>
          <a:bodyPr>
            <a:normAutofit/>
          </a:bodyPr>
          <a:lstStyle/>
          <a:p>
            <a:pPr algn="l"/>
            <a:r>
              <a:rPr lang="en-CA" sz="1600" b="1" dirty="0">
                <a:latin typeface="Arial" pitchFamily="34" charset="0"/>
                <a:cs typeface="Arial" pitchFamily="34" charset="0"/>
              </a:rPr>
              <a:t>Introduction</a:t>
            </a:r>
          </a:p>
        </p:txBody>
      </p:sp>
    </p:spTree>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5486400" cy="330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124200"/>
            <a:ext cx="5372100" cy="3234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314450" cy="369332"/>
          </a:xfrm>
          <a:prstGeom prst="rect">
            <a:avLst/>
          </a:prstGeom>
        </p:spPr>
        <p:txBody>
          <a:bodyPr wrap="square" lIns="0" tIns="0" rIns="0" bIns="0">
            <a:spAutoFit/>
          </a:bodyPr>
          <a:lstStyle/>
          <a:p>
            <a:r>
              <a:rPr lang="en-CA" sz="1200" b="1" i="1" dirty="0">
                <a:latin typeface="Arial" pitchFamily="34" charset="0"/>
                <a:hlinkClick r:id="rId4" action="ppaction://hlinksldjump"/>
              </a:rPr>
              <a:t>Back to Ready for Concurrence</a:t>
            </a:r>
            <a:endParaRPr lang="en-CA" sz="1200" b="1" i="1" dirty="0">
              <a:latin typeface="Arial" pitchFamily="34" charset="0"/>
            </a:endParaRPr>
          </a:p>
        </p:txBody>
      </p:sp>
      <p:pic>
        <p:nvPicPr>
          <p:cNvPr id="2" name="Picture 1">
            <a:extLst>
              <a:ext uri="{FF2B5EF4-FFF2-40B4-BE49-F238E27FC236}">
                <a16:creationId xmlns:a16="http://schemas.microsoft.com/office/drawing/2014/main" id="{DE0B3F6F-541B-4419-BACF-2617F43516BA}"/>
              </a:ext>
            </a:extLst>
          </p:cNvPr>
          <p:cNvPicPr>
            <a:picLocks noChangeAspect="1"/>
          </p:cNvPicPr>
          <p:nvPr/>
        </p:nvPicPr>
        <p:blipFill>
          <a:blip r:embed="rId5"/>
          <a:stretch>
            <a:fillRect/>
          </a:stretch>
        </p:blipFill>
        <p:spPr>
          <a:xfrm>
            <a:off x="3733800" y="4876800"/>
            <a:ext cx="685800" cy="542260"/>
          </a:xfrm>
          <a:prstGeom prst="rect">
            <a:avLst/>
          </a:prstGeom>
        </p:spPr>
      </p:pic>
      <p:pic>
        <p:nvPicPr>
          <p:cNvPr id="3" name="Picture 2">
            <a:extLst>
              <a:ext uri="{FF2B5EF4-FFF2-40B4-BE49-F238E27FC236}">
                <a16:creationId xmlns:a16="http://schemas.microsoft.com/office/drawing/2014/main" id="{62E51A55-64B2-4526-B0A1-365F40E286F8}"/>
              </a:ext>
            </a:extLst>
          </p:cNvPr>
          <p:cNvPicPr>
            <a:picLocks noChangeAspect="1"/>
          </p:cNvPicPr>
          <p:nvPr/>
        </p:nvPicPr>
        <p:blipFill>
          <a:blip r:embed="rId5"/>
          <a:stretch>
            <a:fillRect/>
          </a:stretch>
        </p:blipFill>
        <p:spPr>
          <a:xfrm>
            <a:off x="115130" y="2588349"/>
            <a:ext cx="870435" cy="688251"/>
          </a:xfrm>
          <a:prstGeom prst="rect">
            <a:avLst/>
          </a:prstGeom>
        </p:spPr>
      </p:pic>
    </p:spTree>
    <p:extLst>
      <p:ext uri="{BB962C8B-B14F-4D97-AF65-F5344CB8AC3E}">
        <p14:creationId xmlns:p14="http://schemas.microsoft.com/office/powerpoint/2010/main" val="998236870"/>
      </p:ext>
    </p:extLst>
  </p:cSld>
  <p:clrMapOvr>
    <a:masterClrMapping/>
  </p:clrMapOvr>
  <p:transition spd="slow">
    <p:wipe dir="r"/>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5334000" cy="321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040609"/>
            <a:ext cx="5486400" cy="3302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314450" cy="369332"/>
          </a:xfrm>
          <a:prstGeom prst="rect">
            <a:avLst/>
          </a:prstGeom>
        </p:spPr>
        <p:txBody>
          <a:bodyPr wrap="square" lIns="0" tIns="0" rIns="0" bIns="0">
            <a:spAutoFit/>
          </a:bodyPr>
          <a:lstStyle/>
          <a:p>
            <a:r>
              <a:rPr lang="en-CA" sz="1200" b="1" i="1" dirty="0">
                <a:latin typeface="Arial" pitchFamily="34" charset="0"/>
                <a:hlinkClick r:id="rId4" action="ppaction://hlinksldjump"/>
              </a:rPr>
              <a:t>Back to Ready for Concurrence</a:t>
            </a:r>
            <a:endParaRPr lang="en-CA" sz="1200" b="1" i="1" dirty="0">
              <a:latin typeface="Arial" pitchFamily="34" charset="0"/>
            </a:endParaRPr>
          </a:p>
        </p:txBody>
      </p:sp>
      <p:pic>
        <p:nvPicPr>
          <p:cNvPr id="2" name="Picture 1">
            <a:extLst>
              <a:ext uri="{FF2B5EF4-FFF2-40B4-BE49-F238E27FC236}">
                <a16:creationId xmlns:a16="http://schemas.microsoft.com/office/drawing/2014/main" id="{DCC10133-5435-4522-92E5-29ACFF1DE4E2}"/>
              </a:ext>
            </a:extLst>
          </p:cNvPr>
          <p:cNvPicPr>
            <a:picLocks noChangeAspect="1"/>
          </p:cNvPicPr>
          <p:nvPr/>
        </p:nvPicPr>
        <p:blipFill>
          <a:blip r:embed="rId5"/>
          <a:stretch>
            <a:fillRect/>
          </a:stretch>
        </p:blipFill>
        <p:spPr>
          <a:xfrm>
            <a:off x="3639152" y="4800600"/>
            <a:ext cx="655377" cy="518205"/>
          </a:xfrm>
          <a:prstGeom prst="rect">
            <a:avLst/>
          </a:prstGeom>
        </p:spPr>
      </p:pic>
      <p:pic>
        <p:nvPicPr>
          <p:cNvPr id="3" name="Picture 2">
            <a:extLst>
              <a:ext uri="{FF2B5EF4-FFF2-40B4-BE49-F238E27FC236}">
                <a16:creationId xmlns:a16="http://schemas.microsoft.com/office/drawing/2014/main" id="{1D13D363-A408-45FC-AEE7-7638E71B931F}"/>
              </a:ext>
            </a:extLst>
          </p:cNvPr>
          <p:cNvPicPr>
            <a:picLocks noChangeAspect="1"/>
          </p:cNvPicPr>
          <p:nvPr/>
        </p:nvPicPr>
        <p:blipFill>
          <a:blip r:embed="rId5"/>
          <a:stretch>
            <a:fillRect/>
          </a:stretch>
        </p:blipFill>
        <p:spPr>
          <a:xfrm>
            <a:off x="113608" y="2522404"/>
            <a:ext cx="818888" cy="647493"/>
          </a:xfrm>
          <a:prstGeom prst="rect">
            <a:avLst/>
          </a:prstGeom>
        </p:spPr>
      </p:pic>
    </p:spTree>
    <p:extLst>
      <p:ext uri="{BB962C8B-B14F-4D97-AF65-F5344CB8AC3E}">
        <p14:creationId xmlns:p14="http://schemas.microsoft.com/office/powerpoint/2010/main" val="1055165438"/>
      </p:ext>
    </p:extLst>
  </p:cSld>
  <p:clrMapOvr>
    <a:masterClrMapping/>
  </p:clrMapOvr>
  <p:transition spd="slow">
    <p:wipe dir="r"/>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1"/>
            <a:ext cx="5063121" cy="304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3147897"/>
            <a:ext cx="5334000" cy="321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314450" cy="369332"/>
          </a:xfrm>
          <a:prstGeom prst="rect">
            <a:avLst/>
          </a:prstGeom>
        </p:spPr>
        <p:txBody>
          <a:bodyPr wrap="square" lIns="0" tIns="0" rIns="0" bIns="0">
            <a:spAutoFit/>
          </a:bodyPr>
          <a:lstStyle/>
          <a:p>
            <a:r>
              <a:rPr lang="en-CA" sz="1200" b="1" i="1" dirty="0">
                <a:latin typeface="Arial" pitchFamily="34" charset="0"/>
                <a:hlinkClick r:id="rId4" action="ppaction://hlinksldjump"/>
              </a:rPr>
              <a:t>Back to Ready for Concurrence</a:t>
            </a:r>
            <a:endParaRPr lang="en-CA" sz="1200" b="1" i="1" dirty="0">
              <a:latin typeface="Arial" pitchFamily="34" charset="0"/>
            </a:endParaRPr>
          </a:p>
        </p:txBody>
      </p:sp>
      <p:pic>
        <p:nvPicPr>
          <p:cNvPr id="2" name="Picture 1">
            <a:extLst>
              <a:ext uri="{FF2B5EF4-FFF2-40B4-BE49-F238E27FC236}">
                <a16:creationId xmlns:a16="http://schemas.microsoft.com/office/drawing/2014/main" id="{AA26B202-6F24-4787-94C2-1ACF58AE7C6B}"/>
              </a:ext>
            </a:extLst>
          </p:cNvPr>
          <p:cNvPicPr>
            <a:picLocks noChangeAspect="1"/>
          </p:cNvPicPr>
          <p:nvPr/>
        </p:nvPicPr>
        <p:blipFill>
          <a:blip r:embed="rId5"/>
          <a:stretch>
            <a:fillRect/>
          </a:stretch>
        </p:blipFill>
        <p:spPr>
          <a:xfrm>
            <a:off x="3733800" y="4863480"/>
            <a:ext cx="884181" cy="699120"/>
          </a:xfrm>
          <a:prstGeom prst="rect">
            <a:avLst/>
          </a:prstGeom>
        </p:spPr>
      </p:pic>
      <p:pic>
        <p:nvPicPr>
          <p:cNvPr id="3" name="Picture 2">
            <a:extLst>
              <a:ext uri="{FF2B5EF4-FFF2-40B4-BE49-F238E27FC236}">
                <a16:creationId xmlns:a16="http://schemas.microsoft.com/office/drawing/2014/main" id="{07DEC76F-B4D1-4E3F-A030-2C94236EB7CD}"/>
              </a:ext>
            </a:extLst>
          </p:cNvPr>
          <p:cNvPicPr>
            <a:picLocks noChangeAspect="1"/>
          </p:cNvPicPr>
          <p:nvPr/>
        </p:nvPicPr>
        <p:blipFill>
          <a:blip r:embed="rId5"/>
          <a:stretch>
            <a:fillRect/>
          </a:stretch>
        </p:blipFill>
        <p:spPr>
          <a:xfrm>
            <a:off x="76200" y="2378242"/>
            <a:ext cx="800935" cy="633297"/>
          </a:xfrm>
          <a:prstGeom prst="rect">
            <a:avLst/>
          </a:prstGeom>
        </p:spPr>
      </p:pic>
    </p:spTree>
    <p:extLst>
      <p:ext uri="{BB962C8B-B14F-4D97-AF65-F5344CB8AC3E}">
        <p14:creationId xmlns:p14="http://schemas.microsoft.com/office/powerpoint/2010/main" val="2125311132"/>
      </p:ext>
    </p:extLst>
  </p:cSld>
  <p:clrMapOvr>
    <a:masterClrMapping/>
  </p:clrMapOvr>
  <p:transition spd="slow">
    <p:wipe dir="r"/>
  </p:transition>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90600"/>
            <a:ext cx="8534400" cy="5137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a:spLocks/>
          </p:cNvSpPr>
          <p:nvPr/>
        </p:nvSpPr>
        <p:spPr>
          <a:xfrm>
            <a:off x="111760" y="5955268"/>
            <a:ext cx="1314450" cy="369332"/>
          </a:xfrm>
          <a:prstGeom prst="rect">
            <a:avLst/>
          </a:prstGeom>
        </p:spPr>
        <p:txBody>
          <a:bodyPr wrap="square" lIns="0" tIns="0" rIns="0" bIns="0">
            <a:spAutoFit/>
          </a:bodyPr>
          <a:lstStyle/>
          <a:p>
            <a:r>
              <a:rPr lang="en-CA" sz="1200" b="1" i="1" dirty="0">
                <a:latin typeface="Arial" pitchFamily="34" charset="0"/>
                <a:hlinkClick r:id="rId3" action="ppaction://hlinksldjump"/>
              </a:rPr>
              <a:t>Back to Ready for Concurrence</a:t>
            </a:r>
            <a:endParaRPr lang="en-CA" sz="1200" b="1" i="1" dirty="0">
              <a:latin typeface="Arial" pitchFamily="34" charset="0"/>
            </a:endParaRPr>
          </a:p>
        </p:txBody>
      </p:sp>
      <p:pic>
        <p:nvPicPr>
          <p:cNvPr id="2" name="Picture 1">
            <a:extLst>
              <a:ext uri="{FF2B5EF4-FFF2-40B4-BE49-F238E27FC236}">
                <a16:creationId xmlns:a16="http://schemas.microsoft.com/office/drawing/2014/main" id="{5632FA9A-DC5B-4A0A-8F3C-42A3ABDA76D6}"/>
              </a:ext>
            </a:extLst>
          </p:cNvPr>
          <p:cNvPicPr>
            <a:picLocks noChangeAspect="1"/>
          </p:cNvPicPr>
          <p:nvPr/>
        </p:nvPicPr>
        <p:blipFill>
          <a:blip r:embed="rId4"/>
          <a:stretch>
            <a:fillRect/>
          </a:stretch>
        </p:blipFill>
        <p:spPr>
          <a:xfrm>
            <a:off x="381000" y="3657600"/>
            <a:ext cx="1349188" cy="1066800"/>
          </a:xfrm>
          <a:prstGeom prst="rect">
            <a:avLst/>
          </a:prstGeom>
        </p:spPr>
      </p:pic>
    </p:spTree>
    <p:extLst>
      <p:ext uri="{BB962C8B-B14F-4D97-AF65-F5344CB8AC3E}">
        <p14:creationId xmlns:p14="http://schemas.microsoft.com/office/powerpoint/2010/main" val="1868888083"/>
      </p:ext>
    </p:extLst>
  </p:cSld>
  <p:clrMapOvr>
    <a:masterClrMapping/>
  </p:clrMapOvr>
  <p:transition spd="slow">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5029200" y="1066800"/>
            <a:ext cx="3809999" cy="2369880"/>
          </a:xfrm>
          <a:prstGeom prst="rect">
            <a:avLst/>
          </a:prstGeom>
        </p:spPr>
        <p:txBody>
          <a:bodyPr wrap="square" lIns="0" tIns="0" rIns="0" bIns="0">
            <a:spAutoFit/>
          </a:bodyPr>
          <a:lstStyle/>
          <a:p>
            <a:r>
              <a:rPr lang="en-CA" sz="1100" dirty="0">
                <a:latin typeface="Arial" pitchFamily="34" charset="0"/>
                <a:cs typeface="Arial" pitchFamily="34" charset="0"/>
              </a:rPr>
              <a:t>When a transfer request requires concurrence, the individual with </a:t>
            </a:r>
            <a:r>
              <a:rPr lang="en-CA" sz="1100" b="1" dirty="0" err="1">
                <a:latin typeface="Arial" pitchFamily="34" charset="0"/>
                <a:cs typeface="Arial" pitchFamily="34" charset="0"/>
              </a:rPr>
              <a:t>Concurrer</a:t>
            </a:r>
            <a:r>
              <a:rPr lang="en-CA" sz="1100" dirty="0">
                <a:latin typeface="Arial" pitchFamily="34" charset="0"/>
                <a:cs typeface="Arial" pitchFamily="34" charset="0"/>
              </a:rPr>
              <a:t> role will be able to concur to the transfer request. The </a:t>
            </a:r>
            <a:r>
              <a:rPr lang="en-CA" sz="1100" b="1" dirty="0" err="1">
                <a:latin typeface="Arial" pitchFamily="34" charset="0"/>
                <a:cs typeface="Arial" pitchFamily="34" charset="0"/>
              </a:rPr>
              <a:t>Concurrer</a:t>
            </a:r>
            <a:r>
              <a:rPr lang="en-CA" sz="1100" dirty="0">
                <a:latin typeface="Arial" pitchFamily="34" charset="0"/>
                <a:cs typeface="Arial" pitchFamily="34" charset="0"/>
              </a:rPr>
              <a:t> has the option to select YES or NO.</a:t>
            </a:r>
            <a:br>
              <a:rPr lang="en-CA" sz="1100" dirty="0">
                <a:latin typeface="Arial" pitchFamily="34" charset="0"/>
                <a:cs typeface="Arial" pitchFamily="34" charset="0"/>
              </a:rPr>
            </a:br>
            <a:br>
              <a:rPr lang="en-CA" sz="1100" dirty="0">
                <a:latin typeface="Arial" pitchFamily="34" charset="0"/>
                <a:cs typeface="Arial" pitchFamily="34" charset="0"/>
              </a:rPr>
            </a:br>
            <a:r>
              <a:rPr lang="en-CA" sz="1100" dirty="0">
                <a:latin typeface="Arial" pitchFamily="34" charset="0"/>
                <a:cs typeface="Arial" pitchFamily="34" charset="0"/>
              </a:rPr>
              <a:t>If the transfer is set to NO at this point, the transfer status will automatically be set to </a:t>
            </a:r>
            <a:r>
              <a:rPr lang="en-CA" sz="1100" u="sng" dirty="0">
                <a:latin typeface="Arial" pitchFamily="34" charset="0"/>
                <a:cs typeface="Arial" pitchFamily="34" charset="0"/>
              </a:rPr>
              <a:t>Client Rejected</a:t>
            </a:r>
            <a:r>
              <a:rPr lang="en-CA" sz="1100" dirty="0">
                <a:latin typeface="Arial" pitchFamily="34" charset="0"/>
                <a:cs typeface="Arial" pitchFamily="34" charset="0"/>
              </a:rPr>
              <a:t> and no further processing can be done on this transfer. The transfer request can be copied by the creator at this time.</a:t>
            </a:r>
            <a:br>
              <a:rPr lang="en-CA" sz="1100" dirty="0">
                <a:latin typeface="Arial" pitchFamily="34" charset="0"/>
                <a:cs typeface="Arial" pitchFamily="34" charset="0"/>
              </a:rPr>
            </a:br>
            <a:br>
              <a:rPr lang="en-CA" sz="1100" dirty="0">
                <a:latin typeface="Arial" pitchFamily="34" charset="0"/>
                <a:cs typeface="Arial" pitchFamily="34" charset="0"/>
              </a:rPr>
            </a:br>
            <a:r>
              <a:rPr lang="en-CA" sz="1100" dirty="0">
                <a:latin typeface="Arial" pitchFamily="34" charset="0"/>
                <a:cs typeface="Arial" pitchFamily="34" charset="0"/>
              </a:rPr>
              <a:t>If the transfer is set to YES by all parties involved in the transfer, the status will then change to </a:t>
            </a:r>
            <a:r>
              <a:rPr lang="en-CA" sz="1100" u="sng" dirty="0">
                <a:latin typeface="Arial" pitchFamily="34" charset="0"/>
                <a:cs typeface="Arial" pitchFamily="34" charset="0"/>
              </a:rPr>
              <a:t>Pending</a:t>
            </a:r>
            <a:r>
              <a:rPr lang="en-CA" sz="1100" dirty="0">
                <a:latin typeface="Arial" pitchFamily="34" charset="0"/>
                <a:cs typeface="Arial" pitchFamily="34" charset="0"/>
              </a:rPr>
              <a:t>.</a:t>
            </a:r>
            <a:br>
              <a:rPr lang="en-CA" sz="1100" dirty="0">
                <a:latin typeface="Arial" pitchFamily="34" charset="0"/>
                <a:cs typeface="Arial" pitchFamily="34" charset="0"/>
              </a:rPr>
            </a:br>
            <a:br>
              <a:rPr lang="en-CA" sz="1100" dirty="0">
                <a:latin typeface="Arial" pitchFamily="34" charset="0"/>
                <a:cs typeface="Arial" pitchFamily="34" charset="0"/>
              </a:rPr>
            </a:br>
            <a:r>
              <a:rPr lang="en-CA" sz="1100" dirty="0">
                <a:latin typeface="Arial" pitchFamily="34" charset="0"/>
                <a:cs typeface="Arial" pitchFamily="34" charset="0"/>
              </a:rPr>
              <a:t>Click on </a:t>
            </a:r>
            <a:r>
              <a:rPr lang="en-CA" sz="1100" i="1" dirty="0">
                <a:latin typeface="Arial" pitchFamily="34" charset="0"/>
                <a:cs typeface="Arial" pitchFamily="34" charset="0"/>
              </a:rPr>
              <a:t>More Information</a:t>
            </a:r>
            <a:r>
              <a:rPr lang="en-CA" sz="1100" dirty="0">
                <a:latin typeface="Arial" pitchFamily="34" charset="0"/>
                <a:cs typeface="Arial" pitchFamily="34" charset="0"/>
              </a:rPr>
              <a:t> to view how to </a:t>
            </a:r>
            <a:r>
              <a:rPr lang="en-CA" sz="1100" b="1" dirty="0">
                <a:latin typeface="Arial" pitchFamily="34" charset="0"/>
                <a:cs typeface="Arial" pitchFamily="34" charset="0"/>
              </a:rPr>
              <a:t>concur/ reject transfer request</a:t>
            </a:r>
            <a:r>
              <a:rPr lang="en-CA" sz="1100" dirty="0">
                <a:latin typeface="Arial" pitchFamily="34" charset="0"/>
                <a:cs typeface="Arial" pitchFamily="34" charset="0"/>
              </a:rPr>
              <a:t>.</a:t>
            </a:r>
          </a:p>
        </p:txBody>
      </p:sp>
      <p:sp>
        <p:nvSpPr>
          <p:cNvPr id="6" name="Title 5"/>
          <p:cNvSpPr>
            <a:spLocks noGrp="1"/>
          </p:cNvSpPr>
          <p:nvPr>
            <p:ph type="title" idx="4294967295"/>
          </p:nvPr>
        </p:nvSpPr>
        <p:spPr>
          <a:xfrm>
            <a:off x="609600" y="487362"/>
            <a:ext cx="1524000" cy="846138"/>
          </a:xfrm>
        </p:spPr>
        <p:txBody>
          <a:bodyPr/>
          <a:lstStyle/>
          <a:p>
            <a:pPr algn="l"/>
            <a:r>
              <a:rPr lang="en-CA" sz="1600" b="1" dirty="0">
                <a:latin typeface="Arial" pitchFamily="34" charset="0"/>
                <a:cs typeface="Arial" pitchFamily="34" charset="0"/>
              </a:rPr>
              <a:t>Concurrence</a:t>
            </a:r>
          </a:p>
        </p:txBody>
      </p:sp>
      <p:sp>
        <p:nvSpPr>
          <p:cNvPr id="5" name="Rectangle 4"/>
          <p:cNvSpPr/>
          <p:nvPr/>
        </p:nvSpPr>
        <p:spPr>
          <a:xfrm>
            <a:off x="4572001" y="3505200"/>
            <a:ext cx="4505960" cy="2839239"/>
          </a:xfrm>
          <a:prstGeom prst="rect">
            <a:avLst/>
          </a:prstGeom>
        </p:spPr>
        <p:txBody>
          <a:bodyPr wrap="square">
            <a:spAutoFit/>
          </a:bodyPr>
          <a:lstStyle/>
          <a:p>
            <a:pPr marL="171450" indent="-171450">
              <a:buFont typeface="Arial" pitchFamily="34" charset="0"/>
              <a:buChar char="•"/>
            </a:pPr>
            <a:r>
              <a:rPr lang="en-CA" sz="1050" b="1" dirty="0">
                <a:latin typeface="Arial" pitchFamily="34" charset="0"/>
                <a:cs typeface="Arial" pitchFamily="34" charset="0"/>
              </a:rPr>
              <a:t>View</a:t>
            </a:r>
            <a:r>
              <a:rPr lang="en-CA" sz="1050" dirty="0">
                <a:latin typeface="Arial" pitchFamily="34" charset="0"/>
                <a:cs typeface="Arial" pitchFamily="34" charset="0"/>
              </a:rPr>
              <a:t> </a:t>
            </a:r>
            <a:r>
              <a:rPr lang="en-CA" sz="1050" b="1" dirty="0">
                <a:latin typeface="Arial" pitchFamily="34" charset="0"/>
                <a:cs typeface="Arial" pitchFamily="34" charset="0"/>
              </a:rPr>
              <a:t>Transfer</a:t>
            </a:r>
            <a:r>
              <a:rPr lang="en-CA" sz="1050" dirty="0">
                <a:latin typeface="Arial" pitchFamily="34" charset="0"/>
                <a:cs typeface="Arial" pitchFamily="34" charset="0"/>
              </a:rPr>
              <a:t> </a:t>
            </a:r>
            <a:r>
              <a:rPr lang="en-CA" sz="1050" b="1" dirty="0">
                <a:latin typeface="Arial" pitchFamily="34" charset="0"/>
                <a:cs typeface="Arial" pitchFamily="34" charset="0"/>
              </a:rPr>
              <a:t>Document</a:t>
            </a:r>
            <a:r>
              <a:rPr lang="en-CA" sz="1050" dirty="0">
                <a:latin typeface="Arial" pitchFamily="34" charset="0"/>
                <a:cs typeface="Arial" pitchFamily="34" charset="0"/>
              </a:rPr>
              <a:t> - Link to the Original Transfer Document in PDF format.  Allows the </a:t>
            </a:r>
            <a:r>
              <a:rPr lang="en-CA" sz="1050" dirty="0" err="1">
                <a:latin typeface="Arial" pitchFamily="34" charset="0"/>
                <a:cs typeface="Arial" pitchFamily="34" charset="0"/>
              </a:rPr>
              <a:t>concurrer</a:t>
            </a:r>
            <a:r>
              <a:rPr lang="en-CA" sz="1050" dirty="0">
                <a:latin typeface="Arial" pitchFamily="34" charset="0"/>
                <a:cs typeface="Arial" pitchFamily="34" charset="0"/>
              </a:rPr>
              <a:t> to review request before deciding to concur or not.</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Clients</a:t>
            </a:r>
            <a:r>
              <a:rPr lang="en-CA" sz="1050" dirty="0">
                <a:latin typeface="Arial" pitchFamily="34" charset="0"/>
                <a:cs typeface="Arial" pitchFamily="34" charset="0"/>
              </a:rPr>
              <a:t> - Lists all companies that are required to concur to the request to transfer ownership of registered interest. Displays the Client ID and Company Name.</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Concur</a:t>
            </a:r>
            <a:r>
              <a:rPr lang="en-CA" sz="1050" dirty="0">
                <a:latin typeface="Arial" pitchFamily="34" charset="0"/>
                <a:cs typeface="Arial" pitchFamily="34" charset="0"/>
              </a:rPr>
              <a:t> - Defaults to Blank.  Client with the </a:t>
            </a:r>
            <a:r>
              <a:rPr lang="en-CA" sz="1050" dirty="0" err="1">
                <a:latin typeface="Arial" pitchFamily="34" charset="0"/>
                <a:cs typeface="Arial" pitchFamily="34" charset="0"/>
              </a:rPr>
              <a:t>Concurrer</a:t>
            </a:r>
            <a:r>
              <a:rPr lang="en-CA" sz="1050" dirty="0">
                <a:latin typeface="Arial" pitchFamily="34" charset="0"/>
                <a:cs typeface="Arial" pitchFamily="34" charset="0"/>
              </a:rPr>
              <a:t> role can choose YES or NO.</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Remarks -</a:t>
            </a:r>
            <a:r>
              <a:rPr lang="en-CA" sz="1050" dirty="0">
                <a:latin typeface="Arial" pitchFamily="34" charset="0"/>
                <a:cs typeface="Arial" pitchFamily="34" charset="0"/>
              </a:rPr>
              <a:t> is optional. Client may insert additional information in the remarks field.</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Submit</a:t>
            </a:r>
            <a:r>
              <a:rPr lang="en-CA" sz="1050" dirty="0">
                <a:latin typeface="Arial" pitchFamily="34" charset="0"/>
                <a:cs typeface="Arial" pitchFamily="34" charset="0"/>
              </a:rPr>
              <a:t> - Clicking on the Submit button will submit the client's response to request for concurrence.  After the response is submitted, the client will be unable to change the response.</a:t>
            </a:r>
          </a:p>
        </p:txBody>
      </p:sp>
      <p:sp>
        <p:nvSpPr>
          <p:cNvPr id="7" name="Rectangle 6"/>
          <p:cNvSpPr>
            <a:spLocks/>
          </p:cNvSpPr>
          <p:nvPr/>
        </p:nvSpPr>
        <p:spPr>
          <a:xfrm>
            <a:off x="6629400" y="838200"/>
            <a:ext cx="2448561" cy="184666"/>
          </a:xfrm>
          <a:prstGeom prst="rect">
            <a:avLst/>
          </a:prstGeom>
        </p:spPr>
        <p:txBody>
          <a:bodyPr wrap="square" lIns="0" tIns="0" rIns="0" bIns="0">
            <a:spAutoFit/>
          </a:bodyPr>
          <a:lstStyle/>
          <a:p>
            <a:r>
              <a:rPr lang="en-CA" sz="1200" b="1" i="1" dirty="0">
                <a:latin typeface="Arial" pitchFamily="34" charset="0"/>
                <a:hlinkClick r:id="rId2" action="ppaction://hlinksldjump"/>
              </a:rPr>
              <a:t>More Information (Pages 35 to 41) </a:t>
            </a:r>
            <a:endParaRPr lang="en-CA" sz="1200" b="1" i="1" dirty="0">
              <a:latin typeface="Arial" pitchFamily="34" charset="0"/>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 y="1066800"/>
            <a:ext cx="4743450" cy="2413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wipe dir="r"/>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579438"/>
            <a:ext cx="8610600" cy="715962"/>
          </a:xfrm>
        </p:spPr>
        <p:txBody>
          <a:bodyPr>
            <a:normAutofit/>
          </a:bodyPr>
          <a:lstStyle/>
          <a:p>
            <a:pPr algn="l"/>
            <a:r>
              <a:rPr lang="en-CA" sz="1600" b="1" dirty="0">
                <a:latin typeface="Arial" pitchFamily="34" charset="0"/>
                <a:cs typeface="Arial" pitchFamily="34" charset="0"/>
              </a:rPr>
              <a:t>Transferee</a:t>
            </a:r>
            <a:r>
              <a:rPr lang="en-CA" sz="1600" b="1" baseline="0" dirty="0">
                <a:latin typeface="Arial" pitchFamily="34" charset="0"/>
                <a:cs typeface="Arial" pitchFamily="34" charset="0"/>
              </a:rPr>
              <a:t> Client – To Concur/Reject</a:t>
            </a:r>
            <a:r>
              <a:rPr lang="en-CA" sz="1600" b="1" dirty="0">
                <a:latin typeface="Arial" pitchFamily="34" charset="0"/>
                <a:cs typeface="Arial" pitchFamily="34" charset="0"/>
              </a:rPr>
              <a:t> Transfer (Note: User should have </a:t>
            </a:r>
            <a:r>
              <a:rPr lang="en-CA" sz="1600" b="1" dirty="0" err="1">
                <a:latin typeface="Arial" pitchFamily="34" charset="0"/>
                <a:cs typeface="Arial" pitchFamily="34" charset="0"/>
              </a:rPr>
              <a:t>Concurrer</a:t>
            </a:r>
            <a:r>
              <a:rPr lang="en-CA" sz="1600" b="1" dirty="0">
                <a:latin typeface="Arial" pitchFamily="34" charset="0"/>
                <a:cs typeface="Arial" pitchFamily="34" charset="0"/>
              </a:rPr>
              <a:t> role)</a:t>
            </a:r>
            <a:r>
              <a:rPr lang="en-CA" sz="1600" b="1" baseline="0" dirty="0">
                <a:latin typeface="Arial" pitchFamily="34" charset="0"/>
                <a:cs typeface="Arial" pitchFamily="34" charset="0"/>
              </a:rPr>
              <a:t> </a:t>
            </a:r>
            <a:endParaRPr lang="en-CA" sz="1600" b="1" dirty="0">
              <a:latin typeface="Arial" pitchFamily="34" charset="0"/>
              <a:cs typeface="Arial" pitchFamily="34"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192987"/>
            <a:ext cx="5486400" cy="330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276600"/>
            <a:ext cx="5105400" cy="3073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a:spLocks/>
          </p:cNvSpPr>
          <p:nvPr/>
        </p:nvSpPr>
        <p:spPr>
          <a:xfrm>
            <a:off x="111760" y="5955268"/>
            <a:ext cx="1640840" cy="184666"/>
          </a:xfrm>
          <a:prstGeom prst="rect">
            <a:avLst/>
          </a:prstGeom>
        </p:spPr>
        <p:txBody>
          <a:bodyPr wrap="square" lIns="0" tIns="0" rIns="0" bIns="0">
            <a:spAutoFit/>
          </a:bodyPr>
          <a:lstStyle/>
          <a:p>
            <a:r>
              <a:rPr lang="en-CA" sz="1200" b="1" i="1" dirty="0">
                <a:latin typeface="Arial" pitchFamily="34" charset="0"/>
                <a:hlinkClick r:id="rId4" action="ppaction://hlinksldjump"/>
              </a:rPr>
              <a:t>Back to Concurrence</a:t>
            </a:r>
            <a:endParaRPr lang="en-CA" sz="1200" b="1" i="1" dirty="0">
              <a:latin typeface="Arial" pitchFamily="34" charset="0"/>
            </a:endParaRPr>
          </a:p>
        </p:txBody>
      </p:sp>
      <p:pic>
        <p:nvPicPr>
          <p:cNvPr id="6" name="Picture 5">
            <a:extLst>
              <a:ext uri="{FF2B5EF4-FFF2-40B4-BE49-F238E27FC236}">
                <a16:creationId xmlns:a16="http://schemas.microsoft.com/office/drawing/2014/main" id="{4D3A267F-F113-4E83-BA13-8CDD341B34F1}"/>
              </a:ext>
            </a:extLst>
          </p:cNvPr>
          <p:cNvPicPr>
            <a:picLocks noChangeAspect="1"/>
          </p:cNvPicPr>
          <p:nvPr/>
        </p:nvPicPr>
        <p:blipFill>
          <a:blip r:embed="rId5"/>
          <a:stretch>
            <a:fillRect/>
          </a:stretch>
        </p:blipFill>
        <p:spPr>
          <a:xfrm>
            <a:off x="3986463" y="5069403"/>
            <a:ext cx="727911" cy="575557"/>
          </a:xfrm>
          <a:prstGeom prst="rect">
            <a:avLst/>
          </a:prstGeom>
        </p:spPr>
      </p:pic>
      <p:pic>
        <p:nvPicPr>
          <p:cNvPr id="7" name="Picture 6">
            <a:extLst>
              <a:ext uri="{FF2B5EF4-FFF2-40B4-BE49-F238E27FC236}">
                <a16:creationId xmlns:a16="http://schemas.microsoft.com/office/drawing/2014/main" id="{5C1A1E4F-C442-47E7-98DF-DB4782BF89A7}"/>
              </a:ext>
            </a:extLst>
          </p:cNvPr>
          <p:cNvPicPr>
            <a:picLocks noChangeAspect="1"/>
          </p:cNvPicPr>
          <p:nvPr/>
        </p:nvPicPr>
        <p:blipFill>
          <a:blip r:embed="rId5"/>
          <a:stretch>
            <a:fillRect/>
          </a:stretch>
        </p:blipFill>
        <p:spPr>
          <a:xfrm>
            <a:off x="111760" y="3071019"/>
            <a:ext cx="905481" cy="715962"/>
          </a:xfrm>
          <a:prstGeom prst="rect">
            <a:avLst/>
          </a:prstGeom>
        </p:spPr>
      </p:pic>
    </p:spTree>
    <p:extLst>
      <p:ext uri="{BB962C8B-B14F-4D97-AF65-F5344CB8AC3E}">
        <p14:creationId xmlns:p14="http://schemas.microsoft.com/office/powerpoint/2010/main" val="378645369"/>
      </p:ext>
    </p:extLst>
  </p:cSld>
  <p:clrMapOvr>
    <a:masterClrMapping/>
  </p:clrMapOvr>
  <p:transition spd="slow">
    <p:wipe dir="r"/>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5029200" cy="3027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040609"/>
            <a:ext cx="5486400" cy="3302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a:spLocks/>
          </p:cNvSpPr>
          <p:nvPr/>
        </p:nvSpPr>
        <p:spPr>
          <a:xfrm>
            <a:off x="111760" y="5955268"/>
            <a:ext cx="1640840" cy="184666"/>
          </a:xfrm>
          <a:prstGeom prst="rect">
            <a:avLst/>
          </a:prstGeom>
        </p:spPr>
        <p:txBody>
          <a:bodyPr wrap="square" lIns="0" tIns="0" rIns="0" bIns="0">
            <a:spAutoFit/>
          </a:bodyPr>
          <a:lstStyle/>
          <a:p>
            <a:r>
              <a:rPr lang="en-CA" sz="1200" b="1" i="1" dirty="0">
                <a:latin typeface="Arial" pitchFamily="34" charset="0"/>
                <a:hlinkClick r:id="rId4" action="ppaction://hlinksldjump"/>
              </a:rPr>
              <a:t>Back to Concurrence</a:t>
            </a:r>
            <a:endParaRPr lang="en-CA" sz="1200" b="1" i="1" dirty="0">
              <a:latin typeface="Arial" pitchFamily="34" charset="0"/>
            </a:endParaRPr>
          </a:p>
        </p:txBody>
      </p:sp>
      <p:pic>
        <p:nvPicPr>
          <p:cNvPr id="2" name="Picture 1">
            <a:extLst>
              <a:ext uri="{FF2B5EF4-FFF2-40B4-BE49-F238E27FC236}">
                <a16:creationId xmlns:a16="http://schemas.microsoft.com/office/drawing/2014/main" id="{1FB7BA03-B6E5-41F4-8FC0-BF44A8CFC0D6}"/>
              </a:ext>
            </a:extLst>
          </p:cNvPr>
          <p:cNvPicPr>
            <a:picLocks noChangeAspect="1"/>
          </p:cNvPicPr>
          <p:nvPr/>
        </p:nvPicPr>
        <p:blipFill>
          <a:blip r:embed="rId5"/>
          <a:stretch>
            <a:fillRect/>
          </a:stretch>
        </p:blipFill>
        <p:spPr>
          <a:xfrm>
            <a:off x="3596640" y="4800600"/>
            <a:ext cx="762000" cy="602512"/>
          </a:xfrm>
          <a:prstGeom prst="rect">
            <a:avLst/>
          </a:prstGeom>
        </p:spPr>
      </p:pic>
      <p:pic>
        <p:nvPicPr>
          <p:cNvPr id="3" name="Picture 2">
            <a:extLst>
              <a:ext uri="{FF2B5EF4-FFF2-40B4-BE49-F238E27FC236}">
                <a16:creationId xmlns:a16="http://schemas.microsoft.com/office/drawing/2014/main" id="{94727190-1572-4D09-9B4E-D1507C5099B7}"/>
              </a:ext>
            </a:extLst>
          </p:cNvPr>
          <p:cNvPicPr>
            <a:picLocks noChangeAspect="1"/>
          </p:cNvPicPr>
          <p:nvPr/>
        </p:nvPicPr>
        <p:blipFill>
          <a:blip r:embed="rId5"/>
          <a:stretch>
            <a:fillRect/>
          </a:stretch>
        </p:blipFill>
        <p:spPr>
          <a:xfrm>
            <a:off x="111760" y="2462876"/>
            <a:ext cx="856422" cy="677171"/>
          </a:xfrm>
          <a:prstGeom prst="rect">
            <a:avLst/>
          </a:prstGeom>
        </p:spPr>
      </p:pic>
    </p:spTree>
    <p:extLst>
      <p:ext uri="{BB962C8B-B14F-4D97-AF65-F5344CB8AC3E}">
        <p14:creationId xmlns:p14="http://schemas.microsoft.com/office/powerpoint/2010/main" val="3633341203"/>
      </p:ext>
    </p:extLst>
  </p:cSld>
  <p:clrMapOvr>
    <a:masterClrMapping/>
  </p:clrMapOvr>
  <p:transition spd="slow">
    <p:wipe dir="r"/>
  </p:transition>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1" y="838200"/>
            <a:ext cx="5063123"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258540"/>
            <a:ext cx="5219700" cy="3142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640840" cy="184666"/>
          </a:xfrm>
          <a:prstGeom prst="rect">
            <a:avLst/>
          </a:prstGeom>
        </p:spPr>
        <p:txBody>
          <a:bodyPr wrap="square" lIns="0" tIns="0" rIns="0" bIns="0">
            <a:spAutoFit/>
          </a:bodyPr>
          <a:lstStyle/>
          <a:p>
            <a:r>
              <a:rPr lang="en-CA" sz="1200" b="1" i="1" dirty="0">
                <a:latin typeface="Arial" pitchFamily="34" charset="0"/>
                <a:hlinkClick r:id="rId4" action="ppaction://hlinksldjump"/>
              </a:rPr>
              <a:t>Back to Concurrence</a:t>
            </a:r>
            <a:endParaRPr lang="en-CA" sz="1200" b="1" i="1" dirty="0">
              <a:latin typeface="Arial" pitchFamily="34" charset="0"/>
            </a:endParaRPr>
          </a:p>
        </p:txBody>
      </p:sp>
      <p:pic>
        <p:nvPicPr>
          <p:cNvPr id="2" name="Picture 1">
            <a:extLst>
              <a:ext uri="{FF2B5EF4-FFF2-40B4-BE49-F238E27FC236}">
                <a16:creationId xmlns:a16="http://schemas.microsoft.com/office/drawing/2014/main" id="{71EDF5AC-539A-4A5F-974A-B31DE6A96920}"/>
              </a:ext>
            </a:extLst>
          </p:cNvPr>
          <p:cNvPicPr>
            <a:picLocks noChangeAspect="1"/>
          </p:cNvPicPr>
          <p:nvPr/>
        </p:nvPicPr>
        <p:blipFill>
          <a:blip r:embed="rId5"/>
          <a:stretch>
            <a:fillRect/>
          </a:stretch>
        </p:blipFill>
        <p:spPr>
          <a:xfrm>
            <a:off x="3886200" y="4953000"/>
            <a:ext cx="770965" cy="609600"/>
          </a:xfrm>
          <a:prstGeom prst="rect">
            <a:avLst/>
          </a:prstGeom>
        </p:spPr>
      </p:pic>
      <p:pic>
        <p:nvPicPr>
          <p:cNvPr id="3" name="Picture 2">
            <a:extLst>
              <a:ext uri="{FF2B5EF4-FFF2-40B4-BE49-F238E27FC236}">
                <a16:creationId xmlns:a16="http://schemas.microsoft.com/office/drawing/2014/main" id="{A0ADECD3-0DB2-4644-B0E7-D97FC2C5D66E}"/>
              </a:ext>
            </a:extLst>
          </p:cNvPr>
          <p:cNvPicPr>
            <a:picLocks noChangeAspect="1"/>
          </p:cNvPicPr>
          <p:nvPr/>
        </p:nvPicPr>
        <p:blipFill>
          <a:blip r:embed="rId5"/>
          <a:stretch>
            <a:fillRect/>
          </a:stretch>
        </p:blipFill>
        <p:spPr>
          <a:xfrm>
            <a:off x="171652" y="2438400"/>
            <a:ext cx="770965" cy="609600"/>
          </a:xfrm>
          <a:prstGeom prst="rect">
            <a:avLst/>
          </a:prstGeom>
        </p:spPr>
      </p:pic>
    </p:spTree>
    <p:extLst>
      <p:ext uri="{BB962C8B-B14F-4D97-AF65-F5344CB8AC3E}">
        <p14:creationId xmlns:p14="http://schemas.microsoft.com/office/powerpoint/2010/main" val="590817185"/>
      </p:ext>
    </p:extLst>
  </p:cSld>
  <p:clrMapOvr>
    <a:masterClrMapping/>
  </p:clrMapOvr>
  <p:transition spd="slow">
    <p:wipe dir="r"/>
  </p:transition>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4876800" cy="2935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950388"/>
            <a:ext cx="5638800" cy="3394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ular Callout 1"/>
          <p:cNvSpPr/>
          <p:nvPr/>
        </p:nvSpPr>
        <p:spPr>
          <a:xfrm>
            <a:off x="5410200" y="990600"/>
            <a:ext cx="838200" cy="533400"/>
          </a:xfrm>
          <a:prstGeom prst="wedgeRectCallout">
            <a:avLst>
              <a:gd name="adj1" fmla="val -108106"/>
              <a:gd name="adj2" fmla="val -68929"/>
            </a:avLst>
          </a:prstGeom>
          <a:ln w="3175"/>
        </p:spPr>
        <p:style>
          <a:lnRef idx="2">
            <a:schemeClr val="accent1"/>
          </a:lnRef>
          <a:fillRef idx="1">
            <a:schemeClr val="lt1"/>
          </a:fillRef>
          <a:effectRef idx="0">
            <a:schemeClr val="accent1"/>
          </a:effectRef>
          <a:fontRef idx="minor">
            <a:schemeClr val="dk1"/>
          </a:fontRef>
        </p:style>
        <p:txBody>
          <a:bodyPr rtlCol="0" anchor="ctr"/>
          <a:lstStyle/>
          <a:p>
            <a:pPr algn="ctr"/>
            <a:r>
              <a:rPr lang="en-US" sz="900" dirty="0">
                <a:latin typeface="Arial" pitchFamily="34" charset="0"/>
              </a:rPr>
              <a:t>Click the close button</a:t>
            </a:r>
            <a:endParaRPr lang="en-CA" sz="900" dirty="0">
              <a:latin typeface="Arial" pitchFamily="34" charset="0"/>
            </a:endParaRPr>
          </a:p>
        </p:txBody>
      </p:sp>
      <p:sp>
        <p:nvSpPr>
          <p:cNvPr id="5" name="Rectangle 4"/>
          <p:cNvSpPr>
            <a:spLocks/>
          </p:cNvSpPr>
          <p:nvPr/>
        </p:nvSpPr>
        <p:spPr>
          <a:xfrm>
            <a:off x="111760" y="5955268"/>
            <a:ext cx="1640840" cy="184666"/>
          </a:xfrm>
          <a:prstGeom prst="rect">
            <a:avLst/>
          </a:prstGeom>
        </p:spPr>
        <p:txBody>
          <a:bodyPr wrap="square" lIns="0" tIns="0" rIns="0" bIns="0">
            <a:spAutoFit/>
          </a:bodyPr>
          <a:lstStyle/>
          <a:p>
            <a:r>
              <a:rPr lang="en-CA" sz="1200" b="1" i="1" dirty="0">
                <a:latin typeface="Arial" pitchFamily="34" charset="0"/>
                <a:hlinkClick r:id="rId4" action="ppaction://hlinksldjump"/>
              </a:rPr>
              <a:t>Back to Concurrence</a:t>
            </a:r>
            <a:endParaRPr lang="en-CA" sz="1200" b="1" i="1" dirty="0">
              <a:latin typeface="Arial" pitchFamily="34" charset="0"/>
            </a:endParaRPr>
          </a:p>
        </p:txBody>
      </p:sp>
      <p:pic>
        <p:nvPicPr>
          <p:cNvPr id="3" name="Picture 2">
            <a:extLst>
              <a:ext uri="{FF2B5EF4-FFF2-40B4-BE49-F238E27FC236}">
                <a16:creationId xmlns:a16="http://schemas.microsoft.com/office/drawing/2014/main" id="{6B99C232-263D-4E6B-BE99-813FB06014AB}"/>
              </a:ext>
            </a:extLst>
          </p:cNvPr>
          <p:cNvPicPr>
            <a:picLocks noChangeAspect="1"/>
          </p:cNvPicPr>
          <p:nvPr/>
        </p:nvPicPr>
        <p:blipFill>
          <a:blip r:embed="rId5"/>
          <a:stretch>
            <a:fillRect/>
          </a:stretch>
        </p:blipFill>
        <p:spPr>
          <a:xfrm>
            <a:off x="3505200" y="4755385"/>
            <a:ext cx="769206" cy="608209"/>
          </a:xfrm>
          <a:prstGeom prst="rect">
            <a:avLst/>
          </a:prstGeom>
        </p:spPr>
      </p:pic>
    </p:spTree>
    <p:extLst>
      <p:ext uri="{BB962C8B-B14F-4D97-AF65-F5344CB8AC3E}">
        <p14:creationId xmlns:p14="http://schemas.microsoft.com/office/powerpoint/2010/main" val="1936042737"/>
      </p:ext>
    </p:extLst>
  </p:cSld>
  <p:clrMapOvr>
    <a:masterClrMapping/>
  </p:clrMapOvr>
  <p:transition spd="slow">
    <p:wipe dir="r"/>
  </p:transition>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4762500" cy="286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888971"/>
            <a:ext cx="5791200" cy="3486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640840" cy="184666"/>
          </a:xfrm>
          <a:prstGeom prst="rect">
            <a:avLst/>
          </a:prstGeom>
        </p:spPr>
        <p:txBody>
          <a:bodyPr wrap="square" lIns="0" tIns="0" rIns="0" bIns="0">
            <a:spAutoFit/>
          </a:bodyPr>
          <a:lstStyle/>
          <a:p>
            <a:r>
              <a:rPr lang="en-CA" sz="1200" b="1" i="1" dirty="0">
                <a:latin typeface="Arial" pitchFamily="34" charset="0"/>
                <a:hlinkClick r:id="rId4" action="ppaction://hlinksldjump"/>
              </a:rPr>
              <a:t>Back to Concurrence</a:t>
            </a:r>
            <a:endParaRPr lang="en-CA" sz="1200" b="1" i="1" dirty="0">
              <a:latin typeface="Arial" pitchFamily="34" charset="0"/>
            </a:endParaRPr>
          </a:p>
        </p:txBody>
      </p:sp>
      <p:pic>
        <p:nvPicPr>
          <p:cNvPr id="2" name="Picture 1">
            <a:extLst>
              <a:ext uri="{FF2B5EF4-FFF2-40B4-BE49-F238E27FC236}">
                <a16:creationId xmlns:a16="http://schemas.microsoft.com/office/drawing/2014/main" id="{7F96002B-D68D-40C7-ACE0-42E0552836AD}"/>
              </a:ext>
            </a:extLst>
          </p:cNvPr>
          <p:cNvPicPr>
            <a:picLocks noChangeAspect="1"/>
          </p:cNvPicPr>
          <p:nvPr/>
        </p:nvPicPr>
        <p:blipFill>
          <a:blip r:embed="rId5"/>
          <a:stretch>
            <a:fillRect/>
          </a:stretch>
        </p:blipFill>
        <p:spPr>
          <a:xfrm>
            <a:off x="3303872" y="4724400"/>
            <a:ext cx="791511" cy="625846"/>
          </a:xfrm>
          <a:prstGeom prst="rect">
            <a:avLst/>
          </a:prstGeom>
        </p:spPr>
      </p:pic>
      <p:pic>
        <p:nvPicPr>
          <p:cNvPr id="3" name="Picture 2">
            <a:extLst>
              <a:ext uri="{FF2B5EF4-FFF2-40B4-BE49-F238E27FC236}">
                <a16:creationId xmlns:a16="http://schemas.microsoft.com/office/drawing/2014/main" id="{7E9300B1-3F68-4D65-9E80-9526C0C6EFD6}"/>
              </a:ext>
            </a:extLst>
          </p:cNvPr>
          <p:cNvPicPr>
            <a:picLocks noChangeAspect="1"/>
          </p:cNvPicPr>
          <p:nvPr/>
        </p:nvPicPr>
        <p:blipFill>
          <a:blip r:embed="rId5"/>
          <a:stretch>
            <a:fillRect/>
          </a:stretch>
        </p:blipFill>
        <p:spPr>
          <a:xfrm>
            <a:off x="108953" y="2370766"/>
            <a:ext cx="655377" cy="518205"/>
          </a:xfrm>
          <a:prstGeom prst="rect">
            <a:avLst/>
          </a:prstGeom>
        </p:spPr>
      </p:pic>
    </p:spTree>
    <p:extLst>
      <p:ext uri="{BB962C8B-B14F-4D97-AF65-F5344CB8AC3E}">
        <p14:creationId xmlns:p14="http://schemas.microsoft.com/office/powerpoint/2010/main" val="3117248864"/>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6108700" y="1863804"/>
            <a:ext cx="2882900" cy="1107996"/>
          </a:xfrm>
          <a:prstGeom prst="rect">
            <a:avLst/>
          </a:prstGeom>
        </p:spPr>
        <p:txBody>
          <a:bodyPr wrap="square" lIns="0" tIns="0" rIns="0" bIns="0">
            <a:spAutoFit/>
          </a:bodyPr>
          <a:lstStyle/>
          <a:p>
            <a:r>
              <a:rPr lang="en-CA" sz="1200" dirty="0">
                <a:latin typeface="Arial" pitchFamily="34" charset="0"/>
                <a:cs typeface="Arial" pitchFamily="34" charset="0"/>
              </a:rPr>
              <a:t>The figure on the left hand shows how the status of a transfer request changes from one state to another. The statuses are set by the client(s) depending on the role(s) assigned by the Site Administrator within the company.</a:t>
            </a:r>
          </a:p>
        </p:txBody>
      </p:sp>
      <p:sp>
        <p:nvSpPr>
          <p:cNvPr id="4" name="Rectangle 3"/>
          <p:cNvSpPr>
            <a:spLocks/>
          </p:cNvSpPr>
          <p:nvPr/>
        </p:nvSpPr>
        <p:spPr>
          <a:xfrm>
            <a:off x="6572250" y="952501"/>
            <a:ext cx="52900" cy="215444"/>
          </a:xfrm>
          <a:prstGeom prst="rect">
            <a:avLst/>
          </a:prstGeom>
        </p:spPr>
        <p:txBody>
          <a:bodyPr wrap="square" lIns="0" tIns="0" rIns="0" bIns="0">
            <a:spAutoFit/>
          </a:bodyPr>
          <a:lstStyle/>
          <a:p>
            <a:r>
              <a:rPr lang="en-CA" sz="1400" b="1" i="1" dirty="0">
                <a:latin typeface="Arial" pitchFamily="34" charset="0"/>
              </a:rPr>
              <a:t> </a:t>
            </a:r>
          </a:p>
        </p:txBody>
      </p:sp>
      <p:sp>
        <p:nvSpPr>
          <p:cNvPr id="6" name="Title 5"/>
          <p:cNvSpPr>
            <a:spLocks noGrp="1"/>
          </p:cNvSpPr>
          <p:nvPr>
            <p:ph type="title" idx="4294967295"/>
          </p:nvPr>
        </p:nvSpPr>
        <p:spPr>
          <a:xfrm>
            <a:off x="609600" y="563562"/>
            <a:ext cx="3429000" cy="731838"/>
          </a:xfrm>
        </p:spPr>
        <p:txBody>
          <a:bodyPr>
            <a:normAutofit/>
          </a:bodyPr>
          <a:lstStyle/>
          <a:p>
            <a:pPr algn="l"/>
            <a:r>
              <a:rPr lang="en-CA" sz="1600" b="1" dirty="0">
                <a:latin typeface="Arial" pitchFamily="34" charset="0"/>
                <a:cs typeface="Arial" pitchFamily="34" charset="0"/>
              </a:rPr>
              <a:t>Transfer Request Status Change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1" y="1555847"/>
            <a:ext cx="5867399" cy="4541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wipe dir="r"/>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1"/>
            <a:ext cx="5410200" cy="3256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116809"/>
            <a:ext cx="5410200" cy="3256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640840" cy="184666"/>
          </a:xfrm>
          <a:prstGeom prst="rect">
            <a:avLst/>
          </a:prstGeom>
        </p:spPr>
        <p:txBody>
          <a:bodyPr wrap="square" lIns="0" tIns="0" rIns="0" bIns="0">
            <a:spAutoFit/>
          </a:bodyPr>
          <a:lstStyle/>
          <a:p>
            <a:r>
              <a:rPr lang="en-CA" sz="1200" b="1" i="1" dirty="0">
                <a:latin typeface="Arial" pitchFamily="34" charset="0"/>
                <a:hlinkClick r:id="rId4" action="ppaction://hlinksldjump"/>
              </a:rPr>
              <a:t>Back to Concurrence</a:t>
            </a:r>
            <a:endParaRPr lang="en-CA" sz="1200" b="1" i="1" dirty="0">
              <a:latin typeface="Arial" pitchFamily="34" charset="0"/>
            </a:endParaRPr>
          </a:p>
        </p:txBody>
      </p:sp>
      <p:pic>
        <p:nvPicPr>
          <p:cNvPr id="2" name="Picture 1">
            <a:extLst>
              <a:ext uri="{FF2B5EF4-FFF2-40B4-BE49-F238E27FC236}">
                <a16:creationId xmlns:a16="http://schemas.microsoft.com/office/drawing/2014/main" id="{2ECEB8A8-ABD1-4C2B-8C8D-E7C28E858698}"/>
              </a:ext>
            </a:extLst>
          </p:cNvPr>
          <p:cNvPicPr>
            <a:picLocks noChangeAspect="1"/>
          </p:cNvPicPr>
          <p:nvPr/>
        </p:nvPicPr>
        <p:blipFill>
          <a:blip r:embed="rId5"/>
          <a:stretch>
            <a:fillRect/>
          </a:stretch>
        </p:blipFill>
        <p:spPr>
          <a:xfrm>
            <a:off x="3680059" y="4876800"/>
            <a:ext cx="914400" cy="723014"/>
          </a:xfrm>
          <a:prstGeom prst="rect">
            <a:avLst/>
          </a:prstGeom>
        </p:spPr>
      </p:pic>
      <p:pic>
        <p:nvPicPr>
          <p:cNvPr id="3" name="Picture 2">
            <a:extLst>
              <a:ext uri="{FF2B5EF4-FFF2-40B4-BE49-F238E27FC236}">
                <a16:creationId xmlns:a16="http://schemas.microsoft.com/office/drawing/2014/main" id="{4F0C647C-052B-42C3-BC86-5A2D0C4C8057}"/>
              </a:ext>
            </a:extLst>
          </p:cNvPr>
          <p:cNvPicPr>
            <a:picLocks noChangeAspect="1"/>
          </p:cNvPicPr>
          <p:nvPr/>
        </p:nvPicPr>
        <p:blipFill>
          <a:blip r:embed="rId5"/>
          <a:stretch>
            <a:fillRect/>
          </a:stretch>
        </p:blipFill>
        <p:spPr>
          <a:xfrm>
            <a:off x="111760" y="2590800"/>
            <a:ext cx="903087" cy="714069"/>
          </a:xfrm>
          <a:prstGeom prst="rect">
            <a:avLst/>
          </a:prstGeom>
        </p:spPr>
      </p:pic>
    </p:spTree>
    <p:extLst>
      <p:ext uri="{BB962C8B-B14F-4D97-AF65-F5344CB8AC3E}">
        <p14:creationId xmlns:p14="http://schemas.microsoft.com/office/powerpoint/2010/main" val="4284051350"/>
      </p:ext>
    </p:extLst>
  </p:cSld>
  <p:clrMapOvr>
    <a:masterClrMapping/>
  </p:clrMapOvr>
  <p:transition spd="slow">
    <p:wipe dir="r"/>
  </p:transition>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066800"/>
            <a:ext cx="8153400" cy="4908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a:spLocks/>
          </p:cNvSpPr>
          <p:nvPr/>
        </p:nvSpPr>
        <p:spPr>
          <a:xfrm>
            <a:off x="111760" y="5955268"/>
            <a:ext cx="1640840" cy="184666"/>
          </a:xfrm>
          <a:prstGeom prst="rect">
            <a:avLst/>
          </a:prstGeom>
        </p:spPr>
        <p:txBody>
          <a:bodyPr wrap="square" lIns="0" tIns="0" rIns="0" bIns="0">
            <a:spAutoFit/>
          </a:bodyPr>
          <a:lstStyle/>
          <a:p>
            <a:r>
              <a:rPr lang="en-CA" sz="1200" b="1" i="1" dirty="0">
                <a:latin typeface="Arial" pitchFamily="34" charset="0"/>
                <a:hlinkClick r:id="rId3" action="ppaction://hlinksldjump"/>
              </a:rPr>
              <a:t>Back to Concurrence</a:t>
            </a:r>
            <a:endParaRPr lang="en-CA" sz="1200" b="1" i="1" dirty="0">
              <a:latin typeface="Arial" pitchFamily="34" charset="0"/>
            </a:endParaRPr>
          </a:p>
        </p:txBody>
      </p:sp>
      <p:pic>
        <p:nvPicPr>
          <p:cNvPr id="2" name="Picture 1">
            <a:extLst>
              <a:ext uri="{FF2B5EF4-FFF2-40B4-BE49-F238E27FC236}">
                <a16:creationId xmlns:a16="http://schemas.microsoft.com/office/drawing/2014/main" id="{A7DFDC27-71E1-4D9B-B44F-F5E7B3E4B265}"/>
              </a:ext>
            </a:extLst>
          </p:cNvPr>
          <p:cNvPicPr>
            <a:picLocks noChangeAspect="1"/>
          </p:cNvPicPr>
          <p:nvPr/>
        </p:nvPicPr>
        <p:blipFill>
          <a:blip r:embed="rId4"/>
          <a:stretch>
            <a:fillRect/>
          </a:stretch>
        </p:blipFill>
        <p:spPr>
          <a:xfrm>
            <a:off x="435496" y="3657236"/>
            <a:ext cx="1349188" cy="1066800"/>
          </a:xfrm>
          <a:prstGeom prst="rect">
            <a:avLst/>
          </a:prstGeom>
        </p:spPr>
      </p:pic>
    </p:spTree>
    <p:extLst>
      <p:ext uri="{BB962C8B-B14F-4D97-AF65-F5344CB8AC3E}">
        <p14:creationId xmlns:p14="http://schemas.microsoft.com/office/powerpoint/2010/main" val="1764233521"/>
      </p:ext>
    </p:extLst>
  </p:cSld>
  <p:clrMapOvr>
    <a:masterClrMapping/>
  </p:clrMapOvr>
  <p:transition spd="slow">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5257800" y="1828800"/>
            <a:ext cx="3467100" cy="2400657"/>
          </a:xfrm>
          <a:prstGeom prst="rect">
            <a:avLst/>
          </a:prstGeom>
        </p:spPr>
        <p:txBody>
          <a:bodyPr wrap="square" lIns="0" tIns="0" rIns="0" bIns="0">
            <a:spAutoFit/>
          </a:bodyPr>
          <a:lstStyle/>
          <a:p>
            <a:r>
              <a:rPr lang="en-CA" sz="1200" dirty="0">
                <a:latin typeface="Arial" pitchFamily="34" charset="0"/>
                <a:cs typeface="Arial" pitchFamily="34" charset="0"/>
              </a:rPr>
              <a:t>When a transfer request has been approved by Alberta Energy, a Memorandum of Registration (MOR) is created and is made available to the client(s) involved. The MOR document is generated in both PDF and XML formats. You may want to save a copy of the PDF or XML file to your local hard drive.</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dirty="0">
                <a:latin typeface="Arial" pitchFamily="34" charset="0"/>
                <a:cs typeface="Arial" pitchFamily="34" charset="0"/>
              </a:rPr>
              <a:t>Once approved, the status of a transfer request will show </a:t>
            </a:r>
            <a:r>
              <a:rPr lang="en-CA" sz="1200" b="1" dirty="0">
                <a:latin typeface="Arial" pitchFamily="34" charset="0"/>
                <a:cs typeface="Arial" pitchFamily="34" charset="0"/>
              </a:rPr>
              <a:t>Completed</a:t>
            </a:r>
            <a:r>
              <a:rPr lang="en-CA" sz="1200" dirty="0">
                <a:latin typeface="Arial" pitchFamily="34" charset="0"/>
                <a:cs typeface="Arial" pitchFamily="34" charset="0"/>
              </a:rPr>
              <a:t>. Otherwise, the status will indicate that the request is </a:t>
            </a:r>
            <a:r>
              <a:rPr lang="en-CA" sz="1200" b="1" dirty="0">
                <a:latin typeface="Arial" pitchFamily="34" charset="0"/>
                <a:cs typeface="Arial" pitchFamily="34" charset="0"/>
              </a:rPr>
              <a:t>Rejected</a:t>
            </a:r>
            <a:r>
              <a:rPr lang="en-CA" sz="1200" dirty="0">
                <a:latin typeface="Arial" pitchFamily="34" charset="0"/>
                <a:cs typeface="Arial" pitchFamily="34" charset="0"/>
              </a:rPr>
              <a:t>.</a:t>
            </a:r>
            <a:br>
              <a:rPr lang="en-CA" sz="1200" dirty="0">
                <a:latin typeface="Arial" pitchFamily="34" charset="0"/>
                <a:cs typeface="Arial" pitchFamily="34" charset="0"/>
              </a:rPr>
            </a:br>
            <a:br>
              <a:rPr lang="en-CA" sz="1200" dirty="0">
                <a:latin typeface="Arial" pitchFamily="34" charset="0"/>
                <a:cs typeface="Arial" pitchFamily="34" charset="0"/>
              </a:rPr>
            </a:br>
            <a:endParaRPr lang="en-CA" sz="1200" dirty="0">
              <a:latin typeface="Arial" pitchFamily="34" charset="0"/>
              <a:cs typeface="Arial" pitchFamily="34" charset="0"/>
            </a:endParaRPr>
          </a:p>
        </p:txBody>
      </p:sp>
      <p:pic>
        <p:nvPicPr>
          <p:cNvPr id="3" name="Picture 6" descr="Transfer - Work In Progress - View MOR - Graphic"/>
          <p:cNvPicPr>
            <a:picLocks noChangeArrowheads="1"/>
          </p:cNvPicPr>
          <p:nvPr/>
        </p:nvPicPr>
        <p:blipFill rotWithShape="1">
          <a:blip r:embed="rId2" cstate="print"/>
          <a:srcRect t="2" b="22595"/>
          <a:stretch/>
        </p:blipFill>
        <p:spPr bwMode="auto">
          <a:xfrm>
            <a:off x="488950" y="1524000"/>
            <a:ext cx="4311650" cy="2556000"/>
          </a:xfrm>
          <a:prstGeom prst="rect">
            <a:avLst/>
          </a:prstGeom>
          <a:noFill/>
        </p:spPr>
      </p:pic>
      <p:sp>
        <p:nvSpPr>
          <p:cNvPr id="6" name="Title 5"/>
          <p:cNvSpPr>
            <a:spLocks noGrp="1"/>
          </p:cNvSpPr>
          <p:nvPr>
            <p:ph type="title" idx="4294967295"/>
          </p:nvPr>
        </p:nvSpPr>
        <p:spPr>
          <a:xfrm>
            <a:off x="609600" y="609600"/>
            <a:ext cx="3352800" cy="731838"/>
          </a:xfrm>
        </p:spPr>
        <p:txBody>
          <a:bodyPr>
            <a:normAutofit/>
          </a:bodyPr>
          <a:lstStyle/>
          <a:p>
            <a:pPr algn="l"/>
            <a:r>
              <a:rPr lang="en-US" sz="1600" b="1" dirty="0">
                <a:latin typeface="Arial" pitchFamily="34" charset="0"/>
                <a:cs typeface="Arial" pitchFamily="34" charset="0"/>
              </a:rPr>
              <a:t>Memorandum</a:t>
            </a:r>
            <a:r>
              <a:rPr lang="en-US" sz="1600" b="1" baseline="0" dirty="0">
                <a:latin typeface="Arial" pitchFamily="34" charset="0"/>
                <a:cs typeface="Arial" pitchFamily="34" charset="0"/>
              </a:rPr>
              <a:t> of Understanding</a:t>
            </a:r>
            <a:endParaRPr lang="en-CA" sz="1600" b="1" dirty="0">
              <a:latin typeface="Arial" pitchFamily="34" charset="0"/>
              <a:cs typeface="Arial" pitchFamily="34" charset="0"/>
            </a:endParaRPr>
          </a:p>
        </p:txBody>
      </p:sp>
    </p:spTree>
  </p:cSld>
  <p:clrMapOvr>
    <a:masterClrMapping/>
  </p:clrMapOvr>
  <p:transition spd="slow">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4953000" y="1734741"/>
            <a:ext cx="3429000" cy="1846659"/>
          </a:xfrm>
          <a:prstGeom prst="rect">
            <a:avLst/>
          </a:prstGeom>
        </p:spPr>
        <p:txBody>
          <a:bodyPr wrap="square" lIns="0" tIns="0" rIns="0" bIns="0">
            <a:spAutoFit/>
          </a:bodyPr>
          <a:lstStyle/>
          <a:p>
            <a:r>
              <a:rPr lang="en-CA" sz="1200" dirty="0">
                <a:latin typeface="Arial" pitchFamily="34" charset="0"/>
                <a:cs typeface="Arial" pitchFamily="34" charset="0"/>
              </a:rPr>
              <a:t>When a transfer request is deleted, the status is changed to </a:t>
            </a:r>
            <a:r>
              <a:rPr lang="en-CA" sz="1200" u="sng" dirty="0">
                <a:latin typeface="Arial" pitchFamily="34" charset="0"/>
                <a:cs typeface="Arial" pitchFamily="34" charset="0"/>
              </a:rPr>
              <a:t>Client Cancelled</a:t>
            </a:r>
            <a:r>
              <a:rPr lang="en-CA" sz="1200" dirty="0">
                <a:latin typeface="Arial" pitchFamily="34" charset="0"/>
                <a:cs typeface="Arial" pitchFamily="34" charset="0"/>
              </a:rPr>
              <a:t>. Use the </a:t>
            </a:r>
            <a:r>
              <a:rPr lang="en-CA" sz="1200" b="1" dirty="0">
                <a:latin typeface="Arial" pitchFamily="34" charset="0"/>
                <a:cs typeface="Arial" pitchFamily="34" charset="0"/>
              </a:rPr>
              <a:t>Copy Transfer</a:t>
            </a:r>
            <a:r>
              <a:rPr lang="en-CA" sz="1200" dirty="0">
                <a:latin typeface="Arial" pitchFamily="34" charset="0"/>
                <a:cs typeface="Arial" pitchFamily="34" charset="0"/>
              </a:rPr>
              <a:t> option if you want to copy the information in the cancelled request to create a new transfer request.</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dirty="0">
                <a:latin typeface="Arial" pitchFamily="34" charset="0"/>
                <a:cs typeface="Arial" pitchFamily="34" charset="0"/>
              </a:rPr>
              <a:t>Only a </a:t>
            </a:r>
            <a:r>
              <a:rPr lang="en-CA" sz="1200" b="1" dirty="0">
                <a:latin typeface="Arial" pitchFamily="34" charset="0"/>
                <a:cs typeface="Arial" pitchFamily="34" charset="0"/>
              </a:rPr>
              <a:t>Creator</a:t>
            </a:r>
            <a:r>
              <a:rPr lang="en-CA" sz="1200" dirty="0">
                <a:latin typeface="Arial" pitchFamily="34" charset="0"/>
                <a:cs typeface="Arial" pitchFamily="34" charset="0"/>
              </a:rPr>
              <a:t> can delete a transfer.</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dirty="0">
                <a:latin typeface="Arial" pitchFamily="34" charset="0"/>
                <a:cs typeface="Arial" pitchFamily="34" charset="0"/>
              </a:rPr>
              <a:t>Click on </a:t>
            </a:r>
            <a:r>
              <a:rPr lang="en-CA" sz="1200" i="1" dirty="0">
                <a:latin typeface="Arial" pitchFamily="34" charset="0"/>
                <a:cs typeface="Arial" pitchFamily="34" charset="0"/>
              </a:rPr>
              <a:t>More Information</a:t>
            </a:r>
            <a:r>
              <a:rPr lang="en-CA" sz="1200" dirty="0">
                <a:latin typeface="Arial" pitchFamily="34" charset="0"/>
                <a:cs typeface="Arial" pitchFamily="34" charset="0"/>
              </a:rPr>
              <a:t> to view how to </a:t>
            </a:r>
            <a:r>
              <a:rPr lang="en-CA" sz="1200" b="1" dirty="0">
                <a:latin typeface="Arial" pitchFamily="34" charset="0"/>
                <a:cs typeface="Arial" pitchFamily="34" charset="0"/>
              </a:rPr>
              <a:t>delete transfer request</a:t>
            </a:r>
            <a:r>
              <a:rPr lang="en-CA" sz="1200" dirty="0">
                <a:latin typeface="Arial" pitchFamily="34" charset="0"/>
                <a:cs typeface="Arial" pitchFamily="34" charset="0"/>
              </a:rPr>
              <a:t>.</a:t>
            </a:r>
          </a:p>
        </p:txBody>
      </p:sp>
      <p:pic>
        <p:nvPicPr>
          <p:cNvPr id="3" name="Picture 7" descr="Transfers - Work In Progress - Delete Transfer - Graphic"/>
          <p:cNvPicPr>
            <a:picLocks noChangeArrowheads="1"/>
          </p:cNvPicPr>
          <p:nvPr/>
        </p:nvPicPr>
        <p:blipFill rotWithShape="1">
          <a:blip r:embed="rId2" cstate="print"/>
          <a:srcRect t="2" b="32406"/>
          <a:stretch/>
        </p:blipFill>
        <p:spPr bwMode="auto">
          <a:xfrm>
            <a:off x="323850" y="1578000"/>
            <a:ext cx="4311650" cy="2232000"/>
          </a:xfrm>
          <a:prstGeom prst="rect">
            <a:avLst/>
          </a:prstGeom>
          <a:noFill/>
        </p:spPr>
      </p:pic>
      <p:sp>
        <p:nvSpPr>
          <p:cNvPr id="6" name="Title 5"/>
          <p:cNvSpPr>
            <a:spLocks noGrp="1"/>
          </p:cNvSpPr>
          <p:nvPr>
            <p:ph type="title" idx="4294967295"/>
          </p:nvPr>
        </p:nvSpPr>
        <p:spPr>
          <a:xfrm>
            <a:off x="609600" y="533400"/>
            <a:ext cx="1676400" cy="808038"/>
          </a:xfrm>
        </p:spPr>
        <p:txBody>
          <a:bodyPr>
            <a:normAutofit/>
          </a:bodyPr>
          <a:lstStyle/>
          <a:p>
            <a:pPr algn="l"/>
            <a:r>
              <a:rPr lang="en-CA" sz="1600" b="1" dirty="0">
                <a:latin typeface="Arial" pitchFamily="34" charset="0"/>
                <a:cs typeface="Arial" pitchFamily="34" charset="0"/>
              </a:rPr>
              <a:t>Delete Transfer</a:t>
            </a:r>
          </a:p>
        </p:txBody>
      </p:sp>
      <p:sp>
        <p:nvSpPr>
          <p:cNvPr id="7" name="Rectangle 6"/>
          <p:cNvSpPr>
            <a:spLocks/>
          </p:cNvSpPr>
          <p:nvPr/>
        </p:nvSpPr>
        <p:spPr>
          <a:xfrm>
            <a:off x="7763510" y="860167"/>
            <a:ext cx="1314450" cy="369332"/>
          </a:xfrm>
          <a:prstGeom prst="rect">
            <a:avLst/>
          </a:prstGeom>
        </p:spPr>
        <p:txBody>
          <a:bodyPr wrap="square" lIns="0" tIns="0" rIns="0" bIns="0">
            <a:spAutoFit/>
          </a:bodyPr>
          <a:lstStyle/>
          <a:p>
            <a:r>
              <a:rPr lang="en-CA" sz="1200" b="1" i="1" dirty="0">
                <a:latin typeface="Arial" pitchFamily="34" charset="0"/>
                <a:hlinkClick r:id="rId3" action="ppaction://hlinksldjump"/>
              </a:rPr>
              <a:t>More Information (Pages 44 to 47) </a:t>
            </a:r>
            <a:endParaRPr lang="en-CA" sz="1200" b="1" i="1" dirty="0">
              <a:latin typeface="Arial" pitchFamily="34" charset="0"/>
            </a:endParaRPr>
          </a:p>
        </p:txBody>
      </p:sp>
    </p:spTree>
  </p:cSld>
  <p:clrMapOvr>
    <a:masterClrMapping/>
  </p:clrMapOvr>
  <p:transition spd="slow">
    <p:wipe dir="r"/>
  </p:transition>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192988"/>
            <a:ext cx="4953000" cy="2981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063544"/>
            <a:ext cx="5410200" cy="3256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640840" cy="369332"/>
          </a:xfrm>
          <a:prstGeom prst="rect">
            <a:avLst/>
          </a:prstGeom>
        </p:spPr>
        <p:txBody>
          <a:bodyPr wrap="square" lIns="0" tIns="0" rIns="0" bIns="0">
            <a:spAutoFit/>
          </a:bodyPr>
          <a:lstStyle/>
          <a:p>
            <a:r>
              <a:rPr lang="en-CA" sz="1200" b="1" i="1" dirty="0">
                <a:latin typeface="Arial" pitchFamily="34" charset="0"/>
                <a:hlinkClick r:id="rId4" action="ppaction://hlinksldjump"/>
              </a:rPr>
              <a:t>Back to Delete Transfer</a:t>
            </a:r>
            <a:endParaRPr lang="en-CA" sz="1200" b="1" i="1" dirty="0">
              <a:latin typeface="Arial" pitchFamily="34" charset="0"/>
            </a:endParaRPr>
          </a:p>
        </p:txBody>
      </p:sp>
      <p:pic>
        <p:nvPicPr>
          <p:cNvPr id="3" name="Picture 2">
            <a:extLst>
              <a:ext uri="{FF2B5EF4-FFF2-40B4-BE49-F238E27FC236}">
                <a16:creationId xmlns:a16="http://schemas.microsoft.com/office/drawing/2014/main" id="{90A70936-3474-4676-863B-4DA8D263BE2D}"/>
              </a:ext>
            </a:extLst>
          </p:cNvPr>
          <p:cNvPicPr>
            <a:picLocks noChangeAspect="1"/>
          </p:cNvPicPr>
          <p:nvPr/>
        </p:nvPicPr>
        <p:blipFill>
          <a:blip r:embed="rId5"/>
          <a:stretch>
            <a:fillRect/>
          </a:stretch>
        </p:blipFill>
        <p:spPr>
          <a:xfrm>
            <a:off x="3686476" y="4876800"/>
            <a:ext cx="906379" cy="716672"/>
          </a:xfrm>
          <a:prstGeom prst="rect">
            <a:avLst/>
          </a:prstGeom>
        </p:spPr>
      </p:pic>
      <p:pic>
        <p:nvPicPr>
          <p:cNvPr id="5" name="Picture 4">
            <a:extLst>
              <a:ext uri="{FF2B5EF4-FFF2-40B4-BE49-F238E27FC236}">
                <a16:creationId xmlns:a16="http://schemas.microsoft.com/office/drawing/2014/main" id="{B4E69312-CED6-4AF6-8529-4C3961B28469}"/>
              </a:ext>
            </a:extLst>
          </p:cNvPr>
          <p:cNvPicPr>
            <a:picLocks noChangeAspect="1"/>
          </p:cNvPicPr>
          <p:nvPr/>
        </p:nvPicPr>
        <p:blipFill>
          <a:blip r:embed="rId5"/>
          <a:stretch>
            <a:fillRect/>
          </a:stretch>
        </p:blipFill>
        <p:spPr>
          <a:xfrm>
            <a:off x="30480" y="2910794"/>
            <a:ext cx="983066" cy="777308"/>
          </a:xfrm>
          <a:prstGeom prst="rect">
            <a:avLst/>
          </a:prstGeom>
        </p:spPr>
      </p:pic>
    </p:spTree>
    <p:extLst>
      <p:ext uri="{BB962C8B-B14F-4D97-AF65-F5344CB8AC3E}">
        <p14:creationId xmlns:p14="http://schemas.microsoft.com/office/powerpoint/2010/main" val="190681407"/>
      </p:ext>
    </p:extLst>
  </p:cSld>
  <p:clrMapOvr>
    <a:masterClrMapping/>
  </p:clrMapOvr>
  <p:transition spd="slow">
    <p:wipe dir="r"/>
  </p:transition>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02" y="861135"/>
            <a:ext cx="5867400" cy="3532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865272"/>
            <a:ext cx="5829300" cy="3509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640840" cy="369332"/>
          </a:xfrm>
          <a:prstGeom prst="rect">
            <a:avLst/>
          </a:prstGeom>
        </p:spPr>
        <p:txBody>
          <a:bodyPr wrap="square" lIns="0" tIns="0" rIns="0" bIns="0">
            <a:spAutoFit/>
          </a:bodyPr>
          <a:lstStyle/>
          <a:p>
            <a:r>
              <a:rPr lang="en-CA" sz="1200" b="1" i="1" dirty="0">
                <a:latin typeface="Arial" pitchFamily="34" charset="0"/>
                <a:hlinkClick r:id="rId4" action="ppaction://hlinksldjump"/>
              </a:rPr>
              <a:t>Back to Delete Transfer</a:t>
            </a:r>
            <a:endParaRPr lang="en-CA" sz="1200" b="1" i="1" dirty="0">
              <a:latin typeface="Arial" pitchFamily="34" charset="0"/>
            </a:endParaRPr>
          </a:p>
        </p:txBody>
      </p:sp>
      <p:pic>
        <p:nvPicPr>
          <p:cNvPr id="2" name="Picture 1">
            <a:extLst>
              <a:ext uri="{FF2B5EF4-FFF2-40B4-BE49-F238E27FC236}">
                <a16:creationId xmlns:a16="http://schemas.microsoft.com/office/drawing/2014/main" id="{6FC64622-6A5A-4090-80BF-A0608D9D5B93}"/>
              </a:ext>
            </a:extLst>
          </p:cNvPr>
          <p:cNvPicPr>
            <a:picLocks noChangeAspect="1"/>
          </p:cNvPicPr>
          <p:nvPr/>
        </p:nvPicPr>
        <p:blipFill>
          <a:blip r:embed="rId5"/>
          <a:stretch>
            <a:fillRect/>
          </a:stretch>
        </p:blipFill>
        <p:spPr>
          <a:xfrm>
            <a:off x="3276600" y="4800600"/>
            <a:ext cx="881369" cy="696896"/>
          </a:xfrm>
          <a:prstGeom prst="rect">
            <a:avLst/>
          </a:prstGeom>
        </p:spPr>
      </p:pic>
      <p:pic>
        <p:nvPicPr>
          <p:cNvPr id="3" name="Picture 2">
            <a:extLst>
              <a:ext uri="{FF2B5EF4-FFF2-40B4-BE49-F238E27FC236}">
                <a16:creationId xmlns:a16="http://schemas.microsoft.com/office/drawing/2014/main" id="{B8C078B9-B3E3-45D3-8EE7-9B82985C40C8}"/>
              </a:ext>
            </a:extLst>
          </p:cNvPr>
          <p:cNvPicPr>
            <a:picLocks noChangeAspect="1"/>
          </p:cNvPicPr>
          <p:nvPr/>
        </p:nvPicPr>
        <p:blipFill>
          <a:blip r:embed="rId5"/>
          <a:stretch>
            <a:fillRect/>
          </a:stretch>
        </p:blipFill>
        <p:spPr>
          <a:xfrm>
            <a:off x="111760" y="2868480"/>
            <a:ext cx="848119" cy="670606"/>
          </a:xfrm>
          <a:prstGeom prst="rect">
            <a:avLst/>
          </a:prstGeom>
        </p:spPr>
      </p:pic>
    </p:spTree>
    <p:extLst>
      <p:ext uri="{BB962C8B-B14F-4D97-AF65-F5344CB8AC3E}">
        <p14:creationId xmlns:p14="http://schemas.microsoft.com/office/powerpoint/2010/main" val="98506073"/>
      </p:ext>
    </p:extLst>
  </p:cSld>
  <p:clrMapOvr>
    <a:masterClrMapping/>
  </p:clrMapOvr>
  <p:transition spd="slow">
    <p:wipe dir="r"/>
  </p:transition>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868528"/>
            <a:ext cx="4506433" cy="2712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052114"/>
            <a:ext cx="5562600" cy="3348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640840" cy="369332"/>
          </a:xfrm>
          <a:prstGeom prst="rect">
            <a:avLst/>
          </a:prstGeom>
        </p:spPr>
        <p:txBody>
          <a:bodyPr wrap="square" lIns="0" tIns="0" rIns="0" bIns="0">
            <a:spAutoFit/>
          </a:bodyPr>
          <a:lstStyle/>
          <a:p>
            <a:r>
              <a:rPr lang="en-CA" sz="1200" b="1" i="1" dirty="0">
                <a:latin typeface="Arial" pitchFamily="34" charset="0"/>
                <a:hlinkClick r:id="rId4" action="ppaction://hlinksldjump"/>
              </a:rPr>
              <a:t>Back to Delete Transfer</a:t>
            </a:r>
            <a:endParaRPr lang="en-CA" sz="1200" b="1" i="1" dirty="0">
              <a:latin typeface="Arial" pitchFamily="34" charset="0"/>
            </a:endParaRPr>
          </a:p>
        </p:txBody>
      </p:sp>
      <p:pic>
        <p:nvPicPr>
          <p:cNvPr id="2" name="Picture 1">
            <a:extLst>
              <a:ext uri="{FF2B5EF4-FFF2-40B4-BE49-F238E27FC236}">
                <a16:creationId xmlns:a16="http://schemas.microsoft.com/office/drawing/2014/main" id="{DA5E2500-EE7E-4619-8035-9B6612273667}"/>
              </a:ext>
            </a:extLst>
          </p:cNvPr>
          <p:cNvPicPr>
            <a:picLocks noChangeAspect="1"/>
          </p:cNvPicPr>
          <p:nvPr/>
        </p:nvPicPr>
        <p:blipFill>
          <a:blip r:embed="rId5"/>
          <a:stretch>
            <a:fillRect/>
          </a:stretch>
        </p:blipFill>
        <p:spPr>
          <a:xfrm>
            <a:off x="3505200" y="4876800"/>
            <a:ext cx="930553" cy="735786"/>
          </a:xfrm>
          <a:prstGeom prst="rect">
            <a:avLst/>
          </a:prstGeom>
        </p:spPr>
      </p:pic>
      <p:pic>
        <p:nvPicPr>
          <p:cNvPr id="3" name="Picture 2">
            <a:extLst>
              <a:ext uri="{FF2B5EF4-FFF2-40B4-BE49-F238E27FC236}">
                <a16:creationId xmlns:a16="http://schemas.microsoft.com/office/drawing/2014/main" id="{20B19ECF-5CAC-4A9D-B0AE-5E30A4CFDD56}"/>
              </a:ext>
            </a:extLst>
          </p:cNvPr>
          <p:cNvPicPr>
            <a:picLocks noChangeAspect="1"/>
          </p:cNvPicPr>
          <p:nvPr/>
        </p:nvPicPr>
        <p:blipFill>
          <a:blip r:embed="rId5"/>
          <a:stretch>
            <a:fillRect/>
          </a:stretch>
        </p:blipFill>
        <p:spPr>
          <a:xfrm>
            <a:off x="156012" y="2362200"/>
            <a:ext cx="776168" cy="613714"/>
          </a:xfrm>
          <a:prstGeom prst="rect">
            <a:avLst/>
          </a:prstGeom>
        </p:spPr>
      </p:pic>
    </p:spTree>
    <p:extLst>
      <p:ext uri="{BB962C8B-B14F-4D97-AF65-F5344CB8AC3E}">
        <p14:creationId xmlns:p14="http://schemas.microsoft.com/office/powerpoint/2010/main" val="471233236"/>
      </p:ext>
    </p:extLst>
  </p:cSld>
  <p:clrMapOvr>
    <a:masterClrMapping/>
  </p:clrMapOvr>
  <p:transition spd="slow">
    <p:wipe dir="r"/>
  </p:transition>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57099"/>
            <a:ext cx="5410200" cy="3256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3300" y="3048000"/>
            <a:ext cx="5524500" cy="3325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640840" cy="369332"/>
          </a:xfrm>
          <a:prstGeom prst="rect">
            <a:avLst/>
          </a:prstGeom>
        </p:spPr>
        <p:txBody>
          <a:bodyPr wrap="square" lIns="0" tIns="0" rIns="0" bIns="0">
            <a:spAutoFit/>
          </a:bodyPr>
          <a:lstStyle/>
          <a:p>
            <a:r>
              <a:rPr lang="en-CA" sz="1200" b="1" i="1" dirty="0">
                <a:latin typeface="Arial" pitchFamily="34" charset="0"/>
                <a:hlinkClick r:id="rId4" action="ppaction://hlinksldjump"/>
              </a:rPr>
              <a:t>Back to Delete Transfer</a:t>
            </a:r>
            <a:endParaRPr lang="en-CA" sz="1200" b="1" i="1" dirty="0">
              <a:latin typeface="Arial" pitchFamily="34" charset="0"/>
            </a:endParaRPr>
          </a:p>
        </p:txBody>
      </p:sp>
      <p:pic>
        <p:nvPicPr>
          <p:cNvPr id="2" name="Picture 1">
            <a:extLst>
              <a:ext uri="{FF2B5EF4-FFF2-40B4-BE49-F238E27FC236}">
                <a16:creationId xmlns:a16="http://schemas.microsoft.com/office/drawing/2014/main" id="{A80DD9FA-A354-4B2C-A891-F4A83FE0244C}"/>
              </a:ext>
            </a:extLst>
          </p:cNvPr>
          <p:cNvPicPr>
            <a:picLocks noChangeAspect="1"/>
          </p:cNvPicPr>
          <p:nvPr/>
        </p:nvPicPr>
        <p:blipFill>
          <a:blip r:embed="rId5"/>
          <a:stretch>
            <a:fillRect/>
          </a:stretch>
        </p:blipFill>
        <p:spPr>
          <a:xfrm>
            <a:off x="3575084" y="4876800"/>
            <a:ext cx="960019" cy="759085"/>
          </a:xfrm>
          <a:prstGeom prst="rect">
            <a:avLst/>
          </a:prstGeom>
        </p:spPr>
      </p:pic>
      <p:pic>
        <p:nvPicPr>
          <p:cNvPr id="5" name="Picture 4">
            <a:extLst>
              <a:ext uri="{FF2B5EF4-FFF2-40B4-BE49-F238E27FC236}">
                <a16:creationId xmlns:a16="http://schemas.microsoft.com/office/drawing/2014/main" id="{EBA158B7-B5E0-461E-8706-6CA4D3D0E84F}"/>
              </a:ext>
            </a:extLst>
          </p:cNvPr>
          <p:cNvPicPr>
            <a:picLocks noChangeAspect="1"/>
          </p:cNvPicPr>
          <p:nvPr/>
        </p:nvPicPr>
        <p:blipFill>
          <a:blip r:embed="rId5"/>
          <a:stretch>
            <a:fillRect/>
          </a:stretch>
        </p:blipFill>
        <p:spPr>
          <a:xfrm>
            <a:off x="147855" y="2652494"/>
            <a:ext cx="885681" cy="700306"/>
          </a:xfrm>
          <a:prstGeom prst="rect">
            <a:avLst/>
          </a:prstGeom>
        </p:spPr>
      </p:pic>
    </p:spTree>
    <p:extLst>
      <p:ext uri="{BB962C8B-B14F-4D97-AF65-F5344CB8AC3E}">
        <p14:creationId xmlns:p14="http://schemas.microsoft.com/office/powerpoint/2010/main" val="1029228704"/>
      </p:ext>
    </p:extLst>
  </p:cSld>
  <p:clrMapOvr>
    <a:masterClrMapping/>
  </p:clrMapOvr>
  <p:transition spd="slow">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4965700" y="1605677"/>
            <a:ext cx="3416300" cy="2215991"/>
          </a:xfrm>
          <a:prstGeom prst="rect">
            <a:avLst/>
          </a:prstGeom>
        </p:spPr>
        <p:txBody>
          <a:bodyPr wrap="square" lIns="0" tIns="0" rIns="0" bIns="0">
            <a:spAutoFit/>
          </a:bodyPr>
          <a:lstStyle/>
          <a:p>
            <a:r>
              <a:rPr lang="en-CA" sz="1200" dirty="0">
                <a:latin typeface="Arial" pitchFamily="34" charset="0"/>
                <a:cs typeface="Arial" pitchFamily="34" charset="0"/>
              </a:rPr>
              <a:t>When a transfer request is rejected by the transferee client or cancelled by the transferor client, the status of the request is </a:t>
            </a:r>
            <a:r>
              <a:rPr lang="en-CA" sz="1200" u="sng" dirty="0">
                <a:latin typeface="Arial" pitchFamily="34" charset="0"/>
                <a:cs typeface="Arial" pitchFamily="34" charset="0"/>
              </a:rPr>
              <a:t>Client Rejected</a:t>
            </a:r>
            <a:r>
              <a:rPr lang="en-CA" sz="1200" dirty="0">
                <a:latin typeface="Arial" pitchFamily="34" charset="0"/>
                <a:cs typeface="Arial" pitchFamily="34" charset="0"/>
              </a:rPr>
              <a:t> or </a:t>
            </a:r>
            <a:r>
              <a:rPr lang="en-CA" sz="1200" u="sng" dirty="0">
                <a:latin typeface="Arial" pitchFamily="34" charset="0"/>
                <a:cs typeface="Arial" pitchFamily="34" charset="0"/>
              </a:rPr>
              <a:t>Client Cancelled</a:t>
            </a:r>
            <a:r>
              <a:rPr lang="en-CA" sz="1200" dirty="0">
                <a:latin typeface="Arial" pitchFamily="34" charset="0"/>
                <a:cs typeface="Arial" pitchFamily="34" charset="0"/>
              </a:rPr>
              <a:t>, respectively. The rejected/cancelled request can be copied to create a new one. A new request number is assigned and the transfer status is set to </a:t>
            </a:r>
            <a:r>
              <a:rPr lang="en-CA" sz="1200" b="1" dirty="0">
                <a:latin typeface="Arial" pitchFamily="34" charset="0"/>
                <a:cs typeface="Arial" pitchFamily="34" charset="0"/>
              </a:rPr>
              <a:t>Work In Progress</a:t>
            </a:r>
            <a:r>
              <a:rPr lang="en-CA" sz="1200" dirty="0">
                <a:latin typeface="Arial" pitchFamily="34" charset="0"/>
                <a:cs typeface="Arial" pitchFamily="34" charset="0"/>
              </a:rPr>
              <a:t>.</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dirty="0">
                <a:latin typeface="Arial" pitchFamily="34" charset="0"/>
                <a:cs typeface="Arial" pitchFamily="34" charset="0"/>
              </a:rPr>
              <a:t>Only a </a:t>
            </a:r>
            <a:r>
              <a:rPr lang="en-CA" sz="1200" b="1" dirty="0">
                <a:latin typeface="Arial" pitchFamily="34" charset="0"/>
                <a:cs typeface="Arial" pitchFamily="34" charset="0"/>
              </a:rPr>
              <a:t>Creator</a:t>
            </a:r>
            <a:r>
              <a:rPr lang="en-CA" sz="1200" dirty="0">
                <a:latin typeface="Arial" pitchFamily="34" charset="0"/>
                <a:cs typeface="Arial" pitchFamily="34" charset="0"/>
              </a:rPr>
              <a:t> role can copy a transfer.</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dirty="0">
                <a:latin typeface="Arial" pitchFamily="34" charset="0"/>
                <a:cs typeface="Arial" pitchFamily="34" charset="0"/>
              </a:rPr>
              <a:t>Click on </a:t>
            </a:r>
            <a:r>
              <a:rPr lang="en-CA" sz="1200" i="1" dirty="0">
                <a:latin typeface="Arial" pitchFamily="34" charset="0"/>
                <a:cs typeface="Arial" pitchFamily="34" charset="0"/>
              </a:rPr>
              <a:t>More Information</a:t>
            </a:r>
            <a:r>
              <a:rPr lang="en-CA" sz="1200" dirty="0">
                <a:latin typeface="Arial" pitchFamily="34" charset="0"/>
                <a:cs typeface="Arial" pitchFamily="34" charset="0"/>
              </a:rPr>
              <a:t> to view how to </a:t>
            </a:r>
            <a:r>
              <a:rPr lang="en-CA" sz="1200" b="1" dirty="0">
                <a:latin typeface="Arial" pitchFamily="34" charset="0"/>
                <a:cs typeface="Arial" pitchFamily="34" charset="0"/>
              </a:rPr>
              <a:t>copy transfer request</a:t>
            </a:r>
            <a:r>
              <a:rPr lang="en-CA" sz="1200" dirty="0">
                <a:latin typeface="Arial" pitchFamily="34" charset="0"/>
                <a:cs typeface="Arial" pitchFamily="34" charset="0"/>
              </a:rPr>
              <a:t>.</a:t>
            </a:r>
          </a:p>
        </p:txBody>
      </p:sp>
      <p:pic>
        <p:nvPicPr>
          <p:cNvPr id="3" name="Picture 8" descr="Transfers - Work In Progress - Copy Transfer - Graphic"/>
          <p:cNvPicPr>
            <a:picLocks noChangeArrowheads="1"/>
          </p:cNvPicPr>
          <p:nvPr/>
        </p:nvPicPr>
        <p:blipFill rotWithShape="1">
          <a:blip r:embed="rId2" cstate="print"/>
          <a:srcRect t="2" b="37857"/>
          <a:stretch/>
        </p:blipFill>
        <p:spPr bwMode="auto">
          <a:xfrm>
            <a:off x="488950" y="1605677"/>
            <a:ext cx="4311650" cy="2052000"/>
          </a:xfrm>
          <a:prstGeom prst="rect">
            <a:avLst/>
          </a:prstGeom>
          <a:noFill/>
        </p:spPr>
      </p:pic>
      <p:sp>
        <p:nvSpPr>
          <p:cNvPr id="6" name="Title 5"/>
          <p:cNvSpPr>
            <a:spLocks noGrp="1"/>
          </p:cNvSpPr>
          <p:nvPr>
            <p:ph type="title" idx="4294967295"/>
          </p:nvPr>
        </p:nvSpPr>
        <p:spPr>
          <a:xfrm>
            <a:off x="609600" y="609600"/>
            <a:ext cx="1600200" cy="731838"/>
          </a:xfrm>
        </p:spPr>
        <p:txBody>
          <a:bodyPr>
            <a:normAutofit/>
          </a:bodyPr>
          <a:lstStyle/>
          <a:p>
            <a:pPr algn="l"/>
            <a:r>
              <a:rPr lang="en-CA" sz="1600" b="1" dirty="0">
                <a:latin typeface="Arial" pitchFamily="34" charset="0"/>
                <a:cs typeface="Arial" pitchFamily="34" charset="0"/>
              </a:rPr>
              <a:t>Copy Transfer</a:t>
            </a:r>
          </a:p>
        </p:txBody>
      </p:sp>
      <p:sp>
        <p:nvSpPr>
          <p:cNvPr id="7" name="Rectangle 6"/>
          <p:cNvSpPr>
            <a:spLocks/>
          </p:cNvSpPr>
          <p:nvPr/>
        </p:nvSpPr>
        <p:spPr>
          <a:xfrm>
            <a:off x="7763510" y="860167"/>
            <a:ext cx="1314450" cy="369332"/>
          </a:xfrm>
          <a:prstGeom prst="rect">
            <a:avLst/>
          </a:prstGeom>
        </p:spPr>
        <p:txBody>
          <a:bodyPr wrap="square" lIns="0" tIns="0" rIns="0" bIns="0">
            <a:spAutoFit/>
          </a:bodyPr>
          <a:lstStyle/>
          <a:p>
            <a:r>
              <a:rPr lang="en-CA" sz="1200" b="1" i="1" dirty="0">
                <a:latin typeface="Arial" pitchFamily="34" charset="0"/>
                <a:hlinkClick r:id="rId3" action="ppaction://hlinksldjump"/>
              </a:rPr>
              <a:t>More Information (Pages 49 to 52) </a:t>
            </a:r>
            <a:endParaRPr lang="en-CA" sz="1200" b="1" i="1" dirty="0">
              <a:latin typeface="Arial" pitchFamily="34" charset="0"/>
            </a:endParaRPr>
          </a:p>
        </p:txBody>
      </p:sp>
    </p:spTree>
  </p:cSld>
  <p:clrMapOvr>
    <a:masterClrMapping/>
  </p:clrMapOvr>
  <p:transition spd="slow">
    <p:wipe dir="r"/>
  </p:transition>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192988"/>
            <a:ext cx="4953000" cy="2981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200400"/>
            <a:ext cx="5181600" cy="3119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640840" cy="184666"/>
          </a:xfrm>
          <a:prstGeom prst="rect">
            <a:avLst/>
          </a:prstGeom>
        </p:spPr>
        <p:txBody>
          <a:bodyPr wrap="square" lIns="0" tIns="0" rIns="0" bIns="0">
            <a:spAutoFit/>
          </a:bodyPr>
          <a:lstStyle/>
          <a:p>
            <a:r>
              <a:rPr lang="en-CA" sz="1200" b="1" i="1" dirty="0">
                <a:latin typeface="Arial" pitchFamily="34" charset="0"/>
                <a:hlinkClick r:id="rId4" action="ppaction://hlinksldjump"/>
              </a:rPr>
              <a:t>Back to Copy Transfer</a:t>
            </a:r>
            <a:endParaRPr lang="en-CA" sz="1200" b="1" i="1" dirty="0">
              <a:latin typeface="Arial" pitchFamily="34" charset="0"/>
            </a:endParaRPr>
          </a:p>
        </p:txBody>
      </p:sp>
      <p:pic>
        <p:nvPicPr>
          <p:cNvPr id="3" name="Picture 2">
            <a:extLst>
              <a:ext uri="{FF2B5EF4-FFF2-40B4-BE49-F238E27FC236}">
                <a16:creationId xmlns:a16="http://schemas.microsoft.com/office/drawing/2014/main" id="{07803D81-AA37-449A-AA23-8514BF9056CB}"/>
              </a:ext>
            </a:extLst>
          </p:cNvPr>
          <p:cNvPicPr>
            <a:picLocks noChangeAspect="1"/>
          </p:cNvPicPr>
          <p:nvPr/>
        </p:nvPicPr>
        <p:blipFill>
          <a:blip r:embed="rId5"/>
          <a:stretch>
            <a:fillRect/>
          </a:stretch>
        </p:blipFill>
        <p:spPr>
          <a:xfrm>
            <a:off x="3936676" y="4988106"/>
            <a:ext cx="856087" cy="676906"/>
          </a:xfrm>
          <a:prstGeom prst="rect">
            <a:avLst/>
          </a:prstGeom>
        </p:spPr>
      </p:pic>
      <p:pic>
        <p:nvPicPr>
          <p:cNvPr id="5" name="Picture 4">
            <a:extLst>
              <a:ext uri="{FF2B5EF4-FFF2-40B4-BE49-F238E27FC236}">
                <a16:creationId xmlns:a16="http://schemas.microsoft.com/office/drawing/2014/main" id="{CD5F6901-1563-4085-99D5-6638A1730326}"/>
              </a:ext>
            </a:extLst>
          </p:cNvPr>
          <p:cNvPicPr>
            <a:picLocks noChangeAspect="1"/>
          </p:cNvPicPr>
          <p:nvPr/>
        </p:nvPicPr>
        <p:blipFill>
          <a:blip r:embed="rId5"/>
          <a:stretch>
            <a:fillRect/>
          </a:stretch>
        </p:blipFill>
        <p:spPr>
          <a:xfrm>
            <a:off x="104541" y="2899565"/>
            <a:ext cx="997268" cy="788537"/>
          </a:xfrm>
          <a:prstGeom prst="rect">
            <a:avLst/>
          </a:prstGeom>
        </p:spPr>
      </p:pic>
    </p:spTree>
    <p:extLst>
      <p:ext uri="{BB962C8B-B14F-4D97-AF65-F5344CB8AC3E}">
        <p14:creationId xmlns:p14="http://schemas.microsoft.com/office/powerpoint/2010/main" val="2432010296"/>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p:cNvSpPr>
          <p:nvPr/>
        </p:nvSpPr>
        <p:spPr>
          <a:xfrm>
            <a:off x="7763510" y="860167"/>
            <a:ext cx="1314450" cy="369332"/>
          </a:xfrm>
          <a:prstGeom prst="rect">
            <a:avLst/>
          </a:prstGeom>
        </p:spPr>
        <p:txBody>
          <a:bodyPr wrap="square" lIns="0" tIns="0" rIns="0" bIns="0">
            <a:spAutoFit/>
          </a:bodyPr>
          <a:lstStyle/>
          <a:p>
            <a:r>
              <a:rPr lang="en-CA" sz="1200" b="1" i="1" dirty="0">
                <a:latin typeface="Arial" pitchFamily="34" charset="0"/>
                <a:hlinkClick r:id="rId3" action="ppaction://hlinksldjump"/>
              </a:rPr>
              <a:t>More Information (Pages 6 to 11) </a:t>
            </a:r>
            <a:endParaRPr lang="en-CA" sz="1200" b="1" i="1" dirty="0">
              <a:latin typeface="Arial" pitchFamily="34" charset="0"/>
            </a:endParaRPr>
          </a:p>
        </p:txBody>
      </p:sp>
      <p:sp>
        <p:nvSpPr>
          <p:cNvPr id="5" name="Title 4"/>
          <p:cNvSpPr>
            <a:spLocks noGrp="1"/>
          </p:cNvSpPr>
          <p:nvPr>
            <p:ph type="title" idx="4294967295"/>
          </p:nvPr>
        </p:nvSpPr>
        <p:spPr>
          <a:xfrm>
            <a:off x="685800" y="533400"/>
            <a:ext cx="4343400" cy="808038"/>
          </a:xfrm>
        </p:spPr>
        <p:txBody>
          <a:bodyPr>
            <a:normAutofit/>
          </a:bodyPr>
          <a:lstStyle/>
          <a:p>
            <a:pPr algn="l"/>
            <a:r>
              <a:rPr lang="en-CA" sz="1600" b="1" dirty="0">
                <a:latin typeface="Arial" pitchFamily="34" charset="0"/>
                <a:cs typeface="Arial" pitchFamily="34" charset="0"/>
              </a:rPr>
              <a:t>Work in Progress – Find Transfer Request</a:t>
            </a:r>
          </a:p>
        </p:txBody>
      </p:sp>
      <p:sp>
        <p:nvSpPr>
          <p:cNvPr id="4" name="Rectangle 3"/>
          <p:cNvSpPr/>
          <p:nvPr/>
        </p:nvSpPr>
        <p:spPr>
          <a:xfrm>
            <a:off x="5562600" y="1219200"/>
            <a:ext cx="3515360" cy="4939814"/>
          </a:xfrm>
          <a:prstGeom prst="rect">
            <a:avLst/>
          </a:prstGeom>
        </p:spPr>
        <p:txBody>
          <a:bodyPr wrap="square">
            <a:spAutoFit/>
          </a:bodyPr>
          <a:lstStyle/>
          <a:p>
            <a:pPr marL="171450" indent="-171450">
              <a:buFont typeface="Arial" pitchFamily="34" charset="0"/>
              <a:buChar char="•"/>
            </a:pPr>
            <a:r>
              <a:rPr lang="en-CA" sz="1050" b="1" dirty="0">
                <a:latin typeface="Arial" pitchFamily="34" charset="0"/>
                <a:cs typeface="Arial" pitchFamily="34" charset="0"/>
              </a:rPr>
              <a:t>Request</a:t>
            </a:r>
            <a:r>
              <a:rPr lang="en-CA" sz="1050" dirty="0">
                <a:latin typeface="Arial" pitchFamily="34" charset="0"/>
                <a:cs typeface="Arial" pitchFamily="34" charset="0"/>
              </a:rPr>
              <a:t> </a:t>
            </a:r>
            <a:r>
              <a:rPr lang="en-CA" sz="1050" b="1" dirty="0">
                <a:latin typeface="Arial" pitchFamily="34" charset="0"/>
                <a:cs typeface="Arial" pitchFamily="34" charset="0"/>
              </a:rPr>
              <a:t>Number</a:t>
            </a:r>
            <a:r>
              <a:rPr lang="en-CA" sz="1050" dirty="0">
                <a:latin typeface="Arial" pitchFamily="34" charset="0"/>
                <a:cs typeface="Arial" pitchFamily="34" charset="0"/>
              </a:rPr>
              <a:t> - You may insert a Transfer Request number if you know it (provided in e-mail notification), or, you may leave it blank and all documents within the Type indicated will be listed.</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Status</a:t>
            </a:r>
            <a:r>
              <a:rPr lang="en-CA" sz="1050" dirty="0">
                <a:latin typeface="Arial" pitchFamily="34" charset="0"/>
                <a:cs typeface="Arial" pitchFamily="34" charset="0"/>
              </a:rPr>
              <a:t> - You can filter your search by selecting a specific status (i.e., Work In Progress, Reviewer Approval, Ready for Concurrence, Concurrence, Pending, Approved, Client Rejected, Client Cancelled, Rejected).</a:t>
            </a:r>
          </a:p>
          <a:p>
            <a:pPr marL="171450" indent="-171450">
              <a:buFont typeface="Arial" pitchFamily="34" charset="0"/>
              <a:buChar char="•"/>
            </a:pPr>
            <a:endParaRPr lang="en-CA" sz="1050" dirty="0">
              <a:latin typeface="Arial" pitchFamily="34" charset="0"/>
              <a:cs typeface="Arial" pitchFamily="34" charset="0"/>
            </a:endParaRPr>
          </a:p>
          <a:p>
            <a:pPr marL="171450" lvl="0" indent="-171450">
              <a:buFont typeface="Arial" pitchFamily="34" charset="0"/>
              <a:buChar char="•"/>
            </a:pPr>
            <a:r>
              <a:rPr lang="en-CA" sz="1050" b="1" dirty="0">
                <a:latin typeface="Arial" pitchFamily="34" charset="0"/>
                <a:cs typeface="Arial" pitchFamily="34" charset="0"/>
              </a:rPr>
              <a:t>Search Results</a:t>
            </a:r>
            <a:r>
              <a:rPr lang="en-CA" sz="1050" dirty="0">
                <a:solidFill>
                  <a:prstClr val="black"/>
                </a:solidFill>
                <a:latin typeface="Arial" pitchFamily="34" charset="0"/>
                <a:cs typeface="Arial" pitchFamily="34" charset="0"/>
              </a:rPr>
              <a:t> - The results of your Work In Progress search is displayed on the window below the query option. You may re-sort the results of your query by transfer # or status.</a:t>
            </a:r>
          </a:p>
          <a:p>
            <a:pPr marL="171450" indent="-171450">
              <a:buFont typeface="Arial" pitchFamily="34" charset="0"/>
              <a:buChar char="•"/>
            </a:pPr>
            <a:endParaRPr lang="en-CA" sz="1050" dirty="0">
              <a:latin typeface="Arial" pitchFamily="34" charset="0"/>
              <a:cs typeface="Arial" pitchFamily="34" charset="0"/>
            </a:endParaRPr>
          </a:p>
          <a:p>
            <a:pPr marL="171450" lvl="0" indent="-171450">
              <a:buFont typeface="Arial" pitchFamily="34" charset="0"/>
              <a:buChar char="•"/>
            </a:pPr>
            <a:r>
              <a:rPr lang="en-US" sz="1050" b="1" dirty="0">
                <a:latin typeface="Arial" pitchFamily="34" charset="0"/>
                <a:cs typeface="Arial" pitchFamily="34" charset="0"/>
              </a:rPr>
              <a:t>Transfer</a:t>
            </a:r>
            <a:r>
              <a:rPr lang="en-US" sz="1050" dirty="0">
                <a:solidFill>
                  <a:prstClr val="black"/>
                </a:solidFill>
                <a:latin typeface="Arial" pitchFamily="34" charset="0"/>
                <a:cs typeface="Arial" pitchFamily="34" charset="0"/>
              </a:rPr>
              <a:t> </a:t>
            </a:r>
            <a:r>
              <a:rPr lang="en-US" sz="1050" b="1" dirty="0">
                <a:latin typeface="Arial" pitchFamily="34" charset="0"/>
                <a:cs typeface="Arial" pitchFamily="34" charset="0"/>
              </a:rPr>
              <a:t>Request</a:t>
            </a:r>
            <a:r>
              <a:rPr lang="en-US" sz="1050" dirty="0">
                <a:solidFill>
                  <a:prstClr val="black"/>
                </a:solidFill>
                <a:latin typeface="Arial" pitchFamily="34" charset="0"/>
                <a:cs typeface="Arial" pitchFamily="34" charset="0"/>
              </a:rPr>
              <a:t> </a:t>
            </a:r>
            <a:r>
              <a:rPr lang="en-US" sz="1050" b="1" dirty="0">
                <a:latin typeface="Arial" pitchFamily="34" charset="0"/>
                <a:cs typeface="Arial" pitchFamily="34" charset="0"/>
              </a:rPr>
              <a:t>Details</a:t>
            </a:r>
            <a:r>
              <a:rPr lang="en-US" sz="1050" dirty="0">
                <a:solidFill>
                  <a:prstClr val="black"/>
                </a:solidFill>
                <a:latin typeface="Arial" pitchFamily="34" charset="0"/>
                <a:cs typeface="Arial" pitchFamily="34" charset="0"/>
              </a:rPr>
              <a:t> - Clicking on the magnifying glass icon will display the Transfer Request Details.</a:t>
            </a:r>
          </a:p>
          <a:p>
            <a:pPr marL="171450" lvl="0" indent="-171450">
              <a:buFont typeface="Arial" pitchFamily="34" charset="0"/>
              <a:buChar char="•"/>
            </a:pPr>
            <a:endParaRPr lang="en-US" sz="1050" dirty="0">
              <a:solidFill>
                <a:prstClr val="black"/>
              </a:solidFill>
              <a:latin typeface="Arial" pitchFamily="34" charset="0"/>
              <a:cs typeface="Arial" pitchFamily="34" charset="0"/>
            </a:endParaRPr>
          </a:p>
          <a:p>
            <a:pPr marL="171450" lvl="0" indent="-171450">
              <a:buFont typeface="Arial" pitchFamily="34" charset="0"/>
              <a:buChar char="•"/>
            </a:pPr>
            <a:r>
              <a:rPr lang="en-US" sz="1050" b="1" dirty="0">
                <a:solidFill>
                  <a:prstClr val="black"/>
                </a:solidFill>
                <a:latin typeface="Arial" pitchFamily="34" charset="0"/>
                <a:cs typeface="Arial" pitchFamily="34" charset="0"/>
              </a:rPr>
              <a:t>Status</a:t>
            </a:r>
            <a:r>
              <a:rPr lang="en-US" sz="1050" dirty="0">
                <a:solidFill>
                  <a:prstClr val="black"/>
                </a:solidFill>
                <a:latin typeface="Arial" pitchFamily="34" charset="0"/>
                <a:cs typeface="Arial" pitchFamily="34" charset="0"/>
              </a:rPr>
              <a:t> – Displays the status of the request. If the status is Concurrence and you have a Concurrence role, you can click on this link to open the Concurrence screen. Clicking on the column header will re-sort the results in status order.</a:t>
            </a:r>
          </a:p>
          <a:p>
            <a:pPr marL="171450" lvl="0" indent="-171450">
              <a:buFont typeface="Arial" pitchFamily="34" charset="0"/>
              <a:buChar char="•"/>
            </a:pPr>
            <a:endParaRPr lang="en-US" sz="1050" dirty="0">
              <a:solidFill>
                <a:prstClr val="black"/>
              </a:solidFill>
              <a:latin typeface="Arial" pitchFamily="34" charset="0"/>
              <a:cs typeface="Arial" pitchFamily="34" charset="0"/>
            </a:endParaRPr>
          </a:p>
          <a:p>
            <a:pPr marL="171450" lvl="0" indent="-171450">
              <a:buFont typeface="Arial" pitchFamily="34" charset="0"/>
              <a:buChar char="•"/>
            </a:pPr>
            <a:r>
              <a:rPr lang="en-US" sz="1050" b="1" dirty="0">
                <a:solidFill>
                  <a:prstClr val="black"/>
                </a:solidFill>
                <a:latin typeface="Arial" pitchFamily="34" charset="0"/>
                <a:cs typeface="Arial" pitchFamily="34" charset="0"/>
              </a:rPr>
              <a:t>Formats</a:t>
            </a:r>
            <a:r>
              <a:rPr lang="en-US" sz="1050" dirty="0">
                <a:solidFill>
                  <a:prstClr val="black"/>
                </a:solidFill>
                <a:latin typeface="Arial" pitchFamily="34" charset="0"/>
                <a:cs typeface="Arial" pitchFamily="34" charset="0"/>
              </a:rPr>
              <a:t> - If PDF, XML or TIF appear next to “Transfer” or “MOR”, you may view these documents in these formats by the clicking on any of these links. You may then save it to your local drive</a:t>
            </a:r>
            <a:endParaRPr lang="en-US" sz="1050" dirty="0">
              <a:latin typeface="Arial" pitchFamily="34" charset="0"/>
              <a:cs typeface="Arial" pitchFamily="34" charset="0"/>
            </a:endParaRPr>
          </a:p>
        </p:txBody>
      </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1104900"/>
            <a:ext cx="5543550" cy="2524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wipe dir="r"/>
  </p:transition>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477" y="838200"/>
            <a:ext cx="5442857"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947340"/>
            <a:ext cx="5638800" cy="3394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640840" cy="184666"/>
          </a:xfrm>
          <a:prstGeom prst="rect">
            <a:avLst/>
          </a:prstGeom>
        </p:spPr>
        <p:txBody>
          <a:bodyPr wrap="square" lIns="0" tIns="0" rIns="0" bIns="0">
            <a:spAutoFit/>
          </a:bodyPr>
          <a:lstStyle/>
          <a:p>
            <a:r>
              <a:rPr lang="en-CA" sz="1200" b="1" i="1" dirty="0">
                <a:latin typeface="Arial" pitchFamily="34" charset="0"/>
                <a:hlinkClick r:id="rId4" action="ppaction://hlinksldjump"/>
              </a:rPr>
              <a:t>Back to Copy Transfer</a:t>
            </a:r>
            <a:endParaRPr lang="en-CA" sz="1200" b="1" i="1" dirty="0">
              <a:latin typeface="Arial" pitchFamily="34" charset="0"/>
            </a:endParaRPr>
          </a:p>
        </p:txBody>
      </p:sp>
      <p:pic>
        <p:nvPicPr>
          <p:cNvPr id="2" name="Picture 1">
            <a:extLst>
              <a:ext uri="{FF2B5EF4-FFF2-40B4-BE49-F238E27FC236}">
                <a16:creationId xmlns:a16="http://schemas.microsoft.com/office/drawing/2014/main" id="{2EAEB902-DAEE-4A0C-9265-603187E0D1D0}"/>
              </a:ext>
            </a:extLst>
          </p:cNvPr>
          <p:cNvPicPr>
            <a:picLocks noChangeAspect="1"/>
          </p:cNvPicPr>
          <p:nvPr/>
        </p:nvPicPr>
        <p:blipFill>
          <a:blip r:embed="rId5"/>
          <a:stretch>
            <a:fillRect/>
          </a:stretch>
        </p:blipFill>
        <p:spPr>
          <a:xfrm>
            <a:off x="3505200" y="4893571"/>
            <a:ext cx="846789" cy="669554"/>
          </a:xfrm>
          <a:prstGeom prst="rect">
            <a:avLst/>
          </a:prstGeom>
        </p:spPr>
      </p:pic>
      <p:pic>
        <p:nvPicPr>
          <p:cNvPr id="3" name="Picture 2">
            <a:extLst>
              <a:ext uri="{FF2B5EF4-FFF2-40B4-BE49-F238E27FC236}">
                <a16:creationId xmlns:a16="http://schemas.microsoft.com/office/drawing/2014/main" id="{3AC19E0A-9B0B-41CA-B338-1C3AA9E1F8FC}"/>
              </a:ext>
            </a:extLst>
          </p:cNvPr>
          <p:cNvPicPr>
            <a:picLocks noChangeAspect="1"/>
          </p:cNvPicPr>
          <p:nvPr/>
        </p:nvPicPr>
        <p:blipFill>
          <a:blip r:embed="rId5"/>
          <a:stretch>
            <a:fillRect/>
          </a:stretch>
        </p:blipFill>
        <p:spPr>
          <a:xfrm>
            <a:off x="118477" y="2688237"/>
            <a:ext cx="936847" cy="740763"/>
          </a:xfrm>
          <a:prstGeom prst="rect">
            <a:avLst/>
          </a:prstGeom>
        </p:spPr>
      </p:pic>
    </p:spTree>
    <p:extLst>
      <p:ext uri="{BB962C8B-B14F-4D97-AF65-F5344CB8AC3E}">
        <p14:creationId xmlns:p14="http://schemas.microsoft.com/office/powerpoint/2010/main" val="4176398521"/>
      </p:ext>
    </p:extLst>
  </p:cSld>
  <p:clrMapOvr>
    <a:masterClrMapping/>
  </p:clrMapOvr>
  <p:transition spd="slow">
    <p:wipe dir="r"/>
  </p:transition>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4809964" cy="2895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097986"/>
            <a:ext cx="5486400" cy="330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640840" cy="184666"/>
          </a:xfrm>
          <a:prstGeom prst="rect">
            <a:avLst/>
          </a:prstGeom>
        </p:spPr>
        <p:txBody>
          <a:bodyPr wrap="square" lIns="0" tIns="0" rIns="0" bIns="0">
            <a:spAutoFit/>
          </a:bodyPr>
          <a:lstStyle/>
          <a:p>
            <a:r>
              <a:rPr lang="en-CA" sz="1200" b="1" i="1" dirty="0">
                <a:latin typeface="Arial" pitchFamily="34" charset="0"/>
                <a:hlinkClick r:id="rId4" action="ppaction://hlinksldjump"/>
              </a:rPr>
              <a:t>Back to Copy Transfer</a:t>
            </a:r>
            <a:endParaRPr lang="en-CA" sz="1200" b="1" i="1" dirty="0">
              <a:latin typeface="Arial" pitchFamily="34" charset="0"/>
            </a:endParaRPr>
          </a:p>
        </p:txBody>
      </p:sp>
      <p:pic>
        <p:nvPicPr>
          <p:cNvPr id="2" name="Picture 1">
            <a:extLst>
              <a:ext uri="{FF2B5EF4-FFF2-40B4-BE49-F238E27FC236}">
                <a16:creationId xmlns:a16="http://schemas.microsoft.com/office/drawing/2014/main" id="{4F4503DB-FF88-4833-946F-7660834367C3}"/>
              </a:ext>
            </a:extLst>
          </p:cNvPr>
          <p:cNvPicPr>
            <a:picLocks noChangeAspect="1"/>
          </p:cNvPicPr>
          <p:nvPr/>
        </p:nvPicPr>
        <p:blipFill>
          <a:blip r:embed="rId5"/>
          <a:stretch>
            <a:fillRect/>
          </a:stretch>
        </p:blipFill>
        <p:spPr>
          <a:xfrm>
            <a:off x="3657600" y="4953000"/>
            <a:ext cx="770965" cy="609600"/>
          </a:xfrm>
          <a:prstGeom prst="rect">
            <a:avLst/>
          </a:prstGeom>
        </p:spPr>
      </p:pic>
      <p:pic>
        <p:nvPicPr>
          <p:cNvPr id="3" name="Picture 2">
            <a:extLst>
              <a:ext uri="{FF2B5EF4-FFF2-40B4-BE49-F238E27FC236}">
                <a16:creationId xmlns:a16="http://schemas.microsoft.com/office/drawing/2014/main" id="{B787EB4C-0689-4BB1-A695-EE71A7F9C2C1}"/>
              </a:ext>
            </a:extLst>
          </p:cNvPr>
          <p:cNvPicPr>
            <a:picLocks noChangeAspect="1"/>
          </p:cNvPicPr>
          <p:nvPr/>
        </p:nvPicPr>
        <p:blipFill>
          <a:blip r:embed="rId5"/>
          <a:stretch>
            <a:fillRect/>
          </a:stretch>
        </p:blipFill>
        <p:spPr>
          <a:xfrm>
            <a:off x="111760" y="2438400"/>
            <a:ext cx="834182" cy="659586"/>
          </a:xfrm>
          <a:prstGeom prst="rect">
            <a:avLst/>
          </a:prstGeom>
        </p:spPr>
      </p:pic>
    </p:spTree>
    <p:extLst>
      <p:ext uri="{BB962C8B-B14F-4D97-AF65-F5344CB8AC3E}">
        <p14:creationId xmlns:p14="http://schemas.microsoft.com/office/powerpoint/2010/main" val="403241078"/>
      </p:ext>
    </p:extLst>
  </p:cSld>
  <p:clrMapOvr>
    <a:masterClrMapping/>
  </p:clrMapOvr>
  <p:transition spd="slow">
    <p:wipe dir="r"/>
  </p:transition>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1"/>
            <a:ext cx="5410200" cy="3256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063544"/>
            <a:ext cx="5524500" cy="3325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640840" cy="184666"/>
          </a:xfrm>
          <a:prstGeom prst="rect">
            <a:avLst/>
          </a:prstGeom>
        </p:spPr>
        <p:txBody>
          <a:bodyPr wrap="square" lIns="0" tIns="0" rIns="0" bIns="0">
            <a:spAutoFit/>
          </a:bodyPr>
          <a:lstStyle/>
          <a:p>
            <a:r>
              <a:rPr lang="en-CA" sz="1200" b="1" i="1" dirty="0">
                <a:latin typeface="Arial" pitchFamily="34" charset="0"/>
                <a:hlinkClick r:id="rId4" action="ppaction://hlinksldjump"/>
              </a:rPr>
              <a:t>Back to Copy Transfer</a:t>
            </a:r>
            <a:endParaRPr lang="en-CA" sz="1200" b="1" i="1" dirty="0">
              <a:latin typeface="Arial" pitchFamily="34" charset="0"/>
            </a:endParaRPr>
          </a:p>
        </p:txBody>
      </p:sp>
      <p:pic>
        <p:nvPicPr>
          <p:cNvPr id="2" name="Picture 1">
            <a:extLst>
              <a:ext uri="{FF2B5EF4-FFF2-40B4-BE49-F238E27FC236}">
                <a16:creationId xmlns:a16="http://schemas.microsoft.com/office/drawing/2014/main" id="{CCEBA049-9579-4195-BFBE-85F47679A552}"/>
              </a:ext>
            </a:extLst>
          </p:cNvPr>
          <p:cNvPicPr>
            <a:picLocks noChangeAspect="1"/>
          </p:cNvPicPr>
          <p:nvPr/>
        </p:nvPicPr>
        <p:blipFill>
          <a:blip r:embed="rId5"/>
          <a:stretch>
            <a:fillRect/>
          </a:stretch>
        </p:blipFill>
        <p:spPr>
          <a:xfrm>
            <a:off x="3657600" y="4983114"/>
            <a:ext cx="829250" cy="655686"/>
          </a:xfrm>
          <a:prstGeom prst="rect">
            <a:avLst/>
          </a:prstGeom>
        </p:spPr>
      </p:pic>
      <p:pic>
        <p:nvPicPr>
          <p:cNvPr id="3" name="Picture 2">
            <a:extLst>
              <a:ext uri="{FF2B5EF4-FFF2-40B4-BE49-F238E27FC236}">
                <a16:creationId xmlns:a16="http://schemas.microsoft.com/office/drawing/2014/main" id="{A6EFDE5A-9A72-46F8-A26B-FDEBB4E3AE12}"/>
              </a:ext>
            </a:extLst>
          </p:cNvPr>
          <p:cNvPicPr>
            <a:picLocks noChangeAspect="1"/>
          </p:cNvPicPr>
          <p:nvPr/>
        </p:nvPicPr>
        <p:blipFill>
          <a:blip r:embed="rId5"/>
          <a:stretch>
            <a:fillRect/>
          </a:stretch>
        </p:blipFill>
        <p:spPr>
          <a:xfrm>
            <a:off x="113870" y="2703004"/>
            <a:ext cx="655377" cy="518205"/>
          </a:xfrm>
          <a:prstGeom prst="rect">
            <a:avLst/>
          </a:prstGeom>
        </p:spPr>
      </p:pic>
    </p:spTree>
    <p:extLst>
      <p:ext uri="{BB962C8B-B14F-4D97-AF65-F5344CB8AC3E}">
        <p14:creationId xmlns:p14="http://schemas.microsoft.com/office/powerpoint/2010/main" val="3355905762"/>
      </p:ext>
    </p:extLst>
  </p:cSld>
  <p:clrMapOvr>
    <a:masterClrMapping/>
  </p:clrMapOvr>
  <p:transition spd="slow">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970494-A143-42ED-91F6-758DEF54C5CD}"/>
              </a:ext>
            </a:extLst>
          </p:cNvPr>
          <p:cNvSpPr/>
          <p:nvPr/>
        </p:nvSpPr>
        <p:spPr>
          <a:xfrm>
            <a:off x="152400" y="1981201"/>
            <a:ext cx="8686800" cy="2246769"/>
          </a:xfrm>
          <a:prstGeom prst="rect">
            <a:avLst/>
          </a:prstGeom>
        </p:spPr>
        <p:txBody>
          <a:bodyPr wrap="square">
            <a:spAutoFit/>
          </a:bodyPr>
          <a:lstStyle/>
          <a:p>
            <a:pPr algn="ctr">
              <a:spcBef>
                <a:spcPct val="20000"/>
              </a:spcBef>
            </a:pPr>
            <a:r>
              <a:rPr lang="en-US" sz="3200" dirty="0">
                <a:latin typeface="Arial" panose="020B0604020202020204" pitchFamily="34" charset="0"/>
              </a:rPr>
              <a:t>Resources</a:t>
            </a:r>
          </a:p>
          <a:p>
            <a:pPr algn="ctr"/>
            <a:endParaRPr lang="en-US" dirty="0"/>
          </a:p>
          <a:p>
            <a:r>
              <a:rPr lang="en-US" dirty="0">
                <a:hlinkClick r:id="rId2"/>
              </a:rPr>
              <a:t>ETS Support and Online Learning </a:t>
            </a:r>
            <a:r>
              <a:rPr lang="en-US" dirty="0"/>
              <a:t>provides access to relevant guides, course and other information</a:t>
            </a:r>
          </a:p>
          <a:p>
            <a:endParaRPr lang="en-US" dirty="0"/>
          </a:p>
          <a:p>
            <a:r>
              <a:rPr lang="en-US" dirty="0"/>
              <a:t>If you have questions, please contact </a:t>
            </a:r>
            <a:r>
              <a:rPr lang="en-US" dirty="0">
                <a:hlinkClick r:id="rId3"/>
              </a:rPr>
              <a:t>Transfers.Energy@gov.ab.ca</a:t>
            </a:r>
            <a:r>
              <a:rPr lang="en-US" dirty="0"/>
              <a:t> or the Transfer Helpdesk at (780)644-2300</a:t>
            </a:r>
          </a:p>
        </p:txBody>
      </p:sp>
    </p:spTree>
    <p:extLst>
      <p:ext uri="{BB962C8B-B14F-4D97-AF65-F5344CB8AC3E}">
        <p14:creationId xmlns:p14="http://schemas.microsoft.com/office/powerpoint/2010/main" val="3726007849"/>
      </p:ext>
    </p:extLst>
  </p:cSld>
  <p:clrMapOvr>
    <a:masterClrMapping/>
  </p:clrMapOvr>
  <p:transition spd="slow">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6572250" y="952501"/>
            <a:ext cx="52900" cy="215444"/>
          </a:xfrm>
          <a:prstGeom prst="rect">
            <a:avLst/>
          </a:prstGeom>
        </p:spPr>
        <p:txBody>
          <a:bodyPr wrap="square" lIns="0" tIns="0" rIns="0" bIns="0">
            <a:spAutoFit/>
          </a:bodyPr>
          <a:lstStyle/>
          <a:p>
            <a:r>
              <a:rPr lang="en-CA" sz="1400" b="1" i="1" dirty="0">
                <a:latin typeface="Arial" pitchFamily="34" charset="0"/>
              </a:rPr>
              <a:t> </a:t>
            </a:r>
          </a:p>
        </p:txBody>
      </p:sp>
      <p:sp>
        <p:nvSpPr>
          <p:cNvPr id="6" name="Title 5"/>
          <p:cNvSpPr>
            <a:spLocks noGrp="1"/>
          </p:cNvSpPr>
          <p:nvPr>
            <p:ph type="title" idx="4294967295"/>
          </p:nvPr>
        </p:nvSpPr>
        <p:spPr/>
        <p:txBody>
          <a:bodyPr>
            <a:normAutofit/>
          </a:bodyPr>
          <a:lstStyle/>
          <a:p>
            <a:r>
              <a:rPr lang="en-CA" sz="100" dirty="0">
                <a:solidFill>
                  <a:schemeClr val="bg1"/>
                </a:solidFill>
              </a:rPr>
              <a:t>Conclusion</a:t>
            </a:r>
          </a:p>
        </p:txBody>
      </p:sp>
      <p:sp>
        <p:nvSpPr>
          <p:cNvPr id="7" name="Text Box 5"/>
          <p:cNvSpPr txBox="1">
            <a:spLocks noChangeArrowheads="1"/>
          </p:cNvSpPr>
          <p:nvPr/>
        </p:nvSpPr>
        <p:spPr bwMode="auto">
          <a:xfrm>
            <a:off x="152400" y="1143000"/>
            <a:ext cx="5715000" cy="2474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BF5F9"/>
                  </a:outerShdw>
                </a:effectLst>
              </a14:hiddenEffects>
            </a:ext>
          </a:extLst>
        </p:spPr>
        <p:txBody>
          <a:bodyPr vert="horz" wrap="square" lIns="36195" tIns="36195" rIns="36195" bIns="3619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200" b="1" i="0" u="none" strike="noStrike" cap="none" normalizeH="0" baseline="0" dirty="0">
                <a:ln>
                  <a:noFill/>
                </a:ln>
                <a:solidFill>
                  <a:srgbClr val="2160AD"/>
                </a:solidFill>
                <a:effectLst/>
                <a:latin typeface="Freestyle Script" pitchFamily="66" charset="0"/>
                <a:cs typeface="Arial" pitchFamily="34" charset="0"/>
              </a:rPr>
              <a:t>Congratulations!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2160AD"/>
                </a:solidFill>
                <a:effectLst/>
                <a:latin typeface="Arial" pitchFamily="34" charset="0"/>
                <a:cs typeface="Arial" pitchFamily="34" charset="0"/>
              </a:rPr>
              <a:t>You have completed the </a:t>
            </a:r>
            <a:r>
              <a:rPr lang="en-US" b="1" dirty="0">
                <a:solidFill>
                  <a:srgbClr val="2160AD"/>
                </a:solidFill>
                <a:latin typeface="Arial" pitchFamily="34" charset="0"/>
                <a:cs typeface="Arial" pitchFamily="34" charset="0"/>
              </a:rPr>
              <a:t>ETS – Work in Progress</a:t>
            </a:r>
            <a:endParaRPr kumimoji="0" lang="en-US" sz="1800" b="1" i="0" u="none" strike="noStrike" cap="none" normalizeH="0" baseline="0" dirty="0">
              <a:ln>
                <a:noFill/>
              </a:ln>
              <a:solidFill>
                <a:srgbClr val="2160AD"/>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2160AD"/>
                </a:solidFill>
                <a:effectLst/>
                <a:latin typeface="Arial" pitchFamily="34" charset="0"/>
                <a:cs typeface="Arial" pitchFamily="34" charset="0"/>
              </a:rPr>
              <a:t>Online Training Course</a:t>
            </a:r>
            <a:endParaRPr kumimoji="0" lang="en-US" sz="1800" b="0" i="0" u="none" strike="noStrike" cap="none" normalizeH="0" baseline="0" dirty="0">
              <a:ln>
                <a:noFill/>
              </a:ln>
              <a:solidFill>
                <a:srgbClr val="2160AD"/>
              </a:solidFill>
              <a:effectLst/>
              <a:latin typeface="Arial" pitchFamily="34" charset="0"/>
              <a:cs typeface="Arial" pitchFamily="34" charset="0"/>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9975" y="1066800"/>
            <a:ext cx="4035425" cy="459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3"/>
          <p:cNvSpPr txBox="1">
            <a:spLocks noChangeArrowheads="1"/>
          </p:cNvSpPr>
          <p:nvPr/>
        </p:nvSpPr>
        <p:spPr bwMode="auto">
          <a:xfrm>
            <a:off x="76200" y="3352800"/>
            <a:ext cx="5451475" cy="205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BF5F9"/>
                  </a:outerShdw>
                </a:effectLst>
              </a14:hiddenEffects>
            </a:ext>
          </a:extLst>
        </p:spPr>
        <p:txBody>
          <a:bodyPr vert="horz" wrap="square" lIns="36195" tIns="36195" rIns="36195" bIns="3619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rgbClr val="000000"/>
              </a:solidFill>
              <a:effectLst/>
              <a:latin typeface="Arial" pitchFamily="34" charset="0"/>
              <a:cs typeface="Arial" pitchFamily="34" charset="0"/>
            </a:endParaRPr>
          </a:p>
          <a:p>
            <a:pPr lvl="0" algn="ctr" fontAlgn="base">
              <a:spcBef>
                <a:spcPct val="0"/>
              </a:spcBef>
              <a:spcAft>
                <a:spcPct val="0"/>
              </a:spcAft>
            </a:pPr>
            <a:r>
              <a:rPr lang="en-CA" sz="1400" dirty="0">
                <a:solidFill>
                  <a:srgbClr val="0070C0"/>
                </a:solidFill>
                <a:latin typeface="Arial" pitchFamily="34" charset="0"/>
                <a:cs typeface="Arial" pitchFamily="34" charset="0"/>
              </a:rPr>
              <a:t>Please proceed to review other training modules detailing other functionality of Transfers.</a:t>
            </a:r>
            <a:br>
              <a:rPr lang="en-CA" sz="1400" dirty="0">
                <a:solidFill>
                  <a:srgbClr val="0070C0"/>
                </a:solidFill>
                <a:latin typeface="Arial" pitchFamily="34" charset="0"/>
                <a:cs typeface="Arial" pitchFamily="34" charset="0"/>
              </a:rPr>
            </a:br>
            <a:br>
              <a:rPr lang="en-CA" sz="1400" dirty="0">
                <a:solidFill>
                  <a:srgbClr val="0070C0"/>
                </a:solidFill>
                <a:latin typeface="Arial" pitchFamily="34" charset="0"/>
                <a:cs typeface="Arial" pitchFamily="34" charset="0"/>
              </a:rPr>
            </a:br>
            <a:r>
              <a:rPr lang="en-CA" sz="1400" dirty="0">
                <a:solidFill>
                  <a:srgbClr val="0070C0"/>
                </a:solidFill>
                <a:latin typeface="Arial" pitchFamily="34" charset="0"/>
                <a:cs typeface="Arial" pitchFamily="34" charset="0"/>
              </a:rPr>
              <a:t>If you have any comments or questions on this training module, please forward them to the following email address: </a:t>
            </a:r>
            <a:br>
              <a:rPr lang="en-CA" sz="1400" dirty="0">
                <a:solidFill>
                  <a:srgbClr val="0070C0"/>
                </a:solidFill>
                <a:latin typeface="Arial" pitchFamily="34" charset="0"/>
                <a:cs typeface="Arial" pitchFamily="34" charset="0"/>
              </a:rPr>
            </a:br>
            <a:br>
              <a:rPr lang="en-CA" sz="1400" dirty="0">
                <a:solidFill>
                  <a:srgbClr val="0070C0"/>
                </a:solidFill>
                <a:latin typeface="Arial" pitchFamily="34" charset="0"/>
                <a:cs typeface="Arial" pitchFamily="34" charset="0"/>
              </a:rPr>
            </a:br>
            <a:r>
              <a:rPr lang="en-CA" sz="1400" dirty="0">
                <a:solidFill>
                  <a:srgbClr val="0070C0"/>
                </a:solidFill>
                <a:latin typeface="Arial" pitchFamily="34" charset="0"/>
                <a:cs typeface="Arial" pitchFamily="34" charset="0"/>
                <a:hlinkClick r:id="rId3"/>
              </a:rPr>
              <a:t>Transfers.Energy@gov.ab.ca</a:t>
            </a:r>
            <a:endParaRPr lang="en-CA" sz="1400" dirty="0">
              <a:solidFill>
                <a:srgbClr val="0070C0"/>
              </a:solidFill>
              <a:latin typeface="Arial" pitchFamily="34" charset="0"/>
              <a:cs typeface="Arial" pitchFamily="34" charset="0"/>
            </a:endParaRPr>
          </a:p>
        </p:txBody>
      </p:sp>
    </p:spTree>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5486400" cy="330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300" y="2769489"/>
            <a:ext cx="5905500" cy="3555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314450" cy="369332"/>
          </a:xfrm>
          <a:prstGeom prst="rect">
            <a:avLst/>
          </a:prstGeom>
        </p:spPr>
        <p:txBody>
          <a:bodyPr wrap="square" lIns="0" tIns="0" rIns="0" bIns="0">
            <a:spAutoFit/>
          </a:bodyPr>
          <a:lstStyle/>
          <a:p>
            <a:r>
              <a:rPr lang="en-CA" sz="1200" b="1" i="1" dirty="0">
                <a:latin typeface="Arial" pitchFamily="34" charset="0"/>
                <a:hlinkClick r:id="rId4" action="ppaction://hlinksldjump"/>
              </a:rPr>
              <a:t>Back to Find Transfer Request</a:t>
            </a:r>
            <a:endParaRPr lang="en-CA" sz="1200" b="1" i="1" dirty="0">
              <a:latin typeface="Arial" pitchFamily="34" charset="0"/>
            </a:endParaRPr>
          </a:p>
        </p:txBody>
      </p:sp>
      <p:pic>
        <p:nvPicPr>
          <p:cNvPr id="2" name="Picture 1">
            <a:extLst>
              <a:ext uri="{FF2B5EF4-FFF2-40B4-BE49-F238E27FC236}">
                <a16:creationId xmlns:a16="http://schemas.microsoft.com/office/drawing/2014/main" id="{15725339-0983-44C6-AB7B-9342221078A2}"/>
              </a:ext>
            </a:extLst>
          </p:cNvPr>
          <p:cNvPicPr>
            <a:picLocks noChangeAspect="1"/>
          </p:cNvPicPr>
          <p:nvPr/>
        </p:nvPicPr>
        <p:blipFill>
          <a:blip r:embed="rId5"/>
          <a:stretch>
            <a:fillRect/>
          </a:stretch>
        </p:blipFill>
        <p:spPr>
          <a:xfrm>
            <a:off x="3200400" y="4810694"/>
            <a:ext cx="762000" cy="602512"/>
          </a:xfrm>
          <a:prstGeom prst="rect">
            <a:avLst/>
          </a:prstGeom>
        </p:spPr>
      </p:pic>
      <p:pic>
        <p:nvPicPr>
          <p:cNvPr id="3" name="Picture 2">
            <a:extLst>
              <a:ext uri="{FF2B5EF4-FFF2-40B4-BE49-F238E27FC236}">
                <a16:creationId xmlns:a16="http://schemas.microsoft.com/office/drawing/2014/main" id="{3CB6087D-8FC1-4EF8-AED0-7C8391484D88}"/>
              </a:ext>
            </a:extLst>
          </p:cNvPr>
          <p:cNvPicPr>
            <a:picLocks noChangeAspect="1"/>
          </p:cNvPicPr>
          <p:nvPr/>
        </p:nvPicPr>
        <p:blipFill>
          <a:blip r:embed="rId5"/>
          <a:stretch>
            <a:fillRect/>
          </a:stretch>
        </p:blipFill>
        <p:spPr>
          <a:xfrm>
            <a:off x="140077" y="2711070"/>
            <a:ext cx="655377" cy="518205"/>
          </a:xfrm>
          <a:prstGeom prst="rect">
            <a:avLst/>
          </a:prstGeom>
        </p:spPr>
      </p:pic>
    </p:spTree>
    <p:extLst>
      <p:ext uri="{BB962C8B-B14F-4D97-AF65-F5344CB8AC3E}">
        <p14:creationId xmlns:p14="http://schemas.microsoft.com/office/powerpoint/2010/main" val="3327326747"/>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5334000" cy="321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052115"/>
            <a:ext cx="5562600" cy="3348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314450" cy="369332"/>
          </a:xfrm>
          <a:prstGeom prst="rect">
            <a:avLst/>
          </a:prstGeom>
        </p:spPr>
        <p:txBody>
          <a:bodyPr wrap="square" lIns="0" tIns="0" rIns="0" bIns="0">
            <a:spAutoFit/>
          </a:bodyPr>
          <a:lstStyle/>
          <a:p>
            <a:r>
              <a:rPr lang="en-CA" sz="1200" b="1" i="1" dirty="0">
                <a:latin typeface="Arial" pitchFamily="34" charset="0"/>
                <a:hlinkClick r:id="rId4" action="ppaction://hlinksldjump"/>
              </a:rPr>
              <a:t>Back to Find Transfer Request</a:t>
            </a:r>
            <a:endParaRPr lang="en-CA" sz="1200" b="1" i="1" dirty="0">
              <a:latin typeface="Arial" pitchFamily="34" charset="0"/>
            </a:endParaRPr>
          </a:p>
        </p:txBody>
      </p:sp>
      <p:pic>
        <p:nvPicPr>
          <p:cNvPr id="2" name="Picture 1">
            <a:extLst>
              <a:ext uri="{FF2B5EF4-FFF2-40B4-BE49-F238E27FC236}">
                <a16:creationId xmlns:a16="http://schemas.microsoft.com/office/drawing/2014/main" id="{28ACD7F8-98E6-4E78-BC39-0EA37D82C373}"/>
              </a:ext>
            </a:extLst>
          </p:cNvPr>
          <p:cNvPicPr>
            <a:picLocks noChangeAspect="1"/>
          </p:cNvPicPr>
          <p:nvPr/>
        </p:nvPicPr>
        <p:blipFill>
          <a:blip r:embed="rId5"/>
          <a:stretch>
            <a:fillRect/>
          </a:stretch>
        </p:blipFill>
        <p:spPr>
          <a:xfrm>
            <a:off x="3581400" y="4876800"/>
            <a:ext cx="770965" cy="609600"/>
          </a:xfrm>
          <a:prstGeom prst="rect">
            <a:avLst/>
          </a:prstGeom>
        </p:spPr>
      </p:pic>
      <p:pic>
        <p:nvPicPr>
          <p:cNvPr id="5" name="Picture 4">
            <a:extLst>
              <a:ext uri="{FF2B5EF4-FFF2-40B4-BE49-F238E27FC236}">
                <a16:creationId xmlns:a16="http://schemas.microsoft.com/office/drawing/2014/main" id="{A993E3E4-968F-44D5-88FA-02AD79384A8F}"/>
              </a:ext>
            </a:extLst>
          </p:cNvPr>
          <p:cNvPicPr>
            <a:picLocks noChangeAspect="1"/>
          </p:cNvPicPr>
          <p:nvPr/>
        </p:nvPicPr>
        <p:blipFill>
          <a:blip r:embed="rId5"/>
          <a:stretch>
            <a:fillRect/>
          </a:stretch>
        </p:blipFill>
        <p:spPr>
          <a:xfrm>
            <a:off x="131011" y="2651692"/>
            <a:ext cx="790325" cy="624908"/>
          </a:xfrm>
          <a:prstGeom prst="rect">
            <a:avLst/>
          </a:prstGeom>
        </p:spPr>
      </p:pic>
    </p:spTree>
    <p:extLst>
      <p:ext uri="{BB962C8B-B14F-4D97-AF65-F5344CB8AC3E}">
        <p14:creationId xmlns:p14="http://schemas.microsoft.com/office/powerpoint/2010/main" val="1163663031"/>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4648200" cy="2798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216706"/>
            <a:ext cx="5219700" cy="3142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314450" cy="369332"/>
          </a:xfrm>
          <a:prstGeom prst="rect">
            <a:avLst/>
          </a:prstGeom>
        </p:spPr>
        <p:txBody>
          <a:bodyPr wrap="square" lIns="0" tIns="0" rIns="0" bIns="0">
            <a:spAutoFit/>
          </a:bodyPr>
          <a:lstStyle/>
          <a:p>
            <a:r>
              <a:rPr lang="en-CA" sz="1200" b="1" i="1" dirty="0">
                <a:latin typeface="Arial" pitchFamily="34" charset="0"/>
                <a:hlinkClick r:id="rId4" action="ppaction://hlinksldjump"/>
              </a:rPr>
              <a:t>Back to Find Transfer Request</a:t>
            </a:r>
            <a:endParaRPr lang="en-CA" sz="1200" b="1" i="1" dirty="0">
              <a:latin typeface="Arial" pitchFamily="34" charset="0"/>
            </a:endParaRPr>
          </a:p>
        </p:txBody>
      </p:sp>
      <p:pic>
        <p:nvPicPr>
          <p:cNvPr id="3" name="Picture 2">
            <a:extLst>
              <a:ext uri="{FF2B5EF4-FFF2-40B4-BE49-F238E27FC236}">
                <a16:creationId xmlns:a16="http://schemas.microsoft.com/office/drawing/2014/main" id="{75DAD610-2422-4DB1-8F97-5E8A16558717}"/>
              </a:ext>
            </a:extLst>
          </p:cNvPr>
          <p:cNvPicPr>
            <a:picLocks noChangeAspect="1"/>
          </p:cNvPicPr>
          <p:nvPr/>
        </p:nvPicPr>
        <p:blipFill>
          <a:blip r:embed="rId5"/>
          <a:stretch>
            <a:fillRect/>
          </a:stretch>
        </p:blipFill>
        <p:spPr>
          <a:xfrm>
            <a:off x="3916623" y="4876800"/>
            <a:ext cx="867335" cy="685800"/>
          </a:xfrm>
          <a:prstGeom prst="rect">
            <a:avLst/>
          </a:prstGeom>
        </p:spPr>
      </p:pic>
    </p:spTree>
    <p:extLst>
      <p:ext uri="{BB962C8B-B14F-4D97-AF65-F5344CB8AC3E}">
        <p14:creationId xmlns:p14="http://schemas.microsoft.com/office/powerpoint/2010/main" val="3276571804"/>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5181600" cy="3119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079090"/>
            <a:ext cx="5448300" cy="327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314450" cy="369332"/>
          </a:xfrm>
          <a:prstGeom prst="rect">
            <a:avLst/>
          </a:prstGeom>
        </p:spPr>
        <p:txBody>
          <a:bodyPr wrap="square" lIns="0" tIns="0" rIns="0" bIns="0">
            <a:spAutoFit/>
          </a:bodyPr>
          <a:lstStyle/>
          <a:p>
            <a:r>
              <a:rPr lang="en-CA" sz="1200" b="1" i="1" dirty="0">
                <a:latin typeface="Arial" pitchFamily="34" charset="0"/>
                <a:hlinkClick r:id="rId4" action="ppaction://hlinksldjump"/>
              </a:rPr>
              <a:t>Back to Find Transfer Request</a:t>
            </a:r>
            <a:endParaRPr lang="en-CA" sz="1200" b="1" i="1" dirty="0">
              <a:latin typeface="Arial" pitchFamily="34" charset="0"/>
            </a:endParaRPr>
          </a:p>
        </p:txBody>
      </p:sp>
      <p:pic>
        <p:nvPicPr>
          <p:cNvPr id="2" name="Picture 1">
            <a:extLst>
              <a:ext uri="{FF2B5EF4-FFF2-40B4-BE49-F238E27FC236}">
                <a16:creationId xmlns:a16="http://schemas.microsoft.com/office/drawing/2014/main" id="{C3C3A557-3EBC-4B40-9D16-FEF3A4B8CD5D}"/>
              </a:ext>
            </a:extLst>
          </p:cNvPr>
          <p:cNvPicPr>
            <a:picLocks noChangeAspect="1"/>
          </p:cNvPicPr>
          <p:nvPr/>
        </p:nvPicPr>
        <p:blipFill>
          <a:blip r:embed="rId5"/>
          <a:stretch>
            <a:fillRect/>
          </a:stretch>
        </p:blipFill>
        <p:spPr>
          <a:xfrm>
            <a:off x="3705726" y="4953000"/>
            <a:ext cx="867335" cy="685800"/>
          </a:xfrm>
          <a:prstGeom prst="rect">
            <a:avLst/>
          </a:prstGeom>
        </p:spPr>
      </p:pic>
      <p:pic>
        <p:nvPicPr>
          <p:cNvPr id="3" name="Picture 2">
            <a:extLst>
              <a:ext uri="{FF2B5EF4-FFF2-40B4-BE49-F238E27FC236}">
                <a16:creationId xmlns:a16="http://schemas.microsoft.com/office/drawing/2014/main" id="{9997D2FB-F454-4CC8-BFA5-98AD086D924B}"/>
              </a:ext>
            </a:extLst>
          </p:cNvPr>
          <p:cNvPicPr>
            <a:picLocks noChangeAspect="1"/>
          </p:cNvPicPr>
          <p:nvPr/>
        </p:nvPicPr>
        <p:blipFill>
          <a:blip r:embed="rId5"/>
          <a:stretch>
            <a:fillRect/>
          </a:stretch>
        </p:blipFill>
        <p:spPr>
          <a:xfrm>
            <a:off x="113608" y="2634068"/>
            <a:ext cx="812614" cy="642532"/>
          </a:xfrm>
          <a:prstGeom prst="rect">
            <a:avLst/>
          </a:prstGeom>
        </p:spPr>
      </p:pic>
    </p:spTree>
    <p:extLst>
      <p:ext uri="{BB962C8B-B14F-4D97-AF65-F5344CB8AC3E}">
        <p14:creationId xmlns:p14="http://schemas.microsoft.com/office/powerpoint/2010/main" val="2396510016"/>
      </p:ext>
    </p:extLst>
  </p:cSld>
  <p:clrMapOvr>
    <a:masterClrMapping/>
  </p:clrMapOvr>
  <p:transition spd="slow">
    <p:wipe dir="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DoE_x0020_Alternative_x0020_Title xmlns="777c1a7a-1360-4818-9490-47cc72e3855c" xsi:nil="true"/>
    <DoE_x0020_Creator_x0020_Organizational_x0020_Unit xmlns="777c1a7a-1360-4818-9490-47cc72e3855c" xsi:nil="true"/>
    <DoE_x0020_Creator_x0020_External xmlns="777c1a7a-1360-4818-9490-47cc72e3855c" xsi:nil="true"/>
    <DoE_x0020_Commodity xmlns="777c1a7a-1360-4818-9490-47cc72e3855c" xsi:nil="true"/>
    <Category xmlns="d5927893-c91b-45a8-81bb-b7f5cfa094c8">Website - Tenure Courses, Forms and Others</Category>
    <DoE_x0020_Official_x0020_Record xmlns="777c1a7a-1360-4818-9490-47cc72e3855c">false</DoE_x0020_Official_x0020_Record>
    <Sub_x002d_category xmlns="d5927893-c91b-45a8-81bb-b7f5cfa094c8">Transfers</Sub_x002d_category>
    <DoE_x0020_Creator_x0020_Internal_x0020_Name xmlns="777c1a7a-1360-4818-9490-47cc72e3855c">
      <UserInfo>
        <DisplayName/>
        <AccountId xsi:nil="true"/>
        <AccountType/>
      </UserInfo>
    </DoE_x0020_Creator_x0020_Internal_x0020_Name>
    <DoE_x0020_Contributor xmlns="777c1a7a-1360-4818-9490-47cc72e3855c" xsi:nil="true"/>
    <DOE_x0020_Document_x0020_Type xmlns="777c1a7a-1360-4818-9490-47cc72e3855c" xsi:nil="true"/>
    <DoE_x0020_Keywords xmlns="777c1a7a-1360-4818-9490-47cc72e3855c">&lt;div&gt;&lt;/div&gt;</DoE_x0020_Keywords>
    <DoE_x0020_Effective_x0020_Date xmlns="777c1a7a-1360-4818-9490-47cc72e3855c">2020-10-01T06:00:00+00:00</DoE_x0020_Effective_x0020_Date>
    <DoE_x0020_Language xmlns="777c1a7a-1360-4818-9490-47cc72e3855c">English</DoE_x0020_Language>
    <DoE_x0020_Description xmlns="777c1a7a-1360-4818-9490-47cc72e3855c">&lt;div&gt;&lt;/div&gt;</DoE_x0020_Description>
    <_dlc_DocId xmlns="777c1a7a-1360-4818-9490-47cc72e3855c">4HP7YDSRKQ2R-299155050-635</_dlc_DocId>
    <_dlc_DocIdUrl xmlns="777c1a7a-1360-4818-9490-47cc72e3855c">
      <Url>https://abgov.sharepoint.com/sites/S300D08-TENURE2468/_layouts/15/DocIdRedir.aspx?ID=4HP7YDSRKQ2R-299155050-635</Url>
      <Description>4HP7YDSRKQ2R-299155050-635</Description>
    </_dlc_DocIdUrl>
    <TaxCatchAll xmlns="350c7f2d-22b5-4c05-88ab-16906deb3555" xsi:nil="true"/>
    <lcf76f155ced4ddcb4097134ff3c332f xmlns="d5927893-c91b-45a8-81bb-b7f5cfa094c8">
      <Terms xmlns="http://schemas.microsoft.com/office/infopath/2007/PartnerControls"/>
    </lcf76f155ced4ddcb4097134ff3c332f>
    <_Flow_SignoffStatus xmlns="d5927893-c91b-45a8-81bb-b7f5cfa094c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DBFD8A632FAA9499563EDAF54787418" ma:contentTypeVersion="58" ma:contentTypeDescription="Create a new document." ma:contentTypeScope="" ma:versionID="b53a397331714d7afa02e4ca8c293c8c">
  <xsd:schema xmlns:xsd="http://www.w3.org/2001/XMLSchema" xmlns:xs="http://www.w3.org/2001/XMLSchema" xmlns:p="http://schemas.microsoft.com/office/2006/metadata/properties" xmlns:ns2="777c1a7a-1360-4818-9490-47cc72e3855c" xmlns:ns3="d5927893-c91b-45a8-81bb-b7f5cfa094c8" xmlns:ns4="350c7f2d-22b5-4c05-88ab-16906deb3555" targetNamespace="http://schemas.microsoft.com/office/2006/metadata/properties" ma:root="true" ma:fieldsID="8960c4f1677b868ae873b3079f8a5146" ns2:_="" ns3:_="" ns4:_="">
    <xsd:import namespace="777c1a7a-1360-4818-9490-47cc72e3855c"/>
    <xsd:import namespace="d5927893-c91b-45a8-81bb-b7f5cfa094c8"/>
    <xsd:import namespace="350c7f2d-22b5-4c05-88ab-16906deb3555"/>
    <xsd:element name="properties">
      <xsd:complexType>
        <xsd:sequence>
          <xsd:element name="documentManagement">
            <xsd:complexType>
              <xsd:all>
                <xsd:element ref="ns2:DoE_x0020_Description" minOccurs="0"/>
                <xsd:element ref="ns2:DoE_x0020_Alternative_x0020_Title" minOccurs="0"/>
                <xsd:element ref="ns2:DoE_x0020_Effective_x0020_Date" minOccurs="0"/>
                <xsd:element ref="ns2:DOE_x0020_Document_x0020_Type" minOccurs="0"/>
                <xsd:element ref="ns2:DoE_x0020_Commodity" minOccurs="0"/>
                <xsd:element ref="ns2:DoE_x0020_Keywords" minOccurs="0"/>
                <xsd:element ref="ns2:DoE_x0020_Contributor" minOccurs="0"/>
                <xsd:element ref="ns2:DoE_x0020_Creator_x0020_Internal_x0020_Name" minOccurs="0"/>
                <xsd:element ref="ns2:DoE_x0020_Creator_x0020_Organizational_x0020_Unit" minOccurs="0"/>
                <xsd:element ref="ns2:DoE_x0020_Creator_x0020_External" minOccurs="0"/>
                <xsd:element ref="ns2:DoE_x0020_Language"/>
                <xsd:element ref="ns2:DoE_x0020_Official_x0020_Record" minOccurs="0"/>
                <xsd:element ref="ns3:Category" minOccurs="0"/>
                <xsd:element ref="ns3:Sub_x002d_category" minOccurs="0"/>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3:lcf76f155ced4ddcb4097134ff3c332f" minOccurs="0"/>
                <xsd:element ref="ns4:TaxCatchAll" minOccurs="0"/>
                <xsd:element ref="ns3:MediaServiceDateTaken" minOccurs="0"/>
                <xsd:element ref="ns3:MediaServiceGenerationTime" minOccurs="0"/>
                <xsd:element ref="ns3:MediaServiceEventHashCode" minOccurs="0"/>
                <xsd:element ref="ns3:MediaServiceOCR" minOccurs="0"/>
                <xsd:element ref="ns3:MediaServiceLocation" minOccurs="0"/>
                <xsd:element ref="ns3: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7c1a7a-1360-4818-9490-47cc72e3855c" elementFormDefault="qualified">
    <xsd:import namespace="http://schemas.microsoft.com/office/2006/documentManagement/types"/>
    <xsd:import namespace="http://schemas.microsoft.com/office/infopath/2007/PartnerControls"/>
    <xsd:element name="DoE_x0020_Description" ma:index="8" nillable="true" ma:displayName="DoE Description" ma:description="An account of the content of the resource." ma:internalName="DoE_x0020_Description" ma:readOnly="false">
      <xsd:simpleType>
        <xsd:restriction base="dms:Note">
          <xsd:maxLength value="255"/>
        </xsd:restriction>
      </xsd:simpleType>
    </xsd:element>
    <xsd:element name="DoE_x0020_Alternative_x0020_Title" ma:index="9" nillable="true" ma:displayName="DoE Alternative Title" ma:description="Any form of the title used as a substitute or alternative to the formal title of the resource." ma:internalName="DoE_x0020_Alternative_x0020_Title" ma:readOnly="false">
      <xsd:simpleType>
        <xsd:restriction base="dms:Text">
          <xsd:maxLength value="255"/>
        </xsd:restriction>
      </xsd:simpleType>
    </xsd:element>
    <xsd:element name="DoE_x0020_Effective_x0020_Date" ma:index="10" nillable="true" ma:displayName="DoE Effective Date" ma:default="[today]" ma:description="The first date on which the information becomes effective." ma:format="DateOnly" ma:internalName="DoE_x0020_Effective_x0020_Date" ma:readOnly="false">
      <xsd:simpleType>
        <xsd:restriction base="dms:DateTime"/>
      </xsd:simpleType>
    </xsd:element>
    <xsd:element name="DOE_x0020_Document_x0020_Type" ma:index="11" nillable="true" ma:displayName="DOE Document Type" ma:description="The nature or genre of the content of the resource." ma:format="Dropdown" ma:internalName="DOE_x0020_Document_x0020_Type" ma:readOnly="false">
      <xsd:simpleType>
        <xsd:restriction base="dms:Choice">
          <xsd:enumeration value="Abstract"/>
          <xsd:enumeration value="Agenda"/>
          <xsd:enumeration value="Agreement"/>
          <xsd:enumeration value="Authorization"/>
          <xsd:enumeration value="Budget"/>
          <xsd:enumeration value="Calendar"/>
          <xsd:enumeration value="Checklist"/>
          <xsd:enumeration value="Communications Materials"/>
          <xsd:enumeration value="Contractual Material"/>
          <xsd:enumeration value="Correspondence"/>
          <xsd:enumeration value="Decision"/>
          <xsd:enumeration value="Documents"/>
          <xsd:enumeration value="Event"/>
          <xsd:enumeration value="Electricity - Markets Policy"/>
          <xsd:enumeration value="Financial Report"/>
          <xsd:enumeration value="Form"/>
          <xsd:enumeration value="Frequently Asked Questions"/>
          <xsd:enumeration value="Geospatial Material"/>
          <xsd:enumeration value="GIS Best Practices Committee"/>
          <xsd:enumeration value="Guide"/>
          <xsd:enumeration value="Issue"/>
          <xsd:enumeration value="Legislation and Regulations"/>
          <xsd:enumeration value="Licences and Permits"/>
          <xsd:enumeration value="Media Release"/>
          <xsd:enumeration value="Memorandum"/>
          <xsd:enumeration value="Minutes"/>
          <xsd:enumeration value="News Publication"/>
          <xsd:enumeration value="Operations Plans"/>
          <xsd:enumeration value="Plan"/>
          <xsd:enumeration value="Policy"/>
          <xsd:enumeration value="Presentation"/>
          <xsd:enumeration value="Procedures"/>
          <xsd:enumeration value="Reference Material"/>
          <xsd:enumeration value="Report"/>
          <xsd:enumeration value="Requirement"/>
          <xsd:enumeration value="Sales Procedures"/>
          <xsd:enumeration value="Schedule"/>
          <xsd:enumeration value="Service"/>
          <xsd:enumeration value="Standard"/>
          <xsd:enumeration value="Statistics"/>
          <xsd:enumeration value="Status Report"/>
          <xsd:enumeration value="Survey"/>
          <xsd:enumeration value="Template"/>
          <xsd:enumeration value="Terminology"/>
          <xsd:enumeration value="Test Case"/>
          <xsd:enumeration value="Working Document"/>
          <xsd:enumeration value="Year 2014"/>
          <xsd:enumeration value="Year 2015"/>
          <xsd:enumeration value="Year 2016"/>
          <xsd:enumeration value="Procedure"/>
        </xsd:restriction>
      </xsd:simpleType>
    </xsd:element>
    <xsd:element name="DoE_x0020_Commodity" ma:index="12" nillable="true" ma:displayName="DoE Commodity" ma:description="The energy or mineral resource or product for use or sale." ma:format="Dropdown" ma:internalName="DoE_x0020_Commodity" ma:readOnly="false">
      <xsd:simpleType>
        <xsd:restriction base="dms:Choice">
          <xsd:enumeration value="Ammonite Shell"/>
          <xsd:enumeration value="Coal"/>
          <xsd:enumeration value="Electricity"/>
          <xsd:enumeration value="Metallic &amp; Industrial Minerals"/>
          <xsd:enumeration value="Natural Gas"/>
          <xsd:enumeration value="Oil"/>
          <xsd:enumeration value="Oil Sands"/>
          <xsd:enumeration value="Petrochemicals"/>
          <xsd:enumeration value="Petroleum and Natural Gas (PNG)"/>
        </xsd:restriction>
      </xsd:simpleType>
    </xsd:element>
    <xsd:element name="DoE_x0020_Keywords" ma:index="13" nillable="true" ma:displayName="DoE Keywords" ma:description="A significant word or phrase in the title, subject, notes, abstract, or text of a record which can be used as a search term in a free-text search to retrieve all the records containing it." ma:internalName="DoE_x0020_Keywords" ma:readOnly="false">
      <xsd:simpleType>
        <xsd:restriction base="dms:Note">
          <xsd:maxLength value="255"/>
        </xsd:restriction>
      </xsd:simpleType>
    </xsd:element>
    <xsd:element name="DoE_x0020_Contributor" ma:index="14" nillable="true" ma:displayName="DoE Contributor" ma:description="One or more people or organizations that contributed to this resource" ma:internalName="DoE_x0020_Contributor" ma:readOnly="false">
      <xsd:simpleType>
        <xsd:restriction base="dms:Text">
          <xsd:maxLength value="255"/>
        </xsd:restriction>
      </xsd:simpleType>
    </xsd:element>
    <xsd:element name="DoE_x0020_Creator_x0020_Internal_x0020_Name" ma:index="15" nillable="true" ma:displayName="DoE Creator Internal Name" ma:description="An entity responsible for making the content of the resource." ma:list="UserInfo" ma:SharePointGroup="0" ma:internalName="DoE_x0020_Creator_x0020_Internal_x0020_Name"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oE_x0020_Creator_x0020_Organizational_x0020_Unit" ma:index="16" nillable="true" ma:displayName="DoE Creator Organizational Unit" ma:description="An entity responsible for making the content of the resource." ma:format="Dropdown" ma:internalName="DoE_x0020_Creator_x0020_Organizational_x0020_Unit" ma:readOnly="false">
      <xsd:simpleType>
        <xsd:restriction base="dms:Choice">
          <xsd:enumeration value="Communications"/>
          <xsd:enumeration value="Corporate Projects"/>
          <xsd:enumeration value="CS-Information Technology"/>
          <xsd:enumeration value="Deputy Minister's Office"/>
          <xsd:enumeration value="Electricity"/>
          <xsd:enumeration value="Electricity - Coal Transition"/>
          <xsd:enumeration value="Electricity - Generation and Transmission"/>
          <xsd:enumeration value="Electricity - Market Policy"/>
          <xsd:enumeration value="Electricity - Markets Policy"/>
          <xsd:enumeration value="Electricity - Retail and Distribution"/>
          <xsd:enumeration value="Electricity - Strategy &amp; Integration"/>
          <xsd:enumeration value="Minister's Office"/>
          <xsd:enumeration value="Ministry Services"/>
          <xsd:enumeration value="Ministry Services - Business Planning &amp;Performance"/>
          <xsd:enumeration value="Ministry Services - Finance and Administration"/>
          <xsd:enumeration value="Ministry Services - Human Resources"/>
          <xsd:enumeration value="Ministry Services - Info Mgt &amp; Technology Services"/>
          <xsd:enumeration value="Ministry Services - Legal Services"/>
          <xsd:enumeration value="Ministry Support Services"/>
          <xsd:enumeration value="RDP-Environment and Resource Services"/>
          <xsd:enumeration value="Resource Development Policy"/>
          <xsd:enumeration value="Resource Development Policy - Professional Services Exec"/>
          <xsd:enumeration value="Resource Development Policy - Resource Land Access"/>
          <xsd:enumeration value="Resource Development Policy - Resource Policy"/>
          <xsd:enumeration value="Resource, Revenue, Operations"/>
          <xsd:enumeration value="Resource, Revenue, Operations - Coal &amp; Mineral Dev - Rev Coll"/>
          <xsd:enumeration value="Resource, Revenue, Operations - Compliance &amp; Assurance Office"/>
          <xsd:enumeration value="Resource, Revenue, Operations - Oil Sands Operations"/>
          <xsd:enumeration value="Resource, Revenue, Operations - Petrinex"/>
          <xsd:enumeration value="Resource, Revenue, Operations - Petroleum, Market &amp; Valuation"/>
          <xsd:enumeration value="Resource, Revenue, Operations - PNG Tenure Operations"/>
          <xsd:enumeration value="Resource, Revenue, Operations - Royalty Implementation"/>
          <xsd:enumeration value="Resource, Revenue, Operations - Royalty Operations"/>
          <xsd:enumeration value="Strategic Policy"/>
          <xsd:enumeration value="Strategic Policy - Energy Information &amp; Analysis"/>
          <xsd:enumeration value="Strategic Policy - IEPB Admin"/>
          <xsd:enumeration value="Strategic Policy - Market Access"/>
          <xsd:enumeration value="Strategic Policy - Strategic Policy Br Admin"/>
        </xsd:restriction>
      </xsd:simpleType>
    </xsd:element>
    <xsd:element name="DoE_x0020_Creator_x0020_External" ma:index="17" nillable="true" ma:displayName="DoE Creator External" ma:description="An entity responsible for making the content of the resource." ma:internalName="DoE_x0020_Creator_x0020_External" ma:readOnly="false">
      <xsd:simpleType>
        <xsd:restriction base="dms:Text">
          <xsd:maxLength value="255"/>
        </xsd:restriction>
      </xsd:simpleType>
    </xsd:element>
    <xsd:element name="DoE_x0020_Language" ma:index="18" ma:displayName="DoE Language" ma:default="English" ma:description="A language of the intellectual content of the resource." ma:format="Dropdown" ma:internalName="DoE_x0020_Language" ma:readOnly="false">
      <xsd:simpleType>
        <xsd:restriction base="dms:Choice">
          <xsd:enumeration value="Afrikaans"/>
          <xsd:enumeration value="Arabic"/>
          <xsd:enumeration value="Bulgarian"/>
          <xsd:enumeration value="Chinese"/>
          <xsd:enumeration value="Cree"/>
          <xsd:enumeration value="Croatian"/>
          <xsd:enumeration value="Czech"/>
          <xsd:enumeration value="Danish"/>
          <xsd:enumeration value="Dutch"/>
          <xsd:enumeration value="English"/>
          <xsd:enumeration value="French"/>
          <xsd:enumeration value="German"/>
          <xsd:enumeration value="Greek"/>
          <xsd:enumeration value="Hebrew"/>
          <xsd:enumeration value="Hindi"/>
          <xsd:enumeration value="Hungarian"/>
          <xsd:enumeration value="Italian"/>
          <xsd:enumeration value="Japanese"/>
          <xsd:enumeration value="Korean"/>
          <xsd:enumeration value="Norwegian"/>
          <xsd:enumeration value="Polish"/>
          <xsd:enumeration value="Portuguese"/>
          <xsd:enumeration value="Russian"/>
          <xsd:enumeration value="Spanish"/>
          <xsd:enumeration value="Swedish"/>
          <xsd:enumeration value="Ukrainian"/>
          <xsd:enumeration value="Vietnamese"/>
          <xsd:enumeration value="Yiddish"/>
        </xsd:restriction>
      </xsd:simpleType>
    </xsd:element>
    <xsd:element name="DoE_x0020_Official_x0020_Record" ma:index="19" nillable="true" ma:displayName="DoE Official Record" ma:default="0" ma:description="An item flagged as a “DOE Official Record” indicates that it is a record that provides evidence of a business activity, decision or transaction. Where synchronization has been set up; this will also trigger the relocation of that record to Livelink. Records relocated to Livelink can still be viewed via SharePoint. Contact Records Management for more info." ma:internalName="DoE_x0020_Official_x0020_Record" ma:readOnly="false">
      <xsd:simpleType>
        <xsd:restriction base="dms:Boolean"/>
      </xsd:simpleType>
    </xsd:element>
    <xsd:element name="_dlc_DocId" ma:index="22" nillable="true" ma:displayName="Document ID Value" ma:description="The value of the document ID assigned to this item." ma:indexed="true" ma:internalName="_dlc_DocId" ma:readOnly="true">
      <xsd:simpleType>
        <xsd:restriction base="dms:Text"/>
      </xsd:simpleType>
    </xsd:element>
    <xsd:element name="_dlc_DocIdUrl" ma:index="2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4"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d5927893-c91b-45a8-81bb-b7f5cfa094c8" elementFormDefault="qualified">
    <xsd:import namespace="http://schemas.microsoft.com/office/2006/documentManagement/types"/>
    <xsd:import namespace="http://schemas.microsoft.com/office/infopath/2007/PartnerControls"/>
    <xsd:element name="Category" ma:index="20" nillable="true" ma:displayName="Document Category" ma:format="Dropdown" ma:internalName="Category" ma:readOnly="false">
      <xsd:simpleType>
        <xsd:restriction base="dms:Choice">
          <xsd:enumeration value="Business IT Support (BITS)"/>
          <xsd:enumeration value="IMTS"/>
          <xsd:enumeration value="Operational Process"/>
          <xsd:enumeration value="Projects"/>
          <xsd:enumeration value="Tenure Issues"/>
          <xsd:enumeration value="Tenure Operational Workflow Charts"/>
          <xsd:enumeration value="Tenure Statistic Requests"/>
          <xsd:enumeration value="Tenure Systems Applications"/>
          <xsd:enumeration value="Tenure - Adobe Versions and Licenses"/>
          <xsd:enumeration value="Website - Tenure Courses, Forms and Others"/>
          <xsd:enumeration value="Website - Tenure Guides"/>
          <xsd:enumeration value="Website Updates"/>
        </xsd:restriction>
      </xsd:simpleType>
    </xsd:element>
    <xsd:element name="Sub_x002d_category" ma:index="21" nillable="true" ma:displayName="Sub-Category" ma:format="Dropdown" ma:internalName="Sub_x002d_category" ma:readOnly="false">
      <xsd:simpleType>
        <xsd:restriction base="dms:Choice">
          <xsd:enumeration value="Accounts (ETS) Administration"/>
          <xsd:enumeration value="Administration"/>
          <xsd:enumeration value="Agreement Administration"/>
          <xsd:enumeration value="Agreement Expiry Report"/>
          <xsd:enumeration value="Agreement Management"/>
          <xsd:enumeration value="AMI"/>
          <xsd:enumeration value="APIP Security Breach"/>
          <xsd:enumeration value="Application Access for Non Tenure Employees"/>
          <xsd:enumeration value="Application User Role Verification"/>
          <xsd:enumeration value="Archived"/>
          <xsd:enumeration value="BITS"/>
          <xsd:enumeration value="CARS"/>
          <xsd:enumeration value="CCUS"/>
          <xsd:enumeration value="Continuation and Validation"/>
          <xsd:enumeration value="Continuation &amp; Validation PDF Overwrite Issue"/>
          <xsd:enumeration value="Crown Agreement Management"/>
          <xsd:enumeration value="Crown Equity"/>
          <xsd:enumeration value="Crown Land Data"/>
          <xsd:enumeration value="Crown Mineral Activity and Wells"/>
          <xsd:enumeration value="E-Map"/>
          <xsd:enumeration value="Energy Website Review"/>
          <xsd:enumeration value="Enterprise IT Environment"/>
          <xsd:enumeration value="ETS"/>
          <xsd:enumeration value="ETS EN Number Incorrect on Submission-Final"/>
          <xsd:enumeration value="Expressway Replacement"/>
          <xsd:enumeration value="FDN"/>
          <xsd:enumeration value="Forms and Checklists"/>
          <xsd:enumeration value="Freehold Min Tax"/>
          <xsd:enumeration value="Geothermal"/>
          <xsd:enumeration value="GIS"/>
          <xsd:enumeration value="GIS Database Server Change"/>
          <xsd:enumeration value="GLIMPS"/>
          <xsd:enumeration value="LAMAS"/>
          <xsd:enumeration value="Land Searches"/>
          <xsd:enumeration value="Livelink"/>
          <xsd:enumeration value="Meetings and Minutes"/>
          <xsd:enumeration value="Mineral Direct Purchase"/>
          <xsd:enumeration value="Miscellaneous"/>
          <xsd:enumeration value="Offsets"/>
          <xsd:enumeration value="PETRINEX"/>
          <xsd:enumeration value="Photos"/>
          <xsd:enumeration value="PNG Continuation"/>
          <xsd:enumeration value="PNG Continuation Livelink"/>
          <xsd:enumeration value="PNG Sales and Business Integration"/>
          <xsd:enumeration value="Presentations"/>
          <xsd:enumeration value="Procedures"/>
          <xsd:enumeration value="Reference Materials"/>
          <xsd:enumeration value="Registration of Encumbrances"/>
          <xsd:enumeration value="Review Tenure Processes"/>
          <xsd:enumeration value="Sales"/>
          <xsd:enumeration value="SharePoint 2016 move to SharePoint Online"/>
          <xsd:enumeration value="Source of Information"/>
          <xsd:enumeration value="Stats Requests"/>
          <xsd:enumeration value="System Enhancements"/>
          <xsd:enumeration value="Template and Instructions"/>
          <xsd:enumeration value="Tenure Systems"/>
          <xsd:enumeration value="Tenure System Application User Role Permissions Approvers Review"/>
          <xsd:enumeration value="Test Coverage for Backup"/>
          <xsd:enumeration value="Transfers"/>
          <xsd:enumeration value="Unit Agreements and Trespass"/>
          <xsd:enumeration value="Update Queen to King"/>
          <xsd:enumeration value="Website - Tenure Guides titled &quot;Geothermal Continuation&quot;"/>
          <xsd:enumeration value="Website - Tenure Courses, Forms and Others titled &quot;Geothermal Continuation&quot;"/>
          <xsd:enumeration value="Work Items Information"/>
          <xsd:enumeration value="Inventory"/>
        </xsd:restriction>
      </xsd:simpleType>
    </xsd:element>
    <xsd:element name="MediaServiceMetadata" ma:index="25" nillable="true" ma:displayName="MediaServiceMetadata" ma:hidden="true" ma:internalName="MediaServiceMetadata" ma:readOnly="true">
      <xsd:simpleType>
        <xsd:restriction base="dms:Note"/>
      </xsd:simpleType>
    </xsd:element>
    <xsd:element name="MediaServiceFastMetadata" ma:index="26" nillable="true" ma:displayName="MediaServiceFastMetadata" ma:hidden="true" ma:internalName="MediaServiceFastMetadata"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a58cdee2-a078-4dcf-a938-a5ffeea6d2ec" ma:termSetId="09814cd3-568e-fe90-9814-8d621ff8fb84" ma:anchorId="fba54fb3-c3e1-fe81-a776-ca4b69148c4d" ma:open="true" ma:isKeyword="false">
      <xsd:complexType>
        <xsd:sequence>
          <xsd:element ref="pc:Terms" minOccurs="0" maxOccurs="1"/>
        </xsd:sequence>
      </xsd:complexType>
    </xsd:element>
    <xsd:element name="MediaServiceDateTaken" ma:index="31" nillable="true" ma:displayName="MediaServiceDateTaken" ma:hidden="true" ma:indexed="true" ma:internalName="MediaServiceDateTaken" ma:readOnly="true">
      <xsd:simpleType>
        <xsd:restriction base="dms:Text"/>
      </xsd:simpleType>
    </xsd:element>
    <xsd:element name="MediaServiceGenerationTime" ma:index="32" nillable="true" ma:displayName="MediaServiceGenerationTime" ma:hidden="true" ma:internalName="MediaServiceGenerationTime" ma:readOnly="true">
      <xsd:simpleType>
        <xsd:restriction base="dms:Text"/>
      </xsd:simpleType>
    </xsd:element>
    <xsd:element name="MediaServiceEventHashCode" ma:index="33" nillable="true" ma:displayName="MediaServiceEventHashCode" ma:hidden="true" ma:internalName="MediaServiceEventHashCode" ma:readOnly="true">
      <xsd:simpleType>
        <xsd:restriction base="dms:Text"/>
      </xsd:simpleType>
    </xsd:element>
    <xsd:element name="MediaServiceOCR" ma:index="34" nillable="true" ma:displayName="Extracted Text" ma:internalName="MediaServiceOCR" ma:readOnly="true">
      <xsd:simpleType>
        <xsd:restriction base="dms:Note">
          <xsd:maxLength value="255"/>
        </xsd:restriction>
      </xsd:simpleType>
    </xsd:element>
    <xsd:element name="MediaServiceLocation" ma:index="35" nillable="true" ma:displayName="Location" ma:indexed="true" ma:internalName="MediaServiceLocation" ma:readOnly="true">
      <xsd:simpleType>
        <xsd:restriction base="dms:Text"/>
      </xsd:simpleType>
    </xsd:element>
    <xsd:element name="_Flow_SignoffStatus" ma:index="36"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50c7f2d-22b5-4c05-88ab-16906deb3555" elementFormDefault="qualified">
    <xsd:import namespace="http://schemas.microsoft.com/office/2006/documentManagement/types"/>
    <xsd:import namespace="http://schemas.microsoft.com/office/infopath/2007/PartnerControls"/>
    <xsd:element name="TaxCatchAll" ma:index="30" nillable="true" ma:displayName="Taxonomy Catch All Column" ma:hidden="true" ma:list="{37515f72-7fb4-4a96-8fc8-f36008bf8d82}" ma:internalName="TaxCatchAll" ma:showField="CatchAllData" ma:web="777c1a7a-1360-4818-9490-47cc72e3855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5.xml><?xml version="1.0" encoding="utf-8"?>
<?mso-contentType ?>
<customXsn xmlns="http://schemas.microsoft.com/office/2006/metadata/customXsn">
  <xsnLocation/>
  <cached>True</cached>
  <openByDefault>False</openByDefault>
  <xsnScope/>
</customXsn>
</file>

<file path=customXml/itemProps1.xml><?xml version="1.0" encoding="utf-8"?>
<ds:datastoreItem xmlns:ds="http://schemas.openxmlformats.org/officeDocument/2006/customXml" ds:itemID="{2F09133B-5DAD-4148-ACD1-DE1C91C0A06C}">
  <ds:schemaRefs>
    <ds:schemaRef ds:uri="http://schemas.microsoft.com/office/2006/metadata/properties"/>
    <ds:schemaRef ds:uri="http://schemas.microsoft.com/office/infopath/2007/PartnerControls"/>
    <ds:schemaRef ds:uri="cd3b5d7d-85b8-485a-94e1-bd5df7614905"/>
    <ds:schemaRef ds:uri="d317fc56-cd2a-4fee-83bf-2acf5d88d7a0"/>
    <ds:schemaRef ds:uri="777c1a7a-1360-4818-9490-47cc72e3855c"/>
    <ds:schemaRef ds:uri="d5927893-c91b-45a8-81bb-b7f5cfa094c8"/>
    <ds:schemaRef ds:uri="350c7f2d-22b5-4c05-88ab-16906deb3555"/>
  </ds:schemaRefs>
</ds:datastoreItem>
</file>

<file path=customXml/itemProps2.xml><?xml version="1.0" encoding="utf-8"?>
<ds:datastoreItem xmlns:ds="http://schemas.openxmlformats.org/officeDocument/2006/customXml" ds:itemID="{0174D670-AD73-496B-A7E4-64375A66F5EA}"/>
</file>

<file path=customXml/itemProps3.xml><?xml version="1.0" encoding="utf-8"?>
<ds:datastoreItem xmlns:ds="http://schemas.openxmlformats.org/officeDocument/2006/customXml" ds:itemID="{467C1D58-AD91-45A6-8864-0995902DA4C5}">
  <ds:schemaRefs>
    <ds:schemaRef ds:uri="http://schemas.microsoft.com/sharepoint/v3/contenttype/forms"/>
  </ds:schemaRefs>
</ds:datastoreItem>
</file>

<file path=customXml/itemProps4.xml><?xml version="1.0" encoding="utf-8"?>
<ds:datastoreItem xmlns:ds="http://schemas.openxmlformats.org/officeDocument/2006/customXml" ds:itemID="{D691045F-119F-4486-9DC4-36CE8E041694}">
  <ds:schemaRefs>
    <ds:schemaRef ds:uri="http://schemas.microsoft.com/sharepoint/events"/>
  </ds:schemaRefs>
</ds:datastoreItem>
</file>

<file path=customXml/itemProps5.xml><?xml version="1.0" encoding="utf-8"?>
<ds:datastoreItem xmlns:ds="http://schemas.openxmlformats.org/officeDocument/2006/customXml" ds:itemID="{039351B3-F8EE-4163-AECB-B2D45D206C2B}">
  <ds:schemaRefs>
    <ds:schemaRef ds:uri="http://schemas.microsoft.com/office/2006/metadata/customXsn"/>
  </ds:schemaRefs>
</ds:datastoreItem>
</file>

<file path=docProps/app.xml><?xml version="1.0" encoding="utf-8"?>
<Properties xmlns="http://schemas.openxmlformats.org/officeDocument/2006/extended-properties" xmlns:vt="http://schemas.openxmlformats.org/officeDocument/2006/docPropsVTypes">
  <TotalTime>860</TotalTime>
  <Words>1494</Words>
  <Application>Microsoft Office PowerPoint</Application>
  <PresentationFormat>On-screen Show (4:3)</PresentationFormat>
  <Paragraphs>131</Paragraphs>
  <Slides>54</Slides>
  <Notes>1</Notes>
  <HiddenSlides>41</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Welcome</vt:lpstr>
      <vt:lpstr>Revisions</vt:lpstr>
      <vt:lpstr>Introduction</vt:lpstr>
      <vt:lpstr>Transfer Request Status Change</vt:lpstr>
      <vt:lpstr>Work in Progress – Find Transfer Request</vt:lpstr>
      <vt:lpstr>PowerPoint Presentation</vt:lpstr>
      <vt:lpstr>PowerPoint Presentation</vt:lpstr>
      <vt:lpstr>PowerPoint Presentation</vt:lpstr>
      <vt:lpstr>PowerPoint Presentation</vt:lpstr>
      <vt:lpstr>PowerPoint Presentation</vt:lpstr>
      <vt:lpstr>PowerPoint Presentation</vt:lpstr>
      <vt:lpstr>Reviewer Approval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Ready for Concurrence</vt:lpstr>
      <vt:lpstr>To Approve Transfer Request  (Note: User should have a reviewer role)</vt:lpstr>
      <vt:lpstr>PowerPoint Presentation</vt:lpstr>
      <vt:lpstr>PowerPoint Presentation</vt:lpstr>
      <vt:lpstr>PowerPoint Presentation</vt:lpstr>
      <vt:lpstr>PowerPoint Presentation</vt:lpstr>
      <vt:lpstr>PowerPoint Presentation</vt:lpstr>
      <vt:lpstr>To Submit Transfer for Concurrence (Note: User should have a Concurrer role)</vt:lpstr>
      <vt:lpstr>PowerPoint Presentation</vt:lpstr>
      <vt:lpstr>PowerPoint Presentation</vt:lpstr>
      <vt:lpstr>PowerPoint Presentation</vt:lpstr>
      <vt:lpstr>PowerPoint Presentation</vt:lpstr>
      <vt:lpstr>PowerPoint Presentation</vt:lpstr>
      <vt:lpstr>Concurrence</vt:lpstr>
      <vt:lpstr>Transferee Client – To Concur/Reject Transfer (Note: User should have Concurrer role) </vt:lpstr>
      <vt:lpstr>PowerPoint Presentation</vt:lpstr>
      <vt:lpstr>PowerPoint Presentation</vt:lpstr>
      <vt:lpstr>PowerPoint Presentation</vt:lpstr>
      <vt:lpstr>PowerPoint Presentation</vt:lpstr>
      <vt:lpstr>PowerPoint Presentation</vt:lpstr>
      <vt:lpstr>PowerPoint Presentation</vt:lpstr>
      <vt:lpstr>Memorandum of Understanding</vt:lpstr>
      <vt:lpstr>Delete Transfer</vt:lpstr>
      <vt:lpstr>PowerPoint Presentation</vt:lpstr>
      <vt:lpstr>PowerPoint Presentation</vt:lpstr>
      <vt:lpstr>PowerPoint Presentation</vt:lpstr>
      <vt:lpstr>PowerPoint Presentation</vt:lpstr>
      <vt:lpstr>Copy Transfer</vt:lpstr>
      <vt:lpstr>PowerPoint Presentation</vt:lpstr>
      <vt:lpstr>PowerPoint Presentation</vt:lpstr>
      <vt:lpstr>PowerPoint Presentation</vt:lpstr>
      <vt:lpstr>PowerPoint Presentation</vt:lpstr>
      <vt:lpstr>PowerPoint Presentation</vt:lpstr>
      <vt:lpstr>Conclusion</vt:lpstr>
    </vt:vector>
  </TitlesOfParts>
  <Company>Government of Alberta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 in Progress</dc:title>
  <dc:creator>Karen Chinnery</dc:creator>
  <cp:lastModifiedBy>Kerry-Lynne Kryvenchuk</cp:lastModifiedBy>
  <cp:revision>122</cp:revision>
  <dcterms:created xsi:type="dcterms:W3CDTF">2012-06-04T23:00:19Z</dcterms:created>
  <dcterms:modified xsi:type="dcterms:W3CDTF">2025-11-04T16:03:38Z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0x010100EDBFD8A632FAA9499563EDAF54787418</vt:lpwstr>
  </property>
  <property fmtid="{D5CDD505-2E9C-101B-9397-08002B2CF9AE}" pid="3" name="Order">
    <vt:lpwstr>63500.0000000000</vt:lpwstr>
  </property>
  <property fmtid="{D5CDD505-2E9C-101B-9397-08002B2CF9AE}" pid="4" name="_dlc_DocIdItemGuid">
    <vt:lpwstr>87c85f55-5cbc-48a6-9cd3-43d4e8830990</vt:lpwstr>
  </property>
  <property fmtid="{D5CDD505-2E9C-101B-9397-08002B2CF9AE}" pid="5" name="MSIP_Label_abf2ea38-542c-4b75-bd7d-582ec36a519f_Enabled">
    <vt:lpwstr>true</vt:lpwstr>
  </property>
  <property fmtid="{D5CDD505-2E9C-101B-9397-08002B2CF9AE}" pid="6" name="MSIP_Label_abf2ea38-542c-4b75-bd7d-582ec36a519f_SetDate">
    <vt:lpwstr>2025-11-04T16:03:37Z</vt:lpwstr>
  </property>
  <property fmtid="{D5CDD505-2E9C-101B-9397-08002B2CF9AE}" pid="7" name="MSIP_Label_abf2ea38-542c-4b75-bd7d-582ec36a519f_Method">
    <vt:lpwstr>Standard</vt:lpwstr>
  </property>
  <property fmtid="{D5CDD505-2E9C-101B-9397-08002B2CF9AE}" pid="8" name="MSIP_Label_abf2ea38-542c-4b75-bd7d-582ec36a519f_Name">
    <vt:lpwstr>Protected A</vt:lpwstr>
  </property>
  <property fmtid="{D5CDD505-2E9C-101B-9397-08002B2CF9AE}" pid="9" name="MSIP_Label_abf2ea38-542c-4b75-bd7d-582ec36a519f_SiteId">
    <vt:lpwstr>2bb51c06-af9b-42c5-8bf5-3c3b7b10850b</vt:lpwstr>
  </property>
  <property fmtid="{D5CDD505-2E9C-101B-9397-08002B2CF9AE}" pid="10" name="MSIP_Label_abf2ea38-542c-4b75-bd7d-582ec36a519f_ActionId">
    <vt:lpwstr>55fb5815-b0d2-47dc-b7dd-56b13e21f92d</vt:lpwstr>
  </property>
  <property fmtid="{D5CDD505-2E9C-101B-9397-08002B2CF9AE}" pid="11" name="MSIP_Label_abf2ea38-542c-4b75-bd7d-582ec36a519f_ContentBits">
    <vt:lpwstr>2</vt:lpwstr>
  </property>
  <property fmtid="{D5CDD505-2E9C-101B-9397-08002B2CF9AE}" pid="12" name="MSIP_Label_abf2ea38-542c-4b75-bd7d-582ec36a519f_Tag">
    <vt:lpwstr>10, 3, 0, 2</vt:lpwstr>
  </property>
  <property fmtid="{D5CDD505-2E9C-101B-9397-08002B2CF9AE}" pid="13" name="ClassificationContentMarkingFooterLocations">
    <vt:lpwstr>Office Theme:10</vt:lpwstr>
  </property>
  <property fmtid="{D5CDD505-2E9C-101B-9397-08002B2CF9AE}" pid="14" name="ClassificationContentMarkingFooterText">
    <vt:lpwstr>Classification: Protected A</vt:lpwstr>
  </property>
  <property fmtid="{D5CDD505-2E9C-101B-9397-08002B2CF9AE}" pid="15" name="MediaServiceImageTags">
    <vt:lpwstr/>
  </property>
  <property fmtid="{D5CDD505-2E9C-101B-9397-08002B2CF9AE}" pid="16" name="e4e1391327164fcf9b36427592ef5372">
    <vt:lpwstr/>
  </property>
  <property fmtid="{D5CDD505-2E9C-101B-9397-08002B2CF9AE}" pid="17" name="iec6cfa028bf4e91bd7258a6733aefa5">
    <vt:lpwstr/>
  </property>
  <property fmtid="{D5CDD505-2E9C-101B-9397-08002B2CF9AE}" pid="18" name="Organization_x0020_GoA">
    <vt:lpwstr/>
  </property>
  <property fmtid="{D5CDD505-2E9C-101B-9397-08002B2CF9AE}" pid="19" name="Document_x0020_Type_x0020_GoA">
    <vt:lpwstr/>
  </property>
  <property fmtid="{D5CDD505-2E9C-101B-9397-08002B2CF9AE}" pid="20" name="Function_x0020_GoA">
    <vt:lpwstr/>
  </property>
  <property fmtid="{D5CDD505-2E9C-101B-9397-08002B2CF9AE}" pid="21" name="b10e50595339447db3b0d16aff0e3d79">
    <vt:lpwstr/>
  </property>
  <property fmtid="{D5CDD505-2E9C-101B-9397-08002B2CF9AE}" pid="22" name="Closure_x0020_Criteria_x0020_Met">
    <vt:lpwstr/>
  </property>
  <property fmtid="{D5CDD505-2E9C-101B-9397-08002B2CF9AE}" pid="23" name="h5c22b25fd914590af6f7504dd8d5e82">
    <vt:lpwstr/>
  </property>
  <property fmtid="{D5CDD505-2E9C-101B-9397-08002B2CF9AE}" pid="24" name="Status_x0020_GoA">
    <vt:lpwstr/>
  </property>
  <property fmtid="{D5CDD505-2E9C-101B-9397-08002B2CF9AE}" pid="25" name="e14f78495b6d4881b0a4f259bbfaac0a">
    <vt:lpwstr/>
  </property>
  <property fmtid="{D5CDD505-2E9C-101B-9397-08002B2CF9AE}" pid="26" name="Status GoA">
    <vt:lpwstr/>
  </property>
  <property fmtid="{D5CDD505-2E9C-101B-9397-08002B2CF9AE}" pid="27" name="Closure Criteria Met">
    <vt:lpwstr/>
  </property>
  <property fmtid="{D5CDD505-2E9C-101B-9397-08002B2CF9AE}" pid="28" name="Function GoA">
    <vt:lpwstr/>
  </property>
  <property fmtid="{D5CDD505-2E9C-101B-9397-08002B2CF9AE}" pid="29" name="Organization GoA">
    <vt:lpwstr/>
  </property>
  <property fmtid="{D5CDD505-2E9C-101B-9397-08002B2CF9AE}" pid="30" name="Document Type GoA">
    <vt:lpwstr/>
  </property>
</Properties>
</file>