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48" r:id="rId6"/>
  </p:sldMasterIdLst>
  <p:sldIdLst>
    <p:sldId id="258" r:id="rId7"/>
    <p:sldId id="263" r:id="rId8"/>
    <p:sldId id="257" r:id="rId9"/>
    <p:sldId id="259" r:id="rId10"/>
    <p:sldId id="260" r:id="rId11"/>
    <p:sldId id="261" r:id="rId12"/>
    <p:sldId id="264"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47" autoAdjust="0"/>
  </p:normalViewPr>
  <p:slideViewPr>
    <p:cSldViewPr>
      <p:cViewPr varScale="1">
        <p:scale>
          <a:sx n="67" d="100"/>
          <a:sy n="67" d="100"/>
        </p:scale>
        <p:origin x="48" y="23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CD5C5-89F3-0454-F2A1-6C9E7D064D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0BD9744-9C51-A5BB-1D92-ED8F3CE024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13D0BCE-E1C4-4465-3715-64E16BEA175F}"/>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5" name="Footer Placeholder 4">
            <a:extLst>
              <a:ext uri="{FF2B5EF4-FFF2-40B4-BE49-F238E27FC236}">
                <a16:creationId xmlns:a16="http://schemas.microsoft.com/office/drawing/2014/main" id="{9A44102D-0101-FE10-138C-46DD116EF52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C02BB4E-821A-A8FF-7392-626B7D952A6A}"/>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780904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D3BAF-E0A1-8DB3-E239-67A019437349}"/>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3A0FA1B-2E40-9FB2-4E8C-B046E9C576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3F49BB7-D8BA-3802-A1D5-E0CA4FF1012C}"/>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5" name="Footer Placeholder 4">
            <a:extLst>
              <a:ext uri="{FF2B5EF4-FFF2-40B4-BE49-F238E27FC236}">
                <a16:creationId xmlns:a16="http://schemas.microsoft.com/office/drawing/2014/main" id="{653C163D-EC7A-36F7-0ABB-7AB064884C3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1087D3A-004D-1264-578A-CC66B048602C}"/>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14662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5DAB5B-0644-9E50-00E8-2A86BB8963A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6A6040C-99F1-5819-1FFC-3FC3B40C969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60C4165-3CF8-FBCE-CD33-1F806A8535A2}"/>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5" name="Footer Placeholder 4">
            <a:extLst>
              <a:ext uri="{FF2B5EF4-FFF2-40B4-BE49-F238E27FC236}">
                <a16:creationId xmlns:a16="http://schemas.microsoft.com/office/drawing/2014/main" id="{9A356202-6193-C759-0F07-2D4E4664309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952C58F-F2CA-5299-5C91-4B8AF36D2858}"/>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2042376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FD450D8E-CA18-422A-9CA5-C4ACB2B56B1C}" type="datetimeFigureOut">
              <a:rPr lang="en-CA" smtClean="0"/>
              <a:t>2025-11-03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FD450D8E-CA18-422A-9CA5-C4ACB2B56B1C}" type="datetimeFigureOut">
              <a:rPr lang="en-CA" smtClean="0"/>
              <a:t>2025-11-03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450D8E-CA18-422A-9CA5-C4ACB2B56B1C}" type="datetimeFigureOut">
              <a:rPr lang="en-CA" smtClean="0"/>
              <a:t>2025-11-03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FD450D8E-CA18-422A-9CA5-C4ACB2B56B1C}" type="datetimeFigureOut">
              <a:rPr lang="en-CA" smtClean="0"/>
              <a:t>2025-11-03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FD450D8E-CA18-422A-9CA5-C4ACB2B56B1C}" type="datetimeFigureOut">
              <a:rPr lang="en-CA" smtClean="0"/>
              <a:t>2025-11-03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FD450D8E-CA18-422A-9CA5-C4ACB2B56B1C}" type="datetimeFigureOut">
              <a:rPr lang="en-CA" smtClean="0"/>
              <a:t>2025-11-03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450D8E-CA18-422A-9CA5-C4ACB2B56B1C}" type="datetimeFigureOut">
              <a:rPr lang="en-CA" smtClean="0"/>
              <a:t>2025-11-03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450D8E-CA18-422A-9CA5-C4ACB2B56B1C}" type="datetimeFigureOut">
              <a:rPr lang="en-CA" smtClean="0"/>
              <a:t>2025-11-03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AC1E8-B8CE-FB43-EDEB-5188F0CD952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F4E0F58-BED0-106B-D326-4A854D0F6E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161B9A1-191F-9ECC-BF2A-95D20993AF0C}"/>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5" name="Footer Placeholder 4">
            <a:extLst>
              <a:ext uri="{FF2B5EF4-FFF2-40B4-BE49-F238E27FC236}">
                <a16:creationId xmlns:a16="http://schemas.microsoft.com/office/drawing/2014/main" id="{BE7B2E16-7E6D-5AEC-5B98-78E99480C35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E7F275A-9AB7-AE4B-88D1-78D26B351BB4}"/>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27252944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450D8E-CA18-422A-9CA5-C4ACB2B56B1C}" type="datetimeFigureOut">
              <a:rPr lang="en-CA" smtClean="0"/>
              <a:t>2025-11-03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FD450D8E-CA18-422A-9CA5-C4ACB2B56B1C}" type="datetimeFigureOut">
              <a:rPr lang="en-CA" smtClean="0"/>
              <a:t>2025-11-03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FD450D8E-CA18-422A-9CA5-C4ACB2B56B1C}" type="datetimeFigureOut">
              <a:rPr lang="en-CA" smtClean="0"/>
              <a:t>2025-11-03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F87D253-21C4-4902-913F-A2A8B1B674D6}" type="slidenum">
              <a:rPr lang="en-CA" smtClean="0"/>
              <a:t>‹#›</a:t>
            </a:fld>
            <a:endParaRPr lang="en-CA"/>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79BAD-A9C5-A2BD-574A-EB8246FE7A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66A2F7B2-4D18-1FB8-A7F9-7489D066A7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28BE46-5A5F-D9B2-4B4F-3CDAC4C5507B}"/>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5" name="Footer Placeholder 4">
            <a:extLst>
              <a:ext uri="{FF2B5EF4-FFF2-40B4-BE49-F238E27FC236}">
                <a16:creationId xmlns:a16="http://schemas.microsoft.com/office/drawing/2014/main" id="{E2278EDD-5CE4-F2CA-C8A4-B6E76E063F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C3F29D3-5F42-7061-F0C1-E63698C372AC}"/>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207890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3AB93-C6DB-4B71-E733-9618D85AE65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B6E1A89-70B6-4AB9-28FF-584D6607CF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18D364CC-1D24-932C-A037-471CB19F0EF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3B309795-C54D-5C19-F024-5264261FE5EA}"/>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6" name="Footer Placeholder 5">
            <a:extLst>
              <a:ext uri="{FF2B5EF4-FFF2-40B4-BE49-F238E27FC236}">
                <a16:creationId xmlns:a16="http://schemas.microsoft.com/office/drawing/2014/main" id="{D2A561F2-4D24-4B87-B243-2EBBF0C0D1C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021069F-8930-9A80-8782-2005C7C8851E}"/>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2554756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81D1F-1152-A1C3-46A5-302529837996}"/>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82502754-4C18-65D0-F460-CACF9E7452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847CF-F377-4762-D995-905C2FE0AE0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414C4665-0675-68F6-1949-B085050663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AA5E82-42CB-C03F-DCF9-F4247E8C52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B1251460-4324-AEA7-D5B9-9894FE94F575}"/>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8" name="Footer Placeholder 7">
            <a:extLst>
              <a:ext uri="{FF2B5EF4-FFF2-40B4-BE49-F238E27FC236}">
                <a16:creationId xmlns:a16="http://schemas.microsoft.com/office/drawing/2014/main" id="{A1328DE3-35A4-E28C-3FAA-8DEB0A9DB6DF}"/>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A267B038-9711-0A1A-444D-EF1BD0D4C3FB}"/>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3844377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36CC5-AF01-241A-9FF0-EBCC7ED29D2B}"/>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93A8317-CAEB-827A-551A-F81ED3F071C6}"/>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4" name="Footer Placeholder 3">
            <a:extLst>
              <a:ext uri="{FF2B5EF4-FFF2-40B4-BE49-F238E27FC236}">
                <a16:creationId xmlns:a16="http://schemas.microsoft.com/office/drawing/2014/main" id="{BBDDCD49-E49F-D65F-41C7-60672041814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60443CAA-7684-D026-3D2E-7EF5A0645B77}"/>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3868538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BE9FB7-7038-90BD-C8EA-E716FA8BA3F5}"/>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3" name="Footer Placeholder 2">
            <a:extLst>
              <a:ext uri="{FF2B5EF4-FFF2-40B4-BE49-F238E27FC236}">
                <a16:creationId xmlns:a16="http://schemas.microsoft.com/office/drawing/2014/main" id="{16518253-3868-2F8E-6063-A113BE78169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DF7FC79F-943A-2C59-8CC1-88060BDFEAE2}"/>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3016855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4E0A7-07A6-A4AF-6E03-3DA487816E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C95ECB6F-7499-CDA1-A8E9-D2A7D45793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7D0A1624-2495-905A-BBBC-1BC34A9126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68E656-DB76-49CA-A569-E1FE2E8190A9}"/>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6" name="Footer Placeholder 5">
            <a:extLst>
              <a:ext uri="{FF2B5EF4-FFF2-40B4-BE49-F238E27FC236}">
                <a16:creationId xmlns:a16="http://schemas.microsoft.com/office/drawing/2014/main" id="{FE90E188-AC23-35C4-A18B-67FABEE9612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C0E4252-5AAE-E3BB-BF84-D3208CB0FA01}"/>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3180823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E48CD-883C-6CD2-F9E0-0F36966F77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117E6F06-F230-0DEA-FA13-F58026FB36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441D7DEF-2FE2-EA11-A1C7-F902EEC35F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354809-9298-A167-C300-7B0E2801627B}"/>
              </a:ext>
            </a:extLst>
          </p:cNvPr>
          <p:cNvSpPr>
            <a:spLocks noGrp="1"/>
          </p:cNvSpPr>
          <p:nvPr>
            <p:ph type="dt" sz="half" idx="10"/>
          </p:nvPr>
        </p:nvSpPr>
        <p:spPr/>
        <p:txBody>
          <a:bodyPr/>
          <a:lstStyle/>
          <a:p>
            <a:fld id="{82B726D3-43E5-41B0-95E3-10F2A5D9A8B8}" type="datetimeFigureOut">
              <a:rPr lang="en-CA" smtClean="0"/>
              <a:t>2025-11-03</a:t>
            </a:fld>
            <a:endParaRPr lang="en-CA"/>
          </a:p>
        </p:txBody>
      </p:sp>
      <p:sp>
        <p:nvSpPr>
          <p:cNvPr id="6" name="Footer Placeholder 5">
            <a:extLst>
              <a:ext uri="{FF2B5EF4-FFF2-40B4-BE49-F238E27FC236}">
                <a16:creationId xmlns:a16="http://schemas.microsoft.com/office/drawing/2014/main" id="{7B3A67C6-6C4C-E4C0-4C36-2A7BDD071C2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B513126-C72D-DAFF-BA63-0FE62BBD3676}"/>
              </a:ext>
            </a:extLst>
          </p:cNvPr>
          <p:cNvSpPr>
            <a:spLocks noGrp="1"/>
          </p:cNvSpPr>
          <p:nvPr>
            <p:ph type="sldNum" sz="quarter" idx="12"/>
          </p:nvPr>
        </p:nvSpPr>
        <p:spPr/>
        <p:txBody>
          <a:bodyPr/>
          <a:lstStyle/>
          <a:p>
            <a:fld id="{B530C7A7-BD68-4F9E-867F-1B99EF9784E6}" type="slidenum">
              <a:rPr lang="en-CA" smtClean="0"/>
              <a:t>‹#›</a:t>
            </a:fld>
            <a:endParaRPr lang="en-CA"/>
          </a:p>
        </p:txBody>
      </p:sp>
    </p:spTree>
    <p:extLst>
      <p:ext uri="{BB962C8B-B14F-4D97-AF65-F5344CB8AC3E}">
        <p14:creationId xmlns:p14="http://schemas.microsoft.com/office/powerpoint/2010/main" val="428556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6763C7-3715-BBBC-B286-520C31EB57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E8A50DF-309F-D1AE-66A2-ED08427593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31B8420-E446-AE9C-DF66-32C205E65C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2B726D3-43E5-41B0-95E3-10F2A5D9A8B8}" type="datetimeFigureOut">
              <a:rPr lang="en-CA" smtClean="0"/>
              <a:t>2025-11-03</a:t>
            </a:fld>
            <a:endParaRPr lang="en-CA"/>
          </a:p>
        </p:txBody>
      </p:sp>
      <p:sp>
        <p:nvSpPr>
          <p:cNvPr id="5" name="Footer Placeholder 4">
            <a:extLst>
              <a:ext uri="{FF2B5EF4-FFF2-40B4-BE49-F238E27FC236}">
                <a16:creationId xmlns:a16="http://schemas.microsoft.com/office/drawing/2014/main" id="{766DE560-556C-4F1A-BF61-7B00260B5C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775DE28B-9AFE-BD18-CBD6-73A40C498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530C7A7-BD68-4F9E-867F-1B99EF9784E6}" type="slidenum">
              <a:rPr lang="en-CA" smtClean="0"/>
              <a:t>‹#›</a:t>
            </a:fld>
            <a:endParaRPr lang="en-CA"/>
          </a:p>
        </p:txBody>
      </p:sp>
    </p:spTree>
    <p:extLst>
      <p:ext uri="{BB962C8B-B14F-4D97-AF65-F5344CB8AC3E}">
        <p14:creationId xmlns:p14="http://schemas.microsoft.com/office/powerpoint/2010/main" val="423264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450D8E-CA18-422A-9CA5-C4ACB2B56B1C}" type="datetimeFigureOut">
              <a:rPr lang="en-CA" smtClean="0"/>
              <a:t>2025-11-03</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7D253-21C4-4902-913F-A2A8B1B674D6}" type="slidenum">
              <a:rPr lang="en-CA" smtClean="0"/>
              <a:t>‹#›</a:t>
            </a:fld>
            <a:endParaRPr lang="en-CA"/>
          </a:p>
        </p:txBody>
      </p:sp>
      <p:pic>
        <p:nvPicPr>
          <p:cNvPr id="7"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430963"/>
            <a:ext cx="91440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userDrawn="1"/>
        </p:nvSpPr>
        <p:spPr>
          <a:xfrm>
            <a:off x="8059994" y="6571169"/>
            <a:ext cx="1066800" cy="276999"/>
          </a:xfrm>
          <a:prstGeom prst="rect">
            <a:avLst/>
          </a:prstGeom>
          <a:noFill/>
        </p:spPr>
        <p:txBody>
          <a:bodyPr wrap="square" rtlCol="0">
            <a:spAutoFit/>
          </a:bodyPr>
          <a:lstStyle/>
          <a:p>
            <a:r>
              <a:rPr lang="en-US" sz="1200" dirty="0">
                <a:latin typeface="Arial" pitchFamily="34" charset="0"/>
                <a:cs typeface="Arial" pitchFamily="34" charset="0"/>
              </a:rPr>
              <a:t>Page </a:t>
            </a:r>
            <a:fld id="{3BFB2AE4-3363-4CF7-A768-CA083264AC47}" type="slidenum">
              <a:rPr lang="en-US" sz="1200" smtClean="0">
                <a:latin typeface="Arial" pitchFamily="34" charset="0"/>
                <a:cs typeface="Arial" pitchFamily="34" charset="0"/>
              </a:rPr>
              <a:t>‹#›</a:t>
            </a:fld>
            <a:r>
              <a:rPr lang="en-US" sz="1200" dirty="0">
                <a:latin typeface="Arial" pitchFamily="34" charset="0"/>
                <a:cs typeface="Arial" pitchFamily="34" charset="0"/>
              </a:rPr>
              <a:t> of 8</a:t>
            </a:r>
            <a:endParaRPr lang="en-CA" sz="1200" dirty="0">
              <a:latin typeface="Arial" pitchFamily="34" charset="0"/>
              <a:cs typeface="Arial" pitchFamily="34" charset="0"/>
            </a:endParaRPr>
          </a:p>
        </p:txBody>
      </p:sp>
      <p:grpSp>
        <p:nvGrpSpPr>
          <p:cNvPr id="10" name="Group 9">
            <a:extLst>
              <a:ext uri="{FF2B5EF4-FFF2-40B4-BE49-F238E27FC236}">
                <a16:creationId xmlns:a16="http://schemas.microsoft.com/office/drawing/2014/main" id="{2B88F99F-083F-406D-88A3-406633E1D79E}"/>
              </a:ext>
            </a:extLst>
          </p:cNvPr>
          <p:cNvGrpSpPr/>
          <p:nvPr userDrawn="1"/>
        </p:nvGrpSpPr>
        <p:grpSpPr>
          <a:xfrm>
            <a:off x="179512" y="-68284"/>
            <a:ext cx="8964488" cy="923330"/>
            <a:chOff x="179512" y="4026424"/>
            <a:chExt cx="8964488" cy="923330"/>
          </a:xfrm>
        </p:grpSpPr>
        <p:grpSp>
          <p:nvGrpSpPr>
            <p:cNvPr id="11" name="Group 10">
              <a:extLst>
                <a:ext uri="{FF2B5EF4-FFF2-40B4-BE49-F238E27FC236}">
                  <a16:creationId xmlns:a16="http://schemas.microsoft.com/office/drawing/2014/main" id="{C5C44E93-25B0-4DED-B911-DA28B91FE58F}"/>
                </a:ext>
              </a:extLst>
            </p:cNvPr>
            <p:cNvGrpSpPr/>
            <p:nvPr userDrawn="1"/>
          </p:nvGrpSpPr>
          <p:grpSpPr>
            <a:xfrm>
              <a:off x="179512" y="4094164"/>
              <a:ext cx="8964488" cy="787850"/>
              <a:chOff x="390128" y="3908965"/>
              <a:chExt cx="8638456" cy="787850"/>
            </a:xfrm>
          </p:grpSpPr>
          <p:pic>
            <p:nvPicPr>
              <p:cNvPr id="13" name="Picture 2">
                <a:extLst>
                  <a:ext uri="{FF2B5EF4-FFF2-40B4-BE49-F238E27FC236}">
                    <a16:creationId xmlns:a16="http://schemas.microsoft.com/office/drawing/2014/main" id="{9BE063A7-4C97-427E-ACCF-2CFB5E40D7A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771800" y="3908965"/>
                <a:ext cx="6256784" cy="7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13">
                <a:extLst>
                  <a:ext uri="{FF2B5EF4-FFF2-40B4-BE49-F238E27FC236}">
                    <a16:creationId xmlns:a16="http://schemas.microsoft.com/office/drawing/2014/main" id="{B61E8732-9DA9-406E-A0ED-7AB4DF797070}"/>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90128" y="4008237"/>
                <a:ext cx="2267744" cy="637488"/>
              </a:xfrm>
              <a:prstGeom prst="rect">
                <a:avLst/>
              </a:prstGeom>
            </p:spPr>
          </p:pic>
        </p:grpSp>
        <p:sp>
          <p:nvSpPr>
            <p:cNvPr id="12" name="TextBox 11">
              <a:extLst>
                <a:ext uri="{FF2B5EF4-FFF2-40B4-BE49-F238E27FC236}">
                  <a16:creationId xmlns:a16="http://schemas.microsoft.com/office/drawing/2014/main" id="{FA658192-09CC-4DAD-9985-39DF0EB75C81}"/>
                </a:ext>
              </a:extLst>
            </p:cNvPr>
            <p:cNvSpPr txBox="1"/>
            <p:nvPr userDrawn="1"/>
          </p:nvSpPr>
          <p:spPr>
            <a:xfrm>
              <a:off x="4644008" y="4026424"/>
              <a:ext cx="4364708" cy="923330"/>
            </a:xfrm>
            <a:prstGeom prst="rect">
              <a:avLst/>
            </a:prstGeom>
            <a:noFill/>
          </p:spPr>
          <p:txBody>
            <a:bodyPr wrap="square" rtlCol="0">
              <a:spAutoFit/>
            </a:bodyPr>
            <a:lstStyle/>
            <a:p>
              <a:pPr algn="r"/>
              <a:endParaRPr lang="en-CA" baseline="0" dirty="0">
                <a:solidFill>
                  <a:schemeClr val="bg1"/>
                </a:solidFill>
              </a:endParaRPr>
            </a:p>
            <a:p>
              <a:pPr algn="r"/>
              <a:r>
                <a:rPr lang="en-CA" baseline="0" dirty="0">
                  <a:solidFill>
                    <a:schemeClr val="bg1"/>
                  </a:solidFill>
                </a:rPr>
                <a:t>Transfers</a:t>
              </a:r>
            </a:p>
            <a:p>
              <a:pPr algn="r"/>
              <a:r>
                <a:rPr lang="en-CA" baseline="0" dirty="0">
                  <a:solidFill>
                    <a:schemeClr val="bg1"/>
                  </a:solidFill>
                </a:rPr>
                <a:t>Government of Alberta</a:t>
              </a:r>
            </a:p>
          </p:txBody>
        </p:sp>
      </p:grpSp>
      <p:sp>
        <p:nvSpPr>
          <p:cNvPr id="8" name="MSIPCMContentMarking" descr="{&quot;HashCode&quot;:-1542678785,&quot;Placement&quot;:&quot;Footer&quot;,&quot;Top&quot;:517.997253,&quot;Left&quot;:0.0,&quot;SlideWidth&quot;:720,&quot;SlideHeight&quot;:540}"/>
          <p:cNvSpPr txBox="1"/>
          <p:nvPr userDrawn="1"/>
        </p:nvSpPr>
        <p:spPr>
          <a:xfrm>
            <a:off x="0" y="6578565"/>
            <a:ext cx="1804584" cy="279435"/>
          </a:xfrm>
          <a:prstGeom prst="rect">
            <a:avLst/>
          </a:prstGeom>
          <a:noFill/>
        </p:spPr>
        <p:txBody>
          <a:bodyPr vert="horz" wrap="square" lIns="0" tIns="0" rIns="0" bIns="0" rtlCol="0" anchor="ctr" anchorCtr="1">
            <a:spAutoFit/>
          </a:bodyPr>
          <a:lstStyle/>
          <a:p>
            <a:pPr algn="l">
              <a:spcBef>
                <a:spcPts val="0"/>
              </a:spcBef>
              <a:spcAft>
                <a:spcPts val="0"/>
              </a:spcAft>
            </a:pPr>
            <a:r>
              <a:rPr lang="en-CA" sz="1100">
                <a:solidFill>
                  <a:srgbClr val="000000"/>
                </a:solidFill>
                <a:latin typeface="Calibri" panose="020F0502020204030204" pitchFamily="34" charset="0"/>
              </a:rPr>
              <a:t>Classification: Protected 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mailto:Transfers.Energy@gov.ab.ca" TargetMode="External"/><Relationship Id="rId2" Type="http://schemas.openxmlformats.org/officeDocument/2006/relationships/hyperlink" Target="https://training.energy.gov.ab.ca/Pages/default.aspx"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ailto:Transfers.Energy@gov.ab.ca" TargetMode="External"/><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267200" y="1596747"/>
            <a:ext cx="4267200" cy="2954655"/>
          </a:xfrm>
          <a:prstGeom prst="rect">
            <a:avLst/>
          </a:prstGeom>
        </p:spPr>
        <p:txBody>
          <a:bodyPr wrap="square" lIns="0" tIns="0" rIns="0" bIns="0">
            <a:spAutoFit/>
          </a:bodyPr>
          <a:lstStyle/>
          <a:p>
            <a:r>
              <a:rPr lang="en-CA" sz="1200" dirty="0">
                <a:latin typeface="Arial" pitchFamily="34" charset="0"/>
                <a:cs typeface="Arial" pitchFamily="34" charset="0"/>
              </a:rPr>
              <a:t>The </a:t>
            </a:r>
            <a:r>
              <a:rPr lang="en-CA" sz="1200" b="1" dirty="0">
                <a:latin typeface="Arial" pitchFamily="34" charset="0"/>
                <a:cs typeface="Arial" pitchFamily="34" charset="0"/>
              </a:rPr>
              <a:t>Transfers</a:t>
            </a:r>
            <a:r>
              <a:rPr lang="en-CA" sz="1200" dirty="0">
                <a:latin typeface="Arial" pitchFamily="34" charset="0"/>
                <a:cs typeface="Arial" pitchFamily="34" charset="0"/>
              </a:rPr>
              <a:t> program is an online service that will enable clients to submit electronically, the transfer of registered interest in Crown petroleum and natural gas, oil sands, coal, metallic and industrial minerals, using a web interface.</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a:latin typeface="Arial" pitchFamily="34" charset="0"/>
                <a:cs typeface="Arial" pitchFamily="34" charset="0"/>
              </a:rPr>
              <a:t>Transfer of Ownership</a:t>
            </a:r>
            <a:br>
              <a:rPr lang="en-CA" sz="1200" dirty="0">
                <a:latin typeface="Arial" pitchFamily="34" charset="0"/>
                <a:cs typeface="Arial" pitchFamily="34" charset="0"/>
              </a:rPr>
            </a:br>
            <a:r>
              <a:rPr lang="en-CA" sz="1200" dirty="0">
                <a:latin typeface="Arial" pitchFamily="34" charset="0"/>
                <a:cs typeface="Arial" pitchFamily="34" charset="0"/>
              </a:rPr>
              <a:t>During the life of petroleum and natural gas agreements, registered ownership in Crown agreements can change due to acquisition and divestiture activities that occur in industry. When ownership changes occur, the new registered interest is recorded in the records of Alberta Energy. This ensures the most current ownership is in place for proper collection of Crown royalties, and provides up-to-date information to industry that allows them to know who to approach if they want to proceed with development in any particular area of the Province.</a:t>
            </a:r>
          </a:p>
        </p:txBody>
      </p:sp>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p:txBody>
          <a:bodyPr/>
          <a:lstStyle/>
          <a:p>
            <a:r>
              <a:rPr lang="en-CA" sz="100" dirty="0">
                <a:solidFill>
                  <a:schemeClr val="bg1"/>
                </a:solidFill>
              </a:rPr>
              <a:t>Welcome</a:t>
            </a:r>
            <a:endParaRPr lang="en-CA" dirty="0">
              <a:solidFill>
                <a:schemeClr val="bg1"/>
              </a:solidFill>
            </a:endParaRPr>
          </a:p>
        </p:txBody>
      </p:sp>
      <p:sp>
        <p:nvSpPr>
          <p:cNvPr id="7" name="Text Box 5"/>
          <p:cNvSpPr txBox="1">
            <a:spLocks noChangeArrowheads="1"/>
          </p:cNvSpPr>
          <p:nvPr/>
        </p:nvSpPr>
        <p:spPr bwMode="auto">
          <a:xfrm>
            <a:off x="97835" y="1573560"/>
            <a:ext cx="4474165" cy="2160240"/>
          </a:xfrm>
          <a:prstGeom prst="rect">
            <a:avLst/>
          </a:prstGeom>
          <a:noFill/>
          <a:ln w="0"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scene3d>
              <a:camera prst="orthographicFront">
                <a:rot lat="0" lon="600000" rev="600000"/>
              </a:camera>
              <a:lightRig rig="threePt" dir="t"/>
            </a:scene3d>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0" b="1" i="0" u="none" strike="noStrike" cap="none" normalizeH="0" dirty="0">
                <a:ln>
                  <a:noFill/>
                </a:ln>
                <a:solidFill>
                  <a:srgbClr val="2160AD"/>
                </a:solidFill>
                <a:effectLst/>
                <a:latin typeface="Freestyle Script" pitchFamily="66" charset="0"/>
                <a:cs typeface="Arial" pitchFamily="34" charset="0"/>
              </a:rPr>
              <a:t>Welcome!</a:t>
            </a:r>
          </a:p>
        </p:txBody>
      </p:sp>
      <p:sp>
        <p:nvSpPr>
          <p:cNvPr id="8" name="Rectangle 7"/>
          <p:cNvSpPr/>
          <p:nvPr/>
        </p:nvSpPr>
        <p:spPr>
          <a:xfrm>
            <a:off x="70124" y="3087469"/>
            <a:ext cx="4197076" cy="646331"/>
          </a:xfrm>
          <a:prstGeom prst="rect">
            <a:avLst/>
          </a:prstGeom>
        </p:spPr>
        <p:txBody>
          <a:bodyPr wrap="square">
            <a:spAutoFit/>
          </a:bodyPr>
          <a:lstStyle/>
          <a:p>
            <a:pPr lvl="0" algn="ctr" fontAlgn="base">
              <a:spcBef>
                <a:spcPct val="0"/>
              </a:spcBef>
              <a:spcAft>
                <a:spcPct val="0"/>
              </a:spcAft>
            </a:pPr>
            <a:r>
              <a:rPr lang="en-US" b="1" dirty="0">
                <a:solidFill>
                  <a:srgbClr val="0070C0"/>
                </a:solidFill>
                <a:latin typeface="Arial" pitchFamily="34" charset="0"/>
                <a:cs typeface="Arial" pitchFamily="34" charset="0"/>
              </a:rPr>
              <a:t>To the ETS – </a:t>
            </a:r>
            <a:r>
              <a:rPr lang="en-US" b="1" dirty="0">
                <a:solidFill>
                  <a:srgbClr val="2160AD"/>
                </a:solidFill>
                <a:latin typeface="Arial" pitchFamily="34" charset="0"/>
                <a:cs typeface="Arial" pitchFamily="34" charset="0"/>
              </a:rPr>
              <a:t>Transfer Overview</a:t>
            </a:r>
            <a:endParaRPr lang="en-US" b="1" dirty="0">
              <a:solidFill>
                <a:srgbClr val="0070C0"/>
              </a:solidFill>
              <a:latin typeface="Arial" pitchFamily="34" charset="0"/>
              <a:cs typeface="Arial" pitchFamily="34" charset="0"/>
            </a:endParaRPr>
          </a:p>
          <a:p>
            <a:pPr lvl="0" algn="ctr" fontAlgn="base">
              <a:spcBef>
                <a:spcPct val="0"/>
              </a:spcBef>
              <a:spcAft>
                <a:spcPct val="0"/>
              </a:spcAft>
            </a:pPr>
            <a:r>
              <a:rPr lang="en-US" b="1" dirty="0">
                <a:solidFill>
                  <a:srgbClr val="0070C0"/>
                </a:solidFill>
                <a:latin typeface="Arial" pitchFamily="34" charset="0"/>
                <a:cs typeface="Arial" pitchFamily="34" charset="0"/>
              </a:rPr>
              <a:t>Online Training Course</a:t>
            </a:r>
            <a:endParaRPr lang="en-US" dirty="0">
              <a:solidFill>
                <a:srgbClr val="0070C0"/>
              </a:solidFill>
              <a:latin typeface="Arial" pitchFamily="34" charset="0"/>
              <a:cs typeface="Arial" pitchFamily="34" charset="0"/>
            </a:endParaRPr>
          </a:p>
        </p:txBody>
      </p:sp>
    </p:spTree>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609600"/>
            <a:ext cx="1219200" cy="731838"/>
          </a:xfrm>
        </p:spPr>
        <p:txBody>
          <a:bodyPr>
            <a:normAutofit/>
          </a:bodyPr>
          <a:lstStyle/>
          <a:p>
            <a:pPr algn="l"/>
            <a:r>
              <a:rPr lang="en-CA" sz="1600" b="1" dirty="0">
                <a:latin typeface="Arial" pitchFamily="34" charset="0"/>
                <a:cs typeface="Arial" pitchFamily="34" charset="0"/>
              </a:rPr>
              <a:t>Revisions</a:t>
            </a:r>
          </a:p>
        </p:txBody>
      </p:sp>
      <p:graphicFrame>
        <p:nvGraphicFramePr>
          <p:cNvPr id="3" name="Table 2"/>
          <p:cNvGraphicFramePr>
            <a:graphicFrameLocks noGrp="1"/>
          </p:cNvGraphicFramePr>
          <p:nvPr>
            <p:extLst>
              <p:ext uri="{D42A27DB-BD31-4B8C-83A1-F6EECF244321}">
                <p14:modId xmlns:p14="http://schemas.microsoft.com/office/powerpoint/2010/main" val="4071918745"/>
              </p:ext>
            </p:extLst>
          </p:nvPr>
        </p:nvGraphicFramePr>
        <p:xfrm>
          <a:off x="1835696" y="2708920"/>
          <a:ext cx="6096000" cy="14833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r>
                        <a:rPr lang="en-US" dirty="0"/>
                        <a:t>Date</a:t>
                      </a:r>
                      <a:endParaRPr lang="en-CA" dirty="0"/>
                    </a:p>
                  </a:txBody>
                  <a:tcPr/>
                </a:tc>
                <a:tc>
                  <a:txBody>
                    <a:bodyPr/>
                    <a:lstStyle/>
                    <a:p>
                      <a:r>
                        <a:rPr lang="en-US" dirty="0"/>
                        <a:t>Revisions Type</a:t>
                      </a:r>
                      <a:endParaRPr lang="en-CA" dirty="0"/>
                    </a:p>
                  </a:txBody>
                  <a:tcPr/>
                </a:tc>
                <a:tc>
                  <a:txBody>
                    <a:bodyPr/>
                    <a:lstStyle/>
                    <a:p>
                      <a:r>
                        <a:rPr lang="en-US" dirty="0"/>
                        <a:t>Page Number</a:t>
                      </a:r>
                      <a:endParaRPr lang="en-CA" dirty="0"/>
                    </a:p>
                  </a:txBody>
                  <a:tcPr/>
                </a:tc>
                <a:extLst>
                  <a:ext uri="{0D108BD9-81ED-4DB2-BD59-A6C34878D82A}">
                    <a16:rowId xmlns:a16="http://schemas.microsoft.com/office/drawing/2014/main" val="10000"/>
                  </a:ext>
                </a:extLst>
              </a:tr>
              <a:tr h="370840">
                <a:tc>
                  <a:txBody>
                    <a:bodyPr/>
                    <a:lstStyle/>
                    <a:p>
                      <a:r>
                        <a:rPr lang="en-US" dirty="0"/>
                        <a:t>August 31, 2012</a:t>
                      </a:r>
                      <a:endParaRPr lang="en-CA" dirty="0"/>
                    </a:p>
                  </a:txBody>
                  <a:tcPr/>
                </a:tc>
                <a:tc>
                  <a:txBody>
                    <a:bodyPr/>
                    <a:lstStyle/>
                    <a:p>
                      <a:r>
                        <a:rPr lang="en-US" dirty="0"/>
                        <a:t>Conversion</a:t>
                      </a:r>
                      <a:endParaRPr lang="en-CA" dirty="0"/>
                    </a:p>
                  </a:txBody>
                  <a:tcPr/>
                </a:tc>
                <a:tc>
                  <a:txBody>
                    <a:bodyPr/>
                    <a:lstStyle/>
                    <a:p>
                      <a:r>
                        <a:rPr lang="en-US" dirty="0"/>
                        <a:t>All</a:t>
                      </a:r>
                      <a:endParaRPr lang="en-CA" dirty="0"/>
                    </a:p>
                  </a:txBody>
                  <a:tcPr/>
                </a:tc>
                <a:extLst>
                  <a:ext uri="{0D108BD9-81ED-4DB2-BD59-A6C34878D82A}">
                    <a16:rowId xmlns:a16="http://schemas.microsoft.com/office/drawing/2014/main" val="10001"/>
                  </a:ext>
                </a:extLst>
              </a:tr>
              <a:tr h="370840">
                <a:tc>
                  <a:txBody>
                    <a:bodyPr/>
                    <a:lstStyle/>
                    <a:p>
                      <a:r>
                        <a:rPr lang="en-CA" dirty="0"/>
                        <a:t>April 2020</a:t>
                      </a:r>
                    </a:p>
                  </a:txBody>
                  <a:tcPr/>
                </a:tc>
                <a:tc>
                  <a:txBody>
                    <a:bodyPr/>
                    <a:lstStyle/>
                    <a:p>
                      <a:r>
                        <a:rPr lang="en-CA" dirty="0"/>
                        <a:t>Cosmetic Updates</a:t>
                      </a:r>
                    </a:p>
                  </a:txBody>
                  <a:tcPr/>
                </a:tc>
                <a:tc>
                  <a:txBody>
                    <a:bodyPr/>
                    <a:lstStyle/>
                    <a:p>
                      <a:r>
                        <a:rPr lang="en-CA" dirty="0"/>
                        <a:t>All</a:t>
                      </a:r>
                    </a:p>
                  </a:txBody>
                  <a:tcPr/>
                </a:tc>
                <a:extLst>
                  <a:ext uri="{0D108BD9-81ED-4DB2-BD59-A6C34878D82A}">
                    <a16:rowId xmlns:a16="http://schemas.microsoft.com/office/drawing/2014/main" val="10002"/>
                  </a:ext>
                </a:extLst>
              </a:tr>
              <a:tr h="370840">
                <a:tc>
                  <a:txBody>
                    <a:bodyPr/>
                    <a:lstStyle/>
                    <a:p>
                      <a:r>
                        <a:rPr lang="en-CA" dirty="0"/>
                        <a:t>April 2020</a:t>
                      </a:r>
                    </a:p>
                  </a:txBody>
                  <a:tcPr/>
                </a:tc>
                <a:tc>
                  <a:txBody>
                    <a:bodyPr/>
                    <a:lstStyle/>
                    <a:p>
                      <a:r>
                        <a:rPr lang="en-CA" dirty="0"/>
                        <a:t>Website Update</a:t>
                      </a:r>
                    </a:p>
                  </a:txBody>
                  <a:tcPr/>
                </a:tc>
                <a:tc>
                  <a:txBody>
                    <a:bodyPr/>
                    <a:lstStyle/>
                    <a:p>
                      <a:r>
                        <a:rPr lang="en-CA" dirty="0"/>
                        <a:t>Slide 4</a:t>
                      </a:r>
                    </a:p>
                  </a:txBody>
                  <a:tcPr/>
                </a:tc>
                <a:extLst>
                  <a:ext uri="{0D108BD9-81ED-4DB2-BD59-A6C34878D82A}">
                    <a16:rowId xmlns:a16="http://schemas.microsoft.com/office/drawing/2014/main" val="894665221"/>
                  </a:ext>
                </a:extLst>
              </a:tr>
            </a:tbl>
          </a:graphicData>
        </a:graphic>
      </p:graphicFrame>
    </p:spTree>
    <p:extLst>
      <p:ext uri="{BB962C8B-B14F-4D97-AF65-F5344CB8AC3E}">
        <p14:creationId xmlns:p14="http://schemas.microsoft.com/office/powerpoint/2010/main" val="2914995249"/>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038600" y="4311134"/>
            <a:ext cx="4330700" cy="184666"/>
          </a:xfrm>
          <a:prstGeom prst="rect">
            <a:avLst/>
          </a:prstGeom>
        </p:spPr>
        <p:txBody>
          <a:bodyPr wrap="square" lIns="0" tIns="0" rIns="0" bIns="0">
            <a:spAutoFit/>
          </a:bodyPr>
          <a:lstStyle/>
          <a:p>
            <a:r>
              <a:rPr lang="en-CA" sz="1200" dirty="0">
                <a:latin typeface="Arial" pitchFamily="34" charset="0"/>
                <a:cs typeface="Arial" pitchFamily="34" charset="0"/>
              </a:rPr>
              <a:t>ETS Account Setup and Preferences (For Site Administrators)</a:t>
            </a:r>
          </a:p>
        </p:txBody>
      </p:sp>
      <p:sp>
        <p:nvSpPr>
          <p:cNvPr id="4" name="Rectangle 3"/>
          <p:cNvSpPr>
            <a:spLocks/>
          </p:cNvSpPr>
          <p:nvPr/>
        </p:nvSpPr>
        <p:spPr>
          <a:xfrm>
            <a:off x="4038600" y="3524251"/>
            <a:ext cx="4311650" cy="369332"/>
          </a:xfrm>
          <a:prstGeom prst="rect">
            <a:avLst/>
          </a:prstGeom>
        </p:spPr>
        <p:txBody>
          <a:bodyPr wrap="square" lIns="0" tIns="0" rIns="0" bIns="0">
            <a:spAutoFit/>
          </a:bodyPr>
          <a:lstStyle/>
          <a:p>
            <a:r>
              <a:rPr lang="en-CA" sz="1200" dirty="0">
                <a:latin typeface="Arial" pitchFamily="34" charset="0"/>
                <a:cs typeface="Arial" pitchFamily="34" charset="0"/>
              </a:rPr>
              <a:t>We recommend that you view the common training module before proceeding to the other Transfers training modules:</a:t>
            </a:r>
          </a:p>
        </p:txBody>
      </p:sp>
      <p:sp>
        <p:nvSpPr>
          <p:cNvPr id="5" name="Rectangle 4"/>
          <p:cNvSpPr>
            <a:spLocks/>
          </p:cNvSpPr>
          <p:nvPr/>
        </p:nvSpPr>
        <p:spPr>
          <a:xfrm>
            <a:off x="4038601" y="1524001"/>
            <a:ext cx="4321175" cy="1661993"/>
          </a:xfrm>
          <a:prstGeom prst="rect">
            <a:avLst/>
          </a:prstGeom>
        </p:spPr>
        <p:txBody>
          <a:bodyPr wrap="square" lIns="0" tIns="0" rIns="0" bIns="0">
            <a:spAutoFit/>
          </a:bodyPr>
          <a:lstStyle/>
          <a:p>
            <a:r>
              <a:rPr lang="en-CA" sz="1200" dirty="0">
                <a:latin typeface="Arial" pitchFamily="34" charset="0"/>
                <a:cs typeface="Arial" pitchFamily="34" charset="0"/>
              </a:rPr>
              <a:t>In this module, you will learn about:</a:t>
            </a:r>
          </a:p>
          <a:p>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Transfers - ETS Account</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Transfers Roles</a:t>
            </a:r>
          </a:p>
          <a:p>
            <a:pPr marL="171450" indent="-171450">
              <a:buFont typeface="Arial" pitchFamily="34" charset="0"/>
              <a:buChar char="•"/>
            </a:pPr>
            <a:endParaRPr lang="en-CA" sz="1200" dirty="0">
              <a:latin typeface="Arial" pitchFamily="34" charset="0"/>
              <a:cs typeface="Arial" pitchFamily="34" charset="0"/>
            </a:endParaRPr>
          </a:p>
          <a:p>
            <a:pPr marL="171450" indent="-171450">
              <a:buFont typeface="Arial" pitchFamily="34" charset="0"/>
              <a:buChar char="•"/>
            </a:pPr>
            <a:r>
              <a:rPr lang="en-CA" sz="1200" dirty="0">
                <a:latin typeface="Arial" pitchFamily="34" charset="0"/>
                <a:cs typeface="Arial" pitchFamily="34" charset="0"/>
              </a:rPr>
              <a:t>Transfers Lifecycle</a:t>
            </a:r>
          </a:p>
          <a:p>
            <a:br>
              <a:rPr lang="en-CA" sz="1200" dirty="0">
                <a:latin typeface="Arial" pitchFamily="34" charset="0"/>
                <a:cs typeface="Arial" pitchFamily="34" charset="0"/>
              </a:rPr>
            </a:br>
            <a:endParaRPr lang="en-CA" sz="1200" dirty="0">
              <a:latin typeface="Arial" pitchFamily="34" charset="0"/>
              <a:cs typeface="Arial" pitchFamily="34" charset="0"/>
            </a:endParaRPr>
          </a:p>
        </p:txBody>
      </p:sp>
      <p:pic>
        <p:nvPicPr>
          <p:cNvPr id="6" name="Picture 1" descr="Transfers - Overview - Introduction - Graphic"/>
          <p:cNvPicPr>
            <a:picLocks noChangeArrowheads="1"/>
          </p:cNvPicPr>
          <p:nvPr/>
        </p:nvPicPr>
        <p:blipFill>
          <a:blip r:embed="rId2" cstate="print"/>
          <a:srcRect/>
          <a:stretch>
            <a:fillRect/>
          </a:stretch>
        </p:blipFill>
        <p:spPr bwMode="auto">
          <a:xfrm>
            <a:off x="838200" y="1524000"/>
            <a:ext cx="2692400" cy="2730500"/>
          </a:xfrm>
          <a:prstGeom prst="rect">
            <a:avLst/>
          </a:prstGeom>
          <a:noFill/>
        </p:spPr>
      </p:pic>
      <p:sp>
        <p:nvSpPr>
          <p:cNvPr id="8" name="Title 7"/>
          <p:cNvSpPr>
            <a:spLocks noGrp="1"/>
          </p:cNvSpPr>
          <p:nvPr>
            <p:ph type="title" idx="4294967295"/>
          </p:nvPr>
        </p:nvSpPr>
        <p:spPr>
          <a:xfrm>
            <a:off x="685800" y="533400"/>
            <a:ext cx="1447800" cy="808038"/>
          </a:xfrm>
        </p:spPr>
        <p:txBody>
          <a:bodyPr/>
          <a:lstStyle/>
          <a:p>
            <a:pPr algn="l"/>
            <a:r>
              <a:rPr lang="en-CA" sz="1600" b="1" dirty="0">
                <a:latin typeface="Arial" pitchFamily="34" charset="0"/>
                <a:cs typeface="Arial" pitchFamily="34" charset="0"/>
              </a:rPr>
              <a:t>Introduction</a:t>
            </a:r>
          </a:p>
        </p:txBody>
      </p:sp>
    </p:spTree>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5575300" y="2171343"/>
            <a:ext cx="3340100" cy="2769989"/>
          </a:xfrm>
          <a:prstGeom prst="rect">
            <a:avLst/>
          </a:prstGeom>
        </p:spPr>
        <p:txBody>
          <a:bodyPr wrap="square" lIns="0" tIns="0" rIns="0" bIns="0">
            <a:spAutoFit/>
          </a:bodyPr>
          <a:lstStyle/>
          <a:p>
            <a:r>
              <a:rPr lang="en-CA" sz="1200" b="1" dirty="0">
                <a:latin typeface="Arial" pitchFamily="34" charset="0"/>
                <a:cs typeface="Arial" pitchFamily="34" charset="0"/>
              </a:rPr>
              <a:t>Transfers</a:t>
            </a:r>
            <a:r>
              <a:rPr lang="en-CA" sz="1200" dirty="0">
                <a:latin typeface="Arial" pitchFamily="34" charset="0"/>
                <a:cs typeface="Arial" pitchFamily="34" charset="0"/>
              </a:rPr>
              <a:t> is one of many online services, which the Electronic Transfer System (ETS) handles. ETS is accessed through the following website.</a:t>
            </a:r>
          </a:p>
          <a:p>
            <a:endParaRPr lang="en-CA" sz="1200" dirty="0">
              <a:latin typeface="Arial" pitchFamily="34" charset="0"/>
              <a:cs typeface="Arial" pitchFamily="34" charset="0"/>
            </a:endParaRPr>
          </a:p>
          <a:p>
            <a:r>
              <a:rPr lang="en-CA" sz="1200" dirty="0">
                <a:latin typeface="Arial" pitchFamily="34" charset="0"/>
                <a:cs typeface="Arial" pitchFamily="34" charset="0"/>
              </a:rPr>
              <a:t>https://www.alberta.ca/alberta-energy-online-services.aspx</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In order for a company to participate in the electronic transfer process, a company must have an ETS Account. The Site Administrator for a company is responsible for creating Client Accounts and administrating the level of access to ETS based on the role an individual has within the company. </a:t>
            </a:r>
            <a:br>
              <a:rPr lang="en-CA" sz="1200" dirty="0">
                <a:latin typeface="Arial" pitchFamily="34" charset="0"/>
                <a:cs typeface="Arial" pitchFamily="34" charset="0"/>
              </a:rPr>
            </a:br>
            <a:endParaRPr lang="en-CA" sz="1200" dirty="0">
              <a:latin typeface="Arial" pitchFamily="34" charset="0"/>
              <a:cs typeface="Arial" pitchFamily="34" charset="0"/>
            </a:endParaRPr>
          </a:p>
        </p:txBody>
      </p:sp>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609600" y="533400"/>
            <a:ext cx="1600200" cy="808038"/>
          </a:xfrm>
        </p:spPr>
        <p:txBody>
          <a:bodyPr>
            <a:normAutofit/>
          </a:bodyPr>
          <a:lstStyle/>
          <a:p>
            <a:pPr algn="l"/>
            <a:r>
              <a:rPr lang="en-CA" sz="1600" b="1" dirty="0">
                <a:latin typeface="Arial" pitchFamily="34" charset="0"/>
                <a:cs typeface="Arial" pitchFamily="34" charset="0"/>
              </a:rPr>
              <a:t>ETS Account</a:t>
            </a:r>
          </a:p>
        </p:txBody>
      </p:sp>
      <p:pic>
        <p:nvPicPr>
          <p:cNvPr id="5" name="Picture 4"/>
          <p:cNvPicPr>
            <a:picLocks noChangeAspect="1"/>
          </p:cNvPicPr>
          <p:nvPr/>
        </p:nvPicPr>
        <p:blipFill>
          <a:blip r:embed="rId2"/>
          <a:stretch>
            <a:fillRect/>
          </a:stretch>
        </p:blipFill>
        <p:spPr>
          <a:xfrm>
            <a:off x="304800" y="1752600"/>
            <a:ext cx="4741155" cy="2534537"/>
          </a:xfrm>
          <a:prstGeom prst="rect">
            <a:avLst/>
          </a:prstGeom>
        </p:spPr>
      </p:pic>
    </p:spTree>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4876800" y="4431268"/>
            <a:ext cx="4191000" cy="738664"/>
          </a:xfrm>
          <a:prstGeom prst="rect">
            <a:avLst/>
          </a:prstGeom>
        </p:spPr>
        <p:txBody>
          <a:bodyPr wrap="square" lIns="0" tIns="0" rIns="0" bIns="0">
            <a:spAutoFit/>
          </a:bodyPr>
          <a:lstStyle/>
          <a:p>
            <a:r>
              <a:rPr lang="en-CA" sz="1200" dirty="0">
                <a:latin typeface="Arial" pitchFamily="34" charset="0"/>
                <a:cs typeface="Arial" pitchFamily="34" charset="0"/>
              </a:rPr>
              <a:t>For more information please review the following training module:</a:t>
            </a:r>
          </a:p>
          <a:p>
            <a:endParaRPr lang="en-CA" sz="1200" dirty="0">
              <a:latin typeface="Arial" pitchFamily="34" charset="0"/>
              <a:cs typeface="Arial" pitchFamily="34" charset="0"/>
            </a:endParaRPr>
          </a:p>
          <a:p>
            <a:r>
              <a:rPr lang="en-CA" sz="1200" dirty="0">
                <a:latin typeface="Arial" pitchFamily="34" charset="0"/>
                <a:cs typeface="Arial" pitchFamily="34" charset="0"/>
              </a:rPr>
              <a:t>ETS Account Setup and Preferences (For Site Administrators)</a:t>
            </a:r>
          </a:p>
        </p:txBody>
      </p:sp>
      <p:sp>
        <p:nvSpPr>
          <p:cNvPr id="3" name="Rectangle 2"/>
          <p:cNvSpPr>
            <a:spLocks/>
          </p:cNvSpPr>
          <p:nvPr/>
        </p:nvSpPr>
        <p:spPr>
          <a:xfrm>
            <a:off x="4870451" y="1478518"/>
            <a:ext cx="3816349" cy="2400657"/>
          </a:xfrm>
          <a:prstGeom prst="rect">
            <a:avLst/>
          </a:prstGeom>
        </p:spPr>
        <p:txBody>
          <a:bodyPr wrap="square" lIns="0" tIns="0" rIns="0" bIns="0">
            <a:spAutoFit/>
          </a:bodyPr>
          <a:lstStyle/>
          <a:p>
            <a:r>
              <a:rPr lang="en-CA" sz="1200" dirty="0">
                <a:latin typeface="Arial" pitchFamily="34" charset="0"/>
                <a:cs typeface="Arial" pitchFamily="34" charset="0"/>
              </a:rPr>
              <a:t>In order for a </a:t>
            </a:r>
            <a:r>
              <a:rPr lang="en-CA" sz="1200" b="1" dirty="0">
                <a:latin typeface="Arial" pitchFamily="34" charset="0"/>
                <a:cs typeface="Arial" pitchFamily="34" charset="0"/>
              </a:rPr>
              <a:t>Client Account</a:t>
            </a:r>
            <a:r>
              <a:rPr lang="en-CA" sz="1200" dirty="0">
                <a:latin typeface="Arial" pitchFamily="34" charset="0"/>
                <a:cs typeface="Arial" pitchFamily="34" charset="0"/>
              </a:rPr>
              <a:t> (Individual Account) to access the Transfers functionality on the ETS web site, the Site Administrator must first assign a role to the Client Account. These are the roles for Transfers:</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a:latin typeface="Arial" pitchFamily="34" charset="0"/>
                <a:cs typeface="Arial" pitchFamily="34" charset="0"/>
              </a:rPr>
              <a:t>Creator</a:t>
            </a:r>
            <a:r>
              <a:rPr lang="en-CA" sz="1200" dirty="0">
                <a:latin typeface="Arial" pitchFamily="34" charset="0"/>
                <a:cs typeface="Arial" pitchFamily="34" charset="0"/>
              </a:rPr>
              <a:t> - The client can create and cancel a Transfer request in ETS. </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a:latin typeface="Arial" pitchFamily="34" charset="0"/>
                <a:cs typeface="Arial" pitchFamily="34" charset="0"/>
              </a:rPr>
              <a:t>Reviewer</a:t>
            </a:r>
            <a:r>
              <a:rPr lang="en-CA" sz="1200" dirty="0">
                <a:latin typeface="Arial" pitchFamily="34" charset="0"/>
                <a:cs typeface="Arial" pitchFamily="34" charset="0"/>
              </a:rPr>
              <a:t> - The client can review and change the transfer status to Concurrence for the company.</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b="1" dirty="0" err="1">
                <a:latin typeface="Arial" pitchFamily="34" charset="0"/>
                <a:cs typeface="Arial" pitchFamily="34" charset="0"/>
              </a:rPr>
              <a:t>Concurrer</a:t>
            </a:r>
            <a:r>
              <a:rPr lang="en-CA" sz="1200" dirty="0">
                <a:latin typeface="Arial" pitchFamily="34" charset="0"/>
                <a:cs typeface="Arial" pitchFamily="34" charset="0"/>
              </a:rPr>
              <a:t> - The client concur or reject a Transfer request to which it is a party.</a:t>
            </a:r>
          </a:p>
        </p:txBody>
      </p:sp>
      <p:sp>
        <p:nvSpPr>
          <p:cNvPr id="5" name="Rectangle 4"/>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7" name="Title 6"/>
          <p:cNvSpPr>
            <a:spLocks noGrp="1"/>
          </p:cNvSpPr>
          <p:nvPr>
            <p:ph type="title" idx="4294967295"/>
          </p:nvPr>
        </p:nvSpPr>
        <p:spPr>
          <a:xfrm>
            <a:off x="609600" y="533400"/>
            <a:ext cx="990600" cy="808038"/>
          </a:xfrm>
        </p:spPr>
        <p:txBody>
          <a:bodyPr>
            <a:normAutofit/>
          </a:bodyPr>
          <a:lstStyle/>
          <a:p>
            <a:pPr algn="l"/>
            <a:r>
              <a:rPr lang="en-CA" sz="1600" b="1" dirty="0">
                <a:latin typeface="Arial" pitchFamily="34" charset="0"/>
                <a:cs typeface="Arial" pitchFamily="34" charset="0"/>
              </a:rPr>
              <a:t>Roles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703388"/>
            <a:ext cx="4292600" cy="345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p:cNvSpPr>
          <p:nvPr/>
        </p:nvSpPr>
        <p:spPr>
          <a:xfrm>
            <a:off x="5867400" y="1887141"/>
            <a:ext cx="3124200" cy="1846659"/>
          </a:xfrm>
          <a:prstGeom prst="rect">
            <a:avLst/>
          </a:prstGeom>
        </p:spPr>
        <p:txBody>
          <a:bodyPr wrap="square" lIns="0" tIns="0" rIns="0" bIns="0">
            <a:spAutoFit/>
          </a:bodyPr>
          <a:lstStyle/>
          <a:p>
            <a:r>
              <a:rPr lang="en-CA" sz="1200" dirty="0">
                <a:latin typeface="Arial" pitchFamily="34" charset="0"/>
                <a:cs typeface="Arial" pitchFamily="34" charset="0"/>
              </a:rPr>
              <a:t>The electronic Transfers Lifecycle encompasses all transactions, documents, and data exchanges associated with the Crown registration of the transfer of the owner's interest in the mineral rights to another party.</a:t>
            </a:r>
            <a:br>
              <a:rPr lang="en-CA" sz="1200" dirty="0">
                <a:latin typeface="Arial" pitchFamily="34" charset="0"/>
                <a:cs typeface="Arial" pitchFamily="34" charset="0"/>
              </a:rPr>
            </a:br>
            <a:br>
              <a:rPr lang="en-CA" sz="1200" dirty="0">
                <a:latin typeface="Arial" pitchFamily="34" charset="0"/>
                <a:cs typeface="Arial" pitchFamily="34" charset="0"/>
              </a:rPr>
            </a:br>
            <a:r>
              <a:rPr lang="en-CA" sz="1200" dirty="0">
                <a:latin typeface="Arial" pitchFamily="34" charset="0"/>
                <a:cs typeface="Arial" pitchFamily="34" charset="0"/>
              </a:rPr>
              <a:t>Electronic notification will be generated by ETS for the approval, rejection, or cancellation of a transfer request.</a:t>
            </a:r>
          </a:p>
        </p:txBody>
      </p:sp>
      <p:sp>
        <p:nvSpPr>
          <p:cNvPr id="4" name="Rectangle 3"/>
          <p:cNvSpPr>
            <a:spLocks/>
          </p:cNvSpPr>
          <p:nvPr/>
        </p:nvSpPr>
        <p:spPr>
          <a:xfrm>
            <a:off x="6572250" y="952501"/>
            <a:ext cx="52900" cy="215444"/>
          </a:xfrm>
          <a:prstGeom prst="rect">
            <a:avLst/>
          </a:prstGeom>
        </p:spPr>
        <p:txBody>
          <a:bodyPr wrap="square" lIns="0" tIns="0" rIns="0" bIns="0">
            <a:spAutoFit/>
          </a:bodyPr>
          <a:lstStyle/>
          <a:p>
            <a:r>
              <a:rPr lang="en-CA" sz="1400" b="1" i="1"/>
              <a:t> </a:t>
            </a:r>
          </a:p>
        </p:txBody>
      </p:sp>
      <p:sp>
        <p:nvSpPr>
          <p:cNvPr id="6" name="Title 5"/>
          <p:cNvSpPr>
            <a:spLocks noGrp="1"/>
          </p:cNvSpPr>
          <p:nvPr>
            <p:ph type="title" idx="4294967295"/>
          </p:nvPr>
        </p:nvSpPr>
        <p:spPr>
          <a:xfrm>
            <a:off x="609600" y="609600"/>
            <a:ext cx="2133600" cy="731838"/>
          </a:xfrm>
        </p:spPr>
        <p:txBody>
          <a:bodyPr>
            <a:normAutofit/>
          </a:bodyPr>
          <a:lstStyle/>
          <a:p>
            <a:pPr algn="l"/>
            <a:r>
              <a:rPr lang="en-CA" sz="1600" b="1" dirty="0">
                <a:latin typeface="Arial" pitchFamily="34" charset="0"/>
                <a:cs typeface="Arial" pitchFamily="34" charset="0"/>
              </a:rPr>
              <a:t>Transfers Lifecycle</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629625"/>
            <a:ext cx="5334000" cy="4361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5E195BE-50A6-46CB-8DF1-FA9635651A88}"/>
              </a:ext>
            </a:extLst>
          </p:cNvPr>
          <p:cNvSpPr/>
          <p:nvPr/>
        </p:nvSpPr>
        <p:spPr>
          <a:xfrm>
            <a:off x="381000" y="2028617"/>
            <a:ext cx="8153400" cy="2246769"/>
          </a:xfrm>
          <a:prstGeom prst="rect">
            <a:avLst/>
          </a:prstGeom>
        </p:spPr>
        <p:txBody>
          <a:bodyPr wrap="square">
            <a:spAutoFit/>
          </a:bodyPr>
          <a:lstStyle/>
          <a:p>
            <a:pPr algn="ctr">
              <a:spcBef>
                <a:spcPct val="20000"/>
              </a:spcBef>
            </a:pPr>
            <a:r>
              <a:rPr lang="en-US" sz="3200" dirty="0">
                <a:latin typeface="Arial" panose="020B0604020202020204" pitchFamily="34" charset="0"/>
              </a:rPr>
              <a:t>Resources</a:t>
            </a:r>
          </a:p>
          <a:p>
            <a:pPr algn="ctr"/>
            <a:endParaRPr lang="en-US" dirty="0"/>
          </a:p>
          <a:p>
            <a:r>
              <a:rPr lang="en-US" dirty="0">
                <a:hlinkClick r:id="rId2"/>
              </a:rPr>
              <a:t>ETS Support and Online Learning </a:t>
            </a:r>
            <a:r>
              <a:rPr lang="en-US" dirty="0"/>
              <a:t>provides access to relevant guides, course and other information</a:t>
            </a:r>
          </a:p>
          <a:p>
            <a:endParaRPr lang="en-US" dirty="0"/>
          </a:p>
          <a:p>
            <a:r>
              <a:rPr lang="en-US" dirty="0"/>
              <a:t>If you have questions, please contact </a:t>
            </a:r>
            <a:r>
              <a:rPr lang="en-US" dirty="0">
                <a:hlinkClick r:id="rId3"/>
              </a:rPr>
              <a:t>Transfers.Energy@gov.ab.ca</a:t>
            </a:r>
            <a:r>
              <a:rPr lang="en-US" dirty="0"/>
              <a:t> or the Transfer Helpdesk at (780)644-2300</a:t>
            </a:r>
          </a:p>
        </p:txBody>
      </p:sp>
    </p:spTree>
    <p:extLst>
      <p:ext uri="{BB962C8B-B14F-4D97-AF65-F5344CB8AC3E}">
        <p14:creationId xmlns:p14="http://schemas.microsoft.com/office/powerpoint/2010/main" val="3123914801"/>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p:txBody>
          <a:bodyPr>
            <a:normAutofit/>
          </a:bodyPr>
          <a:lstStyle/>
          <a:p>
            <a:r>
              <a:rPr lang="en-CA" sz="100" dirty="0">
                <a:solidFill>
                  <a:schemeClr val="bg1"/>
                </a:solidFill>
              </a:rPr>
              <a:t>Conclusion</a:t>
            </a:r>
          </a:p>
        </p:txBody>
      </p:sp>
      <p:sp>
        <p:nvSpPr>
          <p:cNvPr id="6" name="Text Box 5"/>
          <p:cNvSpPr txBox="1">
            <a:spLocks noChangeArrowheads="1"/>
          </p:cNvSpPr>
          <p:nvPr/>
        </p:nvSpPr>
        <p:spPr bwMode="auto">
          <a:xfrm>
            <a:off x="152400" y="1143000"/>
            <a:ext cx="5715000" cy="2474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7200" b="1" i="0" u="none" strike="noStrike" cap="none" normalizeH="0" baseline="0" dirty="0">
                <a:ln>
                  <a:noFill/>
                </a:ln>
                <a:solidFill>
                  <a:srgbClr val="2160AD"/>
                </a:solidFill>
                <a:effectLst/>
                <a:latin typeface="Freestyle Script" pitchFamily="66" charset="0"/>
                <a:cs typeface="Arial" pitchFamily="34" charset="0"/>
              </a:rPr>
              <a:t>Congratulations!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You have completed the </a:t>
            </a:r>
            <a:r>
              <a:rPr lang="en-US" b="1" dirty="0">
                <a:solidFill>
                  <a:srgbClr val="2160AD"/>
                </a:solidFill>
                <a:latin typeface="Arial" pitchFamily="34" charset="0"/>
                <a:cs typeface="Arial" pitchFamily="34" charset="0"/>
              </a:rPr>
              <a:t>ETS – Transfers Overview</a:t>
            </a:r>
            <a:endParaRPr kumimoji="0" lang="en-US" sz="1800" b="1" i="0" u="none" strike="noStrike" cap="none" normalizeH="0" baseline="0" dirty="0">
              <a:ln>
                <a:noFill/>
              </a:ln>
              <a:solidFill>
                <a:srgbClr val="2160AD"/>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2160AD"/>
                </a:solidFill>
                <a:effectLst/>
                <a:latin typeface="Arial" pitchFamily="34" charset="0"/>
                <a:cs typeface="Arial" pitchFamily="34" charset="0"/>
              </a:rPr>
              <a:t>Online Training Course</a:t>
            </a:r>
            <a:endParaRPr kumimoji="0" lang="en-US" sz="1800" b="0" i="0" u="none" strike="noStrike" cap="none" normalizeH="0" baseline="0" dirty="0">
              <a:ln>
                <a:noFill/>
              </a:ln>
              <a:solidFill>
                <a:srgbClr val="2160AD"/>
              </a:solidFill>
              <a:effectLst/>
              <a:latin typeface="Arial" pitchFamily="34" charset="0"/>
              <a:cs typeface="Arial" pitchFamily="34"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9975" y="1117600"/>
            <a:ext cx="4035425" cy="459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 Box 3"/>
          <p:cNvSpPr txBox="1">
            <a:spLocks noChangeArrowheads="1"/>
          </p:cNvSpPr>
          <p:nvPr/>
        </p:nvSpPr>
        <p:spPr bwMode="auto">
          <a:xfrm>
            <a:off x="76200" y="3352800"/>
            <a:ext cx="5451475" cy="2057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0000"/>
              </a:solidFill>
              <a:effectLst/>
              <a:latin typeface="Arial" pitchFamily="34" charset="0"/>
              <a:cs typeface="Arial" pitchFamily="34" charset="0"/>
            </a:endParaRPr>
          </a:p>
          <a:p>
            <a:pPr lvl="0" algn="ctr" fontAlgn="base">
              <a:spcBef>
                <a:spcPct val="0"/>
              </a:spcBef>
              <a:spcAft>
                <a:spcPct val="0"/>
              </a:spcAft>
            </a:pPr>
            <a:r>
              <a:rPr lang="en-CA" sz="1400" dirty="0">
                <a:solidFill>
                  <a:srgbClr val="0070C0"/>
                </a:solidFill>
                <a:latin typeface="Arial" pitchFamily="34" charset="0"/>
                <a:cs typeface="Arial" pitchFamily="34" charset="0"/>
              </a:rPr>
              <a:t>Please proceed to Search Agreements training module detailing other functionality of Transfers.</a:t>
            </a:r>
            <a:br>
              <a:rPr lang="en-CA" sz="1400" dirty="0">
                <a:solidFill>
                  <a:srgbClr val="0070C0"/>
                </a:solidFill>
                <a:latin typeface="Arial" pitchFamily="34" charset="0"/>
                <a:cs typeface="Arial" pitchFamily="34" charset="0"/>
              </a:rPr>
            </a:br>
            <a:br>
              <a:rPr lang="en-CA" sz="1400" dirty="0">
                <a:solidFill>
                  <a:srgbClr val="0070C0"/>
                </a:solidFill>
                <a:latin typeface="Arial" pitchFamily="34" charset="0"/>
                <a:cs typeface="Arial" pitchFamily="34" charset="0"/>
              </a:rPr>
            </a:br>
            <a:r>
              <a:rPr lang="en-CA" sz="1400" dirty="0">
                <a:solidFill>
                  <a:srgbClr val="0070C0"/>
                </a:solidFill>
                <a:latin typeface="Arial" pitchFamily="34" charset="0"/>
                <a:cs typeface="Arial" pitchFamily="34" charset="0"/>
              </a:rPr>
              <a:t>If you have any comments or questions on this training module, please forward them to the following email address: </a:t>
            </a:r>
            <a:br>
              <a:rPr lang="en-CA" sz="1400" dirty="0">
                <a:solidFill>
                  <a:srgbClr val="0070C0"/>
                </a:solidFill>
                <a:latin typeface="Arial" pitchFamily="34" charset="0"/>
                <a:cs typeface="Arial" pitchFamily="34" charset="0"/>
              </a:rPr>
            </a:br>
            <a:br>
              <a:rPr lang="en-CA" sz="1400" dirty="0">
                <a:solidFill>
                  <a:srgbClr val="0070C0"/>
                </a:solidFill>
                <a:latin typeface="Arial" pitchFamily="34" charset="0"/>
                <a:cs typeface="Arial" pitchFamily="34" charset="0"/>
              </a:rPr>
            </a:br>
            <a:r>
              <a:rPr lang="en-CA" sz="1400" dirty="0">
                <a:solidFill>
                  <a:srgbClr val="0070C0"/>
                </a:solidFill>
                <a:latin typeface="Arial" pitchFamily="34" charset="0"/>
                <a:cs typeface="Arial" pitchFamily="34" charset="0"/>
                <a:hlinkClick r:id="rId3"/>
              </a:rPr>
              <a:t>Transfers.Energy@gov.ab.ca</a:t>
            </a:r>
            <a:endParaRPr lang="en-CA" sz="1400" dirty="0">
              <a:solidFill>
                <a:srgbClr val="0070C0"/>
              </a:solidFill>
              <a:latin typeface="Arial" pitchFamily="34" charset="0"/>
              <a:cs typeface="Arial" pitchFamily="34" charset="0"/>
            </a:endParaRPr>
          </a:p>
        </p:txBody>
      </p:sp>
    </p:spTree>
  </p:cSld>
  <p:clrMapOvr>
    <a:masterClrMapping/>
  </p:clrMapOvr>
  <p:transition spd="slow">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8dedacd1-8ed8-4364-83a4-3ca25ad2d993" ContentTypeId="0x0101" PreviousValue="false"/>
</file>

<file path=customXml/item2.xml><?xml version="1.0" encoding="utf-8"?>
<p:properties xmlns:p="http://schemas.microsoft.com/office/2006/metadata/properties" xmlns:xsi="http://www.w3.org/2001/XMLSchema-instance" xmlns:pc="http://schemas.microsoft.com/office/infopath/2007/PartnerControls">
  <documentManagement>
    <Hide_x0020_Me xmlns="cd3b5d7d-85b8-485a-94e1-bd5df7614905">false</Hide_x0020_Me>
    <Audience1 xmlns="d317fc56-cd2a-4fee-83bf-2acf5d88d7a0"/>
    <EOL_x0020_Thumbnail xmlns="d317fc56-cd2a-4fee-83bf-2acf5d88d7a0">&lt;img alt="" src="/PublishingImages/Pages/Presenation.png" style="BORDER&amp;#58;0px solid;" /&gt;</EOL_x0020_Thumbnail>
    <Order1 xmlns="d317fc56-cd2a-4fee-83bf-2acf5d88d7a0">01</Order1>
    <Course_x0020_Description xmlns="d317fc56-cd2a-4fee-83bf-2acf5d88d7a0">In this module, you will learn about, Transfers - ETS Account, Transfers Roles and Transfers Lifecycle.</Course_x0020_Description>
    <Module xmlns="d317fc56-cd2a-4fee-83bf-2acf5d88d7a0">Module</Module>
    <Area xmlns="d317fc56-cd2a-4fee-83bf-2acf5d88d7a0">Transfers</Area>
    <Area_x0020_2 xmlns="1509703c-35a2-4cc5-bc03-45b4c99b43c1">Main Page</Area_x0020_2>
    <Course_x0020_Description2 xmlns="1509703c-35a2-4cc5-bc03-45b4c99b43c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General Course" ma:contentTypeID="0x0101004CF9B3243FA46A47A5D45CADF07EB49500869333630F2EE44D93EB5262DF3C44F2" ma:contentTypeVersion="11" ma:contentTypeDescription="This is the base content type for all of the courses." ma:contentTypeScope="" ma:versionID="c604288cd4f6bd19e3eda76a8a050d32">
  <xsd:schema xmlns:xsd="http://www.w3.org/2001/XMLSchema" xmlns:xs="http://www.w3.org/2001/XMLSchema" xmlns:p="http://schemas.microsoft.com/office/2006/metadata/properties" xmlns:ns2="d317fc56-cd2a-4fee-83bf-2acf5d88d7a0" xmlns:ns3="cd3b5d7d-85b8-485a-94e1-bd5df7614905" xmlns:ns4="e6d83808-03cb-4f3c-af89-207626cead88" xmlns:ns5="1509703c-35a2-4cc5-bc03-45b4c99b43c1" targetNamespace="http://schemas.microsoft.com/office/2006/metadata/properties" ma:root="true" ma:fieldsID="b1f7dacc3d924f099186cce2e07bebea" ns2:_="" ns3:_="" ns4:_="" ns5:_="">
    <xsd:import namespace="d317fc56-cd2a-4fee-83bf-2acf5d88d7a0"/>
    <xsd:import namespace="cd3b5d7d-85b8-485a-94e1-bd5df7614905"/>
    <xsd:import namespace="e6d83808-03cb-4f3c-af89-207626cead88"/>
    <xsd:import namespace="1509703c-35a2-4cc5-bc03-45b4c99b43c1"/>
    <xsd:element name="properties">
      <xsd:complexType>
        <xsd:sequence>
          <xsd:element name="documentManagement">
            <xsd:complexType>
              <xsd:all>
                <xsd:element ref="ns2:Area"/>
                <xsd:element ref="ns2:Module"/>
                <xsd:element ref="ns2:Course_x0020_Description" minOccurs="0"/>
                <xsd:element ref="ns2:Order1" minOccurs="0"/>
                <xsd:element ref="ns2:Audience1" minOccurs="0"/>
                <xsd:element ref="ns3:Hide_x0020_Me" minOccurs="0"/>
                <xsd:element ref="ns2:EOL_x0020_Thumbnail" minOccurs="0"/>
                <xsd:element ref="ns4:SharedWithUsers" minOccurs="0"/>
                <xsd:element ref="ns5:Area_x0020_2" minOccurs="0"/>
                <xsd:element ref="ns5:Course_x0020_Description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17fc56-cd2a-4fee-83bf-2acf5d88d7a0" elementFormDefault="qualified">
    <xsd:import namespace="http://schemas.microsoft.com/office/2006/documentManagement/types"/>
    <xsd:import namespace="http://schemas.microsoft.com/office/infopath/2007/PartnerControls"/>
    <xsd:element name="Area" ma:index="8" ma:displayName="Area" ma:description="This will define the area of the Learning material." ma:format="Dropdown" ma:internalName="Area">
      <xsd:simpleType>
        <xsd:restriction base="dms:Choice">
          <xsd:enumeration value="Main Page"/>
          <xsd:enumeration value="Accounts (ETS) Administration"/>
          <xsd:enumeration value="Agreement Management"/>
          <xsd:enumeration value="Air"/>
          <xsd:enumeration value="Assignments"/>
          <xsd:enumeration value="Bidding"/>
          <xsd:enumeration value="Carbon Sequestration Tenure​​​​"/>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Module" ma:index="9" ma:displayName="Module" ma:description="Select the module type" ma:format="Dropdown" ma:internalName="Module">
      <xsd:simpleType>
        <xsd:restriction base="dms:Choice">
          <xsd:enumeration value="Industry Module"/>
          <xsd:enumeration value="DoE Module"/>
          <xsd:enumeration value="CARE Reporting"/>
          <xsd:enumeration value="Royalty Reporting"/>
          <xsd:enumeration value="Royalty Reporting Process and Royalty Reports"/>
          <xsd:enumeration value="Royalty Business"/>
          <xsd:enumeration value="OSR Projects"/>
          <xsd:enumeration value="OASIS"/>
          <xsd:enumeration value="Module"/>
          <xsd:enumeration value="Acts And Regulations"/>
          <xsd:enumeration value="Project Application"/>
          <xsd:enumeration value="AMD Reporting Forms - Version 2.0 Changes - October 31, 2018"/>
          <xsd:enumeration value="Supplemental Reporting"/>
          <xsd:enumeration value="Supplemental Reporting Submission and Audit Processes"/>
        </xsd:restriction>
      </xsd:simpleType>
    </xsd:element>
    <xsd:element name="Course_x0020_Description" ma:index="10" nillable="true" ma:displayName="Course Description" ma:description="Description of what the course is about." ma:internalName="Course_x0020_Description" ma:readOnly="false">
      <xsd:simpleType>
        <xsd:restriction base="dms:Note"/>
      </xsd:simpleType>
    </xsd:element>
    <xsd:element name="Order1" ma:index="11" nillable="true" ma:displayName="Order" ma:description="To define the order of the file on the page." ma:format="Dropdown" ma:internalName="Order1">
      <xsd:simpleType>
        <xsd:restriction base="dms:Choice">
          <xsd:enumeration value="00"/>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restriction>
      </xsd:simpleType>
    </xsd:element>
    <xsd:element name="Audience1" ma:index="12" nillable="true" ma:displayName="Audience" ma:description="Defines the target audience." ma:internalName="Audience1">
      <xsd:complexType>
        <xsd:complexContent>
          <xsd:extension base="dms:MultiChoice">
            <xsd:sequence>
              <xsd:element name="Value" maxOccurs="unbounded" minOccurs="0" nillable="true">
                <xsd:simpleType>
                  <xsd:restriction base="dms:Choice">
                    <xsd:enumeration value="Contractor"/>
                    <xsd:enumeration value="Employee"/>
                    <xsd:enumeration value="Manager"/>
                  </xsd:restriction>
                </xsd:simpleType>
              </xsd:element>
            </xsd:sequence>
          </xsd:extension>
        </xsd:complexContent>
      </xsd:complexType>
    </xsd:element>
    <xsd:element name="EOL_x0020_Thumbnail" ma:index="14" nillable="true" ma:displayName="EOL Thumbnail" ma:internalName="EOL_x0020_Thumbnail">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d3b5d7d-85b8-485a-94e1-bd5df7614905" elementFormDefault="qualified">
    <xsd:import namespace="http://schemas.microsoft.com/office/2006/documentManagement/types"/>
    <xsd:import namespace="http://schemas.microsoft.com/office/infopath/2007/PartnerControls"/>
    <xsd:element name="Hide_x0020_Me" ma:index="13" nillable="true" ma:displayName="Hide Me" ma:default="0" ma:description="Use this option to hide the file from showing on other lists." ma:internalName="Hide_x0020_M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6d83808-03cb-4f3c-af89-207626cead88" elementFormDefault="qualified">
    <xsd:import namespace="http://schemas.microsoft.com/office/2006/documentManagement/types"/>
    <xsd:import namespace="http://schemas.microsoft.com/office/infopath/2007/PartnerControls"/>
    <xsd:element name="SharedWithUsers" ma:index="1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509703c-35a2-4cc5-bc03-45b4c99b43c1" elementFormDefault="qualified">
    <xsd:import namespace="http://schemas.microsoft.com/office/2006/documentManagement/types"/>
    <xsd:import namespace="http://schemas.microsoft.com/office/infopath/2007/PartnerControls"/>
    <xsd:element name="Area_x0020_2" ma:index="16" nillable="true" ma:displayName="Area 2" ma:default="Main Page" ma:format="Dropdown" ma:internalName="Area_x0020_2">
      <xsd:simpleType>
        <xsd:restriction base="dms:Choice">
          <xsd:enumeration value="Main Page"/>
          <xsd:enumeration value="Accounts (ETS) Administration"/>
          <xsd:enumeration value="Agreement Management"/>
          <xsd:enumeration value="Air"/>
          <xsd:enumeration value="Assignments"/>
          <xsd:enumeration value="Bidding"/>
          <xsd:enumeration value="Crown Mineral Activity"/>
          <xsd:enumeration value="Freehold Mintax"/>
          <xsd:enumeration value="Geothermal"/>
          <xsd:enumeration value="Interactive Map"/>
          <xsd:enumeration value="Land Searches"/>
          <xsd:enumeration value="Mineral Direct Purchase"/>
          <xsd:enumeration value="Mineral Royalty Form"/>
          <xsd:enumeration value="Offsets"/>
          <xsd:enumeration value="Oil Sands"/>
          <xsd:enumeration value="Oil Sands 1"/>
          <xsd:enumeration value="PNG Continuation"/>
          <xsd:enumeration value="Registration of Encumbrances"/>
          <xsd:enumeration value="Sales"/>
          <xsd:enumeration value="Technology Innovation and Emissions Reduction"/>
          <xsd:enumeration value="Transfers"/>
          <xsd:enumeration value="Unit Agreement Exhibit A"/>
          <xsd:enumeration value="Postings"/>
          <xsd:enumeration value="Unassigned"/>
          <xsd:enumeration value="Unit Agreements and Trespass"/>
          <xsd:enumeration value="MIMSales"/>
        </xsd:restriction>
      </xsd:simpleType>
    </xsd:element>
    <xsd:element name="Course_x0020_Description2" ma:index="17" nillable="true" ma:displayName="Course Description2" ma:internalName="Course_x0020_Description2">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2F3236-966A-42A4-A936-BF033856A447}">
  <ds:schemaRefs>
    <ds:schemaRef ds:uri="Microsoft.SharePoint.Taxonomy.ContentTypeSync"/>
  </ds:schemaRefs>
</ds:datastoreItem>
</file>

<file path=customXml/itemProps2.xml><?xml version="1.0" encoding="utf-8"?>
<ds:datastoreItem xmlns:ds="http://schemas.openxmlformats.org/officeDocument/2006/customXml" ds:itemID="{92536A4B-1207-4C87-A1C6-C070C8FFB505}">
  <ds:schemaRefs>
    <ds:schemaRef ds:uri="http://schemas.microsoft.com/office/2006/metadata/properties"/>
    <ds:schemaRef ds:uri="http://schemas.microsoft.com/office/infopath/2007/PartnerControls"/>
    <ds:schemaRef ds:uri="cd3b5d7d-85b8-485a-94e1-bd5df7614905"/>
    <ds:schemaRef ds:uri="d317fc56-cd2a-4fee-83bf-2acf5d88d7a0"/>
    <ds:schemaRef ds:uri="1509703c-35a2-4cc5-bc03-45b4c99b43c1"/>
  </ds:schemaRefs>
</ds:datastoreItem>
</file>

<file path=customXml/itemProps3.xml><?xml version="1.0" encoding="utf-8"?>
<ds:datastoreItem xmlns:ds="http://schemas.openxmlformats.org/officeDocument/2006/customXml" ds:itemID="{33BF37C3-EB96-43E6-AAC5-398CF12CA7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17fc56-cd2a-4fee-83bf-2acf5d88d7a0"/>
    <ds:schemaRef ds:uri="cd3b5d7d-85b8-485a-94e1-bd5df7614905"/>
    <ds:schemaRef ds:uri="e6d83808-03cb-4f3c-af89-207626cead88"/>
    <ds:schemaRef ds:uri="1509703c-35a2-4cc5-bc03-45b4c99b43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030609D-CEF8-4DF0-89EC-16DA5A93006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70</TotalTime>
  <Words>592</Words>
  <Application>Microsoft Office PowerPoint</Application>
  <PresentationFormat>On-screen Show (4:3)</PresentationFormat>
  <Paragraphs>55</Paragraphs>
  <Slides>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Aptos</vt:lpstr>
      <vt:lpstr>Aptos Display</vt:lpstr>
      <vt:lpstr>Arial</vt:lpstr>
      <vt:lpstr>Calibri</vt:lpstr>
      <vt:lpstr>Freestyle Script</vt:lpstr>
      <vt:lpstr>Office Theme</vt:lpstr>
      <vt:lpstr>Office Theme</vt:lpstr>
      <vt:lpstr>Welcome</vt:lpstr>
      <vt:lpstr>Revisions</vt:lpstr>
      <vt:lpstr>Introduction</vt:lpstr>
      <vt:lpstr>ETS Account</vt:lpstr>
      <vt:lpstr>Roles</vt:lpstr>
      <vt:lpstr>Transfers Lifecycle</vt:lpstr>
      <vt:lpstr>PowerPoint Presentation</vt:lpstr>
      <vt:lpstr>Conclusion</vt:lpstr>
    </vt:vector>
  </TitlesOfParts>
  <Company>Government of Alberta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Transfers Overview</dc:title>
  <dc:creator>Karen Chinnery</dc:creator>
  <cp:lastModifiedBy>Lynn McIntosh</cp:lastModifiedBy>
  <cp:revision>27</cp:revision>
  <dcterms:created xsi:type="dcterms:W3CDTF">2012-06-04T22:57:46Z</dcterms:created>
  <dcterms:modified xsi:type="dcterms:W3CDTF">2025-11-03T19:01:35Z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0x0101004CF9B3243FA46A47A5D45CADF07EB49500869333630F2EE44D93EB5262DF3C44F2</vt:lpwstr>
  </property>
  <property fmtid="{D5CDD505-2E9C-101B-9397-08002B2CF9AE}" pid="3" name="MSIP_Label_abf2ea38-542c-4b75-bd7d-582ec36a519f_Enabled">
    <vt:lpwstr>true</vt:lpwstr>
  </property>
  <property fmtid="{D5CDD505-2E9C-101B-9397-08002B2CF9AE}" pid="4" name="MSIP_Label_abf2ea38-542c-4b75-bd7d-582ec36a519f_SetDate">
    <vt:lpwstr>2020-09-30T14:48:38Z</vt:lpwstr>
  </property>
  <property fmtid="{D5CDD505-2E9C-101B-9397-08002B2CF9AE}" pid="5" name="MSIP_Label_abf2ea38-542c-4b75-bd7d-582ec36a519f_Method">
    <vt:lpwstr>Standard</vt:lpwstr>
  </property>
  <property fmtid="{D5CDD505-2E9C-101B-9397-08002B2CF9AE}" pid="6" name="MSIP_Label_abf2ea38-542c-4b75-bd7d-582ec36a519f_Name">
    <vt:lpwstr>Protected A</vt:lpwstr>
  </property>
  <property fmtid="{D5CDD505-2E9C-101B-9397-08002B2CF9AE}" pid="7" name="MSIP_Label_abf2ea38-542c-4b75-bd7d-582ec36a519f_SiteId">
    <vt:lpwstr>2bb51c06-af9b-42c5-8bf5-3c3b7b10850b</vt:lpwstr>
  </property>
  <property fmtid="{D5CDD505-2E9C-101B-9397-08002B2CF9AE}" pid="8" name="MSIP_Label_abf2ea38-542c-4b75-bd7d-582ec36a519f_ActionId">
    <vt:lpwstr>c5083db8-e11e-4ad6-91ad-0000c0a4a1e3</vt:lpwstr>
  </property>
  <property fmtid="{D5CDD505-2E9C-101B-9397-08002B2CF9AE}" pid="9" name="MSIP_Label_abf2ea38-542c-4b75-bd7d-582ec36a519f_ContentBits">
    <vt:lpwstr>2</vt:lpwstr>
  </property>
</Properties>
</file>