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48" r:id="rId6"/>
  </p:sldMasterIdLst>
  <p:notesMasterIdLst>
    <p:notesMasterId r:id="rId37"/>
  </p:notesMasterIdLst>
  <p:handoutMasterIdLst>
    <p:handoutMasterId r:id="rId38"/>
  </p:handoutMasterIdLst>
  <p:sldIdLst>
    <p:sldId id="258" r:id="rId7"/>
    <p:sldId id="273" r:id="rId8"/>
    <p:sldId id="257" r:id="rId9"/>
    <p:sldId id="259" r:id="rId10"/>
    <p:sldId id="260" r:id="rId11"/>
    <p:sldId id="274" r:id="rId12"/>
    <p:sldId id="275" r:id="rId13"/>
    <p:sldId id="276" r:id="rId14"/>
    <p:sldId id="277" r:id="rId15"/>
    <p:sldId id="278" r:id="rId16"/>
    <p:sldId id="279" r:id="rId17"/>
    <p:sldId id="262" r:id="rId18"/>
    <p:sldId id="280" r:id="rId19"/>
    <p:sldId id="281" r:id="rId20"/>
    <p:sldId id="282" r:id="rId21"/>
    <p:sldId id="283" r:id="rId22"/>
    <p:sldId id="264" r:id="rId23"/>
    <p:sldId id="284" r:id="rId24"/>
    <p:sldId id="285" r:id="rId25"/>
    <p:sldId id="286" r:id="rId26"/>
    <p:sldId id="266" r:id="rId27"/>
    <p:sldId id="287" r:id="rId28"/>
    <p:sldId id="288" r:id="rId29"/>
    <p:sldId id="289" r:id="rId30"/>
    <p:sldId id="290" r:id="rId31"/>
    <p:sldId id="291" r:id="rId32"/>
    <p:sldId id="268" r:id="rId33"/>
    <p:sldId id="271" r:id="rId34"/>
    <p:sldId id="292" r:id="rId35"/>
    <p:sldId id="27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67" d="100"/>
          <a:sy n="67" d="100"/>
        </p:scale>
        <p:origin x="78" y="24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33B9E-A6F7-41B9-8ACB-290FDC1BBF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2D0997-76A8-4BBF-966C-2FFCDB1A7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8D2ACD-B11A-4533-A26C-4C771D273E74}" type="datetimeFigureOut">
              <a:rPr lang="en-US" smtClean="0"/>
              <a:t>11/3/2025</a:t>
            </a:fld>
            <a:endParaRPr lang="en-US"/>
          </a:p>
        </p:txBody>
      </p:sp>
      <p:sp>
        <p:nvSpPr>
          <p:cNvPr id="4" name="Footer Placeholder 3">
            <a:extLst>
              <a:ext uri="{FF2B5EF4-FFF2-40B4-BE49-F238E27FC236}">
                <a16:creationId xmlns:a16="http://schemas.microsoft.com/office/drawing/2014/main" id="{00FCE6DD-789F-43FE-8C5F-9C1FCE0FE8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0B2149-DAE7-4B67-BDA4-6DEFA0B40B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82B095-DEF0-4402-B3A5-5FFCD9BB166D}" type="slidenum">
              <a:rPr lang="en-US" smtClean="0"/>
              <a:t>‹#›</a:t>
            </a:fld>
            <a:endParaRPr lang="en-US"/>
          </a:p>
        </p:txBody>
      </p:sp>
    </p:spTree>
    <p:extLst>
      <p:ext uri="{BB962C8B-B14F-4D97-AF65-F5344CB8AC3E}">
        <p14:creationId xmlns:p14="http://schemas.microsoft.com/office/powerpoint/2010/main" val="2388268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A700C-2EF7-4231-8178-46922D7069B1}" type="datetimeFigureOut">
              <a:rPr lang="en-US" smtClean="0"/>
              <a:t>11/3/2025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16D9E-F009-4517-B80D-7E3BF5BFDDE1}" type="slidenum">
              <a:rPr lang="en-US" smtClean="0"/>
              <a:t>‹#›</a:t>
            </a:fld>
            <a:endParaRPr lang="en-US"/>
          </a:p>
        </p:txBody>
      </p:sp>
    </p:spTree>
    <p:extLst>
      <p:ext uri="{BB962C8B-B14F-4D97-AF65-F5344CB8AC3E}">
        <p14:creationId xmlns:p14="http://schemas.microsoft.com/office/powerpoint/2010/main" val="5941130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C16D9E-F009-4517-B80D-7E3BF5BFDDE1}" type="slidenum">
              <a:rPr lang="en-US" smtClean="0"/>
              <a:t>27</a:t>
            </a:fld>
            <a:endParaRPr lang="en-US"/>
          </a:p>
        </p:txBody>
      </p:sp>
    </p:spTree>
    <p:extLst>
      <p:ext uri="{BB962C8B-B14F-4D97-AF65-F5344CB8AC3E}">
        <p14:creationId xmlns:p14="http://schemas.microsoft.com/office/powerpoint/2010/main" val="218123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4832-4D79-C575-4DF6-40A795F76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CB277CF-4E82-D7B7-1286-5B12A74535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56678CB-C7CB-2914-D8CD-089DFD15F44D}"/>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5" name="Footer Placeholder 4">
            <a:extLst>
              <a:ext uri="{FF2B5EF4-FFF2-40B4-BE49-F238E27FC236}">
                <a16:creationId xmlns:a16="http://schemas.microsoft.com/office/drawing/2014/main" id="{4170475B-8561-66BD-7C8D-B4A517139D7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BE6AFED-2117-C464-07F9-629FA1519329}"/>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67576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A31F-4B72-E420-1B79-9EF746280A8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A490B47-0BA3-CAD4-0674-4F207A3E97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504AC5F-6C6E-6390-8339-6D44C0C39CA0}"/>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5" name="Footer Placeholder 4">
            <a:extLst>
              <a:ext uri="{FF2B5EF4-FFF2-40B4-BE49-F238E27FC236}">
                <a16:creationId xmlns:a16="http://schemas.microsoft.com/office/drawing/2014/main" id="{14E557A1-7420-C186-146B-D55D5124D2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C368D6-4D61-06B8-EED6-F960AF4959F4}"/>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139458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79555-A3BB-7F08-38F7-9B8045DAD9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D829967-12C2-0D39-3F79-DD742408F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27110F-85CE-CAD8-AB8C-8288E89C00FF}"/>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5" name="Footer Placeholder 4">
            <a:extLst>
              <a:ext uri="{FF2B5EF4-FFF2-40B4-BE49-F238E27FC236}">
                <a16:creationId xmlns:a16="http://schemas.microsoft.com/office/drawing/2014/main" id="{43BCF3A5-FCCF-EF7B-2449-B7D26438A35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E95FD6-AD4D-667B-AEE4-E821D09DE0D7}"/>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2280740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5106C12-7964-423D-AF8E-D669FC1F30AD}" type="datetime1">
              <a:rPr lang="en-CA" smtClean="0"/>
              <a:t>2025-11-03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33A60E3-440C-4B0E-9860-FD953CC824EB}" type="datetime1">
              <a:rPr lang="en-CA" smtClean="0"/>
              <a:t>2025-11-03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4F5E2-D624-435E-A6B0-5722FC718379}" type="datetime1">
              <a:rPr lang="en-CA" smtClean="0"/>
              <a:t>2025-11-03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4F4AB22-06C3-449B-A149-F16CAD06FCB3}" type="datetime1">
              <a:rPr lang="en-CA" smtClean="0"/>
              <a:t>2025-11-03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7948B31-0D9A-4EDD-B3F0-D43E4C1DB356}" type="datetime1">
              <a:rPr lang="en-CA" smtClean="0"/>
              <a:t>2025-11-03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8E9E6DB-32C4-438B-AFD1-86B960F03E40}" type="datetime1">
              <a:rPr lang="en-CA" smtClean="0"/>
              <a:t>2025-11-03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A008D-F8AE-4405-A056-812D36470F1F}" type="datetime1">
              <a:rPr lang="en-CA" smtClean="0"/>
              <a:t>2025-11-03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C7BF-1FC4-4408-94FF-BCA2F989B394}" type="datetime1">
              <a:rPr lang="en-CA" smtClean="0"/>
              <a:t>2025-11-03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EF43C-2A8D-F672-8E2D-8C0EC65C992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844B3D4-9881-62BE-A7A3-FCE1129D85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9F9F3B8-94C7-A3F2-21C8-F1823575D854}"/>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5" name="Footer Placeholder 4">
            <a:extLst>
              <a:ext uri="{FF2B5EF4-FFF2-40B4-BE49-F238E27FC236}">
                <a16:creationId xmlns:a16="http://schemas.microsoft.com/office/drawing/2014/main" id="{CE3DBFA8-9702-70BD-217D-880F644B0B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E76F62D-E021-64C2-1190-36823659AC2E}"/>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1257442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9F2A39-8A62-4806-867B-C20CCD9ABF2E}" type="datetime1">
              <a:rPr lang="en-CA" smtClean="0"/>
              <a:t>2025-11-03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05376CC-51B4-44CD-99B9-49710CDB905E}" type="datetime1">
              <a:rPr lang="en-CA" smtClean="0"/>
              <a:t>2025-11-03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8B41780-3C17-4590-838E-63AC7241233B}" type="datetime1">
              <a:rPr lang="en-CA" smtClean="0"/>
              <a:t>2025-11-03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EC3BD59-E42C-4192-B15B-5D75F8E1E056}"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3FBA-6100-274A-90A0-6B721DB6EB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AF8EF42-C59D-BB88-C181-8710A596F8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0760EC-8F88-43B2-225B-E0C32EC22EC8}"/>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5" name="Footer Placeholder 4">
            <a:extLst>
              <a:ext uri="{FF2B5EF4-FFF2-40B4-BE49-F238E27FC236}">
                <a16:creationId xmlns:a16="http://schemas.microsoft.com/office/drawing/2014/main" id="{B7215D84-8213-2403-139E-10000CA4CF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B21A00-8053-843B-6A2D-8784887D437D}"/>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3601674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9BB0-CD36-3D98-6299-775303CCD81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7C65D0-CCA5-93AA-46CE-42F7256BF2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06274E5-82EE-5146-39C4-6CA3DF400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66A2A0A-894D-649C-1D60-D97043F34DCF}"/>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6" name="Footer Placeholder 5">
            <a:extLst>
              <a:ext uri="{FF2B5EF4-FFF2-40B4-BE49-F238E27FC236}">
                <a16:creationId xmlns:a16="http://schemas.microsoft.com/office/drawing/2014/main" id="{E1829F78-9D97-9FC9-DE59-6193A94F5A1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D644FE4-E28C-3137-A184-8F0953511DA8}"/>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194477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35ABE-39ED-2BC9-74D1-5CEF096FDBC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C6FBEA1-8F99-E480-7511-F80B03DD45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A06ABF-4FC7-822D-959D-A3C7F4226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91FE7DD-A838-E280-0C4E-F8C3A234F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435838-82BC-3C8D-FC4F-85BCF8524D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09F61CB-E79C-A41E-5869-20EF5F9D3299}"/>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8" name="Footer Placeholder 7">
            <a:extLst>
              <a:ext uri="{FF2B5EF4-FFF2-40B4-BE49-F238E27FC236}">
                <a16:creationId xmlns:a16="http://schemas.microsoft.com/office/drawing/2014/main" id="{60505DC3-47CF-0199-A478-6B5CDF0AF41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6BA35CC-BFF6-4915-5148-C8B35AFD2297}"/>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124703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BF483-C1DD-7B50-BFC0-56548E3F2BF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2CF5331-118E-18DB-0090-18E4C8AF7750}"/>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4" name="Footer Placeholder 3">
            <a:extLst>
              <a:ext uri="{FF2B5EF4-FFF2-40B4-BE49-F238E27FC236}">
                <a16:creationId xmlns:a16="http://schemas.microsoft.com/office/drawing/2014/main" id="{68B865DC-5B4F-3031-3CF5-B783BEDAB54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7CCFB58-A875-C5F4-ECEE-59060AEA5FFD}"/>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80999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211D4-670B-326D-F4C9-1BB2E676F0B2}"/>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3" name="Footer Placeholder 2">
            <a:extLst>
              <a:ext uri="{FF2B5EF4-FFF2-40B4-BE49-F238E27FC236}">
                <a16:creationId xmlns:a16="http://schemas.microsoft.com/office/drawing/2014/main" id="{808DC0DC-7D9E-4E35-07B8-7D8A31C42E5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E774EF1-5C81-D728-CF8B-BA651C5A056B}"/>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3166381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99F-CD2D-D825-EC0F-B285687D19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3AC587-D4CD-6A80-D954-D0A0EFF98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A31062E-6803-191B-8F05-918CE3A0E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367B0-AB85-B37E-585B-04FE86759935}"/>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6" name="Footer Placeholder 5">
            <a:extLst>
              <a:ext uri="{FF2B5EF4-FFF2-40B4-BE49-F238E27FC236}">
                <a16:creationId xmlns:a16="http://schemas.microsoft.com/office/drawing/2014/main" id="{B92188F7-D733-F60B-D437-9C041FB8CE5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D45F289-A581-2A8E-43A5-74629F3FDC33}"/>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342410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5C66-EDE1-EA15-F31B-587BDC14B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CB15AB9-31A9-79A0-A494-6EC7537AC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6363D14-3021-1668-26C4-BEBB607B4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7CE6A-683F-17A1-0227-59E10A242BF6}"/>
              </a:ext>
            </a:extLst>
          </p:cNvPr>
          <p:cNvSpPr>
            <a:spLocks noGrp="1"/>
          </p:cNvSpPr>
          <p:nvPr>
            <p:ph type="dt" sz="half" idx="10"/>
          </p:nvPr>
        </p:nvSpPr>
        <p:spPr/>
        <p:txBody>
          <a:bodyPr/>
          <a:lstStyle/>
          <a:p>
            <a:fld id="{DB751909-7B59-46BF-8A29-ABBA7AA07DDA}" type="datetimeFigureOut">
              <a:rPr lang="en-CA" smtClean="0"/>
              <a:t>2025-11-03</a:t>
            </a:fld>
            <a:endParaRPr lang="en-CA"/>
          </a:p>
        </p:txBody>
      </p:sp>
      <p:sp>
        <p:nvSpPr>
          <p:cNvPr id="6" name="Footer Placeholder 5">
            <a:extLst>
              <a:ext uri="{FF2B5EF4-FFF2-40B4-BE49-F238E27FC236}">
                <a16:creationId xmlns:a16="http://schemas.microsoft.com/office/drawing/2014/main" id="{542E97BF-BDF8-AA58-6C61-8B162BCE8D7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7C0982-0E8E-F0A3-953A-E9C708D09AD7}"/>
              </a:ext>
            </a:extLst>
          </p:cNvPr>
          <p:cNvSpPr>
            <a:spLocks noGrp="1"/>
          </p:cNvSpPr>
          <p:nvPr>
            <p:ph type="sldNum" sz="quarter" idx="12"/>
          </p:nvPr>
        </p:nvSpPr>
        <p:spPr/>
        <p:txBody>
          <a:bodyPr/>
          <a:lstStyle/>
          <a:p>
            <a:fld id="{49AFD901-33B0-4749-BB0F-4C003F832F5E}" type="slidenum">
              <a:rPr lang="en-CA" smtClean="0"/>
              <a:t>‹#›</a:t>
            </a:fld>
            <a:endParaRPr lang="en-CA"/>
          </a:p>
        </p:txBody>
      </p:sp>
    </p:spTree>
    <p:extLst>
      <p:ext uri="{BB962C8B-B14F-4D97-AF65-F5344CB8AC3E}">
        <p14:creationId xmlns:p14="http://schemas.microsoft.com/office/powerpoint/2010/main" val="2640082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64BDC-EC7E-4E12-E415-762E35E7D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5BB727C-A8D2-6F8C-A2F4-E8482E8B3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DAC5F1D-84F6-443C-D3F7-74C98FF69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751909-7B59-46BF-8A29-ABBA7AA07DDA}" type="datetimeFigureOut">
              <a:rPr lang="en-CA" smtClean="0"/>
              <a:t>2025-11-03</a:t>
            </a:fld>
            <a:endParaRPr lang="en-CA"/>
          </a:p>
        </p:txBody>
      </p:sp>
      <p:sp>
        <p:nvSpPr>
          <p:cNvPr id="5" name="Footer Placeholder 4">
            <a:extLst>
              <a:ext uri="{FF2B5EF4-FFF2-40B4-BE49-F238E27FC236}">
                <a16:creationId xmlns:a16="http://schemas.microsoft.com/office/drawing/2014/main" id="{91D6C32B-C943-AA71-1E58-E613289813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03A62C2B-E545-6C61-28F2-E35E7AB937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AFD901-33B0-4749-BB0F-4C003F832F5E}" type="slidenum">
              <a:rPr lang="en-CA" smtClean="0"/>
              <a:t>‹#›</a:t>
            </a:fld>
            <a:endParaRPr lang="en-CA"/>
          </a:p>
        </p:txBody>
      </p:sp>
    </p:spTree>
    <p:extLst>
      <p:ext uri="{BB962C8B-B14F-4D97-AF65-F5344CB8AC3E}">
        <p14:creationId xmlns:p14="http://schemas.microsoft.com/office/powerpoint/2010/main" val="94416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D6B7A-2BC8-4900-8978-95353D91FF61}" type="datetime1">
              <a:rPr lang="en-CA" smtClean="0"/>
              <a:t>2025-11-03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3BD59-E42C-4192-B15B-5D75F8E1E056}" type="slidenum">
              <a:rPr lang="en-CA" smtClean="0"/>
              <a:t>‹#›</a:t>
            </a:fld>
            <a:endParaRPr lang="en-CA"/>
          </a:p>
        </p:txBody>
      </p:sp>
      <p:pic>
        <p:nvPicPr>
          <p:cNvPr id="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3096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7924800" y="6553200"/>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E48E3C0B-038D-46B5-B6F2-075A4228369F}" type="slidenum">
              <a:rPr lang="en-US" sz="1200" smtClean="0">
                <a:latin typeface="Arial" pitchFamily="34" charset="0"/>
                <a:cs typeface="Arial" pitchFamily="34" charset="0"/>
              </a:rPr>
              <a:t>‹#›</a:t>
            </a:fld>
            <a:r>
              <a:rPr lang="en-US" sz="1200" dirty="0">
                <a:latin typeface="Arial" pitchFamily="34" charset="0"/>
                <a:cs typeface="Arial" pitchFamily="34" charset="0"/>
              </a:rPr>
              <a:t> of 30</a:t>
            </a:r>
            <a:endParaRPr lang="en-CA" sz="1200" dirty="0">
              <a:latin typeface="Arial" pitchFamily="34" charset="0"/>
              <a:cs typeface="Arial" pitchFamily="34" charset="0"/>
            </a:endParaRPr>
          </a:p>
        </p:txBody>
      </p:sp>
      <p:grpSp>
        <p:nvGrpSpPr>
          <p:cNvPr id="10" name="Group 9">
            <a:extLst>
              <a:ext uri="{FF2B5EF4-FFF2-40B4-BE49-F238E27FC236}">
                <a16:creationId xmlns:a16="http://schemas.microsoft.com/office/drawing/2014/main" id="{C3535601-0F31-4E4A-A397-6331D232BD70}"/>
              </a:ext>
            </a:extLst>
          </p:cNvPr>
          <p:cNvGrpSpPr/>
          <p:nvPr userDrawn="1"/>
        </p:nvGrpSpPr>
        <p:grpSpPr>
          <a:xfrm>
            <a:off x="179512" y="-68284"/>
            <a:ext cx="8964488" cy="923330"/>
            <a:chOff x="179512" y="4026424"/>
            <a:chExt cx="8964488" cy="923330"/>
          </a:xfrm>
        </p:grpSpPr>
        <p:grpSp>
          <p:nvGrpSpPr>
            <p:cNvPr id="11" name="Group 10">
              <a:extLst>
                <a:ext uri="{FF2B5EF4-FFF2-40B4-BE49-F238E27FC236}">
                  <a16:creationId xmlns:a16="http://schemas.microsoft.com/office/drawing/2014/main" id="{2883782B-35D5-4D8C-824F-5DC87FE494A3}"/>
                </a:ext>
              </a:extLst>
            </p:cNvPr>
            <p:cNvGrpSpPr/>
            <p:nvPr userDrawn="1"/>
          </p:nvGrpSpPr>
          <p:grpSpPr>
            <a:xfrm>
              <a:off x="179512" y="4094164"/>
              <a:ext cx="8964488" cy="787850"/>
              <a:chOff x="390128" y="3908965"/>
              <a:chExt cx="8638456" cy="787850"/>
            </a:xfrm>
          </p:grpSpPr>
          <p:pic>
            <p:nvPicPr>
              <p:cNvPr id="13" name="Picture 2">
                <a:extLst>
                  <a:ext uri="{FF2B5EF4-FFF2-40B4-BE49-F238E27FC236}">
                    <a16:creationId xmlns:a16="http://schemas.microsoft.com/office/drawing/2014/main" id="{15EDEB35-2D94-40EC-AD91-922BB9D6A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B4666535-A165-44B0-B6BC-698809FB98E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a:extLst>
                <a:ext uri="{FF2B5EF4-FFF2-40B4-BE49-F238E27FC236}">
                  <a16:creationId xmlns:a16="http://schemas.microsoft.com/office/drawing/2014/main" id="{29D78515-8100-4611-A484-1896DC64CA64}"/>
                </a:ext>
              </a:extLst>
            </p:cNvPr>
            <p:cNvSpPr txBox="1"/>
            <p:nvPr userDrawn="1"/>
          </p:nvSpPr>
          <p:spPr>
            <a:xfrm>
              <a:off x="4644008" y="4026424"/>
              <a:ext cx="4364708" cy="92333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Transfers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a:ln>
                    <a:noFill/>
                  </a:ln>
                  <a:solidFill>
                    <a:prstClr val="white"/>
                  </a:solidFill>
                  <a:effectLst/>
                  <a:uLnTx/>
                  <a:uFillTx/>
                </a:rPr>
                <a:t>Government of Alberta</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Transfers.Energy@gov.ab.c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460875" y="2397204"/>
            <a:ext cx="3921125" cy="1107996"/>
          </a:xfrm>
          <a:prstGeom prst="rect">
            <a:avLst/>
          </a:prstGeom>
        </p:spPr>
        <p:txBody>
          <a:bodyPr wrap="square" lIns="0" tIns="0" rIns="0" bIns="0">
            <a:spAutoFit/>
          </a:bodyPr>
          <a:lstStyle/>
          <a:p>
            <a:r>
              <a:rPr lang="en-CA" sz="1200" dirty="0">
                <a:latin typeface="Arial" pitchFamily="34" charset="0"/>
                <a:cs typeface="Arial" pitchFamily="34" charset="0"/>
              </a:rPr>
              <a:t>The </a:t>
            </a:r>
            <a:r>
              <a:rPr lang="en-CA" sz="1200" b="1" dirty="0">
                <a:latin typeface="Arial" pitchFamily="34" charset="0"/>
                <a:cs typeface="Arial" pitchFamily="34" charset="0"/>
              </a:rPr>
              <a:t>Search Agreements </a:t>
            </a:r>
            <a:r>
              <a:rPr lang="en-CA" sz="1200" dirty="0">
                <a:latin typeface="Arial" pitchFamily="34" charset="0"/>
                <a:cs typeface="Arial" pitchFamily="34" charset="0"/>
              </a:rPr>
              <a:t>functionality in Transfers enables you to find existing agreements pertaining to registered interests.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Using the search results, you can select the agreements and request for a transfer of ownership to another party.</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35000" y="563562"/>
            <a:ext cx="1270000" cy="731838"/>
          </a:xfrm>
        </p:spPr>
        <p:txBody>
          <a:bodyPr>
            <a:normAutofit/>
          </a:bodyPr>
          <a:lstStyle/>
          <a:p>
            <a:pPr algn="l"/>
            <a:r>
              <a:rPr lang="en-CA" sz="100" b="1" dirty="0">
                <a:solidFill>
                  <a:schemeClr val="bg1"/>
                </a:solidFill>
                <a:latin typeface="Arial" pitchFamily="34" charset="0"/>
                <a:cs typeface="Arial" pitchFamily="34" charset="0"/>
              </a:rPr>
              <a:t>Welcome</a:t>
            </a:r>
          </a:p>
        </p:txBody>
      </p:sp>
      <p:sp>
        <p:nvSpPr>
          <p:cNvPr id="7" name="Text Box 5"/>
          <p:cNvSpPr txBox="1">
            <a:spLocks noChangeArrowheads="1"/>
          </p:cNvSpPr>
          <p:nvPr/>
        </p:nvSpPr>
        <p:spPr bwMode="auto">
          <a:xfrm>
            <a:off x="97835"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8" name="Rectangle 7"/>
          <p:cNvSpPr/>
          <p:nvPr/>
        </p:nvSpPr>
        <p:spPr>
          <a:xfrm>
            <a:off x="70124" y="3087469"/>
            <a:ext cx="4197076"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Search Agreements</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5334000" cy="321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9879" y="3124200"/>
            <a:ext cx="5397921" cy="32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 ATN</a:t>
            </a:r>
          </a:p>
        </p:txBody>
      </p:sp>
      <p:pic>
        <p:nvPicPr>
          <p:cNvPr id="3" name="Picture 2">
            <a:extLst>
              <a:ext uri="{FF2B5EF4-FFF2-40B4-BE49-F238E27FC236}">
                <a16:creationId xmlns:a16="http://schemas.microsoft.com/office/drawing/2014/main" id="{CF08EF7B-9E23-49D4-93A5-4570100522B4}"/>
              </a:ext>
            </a:extLst>
          </p:cNvPr>
          <p:cNvPicPr>
            <a:picLocks noChangeAspect="1"/>
          </p:cNvPicPr>
          <p:nvPr/>
        </p:nvPicPr>
        <p:blipFill>
          <a:blip r:embed="rId5"/>
          <a:stretch>
            <a:fillRect/>
          </a:stretch>
        </p:blipFill>
        <p:spPr>
          <a:xfrm>
            <a:off x="3727631" y="5029200"/>
            <a:ext cx="691969" cy="547138"/>
          </a:xfrm>
          <a:prstGeom prst="rect">
            <a:avLst/>
          </a:prstGeom>
        </p:spPr>
      </p:pic>
      <p:pic>
        <p:nvPicPr>
          <p:cNvPr id="5" name="Picture 4">
            <a:extLst>
              <a:ext uri="{FF2B5EF4-FFF2-40B4-BE49-F238E27FC236}">
                <a16:creationId xmlns:a16="http://schemas.microsoft.com/office/drawing/2014/main" id="{3C91C0AE-FD8E-45EA-B968-9B2AB088B28D}"/>
              </a:ext>
            </a:extLst>
          </p:cNvPr>
          <p:cNvPicPr>
            <a:picLocks noChangeAspect="1"/>
          </p:cNvPicPr>
          <p:nvPr/>
        </p:nvPicPr>
        <p:blipFill>
          <a:blip r:embed="rId5"/>
          <a:stretch>
            <a:fillRect/>
          </a:stretch>
        </p:blipFill>
        <p:spPr>
          <a:xfrm>
            <a:off x="131545" y="2671745"/>
            <a:ext cx="809695" cy="640224"/>
          </a:xfrm>
          <a:prstGeom prst="rect">
            <a:avLst/>
          </a:prstGeom>
        </p:spPr>
      </p:pic>
    </p:spTree>
    <p:extLst>
      <p:ext uri="{BB962C8B-B14F-4D97-AF65-F5344CB8AC3E}">
        <p14:creationId xmlns:p14="http://schemas.microsoft.com/office/powerpoint/2010/main" val="339417607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181600" cy="311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599" y="3060803"/>
            <a:ext cx="5410201" cy="32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a:t>
            </a:r>
            <a:r>
              <a:rPr lang="en-CA" sz="100" baseline="0" dirty="0">
                <a:solidFill>
                  <a:schemeClr val="bg1"/>
                </a:solidFill>
              </a:rPr>
              <a:t> ATN</a:t>
            </a:r>
            <a:endParaRPr lang="en-CA" sz="100" dirty="0">
              <a:solidFill>
                <a:schemeClr val="bg1"/>
              </a:solidFill>
            </a:endParaRPr>
          </a:p>
        </p:txBody>
      </p:sp>
      <p:pic>
        <p:nvPicPr>
          <p:cNvPr id="3" name="Picture 2">
            <a:extLst>
              <a:ext uri="{FF2B5EF4-FFF2-40B4-BE49-F238E27FC236}">
                <a16:creationId xmlns:a16="http://schemas.microsoft.com/office/drawing/2014/main" id="{64199C38-6F45-4D29-9490-56D982F52BE3}"/>
              </a:ext>
            </a:extLst>
          </p:cNvPr>
          <p:cNvPicPr>
            <a:picLocks noChangeAspect="1"/>
          </p:cNvPicPr>
          <p:nvPr/>
        </p:nvPicPr>
        <p:blipFill>
          <a:blip r:embed="rId5"/>
          <a:stretch>
            <a:fillRect/>
          </a:stretch>
        </p:blipFill>
        <p:spPr>
          <a:xfrm>
            <a:off x="3657599" y="4991088"/>
            <a:ext cx="770965" cy="609600"/>
          </a:xfrm>
          <a:prstGeom prst="rect">
            <a:avLst/>
          </a:prstGeom>
        </p:spPr>
      </p:pic>
      <p:pic>
        <p:nvPicPr>
          <p:cNvPr id="6" name="Picture 5">
            <a:extLst>
              <a:ext uri="{FF2B5EF4-FFF2-40B4-BE49-F238E27FC236}">
                <a16:creationId xmlns:a16="http://schemas.microsoft.com/office/drawing/2014/main" id="{AACBD3CC-B851-49BC-9CB7-308B5B7D5731}"/>
              </a:ext>
            </a:extLst>
          </p:cNvPr>
          <p:cNvPicPr>
            <a:picLocks noChangeAspect="1"/>
          </p:cNvPicPr>
          <p:nvPr/>
        </p:nvPicPr>
        <p:blipFill>
          <a:blip r:embed="rId5"/>
          <a:stretch>
            <a:fillRect/>
          </a:stretch>
        </p:blipFill>
        <p:spPr>
          <a:xfrm>
            <a:off x="106622" y="2655394"/>
            <a:ext cx="655377" cy="518205"/>
          </a:xfrm>
          <a:prstGeom prst="rect">
            <a:avLst/>
          </a:prstGeom>
        </p:spPr>
      </p:pic>
    </p:spTree>
    <p:extLst>
      <p:ext uri="{BB962C8B-B14F-4D97-AF65-F5344CB8AC3E}">
        <p14:creationId xmlns:p14="http://schemas.microsoft.com/office/powerpoint/2010/main" val="31528540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381000" y="5690176"/>
            <a:ext cx="3444875" cy="338554"/>
          </a:xfrm>
          <a:prstGeom prst="rect">
            <a:avLst/>
          </a:prstGeom>
        </p:spPr>
        <p:txBody>
          <a:bodyPr wrap="square" lIns="0" tIns="0" rIns="0" bIns="0">
            <a:spAutoFit/>
          </a:bodyPr>
          <a:lstStyle/>
          <a:p>
            <a:r>
              <a:rPr lang="en-CA" sz="1100" b="1" i="1" dirty="0"/>
              <a:t>TIP: </a:t>
            </a:r>
            <a:r>
              <a:rPr lang="en-CA" sz="1100" dirty="0"/>
              <a:t>Saving your file in a text format using </a:t>
            </a:r>
            <a:r>
              <a:rPr lang="en-CA" sz="1100" b="1" dirty="0"/>
              <a:t>Notepad</a:t>
            </a:r>
            <a:r>
              <a:rPr lang="en-CA" sz="1100" dirty="0"/>
              <a:t> will create the proper file format</a:t>
            </a:r>
            <a:r>
              <a:rPr lang="en-CA" sz="1100" i="1" dirty="0"/>
              <a:t>.</a:t>
            </a:r>
          </a:p>
        </p:txBody>
      </p:sp>
      <p:sp>
        <p:nvSpPr>
          <p:cNvPr id="3" name="Rectangle 2"/>
          <p:cNvSpPr>
            <a:spLocks/>
          </p:cNvSpPr>
          <p:nvPr/>
        </p:nvSpPr>
        <p:spPr>
          <a:xfrm>
            <a:off x="4508500" y="1596747"/>
            <a:ext cx="3644900" cy="4431983"/>
          </a:xfrm>
          <a:prstGeom prst="rect">
            <a:avLst/>
          </a:prstGeom>
        </p:spPr>
        <p:txBody>
          <a:bodyPr wrap="square" lIns="0" tIns="0" rIns="0" bIns="0">
            <a:spAutoFit/>
          </a:bodyPr>
          <a:lstStyle/>
          <a:p>
            <a:r>
              <a:rPr lang="en-CA" sz="1200" dirty="0">
                <a:latin typeface="Arial" pitchFamily="34" charset="0"/>
                <a:cs typeface="Arial" pitchFamily="34" charset="0"/>
              </a:rPr>
              <a:t>To help you save data entry time, you can import your own file that contains your list of agreements to be transferred. The list MUST follow a pre-defined format as follows:</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first line is called the header line and it must be </a:t>
            </a:r>
            <a:r>
              <a:rPr lang="en-CA" sz="1200" b="1" dirty="0">
                <a:latin typeface="Arial" pitchFamily="34" charset="0"/>
                <a:cs typeface="Arial" pitchFamily="34" charset="0"/>
              </a:rPr>
              <a:t>TYPE,NUMBER</a:t>
            </a:r>
            <a:r>
              <a:rPr lang="en-CA" sz="1200" dirty="0">
                <a:latin typeface="Arial" pitchFamily="34" charset="0"/>
                <a:cs typeface="Arial" pitchFamily="34" charset="0"/>
              </a:rPr>
              <a: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The successive lines after the header line must follow the format: 3 digit agreement type, a comma, and agreement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Example:</a:t>
            </a:r>
            <a:br>
              <a:rPr lang="en-CA" sz="1200" dirty="0">
                <a:latin typeface="Arial" pitchFamily="34" charset="0"/>
                <a:cs typeface="Arial" pitchFamily="34" charset="0"/>
              </a:rPr>
            </a:br>
            <a:endParaRPr lang="en-CA" sz="1200" dirty="0">
              <a:latin typeface="Arial" pitchFamily="34" charset="0"/>
              <a:cs typeface="Arial" pitchFamily="34" charset="0"/>
            </a:endParaRPr>
          </a:p>
          <a:p>
            <a:pPr lvl="2"/>
            <a:r>
              <a:rPr lang="en-CA" sz="1200" dirty="0">
                <a:latin typeface="Arial" pitchFamily="34" charset="0"/>
                <a:cs typeface="Arial" pitchFamily="34" charset="0"/>
              </a:rPr>
              <a:t>TYPE,NUMBER</a:t>
            </a:r>
            <a:br>
              <a:rPr lang="en-CA" sz="1200" dirty="0">
                <a:latin typeface="Arial" pitchFamily="34" charset="0"/>
                <a:cs typeface="Arial" pitchFamily="34" charset="0"/>
              </a:rPr>
            </a:br>
            <a:r>
              <a:rPr lang="en-CA" sz="1200" dirty="0">
                <a:latin typeface="Arial" pitchFamily="34" charset="0"/>
                <a:cs typeface="Arial" pitchFamily="34" charset="0"/>
              </a:rPr>
              <a:t>004,0495070093</a:t>
            </a:r>
            <a:br>
              <a:rPr lang="en-CA" sz="1200" dirty="0">
                <a:latin typeface="Arial" pitchFamily="34" charset="0"/>
                <a:cs typeface="Arial" pitchFamily="34" charset="0"/>
              </a:rPr>
            </a:br>
            <a:r>
              <a:rPr lang="en-CA" sz="1200" dirty="0">
                <a:latin typeface="Arial" pitchFamily="34" charset="0"/>
                <a:cs typeface="Arial" pitchFamily="34" charset="0"/>
              </a:rPr>
              <a:t>071,7196020386</a:t>
            </a:r>
            <a:br>
              <a:rPr lang="en-CA" sz="1200" dirty="0">
                <a:latin typeface="Arial" pitchFamily="34" charset="0"/>
                <a:cs typeface="Arial" pitchFamily="34" charset="0"/>
              </a:rPr>
            </a:br>
            <a:r>
              <a:rPr lang="en-CA" sz="1200" dirty="0">
                <a:latin typeface="Arial" pitchFamily="34" charset="0"/>
                <a:cs typeface="Arial" pitchFamily="34" charset="0"/>
              </a:rPr>
              <a:t>001,123456</a:t>
            </a:r>
          </a:p>
          <a:p>
            <a:endParaRPr lang="en-CA" sz="1200" dirty="0">
              <a:latin typeface="Arial" pitchFamily="34" charset="0"/>
              <a:cs typeface="Arial" pitchFamily="34" charset="0"/>
            </a:endParaRPr>
          </a:p>
          <a:p>
            <a:r>
              <a:rPr lang="en-CA" sz="1200" dirty="0">
                <a:latin typeface="Arial" pitchFamily="34" charset="0"/>
                <a:cs typeface="Arial" pitchFamily="34" charset="0"/>
              </a:rPr>
              <a:t>The input file should be a text file (.TXT) and can contain either lowercase or uppercase letters.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search agreements using an input file</a:t>
            </a:r>
            <a:r>
              <a:rPr lang="en-CA" sz="1200" dirty="0">
                <a:latin typeface="Arial" pitchFamily="34" charset="0"/>
                <a:cs typeface="Arial" pitchFamily="34" charset="0"/>
              </a:rPr>
              <a:t>.</a:t>
            </a:r>
          </a:p>
        </p:txBody>
      </p:sp>
      <p:sp>
        <p:nvSpPr>
          <p:cNvPr id="7" name="Title 6"/>
          <p:cNvSpPr>
            <a:spLocks noGrp="1"/>
          </p:cNvSpPr>
          <p:nvPr>
            <p:ph type="title" idx="4294967295"/>
          </p:nvPr>
        </p:nvSpPr>
        <p:spPr>
          <a:xfrm>
            <a:off x="609600" y="533400"/>
            <a:ext cx="3733800" cy="808038"/>
          </a:xfrm>
        </p:spPr>
        <p:txBody>
          <a:bodyPr>
            <a:normAutofit/>
          </a:bodyPr>
          <a:lstStyle/>
          <a:p>
            <a:pPr algn="l"/>
            <a:r>
              <a:rPr lang="en-CA" sz="1600" b="1" dirty="0">
                <a:latin typeface="Arial" pitchFamily="34" charset="0"/>
                <a:cs typeface="Arial" pitchFamily="34" charset="0"/>
              </a:rPr>
              <a:t>Search</a:t>
            </a:r>
            <a:r>
              <a:rPr lang="en-CA" sz="1600" b="1" baseline="0" dirty="0">
                <a:latin typeface="Arial" pitchFamily="34" charset="0"/>
                <a:cs typeface="Arial" pitchFamily="34" charset="0"/>
              </a:rPr>
              <a:t> Agreements using Input File</a:t>
            </a:r>
            <a:endParaRPr lang="en-CA" sz="1600" b="1" dirty="0">
              <a:latin typeface="Arial" pitchFamily="34" charset="0"/>
              <a:cs typeface="Arial" pitchFamily="34" charset="0"/>
            </a:endParaRPr>
          </a:p>
        </p:txBody>
      </p:sp>
      <p:sp>
        <p:nvSpPr>
          <p:cNvPr id="8" name="Rectangle 7"/>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13 to 16)</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19010E68-0A6D-4868-ABE2-683EA3D03E7E}"/>
              </a:ext>
            </a:extLst>
          </p:cNvPr>
          <p:cNvPicPr>
            <a:picLocks noChangeAspect="1"/>
          </p:cNvPicPr>
          <p:nvPr/>
        </p:nvPicPr>
        <p:blipFill>
          <a:blip r:embed="rId3"/>
          <a:stretch>
            <a:fillRect/>
          </a:stretch>
        </p:blipFill>
        <p:spPr>
          <a:xfrm>
            <a:off x="0" y="1828800"/>
            <a:ext cx="4402813" cy="3238808"/>
          </a:xfrm>
          <a:prstGeom prst="rect">
            <a:avLst/>
          </a:prstGeom>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5907"/>
            <a:ext cx="5396833" cy="32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12668"/>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using Input File</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SAIF</a:t>
            </a:r>
          </a:p>
        </p:txBody>
      </p:sp>
      <p:pic>
        <p:nvPicPr>
          <p:cNvPr id="6" name="Picture 5">
            <a:extLst>
              <a:ext uri="{FF2B5EF4-FFF2-40B4-BE49-F238E27FC236}">
                <a16:creationId xmlns:a16="http://schemas.microsoft.com/office/drawing/2014/main" id="{6069209E-6405-4D06-8955-B57BDEE36376}"/>
              </a:ext>
            </a:extLst>
          </p:cNvPr>
          <p:cNvPicPr>
            <a:picLocks noChangeAspect="1"/>
          </p:cNvPicPr>
          <p:nvPr/>
        </p:nvPicPr>
        <p:blipFill>
          <a:blip r:embed="rId5"/>
          <a:stretch>
            <a:fillRect/>
          </a:stretch>
        </p:blipFill>
        <p:spPr>
          <a:xfrm>
            <a:off x="3886200" y="4953000"/>
            <a:ext cx="807777" cy="638707"/>
          </a:xfrm>
          <a:prstGeom prst="rect">
            <a:avLst/>
          </a:prstGeom>
        </p:spPr>
      </p:pic>
      <p:pic>
        <p:nvPicPr>
          <p:cNvPr id="7" name="Picture 6">
            <a:extLst>
              <a:ext uri="{FF2B5EF4-FFF2-40B4-BE49-F238E27FC236}">
                <a16:creationId xmlns:a16="http://schemas.microsoft.com/office/drawing/2014/main" id="{C2B4EB18-4D36-4B5C-BBDD-934B4824DAD5}"/>
              </a:ext>
            </a:extLst>
          </p:cNvPr>
          <p:cNvPicPr>
            <a:picLocks noChangeAspect="1"/>
          </p:cNvPicPr>
          <p:nvPr/>
        </p:nvPicPr>
        <p:blipFill>
          <a:blip r:embed="rId5"/>
          <a:stretch>
            <a:fillRect/>
          </a:stretch>
        </p:blipFill>
        <p:spPr>
          <a:xfrm>
            <a:off x="241302" y="2694463"/>
            <a:ext cx="832603" cy="658337"/>
          </a:xfrm>
          <a:prstGeom prst="rect">
            <a:avLst/>
          </a:prstGeom>
        </p:spPr>
      </p:pic>
    </p:spTree>
    <p:extLst>
      <p:ext uri="{BB962C8B-B14F-4D97-AF65-F5344CB8AC3E}">
        <p14:creationId xmlns:p14="http://schemas.microsoft.com/office/powerpoint/2010/main" val="1179713762"/>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732" y="3581400"/>
            <a:ext cx="4797268" cy="288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using Input File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SAIF</a:t>
            </a:r>
          </a:p>
        </p:txBody>
      </p:sp>
      <p:pic>
        <p:nvPicPr>
          <p:cNvPr id="3" name="Picture 2">
            <a:extLst>
              <a:ext uri="{FF2B5EF4-FFF2-40B4-BE49-F238E27FC236}">
                <a16:creationId xmlns:a16="http://schemas.microsoft.com/office/drawing/2014/main" id="{DE1527A2-D97F-4159-8E50-A7D1BFBEF761}"/>
              </a:ext>
            </a:extLst>
          </p:cNvPr>
          <p:cNvPicPr>
            <a:picLocks noChangeAspect="1"/>
          </p:cNvPicPr>
          <p:nvPr/>
        </p:nvPicPr>
        <p:blipFill>
          <a:blip r:embed="rId4"/>
          <a:stretch>
            <a:fillRect/>
          </a:stretch>
        </p:blipFill>
        <p:spPr>
          <a:xfrm>
            <a:off x="4419600" y="5257800"/>
            <a:ext cx="674594" cy="533400"/>
          </a:xfrm>
          <a:prstGeom prst="rect">
            <a:avLst/>
          </a:prstGeom>
        </p:spPr>
      </p:pic>
      <p:pic>
        <p:nvPicPr>
          <p:cNvPr id="6" name="Picture 5">
            <a:extLst>
              <a:ext uri="{FF2B5EF4-FFF2-40B4-BE49-F238E27FC236}">
                <a16:creationId xmlns:a16="http://schemas.microsoft.com/office/drawing/2014/main" id="{CB389C21-131D-4A53-95F7-A605A48CAD9B}"/>
              </a:ext>
            </a:extLst>
          </p:cNvPr>
          <p:cNvPicPr>
            <a:picLocks noChangeAspect="1"/>
          </p:cNvPicPr>
          <p:nvPr/>
        </p:nvPicPr>
        <p:blipFill>
          <a:blip r:embed="rId5"/>
          <a:stretch>
            <a:fillRect/>
          </a:stretch>
        </p:blipFill>
        <p:spPr>
          <a:xfrm>
            <a:off x="127314" y="846139"/>
            <a:ext cx="4013147" cy="3725862"/>
          </a:xfrm>
          <a:prstGeom prst="rect">
            <a:avLst/>
          </a:prstGeom>
        </p:spPr>
      </p:pic>
    </p:spTree>
    <p:extLst>
      <p:ext uri="{BB962C8B-B14F-4D97-AF65-F5344CB8AC3E}">
        <p14:creationId xmlns:p14="http://schemas.microsoft.com/office/powerpoint/2010/main" val="242442880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878" y="3400623"/>
            <a:ext cx="4837722" cy="291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using Input File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SAIF</a:t>
            </a:r>
          </a:p>
        </p:txBody>
      </p:sp>
      <p:pic>
        <p:nvPicPr>
          <p:cNvPr id="3" name="Picture 2">
            <a:extLst>
              <a:ext uri="{FF2B5EF4-FFF2-40B4-BE49-F238E27FC236}">
                <a16:creationId xmlns:a16="http://schemas.microsoft.com/office/drawing/2014/main" id="{3C4F580E-8188-4E1B-A4B2-27A362F12EB1}"/>
              </a:ext>
            </a:extLst>
          </p:cNvPr>
          <p:cNvPicPr>
            <a:picLocks noChangeAspect="1"/>
          </p:cNvPicPr>
          <p:nvPr/>
        </p:nvPicPr>
        <p:blipFill>
          <a:blip r:embed="rId4"/>
          <a:stretch>
            <a:fillRect/>
          </a:stretch>
        </p:blipFill>
        <p:spPr>
          <a:xfrm>
            <a:off x="4155499" y="5105400"/>
            <a:ext cx="770965" cy="609600"/>
          </a:xfrm>
          <a:prstGeom prst="rect">
            <a:avLst/>
          </a:prstGeom>
        </p:spPr>
      </p:pic>
      <p:pic>
        <p:nvPicPr>
          <p:cNvPr id="6" name="Picture 5">
            <a:extLst>
              <a:ext uri="{FF2B5EF4-FFF2-40B4-BE49-F238E27FC236}">
                <a16:creationId xmlns:a16="http://schemas.microsoft.com/office/drawing/2014/main" id="{E01B372F-A86A-4FAD-81D0-F86B59A1D3BC}"/>
              </a:ext>
            </a:extLst>
          </p:cNvPr>
          <p:cNvPicPr>
            <a:picLocks noChangeAspect="1"/>
          </p:cNvPicPr>
          <p:nvPr/>
        </p:nvPicPr>
        <p:blipFill>
          <a:blip r:embed="rId5"/>
          <a:stretch>
            <a:fillRect/>
          </a:stretch>
        </p:blipFill>
        <p:spPr>
          <a:xfrm>
            <a:off x="304799" y="875320"/>
            <a:ext cx="3696680" cy="3696680"/>
          </a:xfrm>
          <a:prstGeom prst="rect">
            <a:avLst/>
          </a:prstGeom>
        </p:spPr>
      </p:pic>
    </p:spTree>
    <p:extLst>
      <p:ext uri="{BB962C8B-B14F-4D97-AF65-F5344CB8AC3E}">
        <p14:creationId xmlns:p14="http://schemas.microsoft.com/office/powerpoint/2010/main" val="180428298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838200"/>
            <a:ext cx="4838700" cy="29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3048000"/>
            <a:ext cx="5448300" cy="32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using Input File</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SAIF</a:t>
            </a:r>
          </a:p>
        </p:txBody>
      </p:sp>
      <p:pic>
        <p:nvPicPr>
          <p:cNvPr id="3" name="Picture 2">
            <a:extLst>
              <a:ext uri="{FF2B5EF4-FFF2-40B4-BE49-F238E27FC236}">
                <a16:creationId xmlns:a16="http://schemas.microsoft.com/office/drawing/2014/main" id="{0188FABC-DBA3-4165-81C6-23C9FD9850D8}"/>
              </a:ext>
            </a:extLst>
          </p:cNvPr>
          <p:cNvPicPr>
            <a:picLocks noChangeAspect="1"/>
          </p:cNvPicPr>
          <p:nvPr/>
        </p:nvPicPr>
        <p:blipFill>
          <a:blip r:embed="rId5"/>
          <a:stretch>
            <a:fillRect/>
          </a:stretch>
        </p:blipFill>
        <p:spPr>
          <a:xfrm>
            <a:off x="3619500" y="4953000"/>
            <a:ext cx="770965" cy="609600"/>
          </a:xfrm>
          <a:prstGeom prst="rect">
            <a:avLst/>
          </a:prstGeom>
        </p:spPr>
      </p:pic>
      <p:pic>
        <p:nvPicPr>
          <p:cNvPr id="6" name="Picture 5">
            <a:extLst>
              <a:ext uri="{FF2B5EF4-FFF2-40B4-BE49-F238E27FC236}">
                <a16:creationId xmlns:a16="http://schemas.microsoft.com/office/drawing/2014/main" id="{9FAD7C49-FB98-4517-A467-CA46840E36C4}"/>
              </a:ext>
            </a:extLst>
          </p:cNvPr>
          <p:cNvPicPr>
            <a:picLocks noChangeAspect="1"/>
          </p:cNvPicPr>
          <p:nvPr/>
        </p:nvPicPr>
        <p:blipFill>
          <a:blip r:embed="rId5"/>
          <a:stretch>
            <a:fillRect/>
          </a:stretch>
        </p:blipFill>
        <p:spPr>
          <a:xfrm>
            <a:off x="76200" y="2550672"/>
            <a:ext cx="655377" cy="518205"/>
          </a:xfrm>
          <a:prstGeom prst="rect">
            <a:avLst/>
          </a:prstGeom>
        </p:spPr>
      </p:pic>
    </p:spTree>
    <p:extLst>
      <p:ext uri="{BB962C8B-B14F-4D97-AF65-F5344CB8AC3E}">
        <p14:creationId xmlns:p14="http://schemas.microsoft.com/office/powerpoint/2010/main" val="383989928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546725" y="1432679"/>
            <a:ext cx="3368675" cy="2954655"/>
          </a:xfrm>
          <a:prstGeom prst="rect">
            <a:avLst/>
          </a:prstGeom>
        </p:spPr>
        <p:txBody>
          <a:bodyPr wrap="square" lIns="0" tIns="0" rIns="0" bIns="0">
            <a:spAutoFit/>
          </a:bodyPr>
          <a:lstStyle/>
          <a:p>
            <a:r>
              <a:rPr lang="en-CA" sz="1200" dirty="0">
                <a:latin typeface="Arial" pitchFamily="34" charset="0"/>
                <a:cs typeface="Arial" pitchFamily="34" charset="0"/>
              </a:rPr>
              <a:t>Use this option when you know the 10-digit Client ID. The Client ID consists of the 7 digit Client ID and the 3 digit address code.</a:t>
            </a:r>
            <a:br>
              <a:rPr lang="en-CA" sz="1200" dirty="0">
                <a:latin typeface="Arial" pitchFamily="34" charset="0"/>
                <a:cs typeface="Arial" pitchFamily="34" charset="0"/>
              </a:rPr>
            </a:br>
            <a:r>
              <a:rPr lang="en-CA" sz="1200" dirty="0">
                <a:latin typeface="Arial" pitchFamily="34" charset="0"/>
                <a:cs typeface="Arial" pitchFamily="34" charset="0"/>
              </a:rPr>
              <a:t>i.e. 8029377-001</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8029377 is the 7 digit client Id for Company A</a:t>
            </a:r>
            <a:br>
              <a:rPr lang="en-CA" sz="1200" dirty="0">
                <a:latin typeface="Arial" pitchFamily="34" charset="0"/>
                <a:cs typeface="Arial" pitchFamily="34" charset="0"/>
              </a:rPr>
            </a:br>
            <a:r>
              <a:rPr lang="en-CA" sz="1200" dirty="0">
                <a:latin typeface="Arial" pitchFamily="34" charset="0"/>
                <a:cs typeface="Arial" pitchFamily="34" charset="0"/>
              </a:rPr>
              <a:t>001 is the 3 digit address code for Company A</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Find Client</a:t>
            </a:r>
            <a:r>
              <a:rPr lang="en-CA" sz="1200" dirty="0">
                <a:latin typeface="Arial" pitchFamily="34" charset="0"/>
                <a:cs typeface="Arial" pitchFamily="34" charset="0"/>
              </a:rPr>
              <a:t>: Use this option if you do not know the Client ID. This takes you to the Find Client screen, which provides you with a field to enter the client’s name.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search by client ID</a:t>
            </a:r>
            <a:r>
              <a:rPr lang="en-CA" sz="1200" dirty="0">
                <a:latin typeface="Arial" pitchFamily="34" charset="0"/>
                <a:cs typeface="Arial" pitchFamily="34" charset="0"/>
              </a:rPr>
              <a:t>.</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6" name="Title 5"/>
          <p:cNvSpPr>
            <a:spLocks noGrp="1"/>
          </p:cNvSpPr>
          <p:nvPr>
            <p:ph type="title" idx="4294967295"/>
          </p:nvPr>
        </p:nvSpPr>
        <p:spPr>
          <a:xfrm>
            <a:off x="609600" y="457200"/>
            <a:ext cx="3352800" cy="884238"/>
          </a:xfrm>
        </p:spPr>
        <p:txBody>
          <a:bodyPr>
            <a:normAutofit/>
          </a:bodyPr>
          <a:lstStyle/>
          <a:p>
            <a:pPr algn="l"/>
            <a:r>
              <a:rPr lang="en-CA" sz="1600" b="1" dirty="0">
                <a:latin typeface="Arial" pitchFamily="34" charset="0"/>
                <a:cs typeface="Arial" pitchFamily="34" charset="0"/>
              </a:rPr>
              <a:t>Search Agreements</a:t>
            </a:r>
            <a:r>
              <a:rPr lang="en-CA" sz="1600" b="1" baseline="0" dirty="0">
                <a:latin typeface="Arial" pitchFamily="34" charset="0"/>
                <a:cs typeface="Arial" pitchFamily="34" charset="0"/>
              </a:rPr>
              <a:t> by Client ID</a:t>
            </a:r>
            <a:endParaRPr lang="en-CA" sz="1600" b="1" dirty="0">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5283728"/>
            <a:ext cx="5257800" cy="111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More Information (Pages 18 to 20)</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806C1E5D-0946-4FCC-91C8-8D9232B0F8BD}"/>
              </a:ext>
            </a:extLst>
          </p:cNvPr>
          <p:cNvPicPr>
            <a:picLocks noChangeAspect="1"/>
          </p:cNvPicPr>
          <p:nvPr/>
        </p:nvPicPr>
        <p:blipFill>
          <a:blip r:embed="rId4"/>
          <a:stretch>
            <a:fillRect/>
          </a:stretch>
        </p:blipFill>
        <p:spPr>
          <a:xfrm>
            <a:off x="609600" y="1032135"/>
            <a:ext cx="4276952" cy="4178063"/>
          </a:xfrm>
          <a:prstGeom prst="rect">
            <a:avLst/>
          </a:prstGeom>
        </p:spPr>
      </p:pic>
    </p:spTree>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5907"/>
            <a:ext cx="5396833" cy="32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12668"/>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Client ID</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SACID</a:t>
            </a:r>
          </a:p>
        </p:txBody>
      </p:sp>
      <p:pic>
        <p:nvPicPr>
          <p:cNvPr id="6" name="Picture 5">
            <a:extLst>
              <a:ext uri="{FF2B5EF4-FFF2-40B4-BE49-F238E27FC236}">
                <a16:creationId xmlns:a16="http://schemas.microsoft.com/office/drawing/2014/main" id="{EB3053AA-F216-4AB6-A6D1-8991FBADE6F7}"/>
              </a:ext>
            </a:extLst>
          </p:cNvPr>
          <p:cNvPicPr>
            <a:picLocks noChangeAspect="1"/>
          </p:cNvPicPr>
          <p:nvPr/>
        </p:nvPicPr>
        <p:blipFill>
          <a:blip r:embed="rId5"/>
          <a:stretch>
            <a:fillRect/>
          </a:stretch>
        </p:blipFill>
        <p:spPr>
          <a:xfrm>
            <a:off x="3896570" y="4998697"/>
            <a:ext cx="827830" cy="654563"/>
          </a:xfrm>
          <a:prstGeom prst="rect">
            <a:avLst/>
          </a:prstGeom>
        </p:spPr>
      </p:pic>
      <p:pic>
        <p:nvPicPr>
          <p:cNvPr id="7" name="Picture 6">
            <a:extLst>
              <a:ext uri="{FF2B5EF4-FFF2-40B4-BE49-F238E27FC236}">
                <a16:creationId xmlns:a16="http://schemas.microsoft.com/office/drawing/2014/main" id="{2A038433-F30A-48C8-B5D1-70B300090F99}"/>
              </a:ext>
            </a:extLst>
          </p:cNvPr>
          <p:cNvPicPr>
            <a:picLocks noChangeAspect="1"/>
          </p:cNvPicPr>
          <p:nvPr/>
        </p:nvPicPr>
        <p:blipFill>
          <a:blip r:embed="rId5"/>
          <a:stretch>
            <a:fillRect/>
          </a:stretch>
        </p:blipFill>
        <p:spPr>
          <a:xfrm>
            <a:off x="207947" y="2694463"/>
            <a:ext cx="928973" cy="734537"/>
          </a:xfrm>
          <a:prstGeom prst="rect">
            <a:avLst/>
          </a:prstGeom>
        </p:spPr>
      </p:pic>
    </p:spTree>
    <p:extLst>
      <p:ext uri="{BB962C8B-B14F-4D97-AF65-F5344CB8AC3E}">
        <p14:creationId xmlns:p14="http://schemas.microsoft.com/office/powerpoint/2010/main" val="2849002729"/>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748" y="3429000"/>
            <a:ext cx="4867051" cy="292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a:t>
            </a:r>
          </a:p>
        </p:txBody>
      </p:sp>
      <p:pic>
        <p:nvPicPr>
          <p:cNvPr id="3" name="Picture 2">
            <a:extLst>
              <a:ext uri="{FF2B5EF4-FFF2-40B4-BE49-F238E27FC236}">
                <a16:creationId xmlns:a16="http://schemas.microsoft.com/office/drawing/2014/main" id="{D700EFB8-8E72-4D06-90D3-EA5A3A000999}"/>
              </a:ext>
            </a:extLst>
          </p:cNvPr>
          <p:cNvPicPr>
            <a:picLocks noChangeAspect="1"/>
          </p:cNvPicPr>
          <p:nvPr/>
        </p:nvPicPr>
        <p:blipFill>
          <a:blip r:embed="rId4"/>
          <a:stretch>
            <a:fillRect/>
          </a:stretch>
        </p:blipFill>
        <p:spPr>
          <a:xfrm>
            <a:off x="4200748" y="5105400"/>
            <a:ext cx="832913" cy="658582"/>
          </a:xfrm>
          <a:prstGeom prst="rect">
            <a:avLst/>
          </a:prstGeom>
        </p:spPr>
      </p:pic>
      <p:pic>
        <p:nvPicPr>
          <p:cNvPr id="6" name="Picture 5">
            <a:extLst>
              <a:ext uri="{FF2B5EF4-FFF2-40B4-BE49-F238E27FC236}">
                <a16:creationId xmlns:a16="http://schemas.microsoft.com/office/drawing/2014/main" id="{7D27991F-53A0-4272-87C8-2877DA016FD6}"/>
              </a:ext>
            </a:extLst>
          </p:cNvPr>
          <p:cNvPicPr>
            <a:picLocks noChangeAspect="1"/>
          </p:cNvPicPr>
          <p:nvPr/>
        </p:nvPicPr>
        <p:blipFill>
          <a:blip r:embed="rId5"/>
          <a:stretch>
            <a:fillRect/>
          </a:stretch>
        </p:blipFill>
        <p:spPr>
          <a:xfrm>
            <a:off x="152399" y="846138"/>
            <a:ext cx="3963001" cy="4030662"/>
          </a:xfrm>
          <a:prstGeom prst="rect">
            <a:avLst/>
          </a:prstGeom>
        </p:spPr>
      </p:pic>
    </p:spTree>
    <p:extLst>
      <p:ext uri="{BB962C8B-B14F-4D97-AF65-F5344CB8AC3E}">
        <p14:creationId xmlns:p14="http://schemas.microsoft.com/office/powerpoint/2010/main" val="238998464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533400"/>
            <a:ext cx="1219200" cy="808038"/>
          </a:xfrm>
        </p:spPr>
        <p:txBody>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2931641902"/>
              </p:ext>
            </p:extLst>
          </p:nvPr>
        </p:nvGraphicFramePr>
        <p:xfrm>
          <a:off x="1835696" y="2708920"/>
          <a:ext cx="6096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CA" dirty="0"/>
                        <a:t>April 2020</a:t>
                      </a:r>
                    </a:p>
                  </a:txBody>
                  <a:tcPr/>
                </a:tc>
                <a:tc>
                  <a:txBody>
                    <a:bodyPr/>
                    <a:lstStyle/>
                    <a:p>
                      <a:r>
                        <a:rPr lang="en-CA" dirty="0"/>
                        <a:t>Updates</a:t>
                      </a:r>
                    </a:p>
                  </a:txBody>
                  <a:tcPr/>
                </a:tc>
                <a:tc>
                  <a:txBody>
                    <a:bodyPr/>
                    <a:lstStyle/>
                    <a:p>
                      <a:r>
                        <a:rPr lang="en-CA" dirty="0"/>
                        <a:t>All</a:t>
                      </a:r>
                    </a:p>
                  </a:txBody>
                  <a:tcPr/>
                </a:tc>
                <a:extLst>
                  <a:ext uri="{0D108BD9-81ED-4DB2-BD59-A6C34878D82A}">
                    <a16:rowId xmlns:a16="http://schemas.microsoft.com/office/drawing/2014/main" val="10002"/>
                  </a:ext>
                </a:extLst>
              </a:tr>
              <a:tr h="370840">
                <a:tc>
                  <a:txBody>
                    <a:bodyPr/>
                    <a:lstStyle/>
                    <a:p>
                      <a:r>
                        <a:rPr lang="en-CA" dirty="0"/>
                        <a:t>November 2022</a:t>
                      </a:r>
                    </a:p>
                  </a:txBody>
                  <a:tcPr/>
                </a:tc>
                <a:tc>
                  <a:txBody>
                    <a:bodyPr/>
                    <a:lstStyle/>
                    <a:p>
                      <a:r>
                        <a:rPr lang="en-CA" dirty="0"/>
                        <a:t>Update</a:t>
                      </a:r>
                    </a:p>
                  </a:txBody>
                  <a:tcPr/>
                </a:tc>
                <a:tc>
                  <a:txBody>
                    <a:bodyPr/>
                    <a:lstStyle/>
                    <a:p>
                      <a:r>
                        <a:rPr lang="en-CA" dirty="0"/>
                        <a:t>Includes</a:t>
                      </a:r>
                      <a:r>
                        <a:rPr lang="en-CA" baseline="0" dirty="0"/>
                        <a:t> Geothermal Agreements</a:t>
                      </a:r>
                      <a:endParaRPr lang="en-CA" dirty="0"/>
                    </a:p>
                  </a:txBody>
                  <a:tcPr/>
                </a:tc>
                <a:extLst>
                  <a:ext uri="{0D108BD9-81ED-4DB2-BD59-A6C34878D82A}">
                    <a16:rowId xmlns:a16="http://schemas.microsoft.com/office/drawing/2014/main" val="306683703"/>
                  </a:ext>
                </a:extLst>
              </a:tr>
            </a:tbl>
          </a:graphicData>
        </a:graphic>
      </p:graphicFrame>
    </p:spTree>
    <p:extLst>
      <p:ext uri="{BB962C8B-B14F-4D97-AF65-F5344CB8AC3E}">
        <p14:creationId xmlns:p14="http://schemas.microsoft.com/office/powerpoint/2010/main" val="1311463239"/>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120923"/>
            <a:ext cx="5448300" cy="327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Client ID</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a:t>
            </a:r>
          </a:p>
        </p:txBody>
      </p:sp>
      <p:pic>
        <p:nvPicPr>
          <p:cNvPr id="3" name="Picture 2">
            <a:extLst>
              <a:ext uri="{FF2B5EF4-FFF2-40B4-BE49-F238E27FC236}">
                <a16:creationId xmlns:a16="http://schemas.microsoft.com/office/drawing/2014/main" id="{5CCF9156-C346-4301-906B-8A22A6D300AC}"/>
              </a:ext>
            </a:extLst>
          </p:cNvPr>
          <p:cNvPicPr>
            <a:picLocks noChangeAspect="1"/>
          </p:cNvPicPr>
          <p:nvPr/>
        </p:nvPicPr>
        <p:blipFill>
          <a:blip r:embed="rId5"/>
          <a:stretch>
            <a:fillRect/>
          </a:stretch>
        </p:blipFill>
        <p:spPr>
          <a:xfrm>
            <a:off x="3752267" y="4937842"/>
            <a:ext cx="784440" cy="620255"/>
          </a:xfrm>
          <a:prstGeom prst="rect">
            <a:avLst/>
          </a:prstGeom>
        </p:spPr>
      </p:pic>
      <p:pic>
        <p:nvPicPr>
          <p:cNvPr id="5" name="Picture 4">
            <a:extLst>
              <a:ext uri="{FF2B5EF4-FFF2-40B4-BE49-F238E27FC236}">
                <a16:creationId xmlns:a16="http://schemas.microsoft.com/office/drawing/2014/main" id="{1B7418BC-0FDF-4BAB-8A7C-D2FD0A1B807B}"/>
              </a:ext>
            </a:extLst>
          </p:cNvPr>
          <p:cNvPicPr>
            <a:picLocks noChangeAspect="1"/>
          </p:cNvPicPr>
          <p:nvPr/>
        </p:nvPicPr>
        <p:blipFill>
          <a:blip r:embed="rId5"/>
          <a:stretch>
            <a:fillRect/>
          </a:stretch>
        </p:blipFill>
        <p:spPr>
          <a:xfrm>
            <a:off x="152400" y="2662817"/>
            <a:ext cx="762973" cy="603281"/>
          </a:xfrm>
          <a:prstGeom prst="rect">
            <a:avLst/>
          </a:prstGeom>
        </p:spPr>
      </p:pic>
    </p:spTree>
    <p:extLst>
      <p:ext uri="{BB962C8B-B14F-4D97-AF65-F5344CB8AC3E}">
        <p14:creationId xmlns:p14="http://schemas.microsoft.com/office/powerpoint/2010/main" val="325542481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95250" y="4343400"/>
            <a:ext cx="3835400" cy="338554"/>
          </a:xfrm>
          <a:prstGeom prst="rect">
            <a:avLst/>
          </a:prstGeom>
        </p:spPr>
        <p:txBody>
          <a:bodyPr wrap="square" lIns="0" tIns="0" rIns="0" bIns="0">
            <a:spAutoFit/>
          </a:bodyPr>
          <a:lstStyle/>
          <a:p>
            <a:r>
              <a:rPr lang="en-CA" sz="1100" b="1" i="1" dirty="0"/>
              <a:t>Tip</a:t>
            </a:r>
            <a:r>
              <a:rPr lang="en-CA" sz="1100" i="1" dirty="0"/>
              <a:t>: </a:t>
            </a:r>
            <a:r>
              <a:rPr lang="en-CA" sz="1100" dirty="0"/>
              <a:t>Click the dropdown arrow to select between Client Name and Client ID.</a:t>
            </a:r>
          </a:p>
        </p:txBody>
      </p:sp>
      <p:sp>
        <p:nvSpPr>
          <p:cNvPr id="3" name="Rectangle 2"/>
          <p:cNvSpPr>
            <a:spLocks/>
          </p:cNvSpPr>
          <p:nvPr/>
        </p:nvSpPr>
        <p:spPr>
          <a:xfrm>
            <a:off x="6172200" y="1333500"/>
            <a:ext cx="2511426" cy="3508653"/>
          </a:xfrm>
          <a:prstGeom prst="rect">
            <a:avLst/>
          </a:prstGeom>
        </p:spPr>
        <p:txBody>
          <a:bodyPr wrap="square" lIns="0" tIns="0" rIns="0" bIns="0">
            <a:spAutoFit/>
          </a:bodyPr>
          <a:lstStyle/>
          <a:p>
            <a:r>
              <a:rPr lang="en-CA" sz="1200" dirty="0">
                <a:latin typeface="Arial" pitchFamily="34" charset="0"/>
                <a:cs typeface="Arial" pitchFamily="34" charset="0"/>
              </a:rPr>
              <a:t>The Find Client screen allows a search by name or by the first 7 digits of the client ID, if you do not know the client’s address code.</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Find by Client Name</a:t>
            </a:r>
            <a:r>
              <a:rPr lang="en-CA" sz="1200" dirty="0">
                <a:latin typeface="Arial" pitchFamily="34" charset="0"/>
                <a:cs typeface="Arial" pitchFamily="34" charset="0"/>
              </a:rPr>
              <a:t>. This option allows you to find the client ID by specifying a client name. You can enter the first 4 characters of the client’s name to begin the search.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b="1" dirty="0">
                <a:latin typeface="Arial" pitchFamily="34" charset="0"/>
                <a:cs typeface="Arial" pitchFamily="34" charset="0"/>
              </a:rPr>
              <a:t>Find by Client ID</a:t>
            </a:r>
            <a:r>
              <a:rPr lang="en-CA" sz="1200" dirty="0">
                <a:latin typeface="Arial" pitchFamily="34" charset="0"/>
                <a:cs typeface="Arial" pitchFamily="34" charset="0"/>
              </a:rPr>
              <a:t>. This option allows you to find the full client ID (10-digit) using the first 7 digits of the client ID in the search.</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find client</a:t>
            </a:r>
            <a:r>
              <a:rPr lang="en-CA" sz="1200" dirty="0">
                <a:latin typeface="Arial" pitchFamily="34" charset="0"/>
                <a:cs typeface="Arial" pitchFamily="34" charset="0"/>
              </a:rPr>
              <a:t>.</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7" name="Title 6"/>
          <p:cNvSpPr>
            <a:spLocks noGrp="1"/>
          </p:cNvSpPr>
          <p:nvPr>
            <p:ph type="title" idx="4294967295"/>
          </p:nvPr>
        </p:nvSpPr>
        <p:spPr>
          <a:xfrm>
            <a:off x="649287" y="533400"/>
            <a:ext cx="5751513" cy="808038"/>
          </a:xfrm>
        </p:spPr>
        <p:txBody>
          <a:bodyPr>
            <a:normAutofit/>
          </a:bodyPr>
          <a:lstStyle/>
          <a:p>
            <a:pPr algn="l"/>
            <a:r>
              <a:rPr lang="en-CA" sz="1600" b="1" dirty="0">
                <a:latin typeface="Arial" pitchFamily="34" charset="0"/>
                <a:cs typeface="Arial" pitchFamily="34" charset="0"/>
              </a:rPr>
              <a:t>Search Agreements by Client ID using Find Client Screen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000"/>
            <a:ext cx="59531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59245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More Information (Pages 22 to 26)</a:t>
            </a:r>
            <a:endParaRPr lang="en-CA" sz="1200" b="1" i="1" dirty="0">
              <a:latin typeface="Arial" pitchFamily="34" charset="0"/>
              <a:cs typeface="Arial" pitchFamily="34" charset="0"/>
            </a:endParaRP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Back to Search Agreements by Client ID using Find Client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SACIDFCS</a:t>
            </a:r>
          </a:p>
        </p:txBody>
      </p:sp>
      <p:pic>
        <p:nvPicPr>
          <p:cNvPr id="5" name="Picture 4">
            <a:extLst>
              <a:ext uri="{FF2B5EF4-FFF2-40B4-BE49-F238E27FC236}">
                <a16:creationId xmlns:a16="http://schemas.microsoft.com/office/drawing/2014/main" id="{C605EECC-05F0-4B92-9EB3-638E2B144E86}"/>
              </a:ext>
            </a:extLst>
          </p:cNvPr>
          <p:cNvPicPr>
            <a:picLocks noChangeAspect="1"/>
          </p:cNvPicPr>
          <p:nvPr/>
        </p:nvPicPr>
        <p:blipFill>
          <a:blip r:embed="rId3"/>
          <a:stretch>
            <a:fillRect/>
          </a:stretch>
        </p:blipFill>
        <p:spPr>
          <a:xfrm>
            <a:off x="2743200" y="1063290"/>
            <a:ext cx="4980428" cy="5267026"/>
          </a:xfrm>
          <a:prstGeom prst="rect">
            <a:avLst/>
          </a:prstGeom>
        </p:spPr>
      </p:pic>
    </p:spTree>
    <p:extLst>
      <p:ext uri="{BB962C8B-B14F-4D97-AF65-F5344CB8AC3E}">
        <p14:creationId xmlns:p14="http://schemas.microsoft.com/office/powerpoint/2010/main" val="1013986907"/>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09600"/>
            <a:ext cx="4038600" cy="808038"/>
          </a:xfrm>
        </p:spPr>
        <p:txBody>
          <a:bodyPr>
            <a:normAutofit/>
          </a:bodyPr>
          <a:lstStyle/>
          <a:p>
            <a:pPr algn="l"/>
            <a:r>
              <a:rPr lang="en-CA" sz="1600" b="1" dirty="0">
                <a:latin typeface="Arial" pitchFamily="34" charset="0"/>
                <a:cs typeface="Arial" pitchFamily="34" charset="0"/>
              </a:rPr>
              <a:t>To Find</a:t>
            </a:r>
            <a:r>
              <a:rPr lang="en-CA" sz="1600" b="1" baseline="0" dirty="0">
                <a:latin typeface="Arial" pitchFamily="34" charset="0"/>
                <a:cs typeface="Arial" pitchFamily="34" charset="0"/>
              </a:rPr>
              <a:t> Client ID using a Client’s Name</a:t>
            </a:r>
            <a:endParaRPr lang="en-CA" sz="1600" b="1" dirty="0">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071" y="3260033"/>
            <a:ext cx="5118163" cy="308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pic>
        <p:nvPicPr>
          <p:cNvPr id="3" name="Picture 2">
            <a:extLst>
              <a:ext uri="{FF2B5EF4-FFF2-40B4-BE49-F238E27FC236}">
                <a16:creationId xmlns:a16="http://schemas.microsoft.com/office/drawing/2014/main" id="{FA293F8F-2681-46F7-867C-92A884260584}"/>
              </a:ext>
            </a:extLst>
          </p:cNvPr>
          <p:cNvPicPr>
            <a:picLocks noChangeAspect="1"/>
          </p:cNvPicPr>
          <p:nvPr/>
        </p:nvPicPr>
        <p:blipFill>
          <a:blip r:embed="rId4"/>
          <a:stretch>
            <a:fillRect/>
          </a:stretch>
        </p:blipFill>
        <p:spPr>
          <a:xfrm>
            <a:off x="4056601" y="4953000"/>
            <a:ext cx="878397" cy="694546"/>
          </a:xfrm>
          <a:prstGeom prst="rect">
            <a:avLst/>
          </a:prstGeom>
        </p:spPr>
      </p:pic>
      <p:pic>
        <p:nvPicPr>
          <p:cNvPr id="6" name="Picture 5">
            <a:extLst>
              <a:ext uri="{FF2B5EF4-FFF2-40B4-BE49-F238E27FC236}">
                <a16:creationId xmlns:a16="http://schemas.microsoft.com/office/drawing/2014/main" id="{FC3BF852-21A9-458E-8D96-12287AB8CFEC}"/>
              </a:ext>
            </a:extLst>
          </p:cNvPr>
          <p:cNvPicPr>
            <a:picLocks noChangeAspect="1"/>
          </p:cNvPicPr>
          <p:nvPr/>
        </p:nvPicPr>
        <p:blipFill>
          <a:blip r:embed="rId5"/>
          <a:stretch>
            <a:fillRect/>
          </a:stretch>
        </p:blipFill>
        <p:spPr>
          <a:xfrm>
            <a:off x="304800" y="1325190"/>
            <a:ext cx="3502462" cy="3704010"/>
          </a:xfrm>
          <a:prstGeom prst="rect">
            <a:avLst/>
          </a:prstGeom>
        </p:spPr>
      </p:pic>
    </p:spTree>
    <p:extLst>
      <p:ext uri="{BB962C8B-B14F-4D97-AF65-F5344CB8AC3E}">
        <p14:creationId xmlns:p14="http://schemas.microsoft.com/office/powerpoint/2010/main" val="2154337556"/>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3" y="990600"/>
            <a:ext cx="4876800" cy="29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SACIDFCS</a:t>
            </a:r>
          </a:p>
        </p:txBody>
      </p:sp>
      <p:pic>
        <p:nvPicPr>
          <p:cNvPr id="5" name="Picture 4">
            <a:extLst>
              <a:ext uri="{FF2B5EF4-FFF2-40B4-BE49-F238E27FC236}">
                <a16:creationId xmlns:a16="http://schemas.microsoft.com/office/drawing/2014/main" id="{1CD2C75D-5AFD-4571-9462-DA6C653EAEDB}"/>
              </a:ext>
            </a:extLst>
          </p:cNvPr>
          <p:cNvPicPr>
            <a:picLocks noChangeAspect="1"/>
          </p:cNvPicPr>
          <p:nvPr/>
        </p:nvPicPr>
        <p:blipFill>
          <a:blip r:embed="rId4"/>
          <a:stretch>
            <a:fillRect/>
          </a:stretch>
        </p:blipFill>
        <p:spPr>
          <a:xfrm>
            <a:off x="94860" y="2590800"/>
            <a:ext cx="824816" cy="652180"/>
          </a:xfrm>
          <a:prstGeom prst="rect">
            <a:avLst/>
          </a:prstGeom>
        </p:spPr>
      </p:pic>
      <p:pic>
        <p:nvPicPr>
          <p:cNvPr id="7" name="Picture 6">
            <a:extLst>
              <a:ext uri="{FF2B5EF4-FFF2-40B4-BE49-F238E27FC236}">
                <a16:creationId xmlns:a16="http://schemas.microsoft.com/office/drawing/2014/main" id="{EB3EB6A3-9669-4801-B847-EA77BC8CF9AB}"/>
              </a:ext>
            </a:extLst>
          </p:cNvPr>
          <p:cNvPicPr>
            <a:picLocks noChangeAspect="1"/>
          </p:cNvPicPr>
          <p:nvPr/>
        </p:nvPicPr>
        <p:blipFill>
          <a:blip r:embed="rId5"/>
          <a:stretch>
            <a:fillRect/>
          </a:stretch>
        </p:blipFill>
        <p:spPr>
          <a:xfrm>
            <a:off x="4648200" y="2127604"/>
            <a:ext cx="4115071" cy="4185328"/>
          </a:xfrm>
          <a:prstGeom prst="rect">
            <a:avLst/>
          </a:prstGeom>
        </p:spPr>
      </p:pic>
    </p:spTree>
    <p:extLst>
      <p:ext uri="{BB962C8B-B14F-4D97-AF65-F5344CB8AC3E}">
        <p14:creationId xmlns:p14="http://schemas.microsoft.com/office/powerpoint/2010/main" val="344125063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685800"/>
            <a:ext cx="5334000" cy="731838"/>
          </a:xfrm>
        </p:spPr>
        <p:txBody>
          <a:bodyPr>
            <a:normAutofit/>
          </a:bodyPr>
          <a:lstStyle/>
          <a:p>
            <a:pPr algn="l"/>
            <a:r>
              <a:rPr lang="en-CA" sz="1600" b="1" dirty="0">
                <a:latin typeface="Arial" pitchFamily="34" charset="0"/>
                <a:cs typeface="Arial" pitchFamily="34" charset="0"/>
              </a:rPr>
              <a:t>To Find</a:t>
            </a:r>
            <a:r>
              <a:rPr lang="en-CA" sz="1600" b="1" baseline="0" dirty="0">
                <a:latin typeface="Arial" pitchFamily="34" charset="0"/>
                <a:cs typeface="Arial" pitchFamily="34" charset="0"/>
              </a:rPr>
              <a:t> Client ID using the first 7 digits of a Client ID</a:t>
            </a:r>
            <a:endParaRPr lang="en-CA" sz="1600" b="1"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61054"/>
            <a:ext cx="5105400" cy="3073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pic>
        <p:nvPicPr>
          <p:cNvPr id="4" name="Picture 3">
            <a:extLst>
              <a:ext uri="{FF2B5EF4-FFF2-40B4-BE49-F238E27FC236}">
                <a16:creationId xmlns:a16="http://schemas.microsoft.com/office/drawing/2014/main" id="{5519B2B1-F7AD-4DF9-8F4B-4E3A14C71F0A}"/>
              </a:ext>
            </a:extLst>
          </p:cNvPr>
          <p:cNvPicPr>
            <a:picLocks noChangeAspect="1"/>
          </p:cNvPicPr>
          <p:nvPr/>
        </p:nvPicPr>
        <p:blipFill>
          <a:blip r:embed="rId4"/>
          <a:stretch>
            <a:fillRect/>
          </a:stretch>
        </p:blipFill>
        <p:spPr>
          <a:xfrm>
            <a:off x="3983477" y="5029200"/>
            <a:ext cx="770964" cy="609599"/>
          </a:xfrm>
          <a:prstGeom prst="rect">
            <a:avLst/>
          </a:prstGeom>
        </p:spPr>
      </p:pic>
      <p:pic>
        <p:nvPicPr>
          <p:cNvPr id="7" name="Picture 6">
            <a:extLst>
              <a:ext uri="{FF2B5EF4-FFF2-40B4-BE49-F238E27FC236}">
                <a16:creationId xmlns:a16="http://schemas.microsoft.com/office/drawing/2014/main" id="{62211399-BAA0-40EE-8BF4-01D8575ABCED}"/>
              </a:ext>
            </a:extLst>
          </p:cNvPr>
          <p:cNvPicPr>
            <a:picLocks noChangeAspect="1"/>
          </p:cNvPicPr>
          <p:nvPr/>
        </p:nvPicPr>
        <p:blipFill>
          <a:blip r:embed="rId5"/>
          <a:stretch>
            <a:fillRect/>
          </a:stretch>
        </p:blipFill>
        <p:spPr>
          <a:xfrm>
            <a:off x="173477" y="1219200"/>
            <a:ext cx="3657600" cy="3868076"/>
          </a:xfrm>
          <a:prstGeom prst="rect">
            <a:avLst/>
          </a:prstGeom>
        </p:spPr>
      </p:pic>
    </p:spTree>
    <p:extLst>
      <p:ext uri="{BB962C8B-B14F-4D97-AF65-F5344CB8AC3E}">
        <p14:creationId xmlns:p14="http://schemas.microsoft.com/office/powerpoint/2010/main" val="408828788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8" y="850086"/>
            <a:ext cx="5169958" cy="311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5908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Client ID using Find Client Screen</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lstStyle/>
          <a:p>
            <a:r>
              <a:rPr lang="en-CA" sz="100" dirty="0">
                <a:solidFill>
                  <a:schemeClr val="bg1"/>
                </a:solidFill>
              </a:rPr>
              <a:t>SACIDFCS</a:t>
            </a:r>
            <a:endParaRPr lang="en-CA" dirty="0">
              <a:solidFill>
                <a:schemeClr val="bg1"/>
              </a:solidFill>
            </a:endParaRPr>
          </a:p>
        </p:txBody>
      </p:sp>
      <p:pic>
        <p:nvPicPr>
          <p:cNvPr id="5" name="Picture 4">
            <a:extLst>
              <a:ext uri="{FF2B5EF4-FFF2-40B4-BE49-F238E27FC236}">
                <a16:creationId xmlns:a16="http://schemas.microsoft.com/office/drawing/2014/main" id="{1B1862B6-36AC-4B14-9E0C-A5BCC59E1ECF}"/>
              </a:ext>
            </a:extLst>
          </p:cNvPr>
          <p:cNvPicPr>
            <a:picLocks noChangeAspect="1"/>
          </p:cNvPicPr>
          <p:nvPr/>
        </p:nvPicPr>
        <p:blipFill>
          <a:blip r:embed="rId4"/>
          <a:stretch>
            <a:fillRect/>
          </a:stretch>
        </p:blipFill>
        <p:spPr>
          <a:xfrm>
            <a:off x="152400" y="2667000"/>
            <a:ext cx="806110" cy="637389"/>
          </a:xfrm>
          <a:prstGeom prst="rect">
            <a:avLst/>
          </a:prstGeom>
        </p:spPr>
      </p:pic>
      <p:pic>
        <p:nvPicPr>
          <p:cNvPr id="6" name="Picture 5">
            <a:extLst>
              <a:ext uri="{FF2B5EF4-FFF2-40B4-BE49-F238E27FC236}">
                <a16:creationId xmlns:a16="http://schemas.microsoft.com/office/drawing/2014/main" id="{52176A09-1A33-43A9-B6A1-2D56E77ED041}"/>
              </a:ext>
            </a:extLst>
          </p:cNvPr>
          <p:cNvPicPr>
            <a:picLocks noChangeAspect="1"/>
          </p:cNvPicPr>
          <p:nvPr/>
        </p:nvPicPr>
        <p:blipFill>
          <a:blip r:embed="rId5"/>
          <a:stretch>
            <a:fillRect/>
          </a:stretch>
        </p:blipFill>
        <p:spPr>
          <a:xfrm>
            <a:off x="5025421" y="2316371"/>
            <a:ext cx="3918314" cy="3985212"/>
          </a:xfrm>
          <a:prstGeom prst="rect">
            <a:avLst/>
          </a:prstGeom>
        </p:spPr>
      </p:pic>
    </p:spTree>
    <p:extLst>
      <p:ext uri="{BB962C8B-B14F-4D97-AF65-F5344CB8AC3E}">
        <p14:creationId xmlns:p14="http://schemas.microsoft.com/office/powerpoint/2010/main" val="1701887284"/>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661025" y="1428749"/>
            <a:ext cx="3101975" cy="1846659"/>
          </a:xfrm>
          <a:prstGeom prst="rect">
            <a:avLst/>
          </a:prstGeom>
        </p:spPr>
        <p:txBody>
          <a:bodyPr wrap="square" lIns="0" tIns="0" rIns="0" bIns="0">
            <a:spAutoFit/>
          </a:bodyPr>
          <a:lstStyle/>
          <a:p>
            <a:r>
              <a:rPr lang="en-CA" sz="1200" dirty="0">
                <a:latin typeface="Arial" pitchFamily="34" charset="0"/>
                <a:cs typeface="Arial" pitchFamily="34" charset="0"/>
              </a:rPr>
              <a:t>The Find Client Results screen will only display </a:t>
            </a:r>
            <a:r>
              <a:rPr lang="en-CA" sz="1200" b="1" dirty="0">
                <a:latin typeface="Arial" pitchFamily="34" charset="0"/>
                <a:cs typeface="Arial" pitchFamily="34" charset="0"/>
              </a:rPr>
              <a:t>ACTIVE</a:t>
            </a:r>
            <a:r>
              <a:rPr lang="en-CA" sz="1200" dirty="0">
                <a:latin typeface="Arial" pitchFamily="34" charset="0"/>
                <a:cs typeface="Arial" pitchFamily="34" charset="0"/>
              </a:rPr>
              <a:t> clients.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You need to select the client from the Find Client Results screen to populate the Search by Client ID field in the </a:t>
            </a:r>
            <a:r>
              <a:rPr lang="en-CA" sz="1200" b="1" dirty="0">
                <a:latin typeface="Arial" pitchFamily="34" charset="0"/>
                <a:cs typeface="Arial" pitchFamily="34" charset="0"/>
              </a:rPr>
              <a:t>Search Agreements</a:t>
            </a:r>
            <a:r>
              <a:rPr lang="en-CA" sz="1200" dirty="0">
                <a:latin typeface="Arial" pitchFamily="34" charset="0"/>
                <a:cs typeface="Arial" pitchFamily="34" charset="0"/>
              </a:rPr>
              <a:t> window. In case a client has multiple client IDs, it is important that you select </a:t>
            </a:r>
            <a:r>
              <a:rPr lang="en-CA" sz="1200" b="1" dirty="0">
                <a:latin typeface="Arial" pitchFamily="34" charset="0"/>
                <a:cs typeface="Arial" pitchFamily="34" charset="0"/>
              </a:rPr>
              <a:t>ALL</a:t>
            </a:r>
            <a:r>
              <a:rPr lang="en-CA" sz="1200" dirty="0">
                <a:latin typeface="Arial" pitchFamily="34" charset="0"/>
                <a:cs typeface="Arial" pitchFamily="34" charset="0"/>
              </a:rPr>
              <a:t> of the client IDs to ensure an accurate search is obtained.</a:t>
            </a: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09600"/>
            <a:ext cx="6934200" cy="731838"/>
          </a:xfrm>
        </p:spPr>
        <p:txBody>
          <a:bodyPr>
            <a:normAutofit/>
          </a:bodyPr>
          <a:lstStyle/>
          <a:p>
            <a:pPr algn="l"/>
            <a:r>
              <a:rPr lang="en-CA" sz="1600" b="1" dirty="0">
                <a:latin typeface="Arial" pitchFamily="34" charset="0"/>
                <a:cs typeface="Arial" pitchFamily="34" charset="0"/>
              </a:rPr>
              <a:t>Search Agreements by Client ID using Find Client</a:t>
            </a:r>
            <a:r>
              <a:rPr lang="en-CA" sz="1600" b="1" baseline="0" dirty="0">
                <a:latin typeface="Arial" pitchFamily="34" charset="0"/>
                <a:cs typeface="Arial" pitchFamily="34" charset="0"/>
              </a:rPr>
              <a:t> Screen (Continued)</a:t>
            </a:r>
            <a:endParaRPr lang="en-CA" sz="1600" b="1" dirty="0">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789347"/>
            <a:ext cx="5410201" cy="1106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0" y="3505200"/>
            <a:ext cx="4267200" cy="2677656"/>
          </a:xfrm>
          <a:prstGeom prst="rect">
            <a:avLst/>
          </a:prstGeom>
        </p:spPr>
        <p:txBody>
          <a:bodyPr wrap="square">
            <a:spAutoFit/>
          </a:bodyPr>
          <a:lstStyle/>
          <a:p>
            <a:pPr marL="171450" indent="-171450">
              <a:buFont typeface="Arial" pitchFamily="34" charset="0"/>
              <a:buChar char="•"/>
            </a:pPr>
            <a:r>
              <a:rPr lang="en-CA" sz="1050" b="1" dirty="0">
                <a:latin typeface="Arial" pitchFamily="34" charset="0"/>
                <a:cs typeface="Arial" pitchFamily="34" charset="0"/>
              </a:rPr>
              <a:t>Client</a:t>
            </a:r>
            <a:r>
              <a:rPr lang="en-CA" sz="1050" dirty="0">
                <a:latin typeface="Arial" pitchFamily="34" charset="0"/>
                <a:cs typeface="Arial" pitchFamily="34" charset="0"/>
              </a:rPr>
              <a:t> </a:t>
            </a:r>
            <a:r>
              <a:rPr lang="en-CA" sz="1050" b="1" dirty="0">
                <a:latin typeface="Arial" pitchFamily="34" charset="0"/>
                <a:cs typeface="Arial" pitchFamily="34" charset="0"/>
              </a:rPr>
              <a:t>ID</a:t>
            </a:r>
            <a:r>
              <a:rPr lang="en-CA" sz="1050" dirty="0">
                <a:latin typeface="Arial" pitchFamily="34" charset="0"/>
                <a:cs typeface="Arial" pitchFamily="34" charset="0"/>
              </a:rPr>
              <a:t> - The Client ID column displays a list of client IDs that match your selection criteria.</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Client</a:t>
            </a:r>
            <a:r>
              <a:rPr lang="en-CA" sz="1050" dirty="0">
                <a:latin typeface="Arial" pitchFamily="34" charset="0"/>
                <a:cs typeface="Arial" pitchFamily="34" charset="0"/>
              </a:rPr>
              <a:t> </a:t>
            </a:r>
            <a:r>
              <a:rPr lang="en-CA" sz="1050" b="1" dirty="0">
                <a:latin typeface="Arial" pitchFamily="34" charset="0"/>
                <a:cs typeface="Arial" pitchFamily="34" charset="0"/>
              </a:rPr>
              <a:t>Name</a:t>
            </a:r>
            <a:r>
              <a:rPr lang="en-CA" sz="1050" dirty="0">
                <a:latin typeface="Arial" pitchFamily="34" charset="0"/>
                <a:cs typeface="Arial" pitchFamily="34" charset="0"/>
              </a:rPr>
              <a:t> - The Client Name column displays the corresponding client’s name on our Alberta Mineral Information System</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ETS</a:t>
            </a:r>
            <a:r>
              <a:rPr lang="en-CA" sz="1050" dirty="0">
                <a:latin typeface="Arial" pitchFamily="34" charset="0"/>
                <a:cs typeface="Arial" pitchFamily="34" charset="0"/>
              </a:rPr>
              <a:t> </a:t>
            </a:r>
            <a:r>
              <a:rPr lang="en-CA" sz="1050" b="1" dirty="0">
                <a:latin typeface="Arial" pitchFamily="34" charset="0"/>
                <a:cs typeface="Arial" pitchFamily="34" charset="0"/>
              </a:rPr>
              <a:t>Acct</a:t>
            </a:r>
            <a:r>
              <a:rPr lang="en-CA" sz="1050" dirty="0">
                <a:latin typeface="Arial" pitchFamily="34" charset="0"/>
                <a:cs typeface="Arial" pitchFamily="34" charset="0"/>
              </a:rPr>
              <a:t> - The ETS Acct column indicates if the client has an ETS account. If the client you select does NOT have an ETS account, inform the specific client to apply for an ETS Account.</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Address</a:t>
            </a:r>
            <a:r>
              <a:rPr lang="en-CA" sz="1050" dirty="0">
                <a:latin typeface="Arial" pitchFamily="34" charset="0"/>
                <a:cs typeface="Arial" pitchFamily="34" charset="0"/>
              </a:rPr>
              <a:t> - The Address column displays the Official Service Address according to the Records of Alberta Energy for each client.</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Select</a:t>
            </a:r>
            <a:r>
              <a:rPr lang="en-CA" sz="1050" dirty="0">
                <a:latin typeface="Arial" pitchFamily="34" charset="0"/>
                <a:cs typeface="Arial" pitchFamily="34" charset="0"/>
              </a:rPr>
              <a:t> - Use the Select link to select the client involved.</a:t>
            </a: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5257801" y="990600"/>
            <a:ext cx="3581399" cy="3139321"/>
          </a:xfrm>
          <a:prstGeom prst="rect">
            <a:avLst/>
          </a:prstGeom>
        </p:spPr>
        <p:txBody>
          <a:bodyPr wrap="square" lIns="0" tIns="0" rIns="0" bIns="0">
            <a:spAutoFit/>
          </a:bodyPr>
          <a:lstStyle/>
          <a:p>
            <a:r>
              <a:rPr lang="en-CA" sz="1200" dirty="0">
                <a:latin typeface="Arial" pitchFamily="34" charset="0"/>
                <a:cs typeface="Arial" pitchFamily="34" charset="0"/>
              </a:rPr>
              <a:t>The Agreements Found screen will display all the agreements found in ascending Agreement Type and Agreement Number order.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a:t>
            </a:r>
            <a:r>
              <a:rPr lang="en-CA" sz="1200" b="1" dirty="0">
                <a:latin typeface="Arial" pitchFamily="34" charset="0"/>
                <a:cs typeface="Arial" pitchFamily="34" charset="0"/>
              </a:rPr>
              <a:t>Pending</a:t>
            </a:r>
            <a:r>
              <a:rPr lang="en-CA" sz="1200" dirty="0">
                <a:latin typeface="Arial" pitchFamily="34" charset="0"/>
                <a:cs typeface="Arial" pitchFamily="34" charset="0"/>
              </a:rPr>
              <a:t> column indicates if there is a transfer pending for the agreement displayed. A Transferor(s) undivided interest is locked once the transfer is in Pending status. If there is more than one participant in an agreement, transfers can be prepared involving the remaining participants.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If individual transfers are prepared for each participant in an agreement, each participant’s interest will be locked in Pending status.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 </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609600"/>
            <a:ext cx="1676400" cy="731838"/>
          </a:xfrm>
        </p:spPr>
        <p:txBody>
          <a:bodyPr>
            <a:normAutofit/>
          </a:bodyPr>
          <a:lstStyle/>
          <a:p>
            <a:pPr algn="l"/>
            <a:r>
              <a:rPr lang="en-CA" sz="1600" b="1" dirty="0">
                <a:latin typeface="Arial" pitchFamily="34" charset="0"/>
                <a:cs typeface="Arial" pitchFamily="34" charset="0"/>
              </a:rPr>
              <a:t>Search Results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74" y="1571625"/>
            <a:ext cx="4696526"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57600" y="4267200"/>
            <a:ext cx="5410200" cy="2031325"/>
          </a:xfrm>
          <a:prstGeom prst="rect">
            <a:avLst/>
          </a:prstGeom>
        </p:spPr>
        <p:txBody>
          <a:bodyPr wrap="square">
            <a:spAutoFit/>
          </a:bodyPr>
          <a:lstStyle/>
          <a:p>
            <a:pPr marL="171450" indent="-171450">
              <a:buFont typeface="Arial" pitchFamily="34" charset="0"/>
              <a:buChar char="•"/>
            </a:pPr>
            <a:r>
              <a:rPr lang="en-CA" sz="1050" b="1" dirty="0">
                <a:latin typeface="Arial" pitchFamily="34" charset="0"/>
                <a:cs typeface="Arial" pitchFamily="34" charset="0"/>
              </a:rPr>
              <a:t>Select</a:t>
            </a:r>
            <a:r>
              <a:rPr lang="en-CA" sz="1050" dirty="0">
                <a:latin typeface="Arial" pitchFamily="34" charset="0"/>
                <a:cs typeface="Arial" pitchFamily="34" charset="0"/>
              </a:rPr>
              <a:t> </a:t>
            </a:r>
            <a:r>
              <a:rPr lang="en-CA" sz="1050" b="1" dirty="0">
                <a:latin typeface="Arial" pitchFamily="34" charset="0"/>
                <a:cs typeface="Arial" pitchFamily="34" charset="0"/>
              </a:rPr>
              <a:t>All</a:t>
            </a:r>
            <a:r>
              <a:rPr lang="en-CA" sz="1050" dirty="0">
                <a:latin typeface="Arial" pitchFamily="34" charset="0"/>
                <a:cs typeface="Arial" pitchFamily="34" charset="0"/>
              </a:rPr>
              <a:t> - Putting a check mark in the box at the top of the screen will select ALL agreements.</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Agreement</a:t>
            </a:r>
            <a:r>
              <a:rPr lang="en-CA" sz="1050" dirty="0">
                <a:latin typeface="Arial" pitchFamily="34" charset="0"/>
                <a:cs typeface="Arial" pitchFamily="34" charset="0"/>
              </a:rPr>
              <a:t> </a:t>
            </a:r>
            <a:r>
              <a:rPr lang="en-CA" sz="1050" b="1" dirty="0">
                <a:latin typeface="Arial" pitchFamily="34" charset="0"/>
                <a:cs typeface="Arial" pitchFamily="34" charset="0"/>
              </a:rPr>
              <a:t>Number</a:t>
            </a:r>
            <a:r>
              <a:rPr lang="en-CA" sz="1050" dirty="0">
                <a:latin typeface="Arial" pitchFamily="34" charset="0"/>
                <a:cs typeface="Arial" pitchFamily="34" charset="0"/>
              </a:rPr>
              <a:t> - To display the Agreement information, click on the agreement number.</a:t>
            </a:r>
          </a:p>
          <a:p>
            <a:pPr marL="171450" indent="-171450">
              <a:buFont typeface="Arial" pitchFamily="34" charset="0"/>
              <a:buChar char="•"/>
            </a:pPr>
            <a:endParaRPr lang="en-CA"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Show</a:t>
            </a:r>
            <a:r>
              <a:rPr lang="en-CA" sz="1050" dirty="0">
                <a:latin typeface="Arial" pitchFamily="34" charset="0"/>
                <a:cs typeface="Arial" pitchFamily="34" charset="0"/>
              </a:rPr>
              <a:t> </a:t>
            </a:r>
            <a:r>
              <a:rPr lang="en-CA" sz="1050" b="1" dirty="0">
                <a:latin typeface="Arial" pitchFamily="34" charset="0"/>
                <a:cs typeface="Arial" pitchFamily="34" charset="0"/>
              </a:rPr>
              <a:t>Details</a:t>
            </a:r>
            <a:r>
              <a:rPr lang="en-CA" sz="1050" dirty="0">
                <a:latin typeface="Arial" pitchFamily="34" charset="0"/>
                <a:cs typeface="Arial" pitchFamily="34" charset="0"/>
              </a:rPr>
              <a:t> - Clicking on the ‘+’  will show the participant details.</a:t>
            </a:r>
          </a:p>
          <a:p>
            <a:pPr marL="171450" indent="-171450">
              <a:buFont typeface="Arial" pitchFamily="34" charset="0"/>
              <a:buChar char="•"/>
            </a:pPr>
            <a:endParaRPr lang="en-CA"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Hide</a:t>
            </a:r>
            <a:r>
              <a:rPr lang="en-CA" sz="1050" dirty="0">
                <a:latin typeface="Arial" pitchFamily="34" charset="0"/>
                <a:cs typeface="Arial" pitchFamily="34" charset="0"/>
              </a:rPr>
              <a:t> </a:t>
            </a:r>
            <a:r>
              <a:rPr lang="en-CA" sz="1050" b="1" dirty="0">
                <a:latin typeface="Arial" pitchFamily="34" charset="0"/>
                <a:cs typeface="Arial" pitchFamily="34" charset="0"/>
              </a:rPr>
              <a:t>Details</a:t>
            </a:r>
            <a:r>
              <a:rPr lang="en-CA" sz="1050" dirty="0">
                <a:latin typeface="Arial" pitchFamily="34" charset="0"/>
                <a:cs typeface="Arial" pitchFamily="34" charset="0"/>
              </a:rPr>
              <a:t> - Clicking on the ‘-’  will hide the participant details.</a:t>
            </a:r>
          </a:p>
          <a:p>
            <a:pPr marL="171450" indent="-171450">
              <a:buFont typeface="Arial" pitchFamily="34" charset="0"/>
              <a:buChar char="•"/>
            </a:pPr>
            <a:endParaRPr lang="en-US" sz="1050" dirty="0">
              <a:latin typeface="Arial" pitchFamily="34" charset="0"/>
              <a:cs typeface="Arial" pitchFamily="34" charset="0"/>
            </a:endParaRPr>
          </a:p>
          <a:p>
            <a:pPr marL="171450" indent="-171450">
              <a:buFont typeface="Arial" pitchFamily="34" charset="0"/>
              <a:buChar char="•"/>
            </a:pPr>
            <a:r>
              <a:rPr lang="en-CA" sz="1050" b="1" dirty="0">
                <a:latin typeface="Arial" pitchFamily="34" charset="0"/>
                <a:cs typeface="Arial" pitchFamily="34" charset="0"/>
              </a:rPr>
              <a:t>Participant</a:t>
            </a:r>
            <a:r>
              <a:rPr lang="en-CA" sz="1050" dirty="0">
                <a:latin typeface="Arial" pitchFamily="34" charset="0"/>
                <a:cs typeface="Arial" pitchFamily="34" charset="0"/>
              </a:rPr>
              <a:t> - The participant details include the participant name, whether or not that participant holds an ETS account, and percentage of interest held.</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A20763-4E83-42F9-A93D-938A02AA0EC9}"/>
              </a:ext>
            </a:extLst>
          </p:cNvPr>
          <p:cNvSpPr/>
          <p:nvPr/>
        </p:nvSpPr>
        <p:spPr>
          <a:xfrm>
            <a:off x="990600" y="2028617"/>
            <a:ext cx="7848600" cy="2246769"/>
          </a:xfrm>
          <a:prstGeom prst="rect">
            <a:avLst/>
          </a:prstGeom>
        </p:spPr>
        <p:txBody>
          <a:bodyPr wrap="square">
            <a:spAutoFit/>
          </a:bodyPr>
          <a:lstStyle/>
          <a:p>
            <a:pPr algn="ctr">
              <a:spcBef>
                <a:spcPct val="20000"/>
              </a:spcBef>
            </a:pPr>
            <a:r>
              <a:rPr lang="en-US" sz="3200" dirty="0">
                <a:latin typeface="Arial" panose="020B0604020202020204" pitchFamily="34" charset="0"/>
              </a:rPr>
              <a:t>Resources</a:t>
            </a:r>
          </a:p>
          <a:p>
            <a:pPr algn="ctr"/>
            <a:endParaRPr lang="en-US" dirty="0"/>
          </a:p>
          <a:p>
            <a:r>
              <a:rPr lang="en-US" dirty="0">
                <a:hlinkClick r:id="rId2"/>
              </a:rPr>
              <a:t>ETS Support and Online Learning </a:t>
            </a:r>
            <a:r>
              <a:rPr lang="en-US" dirty="0"/>
              <a:t>provides access to relevant guides, course and other information</a:t>
            </a:r>
          </a:p>
          <a:p>
            <a:endParaRPr lang="en-US" dirty="0"/>
          </a:p>
          <a:p>
            <a:r>
              <a:rPr lang="en-US" dirty="0"/>
              <a:t>If you have questions, please contact </a:t>
            </a:r>
            <a:r>
              <a:rPr lang="en-US" dirty="0">
                <a:hlinkClick r:id="rId3"/>
              </a:rPr>
              <a:t>Transfers.Energy@gov.ab.ca</a:t>
            </a:r>
            <a:r>
              <a:rPr lang="en-US" dirty="0"/>
              <a:t> or the Transfer Helpdesk at (780)644-2300</a:t>
            </a:r>
          </a:p>
        </p:txBody>
      </p:sp>
    </p:spTree>
    <p:extLst>
      <p:ext uri="{BB962C8B-B14F-4D97-AF65-F5344CB8AC3E}">
        <p14:creationId xmlns:p14="http://schemas.microsoft.com/office/powerpoint/2010/main" val="177272154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022725" y="1981200"/>
            <a:ext cx="4740275" cy="2031325"/>
          </a:xfrm>
          <a:prstGeom prst="rect">
            <a:avLst/>
          </a:prstGeom>
        </p:spPr>
        <p:txBody>
          <a:bodyPr wrap="square" lIns="0" tIns="0" rIns="0" bIns="0">
            <a:spAutoFit/>
          </a:bodyPr>
          <a:lstStyle/>
          <a:p>
            <a:r>
              <a:rPr lang="en-CA" sz="1200" dirty="0">
                <a:latin typeface="Arial" pitchFamily="34" charset="0"/>
                <a:cs typeface="Arial" pitchFamily="34" charset="0"/>
              </a:rPr>
              <a:t>In this module, you will learn how to:</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Agreement Type and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Agreement Type and Number using your own Input File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Search by Client ID (10-digit)</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Find Client ID (by name or 7-digit client ID)</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Display Agreements Found</a:t>
            </a:r>
            <a:endParaRPr lang="en-CA" sz="1100" dirty="0"/>
          </a:p>
        </p:txBody>
      </p:sp>
      <p:pic>
        <p:nvPicPr>
          <p:cNvPr id="3" name="Picture 1" descr="Transfers - Overview - Introduction - Graphic"/>
          <p:cNvPicPr>
            <a:picLocks noChangeArrowheads="1"/>
          </p:cNvPicPr>
          <p:nvPr/>
        </p:nvPicPr>
        <p:blipFill>
          <a:blip r:embed="rId2" cstate="print"/>
          <a:srcRect/>
          <a:stretch>
            <a:fillRect/>
          </a:stretch>
        </p:blipFill>
        <p:spPr bwMode="auto">
          <a:xfrm>
            <a:off x="631824" y="1908989"/>
            <a:ext cx="2692400" cy="2730500"/>
          </a:xfrm>
          <a:prstGeom prst="rect">
            <a:avLst/>
          </a:prstGeom>
          <a:noFill/>
        </p:spPr>
      </p:pic>
      <p:sp>
        <p:nvSpPr>
          <p:cNvPr id="5" name="Title 4"/>
          <p:cNvSpPr>
            <a:spLocks noGrp="1"/>
          </p:cNvSpPr>
          <p:nvPr>
            <p:ph type="title" idx="4294967295"/>
          </p:nvPr>
        </p:nvSpPr>
        <p:spPr>
          <a:xfrm>
            <a:off x="685800" y="639762"/>
            <a:ext cx="1447800" cy="503238"/>
          </a:xfrm>
        </p:spPr>
        <p:txBody>
          <a:bodyPr>
            <a:normAutofit/>
          </a:bodyPr>
          <a:lstStyle/>
          <a:p>
            <a:pPr algn="l"/>
            <a:r>
              <a:rPr lang="en-CA" sz="1600" b="1" dirty="0">
                <a:latin typeface="Arial" pitchFamily="34" charset="0"/>
                <a:cs typeface="Arial" pitchFamily="34" charset="0"/>
              </a:rPr>
              <a:t>Introduction</a:t>
            </a: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219200"/>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Search Agreements</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4290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Initiate a Transfer module detailing other functionality of Transfers.</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hlinkClick r:id="rId2"/>
              </a:rPr>
              <a:t>Transfers.Energy@gov.ab.ca</a:t>
            </a:r>
            <a:endParaRPr lang="en-CA" sz="1400" dirty="0">
              <a:solidFill>
                <a:srgbClr val="0070C0"/>
              </a:solidFill>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2700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937125" y="1752600"/>
            <a:ext cx="3368675" cy="3693319"/>
          </a:xfrm>
          <a:prstGeom prst="rect">
            <a:avLst/>
          </a:prstGeom>
        </p:spPr>
        <p:txBody>
          <a:bodyPr wrap="square" lIns="0" tIns="0" rIns="0" bIns="0">
            <a:spAutoFit/>
          </a:bodyPr>
          <a:lstStyle/>
          <a:p>
            <a:r>
              <a:rPr lang="en-CA" sz="1200" dirty="0">
                <a:latin typeface="Arial" pitchFamily="34" charset="0"/>
                <a:cs typeface="Arial" pitchFamily="34" charset="0"/>
              </a:rPr>
              <a:t>You can search agreements using the following options:</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Agreement Type and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Client ID</a:t>
            </a:r>
          </a:p>
          <a:p>
            <a:pPr marL="171450" indent="-171450">
              <a:buFont typeface="Arial" pitchFamily="34" charset="0"/>
              <a:buChar char="•"/>
            </a:pPr>
            <a:endParaRPr lang="en-CA" sz="1200" dirty="0">
              <a:latin typeface="Arial" pitchFamily="34" charset="0"/>
              <a:cs typeface="Arial" pitchFamily="34" charset="0"/>
            </a:endParaRPr>
          </a:p>
          <a:p>
            <a:r>
              <a:rPr lang="en-CA" sz="1200" dirty="0">
                <a:latin typeface="Arial" pitchFamily="34" charset="0"/>
                <a:cs typeface="Arial" pitchFamily="34" charset="0"/>
              </a:rPr>
              <a:t>You may search by one or all of the above options. Selection of multiple options will refine your search criteria.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In addition, you can also import your own file that contains the list of agreements you want to search on.</a:t>
            </a:r>
          </a:p>
          <a:p>
            <a:endParaRPr lang="en-CA" sz="1200" dirty="0">
              <a:latin typeface="Arial" pitchFamily="34" charset="0"/>
              <a:cs typeface="Arial" pitchFamily="34" charset="0"/>
            </a:endParaRPr>
          </a:p>
          <a:p>
            <a:r>
              <a:rPr lang="en-CA" sz="1200" dirty="0">
                <a:latin typeface="Arial" pitchFamily="34" charset="0"/>
                <a:cs typeface="Arial" pitchFamily="34" charset="0"/>
              </a:rPr>
              <a:t>Agreement numbers include PNG, Oil Sands, Coal and Mineral Development as well as Geothermal agreements.</a:t>
            </a:r>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63562"/>
            <a:ext cx="3048000" cy="808038"/>
          </a:xfrm>
        </p:spPr>
        <p:txBody>
          <a:bodyPr>
            <a:normAutofit/>
          </a:bodyPr>
          <a:lstStyle/>
          <a:p>
            <a:pPr algn="l"/>
            <a:r>
              <a:rPr lang="en-CA" sz="1600" b="1" dirty="0">
                <a:latin typeface="Arial" pitchFamily="34" charset="0"/>
                <a:cs typeface="Arial" pitchFamily="34" charset="0"/>
              </a:rPr>
              <a:t>Search Agreements Options</a:t>
            </a:r>
          </a:p>
        </p:txBody>
      </p:sp>
      <p:pic>
        <p:nvPicPr>
          <p:cNvPr id="5" name="Picture 4">
            <a:extLst>
              <a:ext uri="{FF2B5EF4-FFF2-40B4-BE49-F238E27FC236}">
                <a16:creationId xmlns:a16="http://schemas.microsoft.com/office/drawing/2014/main" id="{8AEFADCE-95C7-4D71-8727-881CCD042BAD}"/>
              </a:ext>
            </a:extLst>
          </p:cNvPr>
          <p:cNvPicPr>
            <a:picLocks noChangeAspect="1"/>
          </p:cNvPicPr>
          <p:nvPr/>
        </p:nvPicPr>
        <p:blipFill>
          <a:blip r:embed="rId2"/>
          <a:stretch>
            <a:fillRect/>
          </a:stretch>
        </p:blipFill>
        <p:spPr>
          <a:xfrm>
            <a:off x="457200" y="1371600"/>
            <a:ext cx="4233178" cy="4233178"/>
          </a:xfrm>
          <a:prstGeom prst="rect">
            <a:avLst/>
          </a:prstGeom>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556125" y="1524000"/>
            <a:ext cx="3368675" cy="3877985"/>
          </a:xfrm>
          <a:prstGeom prst="rect">
            <a:avLst/>
          </a:prstGeom>
        </p:spPr>
        <p:txBody>
          <a:bodyPr wrap="square" lIns="0" tIns="0" rIns="0" bIns="0">
            <a:spAutoFit/>
          </a:bodyPr>
          <a:lstStyle/>
          <a:p>
            <a:r>
              <a:rPr lang="en-CA" sz="1200" dirty="0">
                <a:latin typeface="Arial" pitchFamily="34" charset="0"/>
                <a:cs typeface="Arial" pitchFamily="34" charset="0"/>
              </a:rPr>
              <a:t>Use this option when you know the Agreement Type and Number. You may enter only the agreement number and leave the 3 digit agreement type blank. If there is more than one agreement type with that number, the search results will display all the activity types matching that number. To obtain an exact match, you need to enter both the agreement type and the agreement number.</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Clicking on the </a:t>
            </a:r>
            <a:r>
              <a:rPr lang="en-CA" sz="1200" b="1" dirty="0">
                <a:latin typeface="Arial" pitchFamily="34" charset="0"/>
                <a:cs typeface="Arial" pitchFamily="34" charset="0"/>
              </a:rPr>
              <a:t>More Agreements</a:t>
            </a:r>
            <a:r>
              <a:rPr lang="en-CA" sz="1200" dirty="0">
                <a:latin typeface="Arial" pitchFamily="34" charset="0"/>
                <a:cs typeface="Arial" pitchFamily="34" charset="0"/>
              </a:rPr>
              <a:t> link will display 10 more rows of agreement type and number boxes. You may enter up to 100 agreements in the Search by Agreement option.</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The </a:t>
            </a:r>
            <a:r>
              <a:rPr lang="en-CA" sz="1200" b="1" dirty="0">
                <a:latin typeface="Arial" pitchFamily="34" charset="0"/>
                <a:cs typeface="Arial" pitchFamily="34" charset="0"/>
              </a:rPr>
              <a:t>Agreement Type Code Table</a:t>
            </a:r>
            <a:r>
              <a:rPr lang="en-CA" sz="1200" dirty="0">
                <a:latin typeface="Arial" pitchFamily="34" charset="0"/>
                <a:cs typeface="Arial" pitchFamily="34" charset="0"/>
              </a:rPr>
              <a:t> link shows a complete listing of all agreement type codes.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Click on </a:t>
            </a:r>
            <a:r>
              <a:rPr lang="en-CA" sz="1200" i="1" dirty="0">
                <a:latin typeface="Arial" pitchFamily="34" charset="0"/>
                <a:cs typeface="Arial" pitchFamily="34" charset="0"/>
              </a:rPr>
              <a:t>More Information</a:t>
            </a:r>
            <a:r>
              <a:rPr lang="en-CA" sz="1200" dirty="0">
                <a:latin typeface="Arial" pitchFamily="34" charset="0"/>
                <a:cs typeface="Arial" pitchFamily="34" charset="0"/>
              </a:rPr>
              <a:t> to view how to </a:t>
            </a:r>
            <a:r>
              <a:rPr lang="en-CA" sz="1200" b="1" dirty="0">
                <a:latin typeface="Arial" pitchFamily="34" charset="0"/>
                <a:cs typeface="Arial" pitchFamily="34" charset="0"/>
              </a:rPr>
              <a:t>search by agreement type and number</a:t>
            </a:r>
            <a:r>
              <a:rPr lang="en-CA" sz="1200" dirty="0">
                <a:latin typeface="Arial" pitchFamily="34" charset="0"/>
                <a:cs typeface="Arial" pitchFamily="34" charset="0"/>
              </a:rPr>
              <a:t>.</a:t>
            </a:r>
            <a:br>
              <a:rPr lang="en-CA" sz="1200" dirty="0">
                <a:latin typeface="Arial" pitchFamily="34" charset="0"/>
                <a:cs typeface="Arial" pitchFamily="34" charset="0"/>
              </a:rPr>
            </a:br>
            <a:endParaRPr lang="en-CA" sz="1200" dirty="0">
              <a:latin typeface="Arial" pitchFamily="34" charset="0"/>
              <a:cs typeface="Arial" pitchFamily="34" charset="0"/>
            </a:endParaRPr>
          </a:p>
        </p:txBody>
      </p:sp>
      <p:sp>
        <p:nvSpPr>
          <p:cNvPr id="4" name="Rectangle 3"/>
          <p:cNvSpPr>
            <a:spLocks/>
          </p:cNvSpPr>
          <p:nvPr/>
        </p:nvSpPr>
        <p:spPr>
          <a:xfrm>
            <a:off x="7772400" y="847469"/>
            <a:ext cx="127635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2" action="ppaction://hlinksldjump"/>
              </a:rPr>
              <a:t>More Information (Pages 6 to 11)</a:t>
            </a:r>
            <a:endParaRPr lang="en-CA" sz="1200" b="1" i="1" dirty="0">
              <a:latin typeface="Arial" pitchFamily="34" charset="0"/>
              <a:cs typeface="Arial" pitchFamily="34" charset="0"/>
            </a:endParaRPr>
          </a:p>
        </p:txBody>
      </p:sp>
      <p:sp>
        <p:nvSpPr>
          <p:cNvPr id="6" name="Title 5"/>
          <p:cNvSpPr>
            <a:spLocks noGrp="1"/>
          </p:cNvSpPr>
          <p:nvPr>
            <p:ph type="title" idx="4294967295"/>
          </p:nvPr>
        </p:nvSpPr>
        <p:spPr>
          <a:xfrm>
            <a:off x="620712" y="609600"/>
            <a:ext cx="5322888" cy="731838"/>
          </a:xfrm>
        </p:spPr>
        <p:txBody>
          <a:bodyPr>
            <a:normAutofit/>
          </a:bodyPr>
          <a:lstStyle/>
          <a:p>
            <a:pPr algn="l"/>
            <a:r>
              <a:rPr lang="en-CA" sz="1600" b="1" dirty="0">
                <a:latin typeface="Arial" pitchFamily="34" charset="0"/>
                <a:cs typeface="Arial" pitchFamily="34" charset="0"/>
              </a:rPr>
              <a:t>Search Agreements</a:t>
            </a:r>
            <a:r>
              <a:rPr lang="en-CA" sz="1600" b="1" baseline="0" dirty="0">
                <a:latin typeface="Arial" pitchFamily="34" charset="0"/>
                <a:cs typeface="Arial" pitchFamily="34" charset="0"/>
              </a:rPr>
              <a:t> by Agreement Type and Number</a:t>
            </a:r>
            <a:endParaRPr lang="en-CA" sz="1600" b="1" dirty="0">
              <a:latin typeface="Arial" pitchFamily="34" charset="0"/>
              <a:cs typeface="Arial" pitchFamily="34" charset="0"/>
            </a:endParaRPr>
          </a:p>
        </p:txBody>
      </p:sp>
      <p:pic>
        <p:nvPicPr>
          <p:cNvPr id="3" name="Picture 2">
            <a:extLst>
              <a:ext uri="{FF2B5EF4-FFF2-40B4-BE49-F238E27FC236}">
                <a16:creationId xmlns:a16="http://schemas.microsoft.com/office/drawing/2014/main" id="{0B9A6F76-6098-485A-90D5-530791D8F777}"/>
              </a:ext>
            </a:extLst>
          </p:cNvPr>
          <p:cNvPicPr>
            <a:picLocks noChangeAspect="1"/>
          </p:cNvPicPr>
          <p:nvPr/>
        </p:nvPicPr>
        <p:blipFill>
          <a:blip r:embed="rId3"/>
          <a:stretch>
            <a:fillRect/>
          </a:stretch>
        </p:blipFill>
        <p:spPr>
          <a:xfrm>
            <a:off x="381000" y="1600200"/>
            <a:ext cx="4084986" cy="3136340"/>
          </a:xfrm>
          <a:prstGeom prst="rect">
            <a:avLst/>
          </a:prstGeom>
        </p:spPr>
      </p:pic>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865907"/>
            <a:ext cx="5396833" cy="324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12668"/>
            <a:ext cx="5295900" cy="318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5" name="Title 4"/>
          <p:cNvSpPr>
            <a:spLocks noGrp="1"/>
          </p:cNvSpPr>
          <p:nvPr>
            <p:ph type="title" idx="4294967295"/>
          </p:nvPr>
        </p:nvSpPr>
        <p:spPr/>
        <p:txBody>
          <a:bodyPr>
            <a:normAutofit/>
          </a:bodyPr>
          <a:lstStyle/>
          <a:p>
            <a:r>
              <a:rPr lang="en-CA" sz="100" dirty="0">
                <a:solidFill>
                  <a:schemeClr val="bg1"/>
                </a:solidFill>
              </a:rPr>
              <a:t>SA</a:t>
            </a:r>
            <a:r>
              <a:rPr lang="en-CA" sz="100" baseline="0" dirty="0">
                <a:solidFill>
                  <a:schemeClr val="bg1"/>
                </a:solidFill>
              </a:rPr>
              <a:t> by ATN</a:t>
            </a:r>
            <a:endParaRPr lang="en-CA" sz="100" dirty="0">
              <a:solidFill>
                <a:schemeClr val="bg1"/>
              </a:solidFill>
            </a:endParaRPr>
          </a:p>
        </p:txBody>
      </p:sp>
      <p:pic>
        <p:nvPicPr>
          <p:cNvPr id="6" name="Picture 5">
            <a:extLst>
              <a:ext uri="{FF2B5EF4-FFF2-40B4-BE49-F238E27FC236}">
                <a16:creationId xmlns:a16="http://schemas.microsoft.com/office/drawing/2014/main" id="{78B8ED51-AF24-4C95-BA10-0B5DDA6AA20D}"/>
              </a:ext>
            </a:extLst>
          </p:cNvPr>
          <p:cNvPicPr>
            <a:picLocks noChangeAspect="1"/>
          </p:cNvPicPr>
          <p:nvPr/>
        </p:nvPicPr>
        <p:blipFill>
          <a:blip r:embed="rId5"/>
          <a:stretch>
            <a:fillRect/>
          </a:stretch>
        </p:blipFill>
        <p:spPr>
          <a:xfrm>
            <a:off x="3886200" y="5029200"/>
            <a:ext cx="835049" cy="660271"/>
          </a:xfrm>
          <a:prstGeom prst="rect">
            <a:avLst/>
          </a:prstGeom>
        </p:spPr>
      </p:pic>
      <p:pic>
        <p:nvPicPr>
          <p:cNvPr id="7" name="Picture 6">
            <a:extLst>
              <a:ext uri="{FF2B5EF4-FFF2-40B4-BE49-F238E27FC236}">
                <a16:creationId xmlns:a16="http://schemas.microsoft.com/office/drawing/2014/main" id="{A99C372C-FB45-4F3A-8B67-C4A1787D20CF}"/>
              </a:ext>
            </a:extLst>
          </p:cNvPr>
          <p:cNvPicPr>
            <a:picLocks noChangeAspect="1"/>
          </p:cNvPicPr>
          <p:nvPr/>
        </p:nvPicPr>
        <p:blipFill>
          <a:blip r:embed="rId5"/>
          <a:stretch>
            <a:fillRect/>
          </a:stretch>
        </p:blipFill>
        <p:spPr>
          <a:xfrm>
            <a:off x="190208" y="2661454"/>
            <a:ext cx="775664" cy="613316"/>
          </a:xfrm>
          <a:prstGeom prst="rect">
            <a:avLst/>
          </a:prstGeom>
        </p:spPr>
      </p:pic>
    </p:spTree>
    <p:extLst>
      <p:ext uri="{BB962C8B-B14F-4D97-AF65-F5344CB8AC3E}">
        <p14:creationId xmlns:p14="http://schemas.microsoft.com/office/powerpoint/2010/main" val="248131213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43860"/>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a:t>
            </a:r>
            <a:r>
              <a:rPr lang="en-CA" sz="100" baseline="0" dirty="0">
                <a:solidFill>
                  <a:schemeClr val="bg1"/>
                </a:solidFill>
              </a:rPr>
              <a:t> ATN</a:t>
            </a:r>
            <a:endParaRPr lang="en-CA" sz="100" dirty="0">
              <a:solidFill>
                <a:schemeClr val="bg1"/>
              </a:solidFill>
            </a:endParaRPr>
          </a:p>
        </p:txBody>
      </p:sp>
      <p:pic>
        <p:nvPicPr>
          <p:cNvPr id="3" name="Picture 2">
            <a:extLst>
              <a:ext uri="{FF2B5EF4-FFF2-40B4-BE49-F238E27FC236}">
                <a16:creationId xmlns:a16="http://schemas.microsoft.com/office/drawing/2014/main" id="{D215DB0D-9EC7-4D47-83FC-B1899A072439}"/>
              </a:ext>
            </a:extLst>
          </p:cNvPr>
          <p:cNvPicPr>
            <a:picLocks noChangeAspect="1"/>
          </p:cNvPicPr>
          <p:nvPr/>
        </p:nvPicPr>
        <p:blipFill>
          <a:blip r:embed="rId4"/>
          <a:stretch>
            <a:fillRect/>
          </a:stretch>
        </p:blipFill>
        <p:spPr>
          <a:xfrm>
            <a:off x="3771357" y="4953000"/>
            <a:ext cx="770965" cy="609600"/>
          </a:xfrm>
          <a:prstGeom prst="rect">
            <a:avLst/>
          </a:prstGeom>
        </p:spPr>
      </p:pic>
      <p:pic>
        <p:nvPicPr>
          <p:cNvPr id="6" name="Picture 5">
            <a:extLst>
              <a:ext uri="{FF2B5EF4-FFF2-40B4-BE49-F238E27FC236}">
                <a16:creationId xmlns:a16="http://schemas.microsoft.com/office/drawing/2014/main" id="{439C652E-2BC9-4689-85FD-E5746F7F57A7}"/>
              </a:ext>
            </a:extLst>
          </p:cNvPr>
          <p:cNvPicPr>
            <a:picLocks noChangeAspect="1"/>
          </p:cNvPicPr>
          <p:nvPr/>
        </p:nvPicPr>
        <p:blipFill>
          <a:blip r:embed="rId5"/>
          <a:stretch>
            <a:fillRect/>
          </a:stretch>
        </p:blipFill>
        <p:spPr>
          <a:xfrm>
            <a:off x="186422" y="833996"/>
            <a:ext cx="3471178" cy="3471178"/>
          </a:xfrm>
          <a:prstGeom prst="rect">
            <a:avLst/>
          </a:prstGeom>
        </p:spPr>
      </p:pic>
    </p:spTree>
    <p:extLst>
      <p:ext uri="{BB962C8B-B14F-4D97-AF65-F5344CB8AC3E}">
        <p14:creationId xmlns:p14="http://schemas.microsoft.com/office/powerpoint/2010/main" val="2340786874"/>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91337"/>
            <a:ext cx="4887812" cy="294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3"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 ATN</a:t>
            </a:r>
          </a:p>
        </p:txBody>
      </p:sp>
      <p:pic>
        <p:nvPicPr>
          <p:cNvPr id="4" name="Picture 3">
            <a:extLst>
              <a:ext uri="{FF2B5EF4-FFF2-40B4-BE49-F238E27FC236}">
                <a16:creationId xmlns:a16="http://schemas.microsoft.com/office/drawing/2014/main" id="{496FC4C3-E2F5-4250-94F0-E94C168A1AF3}"/>
              </a:ext>
            </a:extLst>
          </p:cNvPr>
          <p:cNvPicPr>
            <a:picLocks noChangeAspect="1"/>
          </p:cNvPicPr>
          <p:nvPr/>
        </p:nvPicPr>
        <p:blipFill>
          <a:blip r:embed="rId4"/>
          <a:stretch>
            <a:fillRect/>
          </a:stretch>
        </p:blipFill>
        <p:spPr>
          <a:xfrm>
            <a:off x="76200" y="2417522"/>
            <a:ext cx="655377" cy="518205"/>
          </a:xfrm>
          <a:prstGeom prst="rect">
            <a:avLst/>
          </a:prstGeom>
        </p:spPr>
      </p:pic>
      <p:pic>
        <p:nvPicPr>
          <p:cNvPr id="6" name="Picture 5">
            <a:extLst>
              <a:ext uri="{FF2B5EF4-FFF2-40B4-BE49-F238E27FC236}">
                <a16:creationId xmlns:a16="http://schemas.microsoft.com/office/drawing/2014/main" id="{4212EA1E-FFD6-4C6D-BE08-DA62D2A96D29}"/>
              </a:ext>
            </a:extLst>
          </p:cNvPr>
          <p:cNvPicPr>
            <a:picLocks noChangeAspect="1"/>
          </p:cNvPicPr>
          <p:nvPr/>
        </p:nvPicPr>
        <p:blipFill>
          <a:blip r:embed="rId5"/>
          <a:stretch>
            <a:fillRect/>
          </a:stretch>
        </p:blipFill>
        <p:spPr>
          <a:xfrm>
            <a:off x="4800600" y="2172306"/>
            <a:ext cx="4191000" cy="4191000"/>
          </a:xfrm>
          <a:prstGeom prst="rect">
            <a:avLst/>
          </a:prstGeom>
        </p:spPr>
      </p:pic>
    </p:spTree>
    <p:extLst>
      <p:ext uri="{BB962C8B-B14F-4D97-AF65-F5344CB8AC3E}">
        <p14:creationId xmlns:p14="http://schemas.microsoft.com/office/powerpoint/2010/main" val="247364846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1"/>
            <a:ext cx="5410200" cy="3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1800"/>
            <a:ext cx="5600700" cy="337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p:cNvSpPr>
          <p:nvPr/>
        </p:nvSpPr>
        <p:spPr>
          <a:xfrm>
            <a:off x="152400" y="5943600"/>
            <a:ext cx="2362200" cy="369332"/>
          </a:xfrm>
          <a:prstGeom prst="rect">
            <a:avLst/>
          </a:prstGeom>
        </p:spPr>
        <p:txBody>
          <a:bodyPr wrap="square" lIns="0" tIns="0" rIns="0" bIns="0">
            <a:spAutoFit/>
          </a:bodyPr>
          <a:lstStyle/>
          <a:p>
            <a:r>
              <a:rPr lang="en-CA" sz="1200" b="1" i="1" dirty="0">
                <a:latin typeface="Arial" pitchFamily="34" charset="0"/>
                <a:cs typeface="Arial" pitchFamily="34" charset="0"/>
                <a:hlinkClick r:id="rId4" action="ppaction://hlinksldjump"/>
              </a:rPr>
              <a:t>Back to Search Agreements by Agreement Type and Number</a:t>
            </a:r>
            <a:endParaRPr lang="en-CA" sz="1200" b="1" i="1" dirty="0">
              <a:latin typeface="Arial" pitchFamily="34" charset="0"/>
              <a:cs typeface="Arial" pitchFamily="34" charset="0"/>
            </a:endParaRPr>
          </a:p>
        </p:txBody>
      </p:sp>
      <p:sp>
        <p:nvSpPr>
          <p:cNvPr id="2" name="Title 1"/>
          <p:cNvSpPr>
            <a:spLocks noGrp="1"/>
          </p:cNvSpPr>
          <p:nvPr>
            <p:ph type="title" idx="4294967295"/>
          </p:nvPr>
        </p:nvSpPr>
        <p:spPr/>
        <p:txBody>
          <a:bodyPr>
            <a:normAutofit/>
          </a:bodyPr>
          <a:lstStyle/>
          <a:p>
            <a:r>
              <a:rPr lang="en-CA" sz="100" dirty="0">
                <a:solidFill>
                  <a:schemeClr val="bg1"/>
                </a:solidFill>
              </a:rPr>
              <a:t>SA by ATN</a:t>
            </a:r>
          </a:p>
        </p:txBody>
      </p:sp>
      <p:pic>
        <p:nvPicPr>
          <p:cNvPr id="3" name="Picture 2">
            <a:extLst>
              <a:ext uri="{FF2B5EF4-FFF2-40B4-BE49-F238E27FC236}">
                <a16:creationId xmlns:a16="http://schemas.microsoft.com/office/drawing/2014/main" id="{C2850F1A-0EEC-45FE-BAF1-DE8DD312A19A}"/>
              </a:ext>
            </a:extLst>
          </p:cNvPr>
          <p:cNvPicPr>
            <a:picLocks noChangeAspect="1"/>
          </p:cNvPicPr>
          <p:nvPr/>
        </p:nvPicPr>
        <p:blipFill>
          <a:blip r:embed="rId5"/>
          <a:stretch>
            <a:fillRect/>
          </a:stretch>
        </p:blipFill>
        <p:spPr>
          <a:xfrm>
            <a:off x="3581400" y="4876800"/>
            <a:ext cx="795460" cy="628968"/>
          </a:xfrm>
          <a:prstGeom prst="rect">
            <a:avLst/>
          </a:prstGeom>
        </p:spPr>
      </p:pic>
      <p:pic>
        <p:nvPicPr>
          <p:cNvPr id="4" name="Picture 3">
            <a:extLst>
              <a:ext uri="{FF2B5EF4-FFF2-40B4-BE49-F238E27FC236}">
                <a16:creationId xmlns:a16="http://schemas.microsoft.com/office/drawing/2014/main" id="{FA29259B-25EE-459B-82AA-CDE020C3E1BA}"/>
              </a:ext>
            </a:extLst>
          </p:cNvPr>
          <p:cNvPicPr>
            <a:picLocks noChangeAspect="1"/>
          </p:cNvPicPr>
          <p:nvPr/>
        </p:nvPicPr>
        <p:blipFill>
          <a:blip r:embed="rId5"/>
          <a:stretch>
            <a:fillRect/>
          </a:stretch>
        </p:blipFill>
        <p:spPr>
          <a:xfrm>
            <a:off x="134381" y="2747892"/>
            <a:ext cx="655377" cy="518205"/>
          </a:xfrm>
          <a:prstGeom prst="rect">
            <a:avLst/>
          </a:prstGeom>
        </p:spPr>
      </p:pic>
    </p:spTree>
    <p:extLst>
      <p:ext uri="{BB962C8B-B14F-4D97-AF65-F5344CB8AC3E}">
        <p14:creationId xmlns:p14="http://schemas.microsoft.com/office/powerpoint/2010/main" val="1465949929"/>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dedacd1-8ed8-4364-83a4-3ca25ad2d99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02</Order1>
    <Course_x0020_Description xmlns="d317fc56-cd2a-4fee-83bf-2acf5d88d7a0" xsi:nil="true"/>
    <Module xmlns="d317fc56-cd2a-4fee-83bf-2acf5d88d7a0">Module</Module>
    <Area xmlns="d317fc56-cd2a-4fee-83bf-2acf5d88d7a0">Transfers</Area>
    <Area_x0020_2 xmlns="1509703c-35a2-4cc5-bc03-45b4c99b43c1">Main Page</Area_x0020_2>
    <Course_x0020_Description2 xmlns="1509703c-35a2-4cc5-bc03-45b4c99b43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6D11A8-EE13-4396-B19E-4334A07B0665}">
  <ds:schemaRefs>
    <ds:schemaRef ds:uri="Microsoft.SharePoint.Taxonomy.ContentTypeSync"/>
  </ds:schemaRefs>
</ds:datastoreItem>
</file>

<file path=customXml/itemProps2.xml><?xml version="1.0" encoding="utf-8"?>
<ds:datastoreItem xmlns:ds="http://schemas.openxmlformats.org/officeDocument/2006/customXml" ds:itemID="{0C4FDC14-2FC4-474F-B3B3-F68723862A4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94dd49f-f69d-40da-a55b-35db1c49f87a"/>
    <ds:schemaRef ds:uri="http://purl.org/dc/terms/"/>
    <ds:schemaRef ds:uri="d8c13b0c-e34e-4b28-bcb2-463731fd6865"/>
    <ds:schemaRef ds:uri="http://schemas.openxmlformats.org/package/2006/metadata/core-properties"/>
    <ds:schemaRef ds:uri="bb1d6412-9c2a-4e6a-b437-c1578de8ea05"/>
    <ds:schemaRef ds:uri="http://www.w3.org/XML/1998/namespace"/>
    <ds:schemaRef ds:uri="http://purl.org/dc/dcmitype/"/>
    <ds:schemaRef ds:uri="cd3b5d7d-85b8-485a-94e1-bd5df7614905"/>
    <ds:schemaRef ds:uri="d317fc56-cd2a-4fee-83bf-2acf5d88d7a0"/>
    <ds:schemaRef ds:uri="1509703c-35a2-4cc5-bc03-45b4c99b43c1"/>
  </ds:schemaRefs>
</ds:datastoreItem>
</file>

<file path=customXml/itemProps3.xml><?xml version="1.0" encoding="utf-8"?>
<ds:datastoreItem xmlns:ds="http://schemas.openxmlformats.org/officeDocument/2006/customXml" ds:itemID="{DBC80BE7-53A7-45E3-9601-A94E5103A2F2}">
  <ds:schemaRefs>
    <ds:schemaRef ds:uri="http://schemas.microsoft.com/sharepoint/v3/contenttype/forms"/>
  </ds:schemaRefs>
</ds:datastoreItem>
</file>

<file path=customXml/itemProps4.xml><?xml version="1.0" encoding="utf-8"?>
<ds:datastoreItem xmlns:ds="http://schemas.openxmlformats.org/officeDocument/2006/customXml" ds:itemID="{390DE545-5413-4CC4-BE30-B7EADE06D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805</TotalTime>
  <Words>1481</Words>
  <Application>Microsoft Office PowerPoint</Application>
  <PresentationFormat>On-screen Show (4:3)</PresentationFormat>
  <Paragraphs>138</Paragraphs>
  <Slides>30</Slides>
  <Notes>1</Notes>
  <HiddenSlides>18</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Aptos</vt:lpstr>
      <vt:lpstr>Aptos Display</vt:lpstr>
      <vt:lpstr>Arial</vt:lpstr>
      <vt:lpstr>Calibri</vt:lpstr>
      <vt:lpstr>Freestyle Script</vt:lpstr>
      <vt:lpstr>Office Theme</vt:lpstr>
      <vt:lpstr>Office Theme</vt:lpstr>
      <vt:lpstr>Welcome</vt:lpstr>
      <vt:lpstr>Revisions</vt:lpstr>
      <vt:lpstr>Introduction</vt:lpstr>
      <vt:lpstr>Search Agreements Options</vt:lpstr>
      <vt:lpstr>Search Agreements by Agreement Type and Number</vt:lpstr>
      <vt:lpstr>SA by ATN</vt:lpstr>
      <vt:lpstr>SA by ATN</vt:lpstr>
      <vt:lpstr>SA by ATN</vt:lpstr>
      <vt:lpstr>SA by ATN</vt:lpstr>
      <vt:lpstr>SA by ATN</vt:lpstr>
      <vt:lpstr>SA by ATN</vt:lpstr>
      <vt:lpstr>Search Agreements using Input File</vt:lpstr>
      <vt:lpstr>SAIF</vt:lpstr>
      <vt:lpstr>SAIF</vt:lpstr>
      <vt:lpstr>SAIF</vt:lpstr>
      <vt:lpstr>SAIF</vt:lpstr>
      <vt:lpstr>Search Agreements by Client ID</vt:lpstr>
      <vt:lpstr>SACID</vt:lpstr>
      <vt:lpstr>SACID</vt:lpstr>
      <vt:lpstr>SACID</vt:lpstr>
      <vt:lpstr>Search Agreements by Client ID using Find Client Screen</vt:lpstr>
      <vt:lpstr>SACIDFCS</vt:lpstr>
      <vt:lpstr>To Find Client ID using a Client’s Name</vt:lpstr>
      <vt:lpstr>SACIDFCS</vt:lpstr>
      <vt:lpstr>To Find Client ID using the first 7 digits of a Client ID</vt:lpstr>
      <vt:lpstr>SACIDFCS</vt:lpstr>
      <vt:lpstr>Search Agreements by Client ID using Find Client Screen (Continued)</vt:lpstr>
      <vt:lpstr>Search Results</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Agreement</dc:title>
  <dc:creator>Karen Chinnery</dc:creator>
  <cp:lastModifiedBy>Lynn McIntosh</cp:lastModifiedBy>
  <cp:revision>98</cp:revision>
  <dcterms:created xsi:type="dcterms:W3CDTF">2012-06-04T22:58:32Z</dcterms:created>
  <dcterms:modified xsi:type="dcterms:W3CDTF">2025-11-03T19:02:43Z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2022-11-28T19:45:17Z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a5fc7ad4-7625-44ec-b034-8e9246d8ec42</vt:lpwstr>
  </property>
  <property fmtid="{D5CDD505-2E9C-101B-9397-08002B2CF9AE}" pid="9" name="MSIP_Label_abf2ea38-542c-4b75-bd7d-582ec36a519f_ContentBits">
    <vt:lpwstr>2</vt:lpwstr>
  </property>
</Properties>
</file>