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63" r:id="rId7"/>
    <p:sldId id="257" r:id="rId8"/>
    <p:sldId id="259" r:id="rId9"/>
    <p:sldId id="260" r:id="rId10"/>
    <p:sldId id="264" r:id="rId11"/>
    <p:sldId id="265" r:id="rId12"/>
    <p:sldId id="266" r:id="rId13"/>
    <p:sldId id="267"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86447" autoAdjust="0"/>
  </p:normalViewPr>
  <p:slideViewPr>
    <p:cSldViewPr>
      <p:cViewPr varScale="1">
        <p:scale>
          <a:sx n="100" d="100"/>
          <a:sy n="100" d="100"/>
        </p:scale>
        <p:origin x="11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83CD979-4B26-43ED-B621-8D888154CE60}"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83CD979-4B26-43ED-B621-8D888154CE60}"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83CD979-4B26-43ED-B621-8D888154CE60}"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83CD979-4B26-43ED-B621-8D888154CE60}"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CD979-4B26-43ED-B621-8D888154CE60}"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83CD979-4B26-43ED-B621-8D888154CE60}"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83CD979-4B26-43ED-B621-8D888154CE60}" type="datetimeFigureOut">
              <a:rPr lang="en-CA" smtClean="0"/>
              <a:t>2025-10-28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83CD979-4B26-43ED-B621-8D888154CE60}" type="datetimeFigureOut">
              <a:rPr lang="en-CA" smtClean="0"/>
              <a:t>2025-10-28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CD979-4B26-43ED-B621-8D888154CE60}" type="datetimeFigureOut">
              <a:rPr lang="en-CA" smtClean="0"/>
              <a:t>2025-10-28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CD979-4B26-43ED-B621-8D888154CE60}"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CD979-4B26-43ED-B621-8D888154CE60}"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116B7C-5E5D-49CD-999F-DDF4D63B9982}"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CD979-4B26-43ED-B621-8D888154CE60}" type="datetimeFigureOut">
              <a:rPr lang="en-CA" smtClean="0"/>
              <a:t>2025-10-28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16B7C-5E5D-49CD-999F-DDF4D63B9982}"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6624"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7932358" y="6482053"/>
            <a:ext cx="1182444" cy="276999"/>
          </a:xfrm>
          <a:prstGeom prst="rect">
            <a:avLst/>
          </a:prstGeom>
          <a:noFill/>
        </p:spPr>
        <p:txBody>
          <a:bodyPr wrap="square" rtlCol="0">
            <a:spAutoFit/>
          </a:bodyPr>
          <a:lstStyle/>
          <a:p>
            <a:r>
              <a:rPr lang="en-US" sz="1200" dirty="0">
                <a:latin typeface="Arial" pitchFamily="34" charset="0"/>
                <a:cs typeface="Arial" pitchFamily="34" charset="0"/>
              </a:rPr>
              <a:t>Page</a:t>
            </a:r>
            <a:r>
              <a:rPr lang="en-US" sz="1200" baseline="0" dirty="0">
                <a:latin typeface="Arial" pitchFamily="34" charset="0"/>
                <a:cs typeface="Arial" pitchFamily="34" charset="0"/>
              </a:rPr>
              <a:t> </a:t>
            </a:r>
            <a:fld id="{939B15E9-96CE-4938-B1CB-AB595B1B0A8E}" type="slidenum">
              <a:rPr lang="en-US" sz="1200" baseline="0" smtClean="0">
                <a:latin typeface="Arial" pitchFamily="34" charset="0"/>
                <a:cs typeface="Arial" pitchFamily="34" charset="0"/>
              </a:rPr>
              <a:t>‹#›</a:t>
            </a:fld>
            <a:r>
              <a:rPr lang="en-US" sz="1200" baseline="0" dirty="0">
                <a:latin typeface="Arial" pitchFamily="34" charset="0"/>
                <a:cs typeface="Arial" pitchFamily="34" charset="0"/>
              </a:rPr>
              <a:t> of 10</a:t>
            </a:r>
            <a:endParaRPr lang="en-CA" sz="1200" dirty="0">
              <a:latin typeface="Arial" pitchFamily="34" charset="0"/>
              <a:cs typeface="Arial" pitchFamily="34" charset="0"/>
            </a:endParaRPr>
          </a:p>
        </p:txBody>
      </p:sp>
      <p:grpSp>
        <p:nvGrpSpPr>
          <p:cNvPr id="10" name="Group 9"/>
          <p:cNvGrpSpPr/>
          <p:nvPr userDrawn="1"/>
        </p:nvGrpSpPr>
        <p:grpSpPr>
          <a:xfrm>
            <a:off x="150314" y="-62209"/>
            <a:ext cx="8964488" cy="923330"/>
            <a:chOff x="179512" y="4026424"/>
            <a:chExt cx="8964488" cy="923330"/>
          </a:xfrm>
        </p:grpSpPr>
        <p:grpSp>
          <p:nvGrpSpPr>
            <p:cNvPr id="11" name="Group 10"/>
            <p:cNvGrpSpPr/>
            <p:nvPr userDrawn="1"/>
          </p:nvGrpSpPr>
          <p:grpSpPr>
            <a:xfrm>
              <a:off x="179512" y="4094164"/>
              <a:ext cx="8964488" cy="787850"/>
              <a:chOff x="390128" y="3908965"/>
              <a:chExt cx="8638456" cy="787850"/>
            </a:xfrm>
          </p:grpSpPr>
          <p:pic>
            <p:nvPicPr>
              <p:cNvPr id="13"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2" name="TextBox 11"/>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Bidding</a:t>
              </a:r>
            </a:p>
            <a:p>
              <a:pPr algn="r"/>
              <a:r>
                <a:rPr lang="en-CA" baseline="0" dirty="0">
                  <a:solidFill>
                    <a:schemeClr val="bg1"/>
                  </a:solidFill>
                </a:rPr>
                <a:t>Government of Alberta</a:t>
              </a:r>
            </a:p>
          </p:txBody>
        </p:sp>
      </p:grpSp>
      <p:sp>
        <p:nvSpPr>
          <p:cNvPr id="8"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hyperlink" Target="mailto:Bidding.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7.xml"/><Relationship Id="rId4" Type="http://schemas.openxmlformats.org/officeDocument/2006/relationships/hyperlink" Target="mailto:OSTenure@gov.ab.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953000" y="1790343"/>
            <a:ext cx="4038601" cy="2400657"/>
          </a:xfrm>
          <a:prstGeom prst="rect">
            <a:avLst/>
          </a:prstGeom>
        </p:spPr>
        <p:txBody>
          <a:bodyPr wrap="square" lIns="0" tIns="0" rIns="0" bIns="0">
            <a:spAutoFit/>
          </a:bodyPr>
          <a:lstStyle/>
          <a:p>
            <a:r>
              <a:rPr lang="en-CA" sz="1200" dirty="0">
                <a:latin typeface="Arial" pitchFamily="34" charset="0"/>
                <a:cs typeface="Arial" pitchFamily="34" charset="0"/>
              </a:rPr>
              <a:t>Alberta Energy sends the agreement documents on ETS. The following week on the Friday. An email is sent to the Designated Representative indicated on the bid request or the Direct Purchase application.</a:t>
            </a:r>
          </a:p>
          <a:p>
            <a:endParaRPr lang="en-CA" sz="1200" dirty="0">
              <a:latin typeface="Arial" pitchFamily="34" charset="0"/>
              <a:cs typeface="Arial" pitchFamily="34" charset="0"/>
            </a:endParaRPr>
          </a:p>
          <a:p>
            <a:r>
              <a:rPr lang="en-CA" sz="1200" dirty="0">
                <a:latin typeface="Arial" pitchFamily="34" charset="0"/>
                <a:cs typeface="Arial" pitchFamily="34" charset="0"/>
              </a:rPr>
              <a:t>The Designated Representative is the company or person who is designated as the representative of the agreement, and will receive all correspondence and notices issued by the department for that agreement.</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Note</a:t>
            </a:r>
            <a:r>
              <a:rPr lang="en-CA" sz="1200" dirty="0">
                <a:latin typeface="Arial" pitchFamily="34" charset="0"/>
                <a:cs typeface="Arial" pitchFamily="34" charset="0"/>
              </a:rPr>
              <a:t>: The email sent only advises that the agreement has been made available; it will not specify the agreement number.</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49" y="1535265"/>
            <a:ext cx="3829051" cy="187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3349" y="3087469"/>
            <a:ext cx="4937126" cy="923330"/>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Retrieve Agreement Documents</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
        <p:nvSpPr>
          <p:cNvPr id="3" name="Title 2"/>
          <p:cNvSpPr>
            <a:spLocks noGrp="1"/>
          </p:cNvSpPr>
          <p:nvPr>
            <p:ph type="title" idx="4294967295"/>
          </p:nvPr>
        </p:nvSpPr>
        <p:spPr/>
        <p:txBody>
          <a:bodyPr>
            <a:normAutofit/>
          </a:bodyPr>
          <a:lstStyle/>
          <a:p>
            <a:r>
              <a:rPr lang="en-CA" sz="100" dirty="0"/>
              <a:t>Welcome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ext Box 5"/>
          <p:cNvSpPr txBox="1">
            <a:spLocks noChangeArrowheads="1"/>
          </p:cNvSpPr>
          <p:nvPr/>
        </p:nvSpPr>
        <p:spPr bwMode="auto">
          <a:xfrm>
            <a:off x="152400" y="1143000"/>
            <a:ext cx="5715000" cy="193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Retrieve Agreement Documents</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p>
          <a:p>
            <a:pPr marL="0" marR="0" lvl="0" indent="0" algn="ctr" defTabSz="914400" rtl="0" eaLnBrk="1" fontAlgn="base" latinLnBrk="0" hangingPunct="1">
              <a:lnSpc>
                <a:spcPct val="100000"/>
              </a:lnSpc>
              <a:spcBef>
                <a:spcPct val="0"/>
              </a:spcBef>
              <a:spcAft>
                <a:spcPct val="0"/>
              </a:spcAft>
              <a:buClrTx/>
              <a:buSzTx/>
              <a:buFontTx/>
              <a:buNone/>
              <a:tabLst/>
            </a:pPr>
            <a:endParaRPr lang="en-US" b="1"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3502025"/>
            <a:ext cx="5449887"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7" y="1130300"/>
            <a:ext cx="4024313"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p:txBody>
          <a:bodyPr>
            <a:normAutofit/>
          </a:bodyPr>
          <a:lstStyle/>
          <a:p>
            <a:r>
              <a:rPr lang="en-CA" sz="100" dirty="0">
                <a:solidFill>
                  <a:schemeClr val="bg1"/>
                </a:solidFill>
              </a:rPr>
              <a:t>Conclusion</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533400"/>
            <a:ext cx="1219200" cy="808038"/>
          </a:xfrm>
        </p:spPr>
        <p:txBody>
          <a:bodyP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2280000602"/>
              </p:ext>
            </p:extLst>
          </p:nvPr>
        </p:nvGraphicFramePr>
        <p:xfrm>
          <a:off x="1524000" y="2743200"/>
          <a:ext cx="6096000" cy="2021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264793"/>
                    </a:ext>
                  </a:extLst>
                </a:gridCol>
                <a:gridCol w="2032000">
                  <a:extLst>
                    <a:ext uri="{9D8B030D-6E8A-4147-A177-3AD203B41FA5}">
                      <a16:colId xmlns:a16="http://schemas.microsoft.com/office/drawing/2014/main" val="3586412718"/>
                    </a:ext>
                  </a:extLst>
                </a:gridCol>
                <a:gridCol w="2032000">
                  <a:extLst>
                    <a:ext uri="{9D8B030D-6E8A-4147-A177-3AD203B41FA5}">
                      <a16:colId xmlns:a16="http://schemas.microsoft.com/office/drawing/2014/main" val="531286750"/>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3968405081"/>
                  </a:ext>
                </a:extLst>
              </a:tr>
              <a:tr h="370840">
                <a:tc>
                  <a:txBody>
                    <a:bodyPr/>
                    <a:lstStyle/>
                    <a:p>
                      <a:pPr marL="0" algn="l" defTabSz="914400" rtl="0" eaLnBrk="1" latinLnBrk="0" hangingPunct="1"/>
                      <a:r>
                        <a:rPr lang="en-CA" sz="1800" kern="1200" dirty="0">
                          <a:solidFill>
                            <a:schemeClr val="dk1"/>
                          </a:solidFill>
                          <a:latin typeface="+mn-lt"/>
                          <a:ea typeface="+mn-ea"/>
                          <a:cs typeface="+mn-cs"/>
                        </a:rPr>
                        <a:t>August 31, 2012</a:t>
                      </a:r>
                    </a:p>
                  </a:txBody>
                  <a:tcPr/>
                </a:tc>
                <a:tc>
                  <a:txBody>
                    <a:bodyPr/>
                    <a:lstStyle/>
                    <a:p>
                      <a:pPr marL="0" algn="l" defTabSz="914400" rtl="0" eaLnBrk="1" latinLnBrk="0" hangingPunct="1"/>
                      <a:r>
                        <a:rPr lang="en-US" sz="1800" kern="1200" dirty="0">
                          <a:solidFill>
                            <a:schemeClr val="dk1"/>
                          </a:solidFill>
                          <a:latin typeface="+mn-lt"/>
                          <a:ea typeface="+mn-ea"/>
                          <a:cs typeface="+mn-cs"/>
                        </a:rPr>
                        <a:t>Initial Creation</a:t>
                      </a:r>
                      <a:endParaRPr lang="en-CA" sz="1800" kern="1200" dirty="0">
                        <a:solidFill>
                          <a:schemeClr val="dk1"/>
                        </a:solidFill>
                        <a:latin typeface="+mn-lt"/>
                        <a:ea typeface="+mn-ea"/>
                        <a:cs typeface="+mn-cs"/>
                      </a:endParaRPr>
                    </a:p>
                  </a:txBody>
                  <a:tcPr/>
                </a:tc>
                <a:tc>
                  <a:txBody>
                    <a:bodyPr/>
                    <a:lstStyle/>
                    <a:p>
                      <a:pPr marL="0" algn="l" defTabSz="914400" rtl="0" eaLnBrk="1" latinLnBrk="0" hangingPunct="1"/>
                      <a:r>
                        <a:rPr lang="en-US" sz="1800" kern="1200" dirty="0">
                          <a:solidFill>
                            <a:schemeClr val="dk1"/>
                          </a:solidFill>
                          <a:latin typeface="+mn-lt"/>
                          <a:ea typeface="+mn-ea"/>
                          <a:cs typeface="+mn-cs"/>
                        </a:rPr>
                        <a:t>All</a:t>
                      </a:r>
                      <a:endParaRPr lang="en-CA" sz="1800" kern="1200" dirty="0">
                        <a:solidFill>
                          <a:schemeClr val="dk1"/>
                        </a:solidFill>
                        <a:latin typeface="+mn-lt"/>
                        <a:ea typeface="+mn-ea"/>
                        <a:cs typeface="+mn-cs"/>
                      </a:endParaRPr>
                    </a:p>
                  </a:txBody>
                  <a:tcPr/>
                </a:tc>
                <a:extLst>
                  <a:ext uri="{0D108BD9-81ED-4DB2-BD59-A6C34878D82A}">
                    <a16:rowId xmlns:a16="http://schemas.microsoft.com/office/drawing/2014/main" val="3825410746"/>
                  </a:ext>
                </a:extLst>
              </a:tr>
              <a:tr h="370840">
                <a:tc>
                  <a:txBody>
                    <a:bodyPr/>
                    <a:lstStyle/>
                    <a:p>
                      <a:pPr marL="0" algn="l" defTabSz="914400" rtl="0" eaLnBrk="1" latinLnBrk="0" hangingPunct="1"/>
                      <a:r>
                        <a:rPr lang="en-CA" sz="1800" kern="1200" baseline="0" dirty="0">
                          <a:solidFill>
                            <a:schemeClr val="tx1"/>
                          </a:solidFill>
                          <a:latin typeface="+mn-lt"/>
                          <a:ea typeface="+mn-ea"/>
                          <a:cs typeface="+mn-cs"/>
                        </a:rPr>
                        <a:t>April 2020</a:t>
                      </a:r>
                    </a:p>
                  </a:txBody>
                  <a:tcPr>
                    <a:solidFill>
                      <a:schemeClr val="accent5">
                        <a:lumMod val="20000"/>
                        <a:lumOff val="80000"/>
                      </a:schemeClr>
                    </a:solidFill>
                  </a:tcPr>
                </a:tc>
                <a:tc>
                  <a:txBody>
                    <a:bodyPr/>
                    <a:lstStyle/>
                    <a:p>
                      <a:r>
                        <a:rPr lang="en-CA" baseline="0" dirty="0">
                          <a:solidFill>
                            <a:schemeClr val="tx1"/>
                          </a:solidFill>
                        </a:rPr>
                        <a:t>Updates to Headings and Links</a:t>
                      </a:r>
                    </a:p>
                  </a:txBody>
                  <a:tcPr>
                    <a:solidFill>
                      <a:schemeClr val="accent5">
                        <a:lumMod val="20000"/>
                        <a:lumOff val="80000"/>
                      </a:schemeClr>
                    </a:solidFill>
                  </a:tcPr>
                </a:tc>
                <a:tc>
                  <a:txBody>
                    <a:bodyPr/>
                    <a:lstStyle/>
                    <a:p>
                      <a:r>
                        <a:rPr lang="en-CA" baseline="0" dirty="0">
                          <a:solidFill>
                            <a:schemeClr val="tx1"/>
                          </a:solidFill>
                        </a:rPr>
                        <a:t>All</a:t>
                      </a:r>
                    </a:p>
                  </a:txBody>
                  <a:tcPr>
                    <a:solidFill>
                      <a:schemeClr val="accent5">
                        <a:lumMod val="20000"/>
                        <a:lumOff val="80000"/>
                      </a:schemeClr>
                    </a:solidFill>
                  </a:tcPr>
                </a:tc>
                <a:extLst>
                  <a:ext uri="{0D108BD9-81ED-4DB2-BD59-A6C34878D82A}">
                    <a16:rowId xmlns:a16="http://schemas.microsoft.com/office/drawing/2014/main" val="617821380"/>
                  </a:ext>
                </a:extLst>
              </a:tr>
              <a:tr h="370840">
                <a:tc>
                  <a:txBody>
                    <a:bodyPr/>
                    <a:lstStyle/>
                    <a:p>
                      <a:pPr marL="0" algn="l" defTabSz="914400" rtl="0" eaLnBrk="1" latinLnBrk="0" hangingPunct="1"/>
                      <a:r>
                        <a:rPr lang="en-CA" sz="1800" kern="1200" baseline="0" dirty="0">
                          <a:solidFill>
                            <a:schemeClr val="tx1"/>
                          </a:solidFill>
                          <a:latin typeface="+mn-lt"/>
                          <a:ea typeface="+mn-ea"/>
                          <a:cs typeface="+mn-cs"/>
                        </a:rPr>
                        <a:t>December 2020</a:t>
                      </a:r>
                    </a:p>
                  </a:txBody>
                  <a:tcPr>
                    <a:solidFill>
                      <a:schemeClr val="accent5">
                        <a:lumMod val="20000"/>
                        <a:lumOff val="80000"/>
                      </a:schemeClr>
                    </a:solidFill>
                  </a:tcPr>
                </a:tc>
                <a:tc>
                  <a:txBody>
                    <a:bodyPr/>
                    <a:lstStyle/>
                    <a:p>
                      <a:r>
                        <a:rPr lang="en-CA" baseline="0" dirty="0">
                          <a:solidFill>
                            <a:schemeClr val="tx1"/>
                          </a:solidFill>
                        </a:rPr>
                        <a:t>Update the ETS login page</a:t>
                      </a:r>
                    </a:p>
                  </a:txBody>
                  <a:tcPr>
                    <a:solidFill>
                      <a:schemeClr val="accent5">
                        <a:lumMod val="20000"/>
                        <a:lumOff val="80000"/>
                      </a:schemeClr>
                    </a:solidFill>
                  </a:tcPr>
                </a:tc>
                <a:tc>
                  <a:txBody>
                    <a:bodyPr/>
                    <a:lstStyle/>
                    <a:p>
                      <a:r>
                        <a:rPr lang="en-CA" baseline="0" dirty="0">
                          <a:solidFill>
                            <a:schemeClr val="tx1"/>
                          </a:solidFill>
                        </a:rPr>
                        <a:t>Various</a:t>
                      </a:r>
                    </a:p>
                  </a:txBody>
                  <a:tcPr>
                    <a:solidFill>
                      <a:schemeClr val="accent5">
                        <a:lumMod val="20000"/>
                        <a:lumOff val="80000"/>
                      </a:schemeClr>
                    </a:solidFill>
                  </a:tcPr>
                </a:tc>
                <a:extLst>
                  <a:ext uri="{0D108BD9-81ED-4DB2-BD59-A6C34878D82A}">
                    <a16:rowId xmlns:a16="http://schemas.microsoft.com/office/drawing/2014/main" val="2479187375"/>
                  </a:ext>
                </a:extLst>
              </a:tr>
            </a:tbl>
          </a:graphicData>
        </a:graphic>
      </p:graphicFrame>
    </p:spTree>
    <p:extLst>
      <p:ext uri="{BB962C8B-B14F-4D97-AF65-F5344CB8AC3E}">
        <p14:creationId xmlns:p14="http://schemas.microsoft.com/office/powerpoint/2010/main" val="245621555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794125" y="1526738"/>
            <a:ext cx="4511675" cy="1292662"/>
          </a:xfrm>
          <a:prstGeom prst="rect">
            <a:avLst/>
          </a:prstGeom>
        </p:spPr>
        <p:txBody>
          <a:bodyPr wrap="square" lIns="0" tIns="0" rIns="0" bIns="0">
            <a:spAutoFit/>
          </a:bodyPr>
          <a:lstStyle/>
          <a:p>
            <a:r>
              <a:rPr lang="en-CA" sz="1200" dirty="0">
                <a:latin typeface="Arial" pitchFamily="34" charset="0"/>
                <a:cs typeface="Arial" pitchFamily="34" charset="0"/>
              </a:rPr>
              <a:t>In this module, you will learn how to:</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Assign Viewer Role for Agreement Documents Form Type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Retrieve Agreement Documents using Request Status Screen</a:t>
            </a:r>
          </a:p>
          <a:p>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1" descr="Bidding - Overview - Overview - Graphic"/>
          <p:cNvPicPr>
            <a:picLocks noChangeArrowheads="1"/>
          </p:cNvPicPr>
          <p:nvPr/>
        </p:nvPicPr>
        <p:blipFill>
          <a:blip r:embed="rId2" cstate="print"/>
          <a:srcRect/>
          <a:stretch>
            <a:fillRect/>
          </a:stretch>
        </p:blipFill>
        <p:spPr bwMode="auto">
          <a:xfrm>
            <a:off x="508000" y="1536700"/>
            <a:ext cx="2692400" cy="2730500"/>
          </a:xfrm>
          <a:prstGeom prst="rect">
            <a:avLst/>
          </a:prstGeom>
          <a:noFill/>
        </p:spPr>
      </p:pic>
      <p:sp>
        <p:nvSpPr>
          <p:cNvPr id="5" name="Title 4"/>
          <p:cNvSpPr>
            <a:spLocks noGrp="1"/>
          </p:cNvSpPr>
          <p:nvPr>
            <p:ph type="title" idx="4294967295"/>
          </p:nvPr>
        </p:nvSpPr>
        <p:spPr>
          <a:xfrm>
            <a:off x="685800" y="609600"/>
            <a:ext cx="1447800" cy="647699"/>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114800" y="3777734"/>
            <a:ext cx="4572000" cy="369332"/>
          </a:xfrm>
          <a:prstGeom prst="rect">
            <a:avLst/>
          </a:prstGeom>
        </p:spPr>
        <p:txBody>
          <a:bodyPr wrap="square" lIns="0" tIns="0" rIns="0" bIns="0">
            <a:spAutoFit/>
          </a:bodyPr>
          <a:lstStyle/>
          <a:p>
            <a:r>
              <a:rPr lang="en-CA" sz="1200" dirty="0">
                <a:latin typeface="Arial" pitchFamily="34" charset="0"/>
                <a:cs typeface="Arial" pitchFamily="34" charset="0"/>
              </a:rPr>
              <a:t>Please review:</a:t>
            </a:r>
          </a:p>
          <a:p>
            <a:r>
              <a:rPr lang="en-CA" sz="1200" dirty="0">
                <a:latin typeface="Arial" pitchFamily="34" charset="0"/>
                <a:cs typeface="Arial" pitchFamily="34" charset="0"/>
              </a:rPr>
              <a:t>ETS Account Setup and Preferences (For Site Administrators)</a:t>
            </a:r>
          </a:p>
        </p:txBody>
      </p:sp>
      <p:sp>
        <p:nvSpPr>
          <p:cNvPr id="3" name="Rectangle 2"/>
          <p:cNvSpPr>
            <a:spLocks/>
          </p:cNvSpPr>
          <p:nvPr/>
        </p:nvSpPr>
        <p:spPr>
          <a:xfrm>
            <a:off x="4127500" y="1799272"/>
            <a:ext cx="3492500" cy="1477328"/>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Designated Representative</a:t>
            </a:r>
            <a:r>
              <a:rPr lang="en-CA" sz="1200" dirty="0">
                <a:latin typeface="Arial" pitchFamily="34" charset="0"/>
                <a:cs typeface="Arial" pitchFamily="34" charset="0"/>
              </a:rPr>
              <a:t> MUST have an ETS Account to retrieve the (company) Agreement Document(s) using the Request Status functionality.</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An individual within the company can access the Request Status functionality in ETS if he/she has a Client Account created and assigned a Viewer Role by the company's Site Administrator.</a:t>
            </a:r>
          </a:p>
        </p:txBody>
      </p:sp>
      <p:sp>
        <p:nvSpPr>
          <p:cNvPr id="5" name="Rectangle 4"/>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7" name="Title 6"/>
          <p:cNvSpPr>
            <a:spLocks noGrp="1"/>
          </p:cNvSpPr>
          <p:nvPr>
            <p:ph type="title" idx="4294967295"/>
          </p:nvPr>
        </p:nvSpPr>
        <p:spPr>
          <a:xfrm>
            <a:off x="609600" y="533400"/>
            <a:ext cx="1371600" cy="731838"/>
          </a:xfrm>
        </p:spPr>
        <p:txBody>
          <a:bodyPr>
            <a:normAutofit/>
          </a:bodyPr>
          <a:lstStyle/>
          <a:p>
            <a:pPr algn="l"/>
            <a:r>
              <a:rPr lang="en-CA" sz="1600" b="1" dirty="0">
                <a:latin typeface="Arial" pitchFamily="34" charset="0"/>
                <a:cs typeface="Arial" pitchFamily="34" charset="0"/>
              </a:rPr>
              <a:t>Assign</a:t>
            </a:r>
            <a:r>
              <a:rPr lang="en-CA" sz="1600" b="1" baseline="0" dirty="0">
                <a:latin typeface="Arial" pitchFamily="34" charset="0"/>
                <a:cs typeface="Arial" pitchFamily="34" charset="0"/>
              </a:rPr>
              <a:t> Role</a:t>
            </a:r>
            <a:endParaRPr lang="en-CA" sz="1600" b="1" dirty="0">
              <a:latin typeface="Arial"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752600"/>
            <a:ext cx="1009650"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638800" y="1822609"/>
            <a:ext cx="3200400" cy="1846659"/>
          </a:xfrm>
          <a:prstGeom prst="rect">
            <a:avLst/>
          </a:prstGeom>
        </p:spPr>
        <p:txBody>
          <a:bodyPr wrap="square" lIns="0" tIns="0" rIns="0" bIns="0">
            <a:spAutoFit/>
          </a:bodyPr>
          <a:lstStyle/>
          <a:p>
            <a:r>
              <a:rPr lang="en-CA" sz="1200" dirty="0">
                <a:latin typeface="Arial" pitchFamily="34" charset="0"/>
                <a:cs typeface="Arial" pitchFamily="34" charset="0"/>
              </a:rPr>
              <a:t>Agreement Documents are available by accessing the Request Status page on ETS.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Note</a:t>
            </a:r>
            <a:r>
              <a:rPr lang="en-CA" sz="1200" dirty="0">
                <a:latin typeface="Arial" pitchFamily="34" charset="0"/>
                <a:cs typeface="Arial" pitchFamily="34" charset="0"/>
              </a:rPr>
              <a:t>: If you wish to keep the agreement you must print or save the file to your own in-house system.</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you don't print or save the document within the time allocated by your site administrator, it will not display and cannot be retrieved.</a:t>
            </a:r>
          </a:p>
        </p:txBody>
      </p:sp>
      <p:sp>
        <p:nvSpPr>
          <p:cNvPr id="4" name="Rectangle 3"/>
          <p:cNvSpPr>
            <a:spLocks/>
          </p:cNvSpPr>
          <p:nvPr/>
        </p:nvSpPr>
        <p:spPr>
          <a:xfrm>
            <a:off x="7696200" y="866371"/>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More Information (Pages 6 to 8)</a:t>
            </a:r>
            <a:endParaRPr lang="en-CA" sz="1200" b="1" i="1" dirty="0">
              <a:latin typeface="Arial" pitchFamily="34" charset="0"/>
              <a:cs typeface="Arial" pitchFamily="34" charset="0"/>
            </a:endParaRPr>
          </a:p>
        </p:txBody>
      </p:sp>
      <p:sp>
        <p:nvSpPr>
          <p:cNvPr id="6" name="Title 5"/>
          <p:cNvSpPr>
            <a:spLocks noGrp="1"/>
          </p:cNvSpPr>
          <p:nvPr>
            <p:ph type="title" idx="4294967295"/>
          </p:nvPr>
        </p:nvSpPr>
        <p:spPr>
          <a:xfrm>
            <a:off x="609600" y="563562"/>
            <a:ext cx="2438400" cy="731838"/>
          </a:xfrm>
        </p:spPr>
        <p:txBody>
          <a:bodyPr>
            <a:normAutofit/>
          </a:bodyPr>
          <a:lstStyle/>
          <a:p>
            <a:pPr algn="l"/>
            <a:r>
              <a:rPr lang="en-CA" sz="1600" b="1" dirty="0">
                <a:latin typeface="Arial" pitchFamily="34" charset="0"/>
                <a:cs typeface="Arial" pitchFamily="34" charset="0"/>
              </a:rPr>
              <a:t>Request Status Screen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52673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43400" y="4530804"/>
            <a:ext cx="4572000" cy="1107996"/>
          </a:xfrm>
          <a:prstGeom prst="rect">
            <a:avLst/>
          </a:prstGeom>
        </p:spPr>
        <p:txBody>
          <a:bodyPr>
            <a:spAutoFit/>
          </a:bodyPr>
          <a:lstStyle/>
          <a:p>
            <a:pPr marL="171450" indent="-171450">
              <a:buFont typeface="Arial" pitchFamily="34" charset="0"/>
              <a:buChar char="•"/>
            </a:pPr>
            <a:r>
              <a:rPr lang="en-CA" sz="1100" b="1" dirty="0">
                <a:latin typeface="Arial" pitchFamily="34" charset="0"/>
                <a:cs typeface="Arial" pitchFamily="34" charset="0"/>
              </a:rPr>
              <a:t>Form</a:t>
            </a:r>
            <a:r>
              <a:rPr lang="en-CA" sz="1100" dirty="0">
                <a:latin typeface="Arial" pitchFamily="34" charset="0"/>
                <a:cs typeface="Arial" pitchFamily="34" charset="0"/>
              </a:rPr>
              <a:t> - Select Agreement Documents as the Form type.</a:t>
            </a:r>
          </a:p>
          <a:p>
            <a:pPr marL="171450" indent="-171450">
              <a:buFont typeface="Arial" pitchFamily="34" charset="0"/>
              <a:buChar char="•"/>
            </a:pPr>
            <a:endParaRPr lang="en-US" sz="1100" dirty="0">
              <a:latin typeface="Arial" pitchFamily="34" charset="0"/>
              <a:cs typeface="Arial" pitchFamily="34" charset="0"/>
            </a:endParaRPr>
          </a:p>
          <a:p>
            <a:pPr marL="171450" indent="-171450">
              <a:buFont typeface="Arial" pitchFamily="34" charset="0"/>
              <a:buChar char="•"/>
            </a:pPr>
            <a:r>
              <a:rPr lang="en-CA" sz="1100" b="1" dirty="0">
                <a:latin typeface="Arial" pitchFamily="34" charset="0"/>
                <a:cs typeface="Arial" pitchFamily="34" charset="0"/>
              </a:rPr>
              <a:t>Dates</a:t>
            </a:r>
            <a:r>
              <a:rPr lang="en-CA" sz="1100" dirty="0">
                <a:latin typeface="Arial" pitchFamily="34" charset="0"/>
                <a:cs typeface="Arial" pitchFamily="34" charset="0"/>
              </a:rPr>
              <a:t> - Based on the Start Date and End Date entered, all the agreement documents sent within that time frame will be displayed. If the Start Date is removed, all available agreement documents will be displayed on the screen.</a:t>
            </a:r>
          </a:p>
        </p:txBody>
      </p:sp>
      <p:pic>
        <p:nvPicPr>
          <p:cNvPr id="3" name="Picture 2"/>
          <p:cNvPicPr>
            <a:picLocks noChangeAspect="1"/>
          </p:cNvPicPr>
          <p:nvPr/>
        </p:nvPicPr>
        <p:blipFill>
          <a:blip r:embed="rId4"/>
          <a:stretch>
            <a:fillRect/>
          </a:stretch>
        </p:blipFill>
        <p:spPr>
          <a:xfrm>
            <a:off x="228567" y="3352800"/>
            <a:ext cx="762066" cy="835224"/>
          </a:xfrm>
          <a:prstGeom prst="rect">
            <a:avLst/>
          </a:prstGeom>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387" y="3165272"/>
            <a:ext cx="5248053" cy="315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Request Status Screen</a:t>
            </a:r>
            <a:endParaRPr lang="en-CA" sz="1200" b="1" i="1" dirty="0">
              <a:latin typeface="Arial" pitchFamily="34" charset="0"/>
              <a:cs typeface="Arial" pitchFamily="34" charset="0"/>
            </a:endParaRPr>
          </a:p>
        </p:txBody>
      </p:sp>
      <p:pic>
        <p:nvPicPr>
          <p:cNvPr id="6" name="Picture 5"/>
          <p:cNvPicPr>
            <a:picLocks noChangeAspect="1"/>
          </p:cNvPicPr>
          <p:nvPr/>
        </p:nvPicPr>
        <p:blipFill>
          <a:blip r:embed="rId4"/>
          <a:stretch>
            <a:fillRect/>
          </a:stretch>
        </p:blipFill>
        <p:spPr>
          <a:xfrm>
            <a:off x="3798387" y="4648200"/>
            <a:ext cx="766686" cy="838006"/>
          </a:xfrm>
          <a:prstGeom prst="rect">
            <a:avLst/>
          </a:prstGeom>
        </p:spPr>
      </p:pic>
      <p:pic>
        <p:nvPicPr>
          <p:cNvPr id="2" name="Picture 1">
            <a:extLst>
              <a:ext uri="{FF2B5EF4-FFF2-40B4-BE49-F238E27FC236}">
                <a16:creationId xmlns:a16="http://schemas.microsoft.com/office/drawing/2014/main" id="{1FEE18AF-0A4C-4593-8793-4507D4483A23}"/>
              </a:ext>
            </a:extLst>
          </p:cNvPr>
          <p:cNvPicPr>
            <a:picLocks noChangeAspect="1"/>
          </p:cNvPicPr>
          <p:nvPr/>
        </p:nvPicPr>
        <p:blipFill>
          <a:blip r:embed="rId5"/>
          <a:stretch>
            <a:fillRect/>
          </a:stretch>
        </p:blipFill>
        <p:spPr>
          <a:xfrm>
            <a:off x="114300" y="1077104"/>
            <a:ext cx="6705600" cy="2062341"/>
          </a:xfrm>
          <a:prstGeom prst="rect">
            <a:avLst/>
          </a:prstGeom>
        </p:spPr>
      </p:pic>
    </p:spTree>
    <p:extLst>
      <p:ext uri="{BB962C8B-B14F-4D97-AF65-F5344CB8AC3E}">
        <p14:creationId xmlns:p14="http://schemas.microsoft.com/office/powerpoint/2010/main" val="179701977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58622"/>
            <a:ext cx="5155778" cy="310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2819400"/>
            <a:ext cx="5905500" cy="355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 Screen</a:t>
            </a:r>
            <a:endParaRPr lang="en-CA" sz="1200" b="1" i="1" dirty="0">
              <a:latin typeface="Arial" pitchFamily="34" charset="0"/>
              <a:cs typeface="Arial" pitchFamily="34" charset="0"/>
            </a:endParaRPr>
          </a:p>
        </p:txBody>
      </p:sp>
      <p:pic>
        <p:nvPicPr>
          <p:cNvPr id="5" name="Picture 4"/>
          <p:cNvPicPr>
            <a:picLocks noChangeAspect="1"/>
          </p:cNvPicPr>
          <p:nvPr/>
        </p:nvPicPr>
        <p:blipFill>
          <a:blip r:embed="rId5"/>
          <a:stretch>
            <a:fillRect/>
          </a:stretch>
        </p:blipFill>
        <p:spPr>
          <a:xfrm>
            <a:off x="3188804" y="4419600"/>
            <a:ext cx="766686" cy="838006"/>
          </a:xfrm>
          <a:prstGeom prst="rect">
            <a:avLst/>
          </a:prstGeom>
        </p:spPr>
      </p:pic>
      <p:pic>
        <p:nvPicPr>
          <p:cNvPr id="6" name="Picture 5"/>
          <p:cNvPicPr>
            <a:picLocks noChangeAspect="1"/>
          </p:cNvPicPr>
          <p:nvPr/>
        </p:nvPicPr>
        <p:blipFill>
          <a:blip r:embed="rId5"/>
          <a:stretch>
            <a:fillRect/>
          </a:stretch>
        </p:blipFill>
        <p:spPr>
          <a:xfrm>
            <a:off x="76200" y="2286388"/>
            <a:ext cx="766686" cy="838006"/>
          </a:xfrm>
          <a:prstGeom prst="rect">
            <a:avLst/>
          </a:prstGeom>
        </p:spPr>
      </p:pic>
    </p:spTree>
    <p:extLst>
      <p:ext uri="{BB962C8B-B14F-4D97-AF65-F5344CB8AC3E}">
        <p14:creationId xmlns:p14="http://schemas.microsoft.com/office/powerpoint/2010/main" val="134848555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66775"/>
            <a:ext cx="47625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53945"/>
            <a:ext cx="6438900" cy="387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55268"/>
            <a:ext cx="1981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Request Status Screen</a:t>
            </a:r>
            <a:endParaRPr lang="en-CA" sz="1200" b="1" i="1" dirty="0">
              <a:latin typeface="Arial" pitchFamily="34" charset="0"/>
              <a:cs typeface="Arial" pitchFamily="34" charset="0"/>
            </a:endParaRPr>
          </a:p>
        </p:txBody>
      </p:sp>
    </p:spTree>
    <p:extLst>
      <p:ext uri="{BB962C8B-B14F-4D97-AF65-F5344CB8AC3E}">
        <p14:creationId xmlns:p14="http://schemas.microsoft.com/office/powerpoint/2010/main" val="218984205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685800" y="1905000"/>
            <a:ext cx="8153400" cy="2763834"/>
          </a:xfrm>
          <a:prstGeom prst="rect">
            <a:avLst/>
          </a:prstGeom>
        </p:spPr>
        <p:txBody>
          <a:bodyPr wrap="square">
            <a:spAutoFit/>
          </a:bodyPr>
          <a:lstStyle/>
          <a:p>
            <a:pPr lvl="0" algn="ctr">
              <a:spcBef>
                <a:spcPct val="20000"/>
              </a:spcBef>
            </a:pPr>
            <a:r>
              <a:rPr lang="en-US" sz="3200" dirty="0">
                <a:solidFill>
                  <a:prstClr val="black"/>
                </a:solidFill>
                <a:latin typeface="Arial" panose="020B0604020202020204" pitchFamily="34" charset="0"/>
              </a:rPr>
              <a:t>Resources</a:t>
            </a:r>
          </a:p>
          <a:p>
            <a:pPr lvl="0" algn="ctr">
              <a:spcBef>
                <a:spcPct val="20000"/>
              </a:spcBef>
            </a:pPr>
            <a:endParaRPr lang="en-US" sz="32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hlinkClick r:id="rId2"/>
              </a:rPr>
              <a:t>ETS Support and Online Learning </a:t>
            </a:r>
            <a:r>
              <a:rPr lang="en-US" sz="1400" dirty="0">
                <a:solidFill>
                  <a:prstClr val="black"/>
                </a:solidFill>
                <a:latin typeface="Arial" panose="020B0604020202020204" pitchFamily="34" charset="0"/>
              </a:rPr>
              <a:t>provides access to relevant guides, course and other information</a:t>
            </a:r>
          </a:p>
          <a:p>
            <a:pPr lvl="0">
              <a:spcBef>
                <a:spcPct val="20000"/>
              </a:spcBef>
            </a:pPr>
            <a:endParaRPr lang="en-US" sz="14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rPr>
              <a:t>If you have questions, please contact </a:t>
            </a:r>
          </a:p>
          <a:p>
            <a:pPr lvl="0">
              <a:spcBef>
                <a:spcPct val="20000"/>
              </a:spcBef>
            </a:pPr>
            <a:r>
              <a:rPr lang="en-US" sz="1400" dirty="0">
                <a:solidFill>
                  <a:prstClr val="black"/>
                </a:solidFill>
                <a:latin typeface="Arial" panose="020B0604020202020204" pitchFamily="34" charset="0"/>
              </a:rPr>
              <a:t>For PNG: </a:t>
            </a:r>
            <a:r>
              <a:rPr lang="en-US" sz="1400" dirty="0">
                <a:solidFill>
                  <a:prstClr val="black"/>
                </a:solidFill>
                <a:latin typeface="Arial" panose="020B0604020202020204" pitchFamily="34" charset="0"/>
                <a:hlinkClick r:id="rId3"/>
              </a:rPr>
              <a:t>Bidding.Energy@gov.ab.ca</a:t>
            </a:r>
            <a:r>
              <a:rPr lang="en-US" sz="1400" dirty="0">
                <a:solidFill>
                  <a:prstClr val="black"/>
                </a:solidFill>
                <a:latin typeface="Arial" panose="020B0604020202020204" pitchFamily="34" charset="0"/>
              </a:rPr>
              <a:t> or the  Sales Helpdesk at (780)644-2300 or</a:t>
            </a:r>
          </a:p>
          <a:p>
            <a:pPr lvl="0"/>
            <a:r>
              <a:rPr lang="en-US" dirty="0">
                <a:solidFill>
                  <a:prstClr val="black"/>
                </a:solidFill>
              </a:rPr>
              <a:t>for Oil Sands: </a:t>
            </a:r>
            <a:r>
              <a:rPr lang="en-US" dirty="0">
                <a:solidFill>
                  <a:prstClr val="black"/>
                </a:solidFill>
                <a:hlinkClick r:id="rId4"/>
              </a:rPr>
              <a:t>OSTenure@gov.ab.ca</a:t>
            </a:r>
            <a:endParaRPr lang="en-US" dirty="0">
              <a:solidFill>
                <a:prstClr val="black"/>
              </a:solidFill>
            </a:endParaRPr>
          </a:p>
          <a:p>
            <a:pPr lvl="0"/>
            <a:endParaRPr lang="en-US" dirty="0">
              <a:solidFill>
                <a:prstClr val="black"/>
              </a:solidFill>
            </a:endParaRPr>
          </a:p>
        </p:txBody>
      </p:sp>
    </p:spTree>
    <p:extLst>
      <p:ext uri="{BB962C8B-B14F-4D97-AF65-F5344CB8AC3E}">
        <p14:creationId xmlns:p14="http://schemas.microsoft.com/office/powerpoint/2010/main" val="2448906132"/>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dedacd1-8ed8-4364-83a4-3ca25ad2d993"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13</Order1>
    <Course_x0020_Description xmlns="d317fc56-cd2a-4fee-83bf-2acf5d88d7a0">This module shows the successful bidder on how to retrieve the agreement documents.</Course_x0020_Description>
    <Module xmlns="d317fc56-cd2a-4fee-83bf-2acf5d88d7a0">Module</Module>
    <Area xmlns="d317fc56-cd2a-4fee-83bf-2acf5d88d7a0">Postings</Area>
    <Area_x0020_2 xmlns="1509703c-35a2-4cc5-bc03-45b4c99b43c1">Main Page</Area_x0020_2>
    <Course_x0020_Description2 xmlns="1509703c-35a2-4cc5-bc03-45b4c99b43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7C07B-C1D0-4A85-BD41-F9636336676D}">
  <ds:schemaRefs>
    <ds:schemaRef ds:uri="Microsoft.SharePoint.Taxonomy.ContentTypeSync"/>
  </ds:schemaRefs>
</ds:datastoreItem>
</file>

<file path=customXml/itemProps2.xml><?xml version="1.0" encoding="utf-8"?>
<ds:datastoreItem xmlns:ds="http://schemas.openxmlformats.org/officeDocument/2006/customXml" ds:itemID="{DE58FD1B-8A6F-4618-B5C4-096D169A350E}">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customXml/itemProps3.xml><?xml version="1.0" encoding="utf-8"?>
<ds:datastoreItem xmlns:ds="http://schemas.openxmlformats.org/officeDocument/2006/customXml" ds:itemID="{497DC714-2E91-406B-8371-87B457E15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5886FD6-5184-4894-AE8B-65FAB9C958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239</TotalTime>
  <Words>451</Words>
  <Application>Microsoft Office PowerPoint</Application>
  <PresentationFormat>On-screen Show (4:3)</PresentationFormat>
  <Paragraphs>53</Paragraphs>
  <Slides>10</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Freestyle Script</vt:lpstr>
      <vt:lpstr>Office Theme</vt:lpstr>
      <vt:lpstr>Welcome</vt:lpstr>
      <vt:lpstr>Revisions</vt:lpstr>
      <vt:lpstr>Introduction</vt:lpstr>
      <vt:lpstr>Assign Role</vt:lpstr>
      <vt:lpstr>Request Status Screen</vt:lpstr>
      <vt:lpstr>PowerPoint Presentation</vt:lpstr>
      <vt:lpstr>PowerPoint Presentation</vt:lpstr>
      <vt:lpstr>PowerPoint Presentation</vt:lpstr>
      <vt:lpstr>PowerPoint Presentation</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Retrieve Agreement Documents</dc:title>
  <dc:creator>Karen Chinnery</dc:creator>
  <cp:lastModifiedBy>Lynn McIntosh</cp:lastModifiedBy>
  <cp:revision>35</cp:revision>
  <dcterms:created xsi:type="dcterms:W3CDTF">2012-06-04T22:51:16Z</dcterms:created>
  <dcterms:modified xsi:type="dcterms:W3CDTF">2025-10-28T20:07:57Z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2020-12-10T18:54:33Z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09b18490-a5ea-4e2c-a8e4-9d104a501b80</vt:lpwstr>
  </property>
  <property fmtid="{D5CDD505-2E9C-101B-9397-08002B2CF9AE}" pid="9" name="MSIP_Label_abf2ea38-542c-4b75-bd7d-582ec36a519f_ContentBits">
    <vt:lpwstr>2</vt:lpwstr>
  </property>
  <property fmtid="{D5CDD505-2E9C-101B-9397-08002B2CF9AE}" pid="10" name="_MarkAsFinal">
    <vt:bool>true</vt:bool>
  </property>
</Properties>
</file>