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60"/>
  </p:notesMasterIdLst>
  <p:handoutMasterIdLst>
    <p:handoutMasterId r:id="rId61"/>
  </p:handoutMasterIdLst>
  <p:sldIdLst>
    <p:sldId id="258" r:id="rId6"/>
    <p:sldId id="268" r:id="rId7"/>
    <p:sldId id="257" r:id="rId8"/>
    <p:sldId id="259" r:id="rId9"/>
    <p:sldId id="269" r:id="rId10"/>
    <p:sldId id="321" r:id="rId11"/>
    <p:sldId id="270" r:id="rId12"/>
    <p:sldId id="271" r:id="rId13"/>
    <p:sldId id="272" r:id="rId14"/>
    <p:sldId id="273" r:id="rId15"/>
    <p:sldId id="274" r:id="rId16"/>
    <p:sldId id="322" r:id="rId17"/>
    <p:sldId id="275" r:id="rId18"/>
    <p:sldId id="276" r:id="rId19"/>
    <p:sldId id="277" r:id="rId20"/>
    <p:sldId id="278" r:id="rId21"/>
    <p:sldId id="279" r:id="rId22"/>
    <p:sldId id="287" r:id="rId23"/>
    <p:sldId id="288" r:id="rId24"/>
    <p:sldId id="289" r:id="rId25"/>
    <p:sldId id="261"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263" r:id="rId52"/>
    <p:sldId id="264" r:id="rId53"/>
    <p:sldId id="318" r:id="rId54"/>
    <p:sldId id="319" r:id="rId55"/>
    <p:sldId id="320" r:id="rId56"/>
    <p:sldId id="266" r:id="rId57"/>
    <p:sldId id="323" r:id="rId58"/>
    <p:sldId id="26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varScale="1">
        <p:scale>
          <a:sx n="92" d="100"/>
          <a:sy n="92" d="100"/>
        </p:scale>
        <p:origin x="103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00D87B-F94E-409A-82C2-1CD964D174BB}" type="datetimeFigureOut">
              <a:rPr lang="en-CA" smtClean="0"/>
              <a:t>2025-10-28</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842531-A6E5-4C68-9E3F-192FE381B9FC}" type="slidenum">
              <a:rPr lang="en-CA" smtClean="0"/>
              <a:t>‹#›</a:t>
            </a:fld>
            <a:endParaRPr lang="en-CA"/>
          </a:p>
        </p:txBody>
      </p:sp>
    </p:spTree>
    <p:extLst>
      <p:ext uri="{BB962C8B-B14F-4D97-AF65-F5344CB8AC3E}">
        <p14:creationId xmlns:p14="http://schemas.microsoft.com/office/powerpoint/2010/main" val="16105526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AF86E4-5564-4B67-9C4B-9A399EEC4F1C}" type="datetimeFigureOut">
              <a:rPr lang="en-CA" smtClean="0"/>
              <a:t>2025-10-28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00233-7154-461C-91F0-2A7FB59E69CD}" type="slidenum">
              <a:rPr lang="en-CA" smtClean="0"/>
              <a:t>‹#›</a:t>
            </a:fld>
            <a:endParaRPr lang="en-CA"/>
          </a:p>
        </p:txBody>
      </p:sp>
    </p:spTree>
    <p:extLst>
      <p:ext uri="{BB962C8B-B14F-4D97-AF65-F5344CB8AC3E}">
        <p14:creationId xmlns:p14="http://schemas.microsoft.com/office/powerpoint/2010/main" val="38281117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2600233-7154-461C-91F0-2A7FB59E69CD}" type="slidenum">
              <a:rPr lang="en-CA" smtClean="0"/>
              <a:t>10</a:t>
            </a:fld>
            <a:endParaRPr lang="en-CA"/>
          </a:p>
        </p:txBody>
      </p:sp>
    </p:spTree>
    <p:extLst>
      <p:ext uri="{BB962C8B-B14F-4D97-AF65-F5344CB8AC3E}">
        <p14:creationId xmlns:p14="http://schemas.microsoft.com/office/powerpoint/2010/main" val="217853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2600233-7154-461C-91F0-2A7FB59E69CD}" type="slidenum">
              <a:rPr lang="en-CA" smtClean="0"/>
              <a:t>20</a:t>
            </a:fld>
            <a:endParaRPr lang="en-CA"/>
          </a:p>
        </p:txBody>
      </p:sp>
    </p:spTree>
    <p:extLst>
      <p:ext uri="{BB962C8B-B14F-4D97-AF65-F5344CB8AC3E}">
        <p14:creationId xmlns:p14="http://schemas.microsoft.com/office/powerpoint/2010/main" val="307416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644E4164-557B-48F9-8117-420622E9634F}" type="datetime1">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391400" cy="914400"/>
          </a:xfrm>
        </p:spPr>
        <p:txBody>
          <a:bodyPr/>
          <a:lstStyle/>
          <a:p>
            <a:r>
              <a:rPr lang="en-US" dirty="0"/>
              <a:t>Click to edit Master title style</a:t>
            </a:r>
            <a:endParaRPr lang="en-CA"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C38D9E2-718B-4AB9-96A7-49DD09955F70}" type="datetime1">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B860649-A5B2-4EAA-9FA9-F44E8523D004}" type="datetime1">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29F142-34D8-4F6A-8E3F-E2E280809B60}" type="slidenum">
              <a:rPr lang="en-CA" smtClean="0"/>
              <a:t>‹#›</a:t>
            </a:fld>
            <a:endParaRPr lang="en-CA"/>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583FB11-1A36-46AE-9BB7-BC48B0F73758}" type="datetime1">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F3019-496B-44D4-BB7E-A74E6639F95B}" type="datetime1">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729A7BE-C5AD-4F1B-BA00-601F4DB7F093}" type="datetime1">
              <a:rPr lang="en-CA" smtClean="0"/>
              <a:t>2025-10-28</a:t>
            </a:fld>
            <a:endParaRPr lang="en-CA"/>
          </a:p>
        </p:txBody>
      </p:sp>
      <p:sp>
        <p:nvSpPr>
          <p:cNvPr id="6" name="Footer Placeholder 5"/>
          <p:cNvSpPr>
            <a:spLocks noGrp="1"/>
          </p:cNvSpPr>
          <p:nvPr>
            <p:ph type="ftr" sz="quarter" idx="11"/>
          </p:nvPr>
        </p:nvSpPr>
        <p:spPr/>
        <p:txBody>
          <a:bodyPr/>
          <a:lstStyle/>
          <a:p>
            <a:endParaRPr lang="en-CA"/>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D6AC7353-C5A7-486D-89EF-6E8AFE7FE349}" type="datetime1">
              <a:rPr lang="en-CA" smtClean="0"/>
              <a:t>2025-10-28</a:t>
            </a:fld>
            <a:endParaRPr lang="en-CA"/>
          </a:p>
        </p:txBody>
      </p:sp>
      <p:sp>
        <p:nvSpPr>
          <p:cNvPr id="8" name="Footer Placeholder 7"/>
          <p:cNvSpPr>
            <a:spLocks noGrp="1"/>
          </p:cNvSpPr>
          <p:nvPr>
            <p:ph type="ftr" sz="quarter" idx="11"/>
          </p:nvPr>
        </p:nvSpPr>
        <p:spPr/>
        <p:txBody>
          <a:bodyPr/>
          <a:lstStyle/>
          <a:p>
            <a:endParaRPr lang="en-CA"/>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2927" y="76200"/>
            <a:ext cx="8305800" cy="792162"/>
          </a:xfrm>
        </p:spPr>
        <p:txBody>
          <a:body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765E9969-9200-4FE3-9E22-D81B71E36318}" type="datetime1">
              <a:rPr lang="en-CA" smtClean="0"/>
              <a:t>2025-10-28</a:t>
            </a:fld>
            <a:endParaRPr lang="en-CA"/>
          </a:p>
        </p:txBody>
      </p:sp>
      <p:sp>
        <p:nvSpPr>
          <p:cNvPr id="4" name="Footer Placeholder 3"/>
          <p:cNvSpPr>
            <a:spLocks noGrp="1"/>
          </p:cNvSpPr>
          <p:nvPr>
            <p:ph type="ftr" sz="quarter" idx="11"/>
          </p:nvPr>
        </p:nvSpPr>
        <p:spPr/>
        <p:txBody>
          <a:bodyPr/>
          <a:lstStyle/>
          <a:p>
            <a:endParaRPr lang="en-CA"/>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Date Placeholder 13"/>
          <p:cNvSpPr>
            <a:spLocks noGrp="1"/>
          </p:cNvSpPr>
          <p:nvPr>
            <p:ph type="dt" sz="half" idx="10"/>
          </p:nvPr>
        </p:nvSpPr>
        <p:spPr/>
        <p:txBody>
          <a:bodyPr/>
          <a:lstStyle/>
          <a:p>
            <a:fld id="{35899A2D-DB34-4FAA-AE3A-42493CCC9BD0}" type="datetime1">
              <a:rPr lang="en-CA" smtClean="0"/>
              <a:t>2025-10-28</a:t>
            </a:fld>
            <a:endParaRPr lang="en-CA"/>
          </a:p>
        </p:txBody>
      </p:sp>
      <p:sp>
        <p:nvSpPr>
          <p:cNvPr id="15" name="Footer Placeholder 14"/>
          <p:cNvSpPr>
            <a:spLocks noGrp="1"/>
          </p:cNvSpPr>
          <p:nvPr>
            <p:ph type="ftr" sz="quarter" idx="11"/>
          </p:nvPr>
        </p:nvSpPr>
        <p:spPr/>
        <p:txBody>
          <a:bodyPr/>
          <a:lstStyle/>
          <a:p>
            <a:endParaRPr lang="en-CA"/>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endParaRPr lang="en-CA" dirty="0"/>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235B76-E02A-4150-9C4F-CFA989CC2906}" type="datetime1">
              <a:rPr lang="en-CA" smtClean="0"/>
              <a:t>2025-10-28</a:t>
            </a:fld>
            <a:endParaRPr lang="en-CA"/>
          </a:p>
        </p:txBody>
      </p:sp>
      <p:sp>
        <p:nvSpPr>
          <p:cNvPr id="6" name="Footer Placeholder 5"/>
          <p:cNvSpPr>
            <a:spLocks noGrp="1"/>
          </p:cNvSpPr>
          <p:nvPr>
            <p:ph type="ftr" sz="quarter" idx="11"/>
          </p:nvPr>
        </p:nvSpPr>
        <p:spPr/>
        <p:txBody>
          <a:bodyPr/>
          <a:lstStyle/>
          <a:p>
            <a:endParaRPr lang="en-CA"/>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A7FA6B-F1C0-4426-AF66-7B2F6F75B50F}" type="datetime1">
              <a:rPr lang="en-CA" smtClean="0"/>
              <a:t>2025-10-28</a:t>
            </a:fld>
            <a:endParaRPr lang="en-CA"/>
          </a:p>
        </p:txBody>
      </p:sp>
      <p:sp>
        <p:nvSpPr>
          <p:cNvPr id="6" name="Footer Placeholder 5"/>
          <p:cNvSpPr>
            <a:spLocks noGrp="1"/>
          </p:cNvSpPr>
          <p:nvPr>
            <p:ph type="ftr" sz="quarter" idx="11"/>
          </p:nvPr>
        </p:nvSpPr>
        <p:spPr/>
        <p:txBody>
          <a:bodyPr/>
          <a:lstStyle/>
          <a:p>
            <a:endParaRPr lang="en-CA"/>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6AF07-FC3A-4500-99A3-4C48CA49936A}" type="datetime1">
              <a:rPr lang="en-CA" smtClean="0"/>
              <a:t>2025-10-28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9F142-34D8-4F6A-8E3F-E2E280809B60}" type="slidenum">
              <a:rPr lang="en-CA" smtClean="0"/>
              <a:t>‹#›</a:t>
            </a:fld>
            <a:endParaRPr lang="en-CA"/>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430963"/>
            <a:ext cx="9144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userDrawn="1"/>
        </p:nvSpPr>
        <p:spPr>
          <a:xfrm>
            <a:off x="7848600" y="6553200"/>
            <a:ext cx="1219200" cy="276999"/>
          </a:xfrm>
          <a:prstGeom prst="rect">
            <a:avLst/>
          </a:prstGeom>
          <a:noFill/>
        </p:spPr>
        <p:txBody>
          <a:bodyPr wrap="square" rtlCol="0">
            <a:spAutoFit/>
          </a:bodyPr>
          <a:lstStyle/>
          <a:p>
            <a:r>
              <a:rPr lang="en-US" sz="1200" dirty="0">
                <a:latin typeface="Arial" pitchFamily="34" charset="0"/>
                <a:cs typeface="Arial" pitchFamily="34" charset="0"/>
              </a:rPr>
              <a:t>Page</a:t>
            </a:r>
            <a:r>
              <a:rPr lang="en-US" sz="1200" baseline="0" dirty="0">
                <a:latin typeface="Arial" pitchFamily="34" charset="0"/>
                <a:cs typeface="Arial" pitchFamily="34" charset="0"/>
              </a:rPr>
              <a:t> </a:t>
            </a:r>
            <a:fld id="{2788F92F-707E-489F-A80C-75989402F98C}" type="slidenum">
              <a:rPr lang="en-US" sz="1200" baseline="0" smtClean="0">
                <a:latin typeface="Arial" pitchFamily="34" charset="0"/>
                <a:cs typeface="Arial" pitchFamily="34" charset="0"/>
              </a:rPr>
              <a:t>‹#›</a:t>
            </a:fld>
            <a:r>
              <a:rPr lang="en-US" sz="1200" baseline="0" dirty="0">
                <a:latin typeface="Arial" pitchFamily="34" charset="0"/>
                <a:cs typeface="Arial" pitchFamily="34" charset="0"/>
              </a:rPr>
              <a:t> of 54</a:t>
            </a:r>
            <a:endParaRPr lang="en-CA" sz="1200" dirty="0">
              <a:latin typeface="Arial" pitchFamily="34" charset="0"/>
              <a:cs typeface="Arial" pitchFamily="34" charset="0"/>
            </a:endParaRPr>
          </a:p>
        </p:txBody>
      </p:sp>
      <p:grpSp>
        <p:nvGrpSpPr>
          <p:cNvPr id="10" name="Group 9"/>
          <p:cNvGrpSpPr/>
          <p:nvPr userDrawn="1"/>
        </p:nvGrpSpPr>
        <p:grpSpPr>
          <a:xfrm>
            <a:off x="146461" y="-63213"/>
            <a:ext cx="8964488" cy="923330"/>
            <a:chOff x="179512" y="4026424"/>
            <a:chExt cx="8964488" cy="923330"/>
          </a:xfrm>
        </p:grpSpPr>
        <p:grpSp>
          <p:nvGrpSpPr>
            <p:cNvPr id="11" name="Group 10"/>
            <p:cNvGrpSpPr/>
            <p:nvPr userDrawn="1"/>
          </p:nvGrpSpPr>
          <p:grpSpPr>
            <a:xfrm>
              <a:off x="179512" y="4094164"/>
              <a:ext cx="8964488" cy="787850"/>
              <a:chOff x="390128" y="3908965"/>
              <a:chExt cx="8638456" cy="787850"/>
            </a:xfrm>
          </p:grpSpPr>
          <p:pic>
            <p:nvPicPr>
              <p:cNvPr id="13"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771800" y="3908965"/>
                <a:ext cx="6256784" cy="7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0128" y="4008237"/>
                <a:ext cx="2267744" cy="637488"/>
              </a:xfrm>
              <a:prstGeom prst="rect">
                <a:avLst/>
              </a:prstGeom>
            </p:spPr>
          </p:pic>
        </p:grpSp>
        <p:sp>
          <p:nvSpPr>
            <p:cNvPr id="12" name="TextBox 11"/>
            <p:cNvSpPr txBox="1"/>
            <p:nvPr userDrawn="1"/>
          </p:nvSpPr>
          <p:spPr>
            <a:xfrm>
              <a:off x="4644008" y="4026424"/>
              <a:ext cx="4364708" cy="923330"/>
            </a:xfrm>
            <a:prstGeom prst="rect">
              <a:avLst/>
            </a:prstGeom>
            <a:noFill/>
          </p:spPr>
          <p:txBody>
            <a:bodyPr wrap="square" rtlCol="0">
              <a:spAutoFit/>
            </a:bodyPr>
            <a:lstStyle/>
            <a:p>
              <a:pPr algn="r"/>
              <a:endParaRPr lang="en-CA" baseline="0" dirty="0">
                <a:solidFill>
                  <a:schemeClr val="bg1"/>
                </a:solidFill>
              </a:endParaRPr>
            </a:p>
            <a:p>
              <a:pPr algn="r"/>
              <a:r>
                <a:rPr lang="en-CA" baseline="0" dirty="0">
                  <a:solidFill>
                    <a:schemeClr val="bg1"/>
                  </a:solidFill>
                </a:rPr>
                <a:t>Postings</a:t>
              </a:r>
            </a:p>
            <a:p>
              <a:pPr algn="r"/>
              <a:r>
                <a:rPr lang="en-CA" baseline="0" dirty="0">
                  <a:solidFill>
                    <a:schemeClr val="bg1"/>
                  </a:solidFill>
                </a:rPr>
                <a:t>Government of Alberta</a:t>
              </a:r>
            </a:p>
          </p:txBody>
        </p:sp>
      </p:grpSp>
      <p:sp>
        <p:nvSpPr>
          <p:cNvPr id="9" name="MSIPCMContentMarking" descr="{&quot;HashCode&quot;:-1542678785,&quot;Placement&quot;:&quot;Footer&quot;,&quot;Top&quot;:517.997253,&quot;Left&quot;:0.0,&quot;SlideWidth&quot;:720,&quot;SlideHeight&quot;:540}"/>
          <p:cNvSpPr txBox="1"/>
          <p:nvPr userDrawn="1"/>
        </p:nvSpPr>
        <p:spPr>
          <a:xfrm>
            <a:off x="0" y="65785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a:solidFill>
                  <a:srgbClr val="000000"/>
                </a:solidFill>
                <a:latin typeface="Calibri" panose="020F0502020204030204" pitchFamily="34" charset="0"/>
              </a:rPr>
              <a:t>Classification: Protected 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21.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slide" Target="slide48.xml"/></Relationships>
</file>

<file path=ppt/slides/_rels/slide5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mailto:Postings.Energy@gov.ab.ca" TargetMode="External"/><Relationship Id="rId2" Type="http://schemas.openxmlformats.org/officeDocument/2006/relationships/hyperlink" Target="https://training.energy.gov.ab.ca/Pages/default.aspx" TargetMode="External"/><Relationship Id="rId1" Type="http://schemas.openxmlformats.org/officeDocument/2006/relationships/slideLayout" Target="../slideLayouts/slideLayout7.xml"/><Relationship Id="rId4" Type="http://schemas.openxmlformats.org/officeDocument/2006/relationships/hyperlink" Target="mailto:OSTenure@gov.ab.c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mailto:Posting.Energy@gov.ab.ca"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41875" y="2614136"/>
            <a:ext cx="3159125" cy="738664"/>
          </a:xfrm>
          <a:prstGeom prst="rect">
            <a:avLst/>
          </a:prstGeom>
        </p:spPr>
        <p:txBody>
          <a:bodyPr wrap="square" lIns="0" tIns="0" rIns="0" bIns="0">
            <a:spAutoFit/>
          </a:bodyPr>
          <a:lstStyle/>
          <a:p>
            <a:r>
              <a:rPr lang="en-CA" sz="1200" dirty="0">
                <a:latin typeface="Arial" pitchFamily="34" charset="0"/>
                <a:cs typeface="Arial" pitchFamily="34" charset="0"/>
              </a:rPr>
              <a:t>The </a:t>
            </a:r>
            <a:r>
              <a:rPr lang="en-CA" sz="1200" b="1" dirty="0">
                <a:latin typeface="Arial" pitchFamily="34" charset="0"/>
                <a:cs typeface="Arial" pitchFamily="34" charset="0"/>
              </a:rPr>
              <a:t>Query</a:t>
            </a:r>
            <a:r>
              <a:rPr lang="en-CA" sz="1200" dirty="0">
                <a:latin typeface="Arial" pitchFamily="34" charset="0"/>
                <a:cs typeface="Arial" pitchFamily="34" charset="0"/>
              </a:rPr>
              <a:t> functionality in Posting allows users to search for Crown mineral rights that are available before a posting request is submitted.</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35000" y="487362"/>
            <a:ext cx="1270000" cy="884238"/>
          </a:xfrm>
        </p:spPr>
        <p:txBody>
          <a:bodyPr>
            <a:normAutofit/>
          </a:bodyPr>
          <a:lstStyle/>
          <a:p>
            <a:pPr algn="l"/>
            <a:r>
              <a:rPr lang="en-CA" sz="100" b="1" dirty="0">
                <a:solidFill>
                  <a:schemeClr val="bg1"/>
                </a:solidFill>
                <a:latin typeface="Arial" pitchFamily="34" charset="0"/>
                <a:cs typeface="Arial" pitchFamily="34" charset="0"/>
              </a:rPr>
              <a:t>Welcome</a:t>
            </a:r>
          </a:p>
        </p:txBody>
      </p:sp>
      <p:sp>
        <p:nvSpPr>
          <p:cNvPr id="7" name="Text Box 5"/>
          <p:cNvSpPr txBox="1">
            <a:spLocks noChangeArrowheads="1"/>
          </p:cNvSpPr>
          <p:nvPr/>
        </p:nvSpPr>
        <p:spPr bwMode="auto">
          <a:xfrm>
            <a:off x="27711" y="1573560"/>
            <a:ext cx="4474165" cy="2160240"/>
          </a:xfrm>
          <a:prstGeom prst="rect">
            <a:avLst/>
          </a:prstGeom>
          <a:noFill/>
          <a:ln w="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scene3d>
              <a:camera prst="orthographicFront">
                <a:rot lat="0" lon="6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0" b="1" i="0" u="none" strike="noStrike" cap="none" normalizeH="0" dirty="0">
                <a:ln>
                  <a:noFill/>
                </a:ln>
                <a:solidFill>
                  <a:srgbClr val="2160AD"/>
                </a:solidFill>
                <a:effectLst/>
                <a:latin typeface="Freestyle Script" pitchFamily="66" charset="0"/>
                <a:cs typeface="Arial" pitchFamily="34" charset="0"/>
              </a:rPr>
              <a:t>Welcome!</a:t>
            </a:r>
          </a:p>
        </p:txBody>
      </p:sp>
      <p:sp>
        <p:nvSpPr>
          <p:cNvPr id="8" name="Rectangle 7"/>
          <p:cNvSpPr/>
          <p:nvPr/>
        </p:nvSpPr>
        <p:spPr>
          <a:xfrm>
            <a:off x="335679" y="3087469"/>
            <a:ext cx="4197076" cy="646331"/>
          </a:xfrm>
          <a:prstGeom prst="rect">
            <a:avLst/>
          </a:prstGeom>
        </p:spPr>
        <p:txBody>
          <a:bodyPr wrap="square">
            <a:spAutoFit/>
          </a:bodyPr>
          <a:lstStyle/>
          <a:p>
            <a:pPr lvl="0" algn="ctr" fontAlgn="base">
              <a:spcBef>
                <a:spcPct val="0"/>
              </a:spcBef>
              <a:spcAft>
                <a:spcPct val="0"/>
              </a:spcAft>
            </a:pPr>
            <a:r>
              <a:rPr lang="en-US" b="1" dirty="0">
                <a:solidFill>
                  <a:srgbClr val="0070C0"/>
                </a:solidFill>
                <a:latin typeface="Arial" pitchFamily="34" charset="0"/>
                <a:cs typeface="Arial" pitchFamily="34" charset="0"/>
              </a:rPr>
              <a:t>To the ETS – Query</a:t>
            </a:r>
          </a:p>
          <a:p>
            <a:pPr lvl="0" algn="ctr" fontAlgn="base">
              <a:spcBef>
                <a:spcPct val="0"/>
              </a:spcBef>
              <a:spcAft>
                <a:spcPct val="0"/>
              </a:spcAft>
            </a:pPr>
            <a:r>
              <a:rPr lang="en-US" b="1" dirty="0">
                <a:solidFill>
                  <a:srgbClr val="0070C0"/>
                </a:solidFill>
                <a:latin typeface="Arial" pitchFamily="34" charset="0"/>
                <a:cs typeface="Arial" pitchFamily="34" charset="0"/>
              </a:rPr>
              <a:t>Online Training Course</a:t>
            </a:r>
            <a:endParaRPr lang="en-US" dirty="0">
              <a:solidFill>
                <a:srgbClr val="0070C0"/>
              </a:solidFill>
              <a:latin typeface="Arial" pitchFamily="34" charset="0"/>
              <a:cs typeface="Arial" pitchFamily="34" charset="0"/>
            </a:endParaRP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3" action="ppaction://hlinksldjump"/>
              </a:rPr>
              <a:t>Back to Query by Map</a:t>
            </a:r>
            <a:endParaRPr lang="en-CA" sz="1200" b="1" i="1" dirty="0">
              <a:solidFill>
                <a:prstClr val="black"/>
              </a:solidFill>
              <a:latin typeface="Arial" pitchFamily="34" charset="0"/>
              <a:cs typeface="Arial" pitchFamily="34" charset="0"/>
            </a:endParaRPr>
          </a:p>
        </p:txBody>
      </p:sp>
      <p:sp>
        <p:nvSpPr>
          <p:cNvPr id="8" name="Rounded Rectangular Callout 7"/>
          <p:cNvSpPr/>
          <p:nvPr/>
        </p:nvSpPr>
        <p:spPr>
          <a:xfrm>
            <a:off x="3124200" y="5891599"/>
            <a:ext cx="1023620" cy="533400"/>
          </a:xfrm>
          <a:prstGeom prst="wedgeRoundRectCallout">
            <a:avLst>
              <a:gd name="adj1" fmla="val 179049"/>
              <a:gd name="adj2" fmla="val -98618"/>
              <a:gd name="adj3" fmla="val 16667"/>
            </a:avLst>
          </a:pr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itchFamily="34" charset="0"/>
                <a:cs typeface="Arial" pitchFamily="34" charset="0"/>
              </a:rPr>
              <a:t>Results are displayed</a:t>
            </a:r>
            <a:endParaRPr lang="en-CA" sz="1200" dirty="0">
              <a:solidFill>
                <a:schemeClr val="tx1"/>
              </a:solidFill>
              <a:latin typeface="Arial" pitchFamily="34" charset="0"/>
              <a:cs typeface="Arial" pitchFamily="34" charset="0"/>
            </a:endParaRPr>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003" y="2904786"/>
            <a:ext cx="3371857" cy="339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295400"/>
            <a:ext cx="4942840" cy="444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282259"/>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sp>
        <p:nvSpPr>
          <p:cNvPr id="9" name="Rounded Rectangular Callout 8"/>
          <p:cNvSpPr/>
          <p:nvPr/>
        </p:nvSpPr>
        <p:spPr>
          <a:xfrm>
            <a:off x="5867400" y="5904002"/>
            <a:ext cx="1019486" cy="556191"/>
          </a:xfrm>
          <a:prstGeom prst="wedgeRoundRectCallout">
            <a:avLst>
              <a:gd name="adj1" fmla="val 157625"/>
              <a:gd name="adj2" fmla="val -96399"/>
              <a:gd name="adj3" fmla="val 16667"/>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itchFamily="34" charset="0"/>
                <a:cs typeface="Arial" pitchFamily="34" charset="0"/>
              </a:rPr>
              <a:t>Detailed Report is displayed</a:t>
            </a:r>
            <a:endParaRPr lang="en-CA" sz="1200" dirty="0">
              <a:solidFill>
                <a:schemeClr val="tx1"/>
              </a:solidFill>
              <a:latin typeface="Arial" pitchFamily="34" charset="0"/>
              <a:cs typeface="Arial"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131"/>
            <a:ext cx="4724400" cy="453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C:\Users\rendels\AppData\Local\Temp\SNAGHTMLd12612c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5688" y="1600200"/>
            <a:ext cx="337506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606761"/>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1828800"/>
            <a:ext cx="8220362" cy="3886200"/>
          </a:xfrm>
          <a:prstGeom prst="rect">
            <a:avLst/>
          </a:prstGeom>
        </p:spPr>
      </p:pic>
    </p:spTree>
    <p:extLst>
      <p:ext uri="{BB962C8B-B14F-4D97-AF65-F5344CB8AC3E}">
        <p14:creationId xmlns:p14="http://schemas.microsoft.com/office/powerpoint/2010/main" val="769326885"/>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1219200" y="1582140"/>
            <a:ext cx="6953824" cy="4209060"/>
          </a:xfrm>
          <a:prstGeom prst="rect">
            <a:avLst/>
          </a:prstGeom>
        </p:spPr>
      </p:pic>
    </p:spTree>
    <p:extLst>
      <p:ext uri="{BB962C8B-B14F-4D97-AF65-F5344CB8AC3E}">
        <p14:creationId xmlns:p14="http://schemas.microsoft.com/office/powerpoint/2010/main" val="1856041490"/>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pic>
        <p:nvPicPr>
          <p:cNvPr id="1026" name="Picture 2" descr="C:\Users\KERRY-~1.KRY\AppData\Local\Temp\SNAGHTML36b49d8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 y="1295400"/>
            <a:ext cx="882161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56300"/>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597"/>
          <a:stretch/>
        </p:blipFill>
        <p:spPr bwMode="auto">
          <a:xfrm>
            <a:off x="3841560" y="2895600"/>
            <a:ext cx="5226240" cy="3262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C:\Users\rendels\AppData\Local\Temp\SNAGHTMLd16ab1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21" y="1447800"/>
            <a:ext cx="5105400" cy="399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047155"/>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57" t="15733" r="9674" b="16351"/>
          <a:stretch/>
        </p:blipFill>
        <p:spPr bwMode="auto">
          <a:xfrm>
            <a:off x="643095" y="1366576"/>
            <a:ext cx="4157505" cy="2900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478669"/>
            <a:ext cx="45910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710685"/>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09" y="1204787"/>
            <a:ext cx="5476875"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8729"/>
          <a:stretch/>
        </p:blipFill>
        <p:spPr bwMode="auto">
          <a:xfrm>
            <a:off x="4091609" y="3733800"/>
            <a:ext cx="5052391" cy="2417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35690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 y="1412899"/>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399" y="3282199"/>
            <a:ext cx="47625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4" action="ppaction://hlinksldjump"/>
              </a:rPr>
              <a:t>Back to Query by Map</a:t>
            </a:r>
            <a:endParaRPr lang="en-CA" sz="1200" b="1" i="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720042244"/>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53482"/>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512" y="3048000"/>
            <a:ext cx="5338587" cy="321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4" action="ppaction://hlinksldjump"/>
              </a:rPr>
              <a:t>Back to Query by Map</a:t>
            </a:r>
            <a:endParaRPr lang="en-CA" sz="1200" b="1" i="1" dirty="0">
              <a:solidFill>
                <a:prstClr val="black"/>
              </a:solidFill>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304800" y="3826331"/>
            <a:ext cx="1066800" cy="1012033"/>
          </a:xfrm>
          <a:prstGeom prst="rect">
            <a:avLst/>
          </a:prstGeom>
        </p:spPr>
      </p:pic>
      <p:pic>
        <p:nvPicPr>
          <p:cNvPr id="6" name="Picture 5"/>
          <p:cNvPicPr>
            <a:picLocks noChangeAspect="1"/>
          </p:cNvPicPr>
          <p:nvPr/>
        </p:nvPicPr>
        <p:blipFill>
          <a:blip r:embed="rId5"/>
          <a:stretch>
            <a:fillRect/>
          </a:stretch>
        </p:blipFill>
        <p:spPr>
          <a:xfrm>
            <a:off x="3462512" y="5584520"/>
            <a:ext cx="990600" cy="870560"/>
          </a:xfrm>
          <a:prstGeom prst="rect">
            <a:avLst/>
          </a:prstGeom>
        </p:spPr>
      </p:pic>
    </p:spTree>
    <p:extLst>
      <p:ext uri="{BB962C8B-B14F-4D97-AF65-F5344CB8AC3E}">
        <p14:creationId xmlns:p14="http://schemas.microsoft.com/office/powerpoint/2010/main" val="303766813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1143000"/>
            <a:ext cx="1219200" cy="974035"/>
          </a:xfrm>
        </p:spPr>
        <p:txBody>
          <a:bodyPr/>
          <a:lstStyle/>
          <a:p>
            <a:pPr algn="l"/>
            <a:r>
              <a:rPr lang="en-CA" sz="1600" b="1" dirty="0">
                <a:latin typeface="Arial" pitchFamily="34" charset="0"/>
                <a:cs typeface="Arial" pitchFamily="34" charset="0"/>
              </a:rPr>
              <a:t>Revisions</a:t>
            </a:r>
          </a:p>
        </p:txBody>
      </p:sp>
      <p:graphicFrame>
        <p:nvGraphicFramePr>
          <p:cNvPr id="3" name="Table 2"/>
          <p:cNvGraphicFramePr>
            <a:graphicFrameLocks noGrp="1"/>
          </p:cNvGraphicFramePr>
          <p:nvPr>
            <p:extLst>
              <p:ext uri="{D42A27DB-BD31-4B8C-83A1-F6EECF244321}">
                <p14:modId xmlns:p14="http://schemas.microsoft.com/office/powerpoint/2010/main" val="1647222142"/>
              </p:ext>
            </p:extLst>
          </p:nvPr>
        </p:nvGraphicFramePr>
        <p:xfrm>
          <a:off x="1835696" y="2708920"/>
          <a:ext cx="6096000" cy="3302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Date</a:t>
                      </a:r>
                      <a:endParaRPr lang="en-CA" dirty="0"/>
                    </a:p>
                  </a:txBody>
                  <a:tcPr/>
                </a:tc>
                <a:tc>
                  <a:txBody>
                    <a:bodyPr/>
                    <a:lstStyle/>
                    <a:p>
                      <a:r>
                        <a:rPr lang="en-US" dirty="0"/>
                        <a:t>Revisions Type</a:t>
                      </a:r>
                      <a:endParaRPr lang="en-CA" dirty="0"/>
                    </a:p>
                  </a:txBody>
                  <a:tcPr/>
                </a:tc>
                <a:tc>
                  <a:txBody>
                    <a:bodyPr/>
                    <a:lstStyle/>
                    <a:p>
                      <a:r>
                        <a:rPr lang="en-US" dirty="0"/>
                        <a:t>Page Number</a:t>
                      </a:r>
                      <a:endParaRPr lang="en-CA" dirty="0"/>
                    </a:p>
                  </a:txBody>
                  <a:tcPr/>
                </a:tc>
                <a:extLst>
                  <a:ext uri="{0D108BD9-81ED-4DB2-BD59-A6C34878D82A}">
                    <a16:rowId xmlns:a16="http://schemas.microsoft.com/office/drawing/2014/main" val="10000"/>
                  </a:ext>
                </a:extLst>
              </a:tr>
              <a:tr h="370840">
                <a:tc>
                  <a:txBody>
                    <a:bodyPr/>
                    <a:lstStyle/>
                    <a:p>
                      <a:r>
                        <a:rPr lang="en-US" dirty="0"/>
                        <a:t>August 31, 2012</a:t>
                      </a:r>
                      <a:endParaRPr lang="en-CA" dirty="0"/>
                    </a:p>
                  </a:txBody>
                  <a:tcPr/>
                </a:tc>
                <a:tc>
                  <a:txBody>
                    <a:bodyPr/>
                    <a:lstStyle/>
                    <a:p>
                      <a:r>
                        <a:rPr lang="en-US" dirty="0"/>
                        <a:t>Conversion</a:t>
                      </a:r>
                      <a:endParaRPr lang="en-CA" dirty="0"/>
                    </a:p>
                  </a:txBody>
                  <a:tcPr/>
                </a:tc>
                <a:tc>
                  <a:txBody>
                    <a:bodyPr/>
                    <a:lstStyle/>
                    <a:p>
                      <a:r>
                        <a:rPr lang="en-US" dirty="0"/>
                        <a:t>All</a:t>
                      </a:r>
                      <a:endParaRPr lang="en-CA" dirty="0"/>
                    </a:p>
                  </a:txBody>
                  <a:tcPr/>
                </a:tc>
                <a:extLst>
                  <a:ext uri="{0D108BD9-81ED-4DB2-BD59-A6C34878D82A}">
                    <a16:rowId xmlns:a16="http://schemas.microsoft.com/office/drawing/2014/main" val="10001"/>
                  </a:ext>
                </a:extLst>
              </a:tr>
              <a:tr h="370840">
                <a:tc>
                  <a:txBody>
                    <a:bodyPr/>
                    <a:lstStyle/>
                    <a:p>
                      <a:r>
                        <a:rPr lang="en-US" dirty="0"/>
                        <a:t>May 10, 2013</a:t>
                      </a:r>
                      <a:endParaRPr lang="en-CA" dirty="0"/>
                    </a:p>
                  </a:txBody>
                  <a:tcPr/>
                </a:tc>
                <a:tc>
                  <a:txBody>
                    <a:bodyPr/>
                    <a:lstStyle/>
                    <a:p>
                      <a:r>
                        <a:rPr lang="en-US" dirty="0"/>
                        <a:t>Updated Query by Map </a:t>
                      </a:r>
                      <a:endParaRPr lang="en-CA" dirty="0"/>
                    </a:p>
                  </a:txBody>
                  <a:tcPr/>
                </a:tc>
                <a:tc>
                  <a:txBody>
                    <a:bodyPr/>
                    <a:lstStyle/>
                    <a:p>
                      <a:r>
                        <a:rPr lang="en-US" dirty="0"/>
                        <a:t>4 - 25</a:t>
                      </a:r>
                      <a:endParaRPr lang="en-CA" dirty="0"/>
                    </a:p>
                  </a:txBody>
                  <a:tcPr/>
                </a:tc>
                <a:extLst>
                  <a:ext uri="{0D108BD9-81ED-4DB2-BD59-A6C34878D82A}">
                    <a16:rowId xmlns:a16="http://schemas.microsoft.com/office/drawing/2014/main" val="10002"/>
                  </a:ext>
                </a:extLst>
              </a:tr>
              <a:tr h="370840">
                <a:tc>
                  <a:txBody>
                    <a:bodyPr/>
                    <a:lstStyle/>
                    <a:p>
                      <a:r>
                        <a:rPr lang="en-CA" dirty="0"/>
                        <a:t>June 2016</a:t>
                      </a:r>
                    </a:p>
                  </a:txBody>
                  <a:tcPr/>
                </a:tc>
                <a:tc>
                  <a:txBody>
                    <a:bodyPr/>
                    <a:lstStyle/>
                    <a:p>
                      <a:r>
                        <a:rPr lang="en-CA" dirty="0"/>
                        <a:t>Updated Query by Map</a:t>
                      </a:r>
                    </a:p>
                  </a:txBody>
                  <a:tcPr/>
                </a:tc>
                <a:tc>
                  <a:txBody>
                    <a:bodyPr/>
                    <a:lstStyle/>
                    <a:p>
                      <a:r>
                        <a:rPr lang="en-CA" dirty="0"/>
                        <a:t>4-13</a:t>
                      </a:r>
                    </a:p>
                  </a:txBody>
                  <a:tcPr/>
                </a:tc>
                <a:extLst>
                  <a:ext uri="{0D108BD9-81ED-4DB2-BD59-A6C34878D82A}">
                    <a16:rowId xmlns:a16="http://schemas.microsoft.com/office/drawing/2014/main" val="10003"/>
                  </a:ext>
                </a:extLst>
              </a:tr>
              <a:tr h="370840">
                <a:tc>
                  <a:txBody>
                    <a:bodyPr/>
                    <a:lstStyle/>
                    <a:p>
                      <a:r>
                        <a:rPr lang="en-CA" dirty="0"/>
                        <a:t>April 2020</a:t>
                      </a:r>
                    </a:p>
                  </a:txBody>
                  <a:tcPr/>
                </a:tc>
                <a:tc>
                  <a:txBody>
                    <a:bodyPr/>
                    <a:lstStyle/>
                    <a:p>
                      <a:r>
                        <a:rPr lang="en-CA" dirty="0"/>
                        <a:t>Update</a:t>
                      </a:r>
                      <a:r>
                        <a:rPr lang="en-CA" baseline="0" dirty="0"/>
                        <a:t> Headers and links</a:t>
                      </a:r>
                      <a:r>
                        <a:rPr lang="en-CA" dirty="0"/>
                        <a:t> </a:t>
                      </a:r>
                    </a:p>
                  </a:txBody>
                  <a:tcPr/>
                </a:tc>
                <a:tc>
                  <a:txBody>
                    <a:bodyPr/>
                    <a:lstStyle/>
                    <a:p>
                      <a:r>
                        <a:rPr lang="en-CA" dirty="0"/>
                        <a:t>All</a:t>
                      </a:r>
                    </a:p>
                  </a:txBody>
                  <a:tcPr/>
                </a:tc>
                <a:extLst>
                  <a:ext uri="{0D108BD9-81ED-4DB2-BD59-A6C34878D82A}">
                    <a16:rowId xmlns:a16="http://schemas.microsoft.com/office/drawing/2014/main" val="3038553247"/>
                  </a:ext>
                </a:extLst>
              </a:tr>
              <a:tr h="370840">
                <a:tc>
                  <a:txBody>
                    <a:bodyPr/>
                    <a:lstStyle/>
                    <a:p>
                      <a:r>
                        <a:rPr lang="en-CA" dirty="0"/>
                        <a:t>December 2020</a:t>
                      </a:r>
                    </a:p>
                  </a:txBody>
                  <a:tcPr/>
                </a:tc>
                <a:tc>
                  <a:txBody>
                    <a:bodyPr/>
                    <a:lstStyle/>
                    <a:p>
                      <a:r>
                        <a:rPr lang="en-CA" dirty="0"/>
                        <a:t>Update ETS login page</a:t>
                      </a:r>
                    </a:p>
                  </a:txBody>
                  <a:tcPr/>
                </a:tc>
                <a:tc>
                  <a:txBody>
                    <a:bodyPr/>
                    <a:lstStyle/>
                    <a:p>
                      <a:r>
                        <a:rPr lang="en-CA" dirty="0"/>
                        <a:t>Various</a:t>
                      </a:r>
                    </a:p>
                  </a:txBody>
                  <a:tcPr/>
                </a:tc>
                <a:extLst>
                  <a:ext uri="{0D108BD9-81ED-4DB2-BD59-A6C34878D82A}">
                    <a16:rowId xmlns:a16="http://schemas.microsoft.com/office/drawing/2014/main" val="2144203368"/>
                  </a:ext>
                </a:extLst>
              </a:tr>
            </a:tbl>
          </a:graphicData>
        </a:graphic>
      </p:graphicFrame>
    </p:spTree>
    <p:extLst>
      <p:ext uri="{BB962C8B-B14F-4D97-AF65-F5344CB8AC3E}">
        <p14:creationId xmlns:p14="http://schemas.microsoft.com/office/powerpoint/2010/main" val="3928549087"/>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87907"/>
            <a:ext cx="7620000" cy="458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4" action="ppaction://hlinksldjump"/>
              </a:rPr>
              <a:t>Back to Query by Map</a:t>
            </a:r>
            <a:endParaRPr lang="en-CA" sz="1200" b="1" i="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256519195"/>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324351" y="1585079"/>
            <a:ext cx="3981449" cy="3139321"/>
          </a:xfrm>
          <a:prstGeom prst="rect">
            <a:avLst/>
          </a:prstGeom>
        </p:spPr>
        <p:txBody>
          <a:bodyPr wrap="square" lIns="0" tIns="0" rIns="0" bIns="0">
            <a:spAutoFit/>
          </a:bodyPr>
          <a:lstStyle/>
          <a:p>
            <a:r>
              <a:rPr lang="en-CA" sz="1200" dirty="0">
                <a:latin typeface="Arial" pitchFamily="34" charset="0"/>
                <a:cs typeface="Arial" pitchFamily="34" charset="0"/>
              </a:rPr>
              <a:t>This option allows you to search for available Crown mineral rights or active agreements for the land you enter.</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Selecting Rights Available will provide a report of all the Rights Available for the entered Land and Zone range.</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Selecting Agreements will provide a report of all the current Agreements in the entered Land and Zone range. </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The report can be sorted geographically by land or by disposed/undisposed. </a:t>
            </a:r>
            <a:br>
              <a:rPr lang="en-CA" sz="1200" dirty="0">
                <a:latin typeface="Arial" pitchFamily="34" charset="0"/>
                <a:cs typeface="Arial" pitchFamily="34" charset="0"/>
              </a:rPr>
            </a:br>
            <a:endParaRPr lang="en-CA" sz="1200" dirty="0">
              <a:latin typeface="Arial" pitchFamily="34" charset="0"/>
              <a:cs typeface="Arial" pitchFamily="34" charset="0"/>
            </a:endParaRPr>
          </a:p>
          <a:p>
            <a:r>
              <a:rPr lang="en-CA" sz="1200" dirty="0">
                <a:latin typeface="Arial" pitchFamily="34" charset="0"/>
                <a:cs typeface="Arial" pitchFamily="34" charset="0"/>
              </a:rPr>
              <a:t>If the ‘Expiring in’ field is specified in an agreement type query, the query will return any agreements expiring in the specified time period. </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3" name="Picture 4" descr="Posting - Query by Land - graphic"/>
          <p:cNvPicPr>
            <a:picLocks noChangeArrowheads="1"/>
          </p:cNvPicPr>
          <p:nvPr/>
        </p:nvPicPr>
        <p:blipFill>
          <a:blip r:embed="rId2" cstate="print"/>
          <a:srcRect/>
          <a:stretch>
            <a:fillRect/>
          </a:stretch>
        </p:blipFill>
        <p:spPr bwMode="auto">
          <a:xfrm>
            <a:off x="269875" y="1498600"/>
            <a:ext cx="3844925" cy="3225800"/>
          </a:xfrm>
          <a:prstGeom prst="rect">
            <a:avLst/>
          </a:prstGeom>
          <a:noFill/>
        </p:spPr>
      </p:pic>
      <p:sp>
        <p:nvSpPr>
          <p:cNvPr id="4" name="Rectangle 3"/>
          <p:cNvSpPr>
            <a:spLocks/>
          </p:cNvSpPr>
          <p:nvPr/>
        </p:nvSpPr>
        <p:spPr>
          <a:xfrm>
            <a:off x="7667625" y="6019800"/>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21 to 45)</a:t>
            </a:r>
            <a:endParaRPr lang="en-CA" sz="1200" b="1" i="1" dirty="0">
              <a:latin typeface="Arial" pitchFamily="34" charset="0"/>
              <a:cs typeface="Arial" pitchFamily="34" charset="0"/>
            </a:endParaRPr>
          </a:p>
        </p:txBody>
      </p:sp>
      <p:sp>
        <p:nvSpPr>
          <p:cNvPr id="6" name="Title 5"/>
          <p:cNvSpPr>
            <a:spLocks noGrp="1"/>
          </p:cNvSpPr>
          <p:nvPr>
            <p:ph type="title" idx="4294967295"/>
          </p:nvPr>
        </p:nvSpPr>
        <p:spPr>
          <a:xfrm>
            <a:off x="249997" y="914400"/>
            <a:ext cx="1676400" cy="797759"/>
          </a:xfrm>
        </p:spPr>
        <p:txBody>
          <a:bodyPr>
            <a:normAutofit/>
          </a:bodyPr>
          <a:lstStyle/>
          <a:p>
            <a:pPr algn="l"/>
            <a:r>
              <a:rPr lang="en-CA" sz="1600" b="1" dirty="0">
                <a:latin typeface="Arial" pitchFamily="34" charset="0"/>
                <a:cs typeface="Arial" pitchFamily="34" charset="0"/>
              </a:rPr>
              <a:t>Query by Land</a:t>
            </a:r>
          </a:p>
        </p:txBody>
      </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313557"/>
            <a:ext cx="4953000" cy="3001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4"/>
          <a:stretch>
            <a:fillRect/>
          </a:stretch>
        </p:blipFill>
        <p:spPr>
          <a:xfrm>
            <a:off x="4038600" y="5573161"/>
            <a:ext cx="771525" cy="843294"/>
          </a:xfrm>
          <a:prstGeom prst="rect">
            <a:avLst/>
          </a:prstGeom>
        </p:spPr>
      </p:pic>
      <p:pic>
        <p:nvPicPr>
          <p:cNvPr id="5" name="Picture 4">
            <a:extLst>
              <a:ext uri="{FF2B5EF4-FFF2-40B4-BE49-F238E27FC236}">
                <a16:creationId xmlns:a16="http://schemas.microsoft.com/office/drawing/2014/main" id="{9C31F7BC-B83A-4C32-B6AC-E3E4EBE4583E}"/>
              </a:ext>
            </a:extLst>
          </p:cNvPr>
          <p:cNvPicPr>
            <a:picLocks noChangeAspect="1"/>
          </p:cNvPicPr>
          <p:nvPr/>
        </p:nvPicPr>
        <p:blipFill>
          <a:blip r:embed="rId5"/>
          <a:stretch>
            <a:fillRect/>
          </a:stretch>
        </p:blipFill>
        <p:spPr>
          <a:xfrm>
            <a:off x="381000" y="967509"/>
            <a:ext cx="7010400" cy="2244668"/>
          </a:xfrm>
          <a:prstGeom prst="rect">
            <a:avLst/>
          </a:prstGeom>
        </p:spPr>
      </p:pic>
    </p:spTree>
    <p:extLst>
      <p:ext uri="{BB962C8B-B14F-4D97-AF65-F5344CB8AC3E}">
        <p14:creationId xmlns:p14="http://schemas.microsoft.com/office/powerpoint/2010/main" val="3421239730"/>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24584"/>
            <a:ext cx="4953000" cy="3001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13404"/>
            <a:ext cx="5448300" cy="330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3657601" y="5638800"/>
            <a:ext cx="623989" cy="682034"/>
          </a:xfrm>
          <a:prstGeom prst="rect">
            <a:avLst/>
          </a:prstGeom>
        </p:spPr>
      </p:pic>
      <p:pic>
        <p:nvPicPr>
          <p:cNvPr id="3" name="Picture 2"/>
          <p:cNvPicPr>
            <a:picLocks noChangeAspect="1"/>
          </p:cNvPicPr>
          <p:nvPr/>
        </p:nvPicPr>
        <p:blipFill>
          <a:blip r:embed="rId5"/>
          <a:stretch>
            <a:fillRect/>
          </a:stretch>
        </p:blipFill>
        <p:spPr>
          <a:xfrm>
            <a:off x="253163" y="3654673"/>
            <a:ext cx="1228571" cy="1342857"/>
          </a:xfrm>
          <a:prstGeom prst="rect">
            <a:avLst/>
          </a:prstGeom>
        </p:spPr>
      </p:pic>
    </p:spTree>
    <p:extLst>
      <p:ext uri="{BB962C8B-B14F-4D97-AF65-F5344CB8AC3E}">
        <p14:creationId xmlns:p14="http://schemas.microsoft.com/office/powerpoint/2010/main" val="1843538618"/>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7" y="1269081"/>
            <a:ext cx="5562600" cy="337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2667000"/>
            <a:ext cx="6134100" cy="371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3048000" y="5577289"/>
            <a:ext cx="661054" cy="722547"/>
          </a:xfrm>
          <a:prstGeom prst="rect">
            <a:avLst/>
          </a:prstGeom>
        </p:spPr>
      </p:pic>
      <p:pic>
        <p:nvPicPr>
          <p:cNvPr id="3" name="Picture 2"/>
          <p:cNvPicPr>
            <a:picLocks noChangeAspect="1"/>
          </p:cNvPicPr>
          <p:nvPr/>
        </p:nvPicPr>
        <p:blipFill>
          <a:blip r:embed="rId5"/>
          <a:stretch>
            <a:fillRect/>
          </a:stretch>
        </p:blipFill>
        <p:spPr>
          <a:xfrm>
            <a:off x="56321" y="3886200"/>
            <a:ext cx="914400" cy="999461"/>
          </a:xfrm>
          <a:prstGeom prst="rect">
            <a:avLst/>
          </a:prstGeom>
        </p:spPr>
      </p:pic>
    </p:spTree>
    <p:extLst>
      <p:ext uri="{BB962C8B-B14F-4D97-AF65-F5344CB8AC3E}">
        <p14:creationId xmlns:p14="http://schemas.microsoft.com/office/powerpoint/2010/main" val="2003145119"/>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16" y="1316849"/>
            <a:ext cx="5562600" cy="337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89528"/>
            <a:ext cx="5410200" cy="327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3738056" y="5588755"/>
            <a:ext cx="728181" cy="795919"/>
          </a:xfrm>
          <a:prstGeom prst="rect">
            <a:avLst/>
          </a:prstGeom>
        </p:spPr>
      </p:pic>
      <p:pic>
        <p:nvPicPr>
          <p:cNvPr id="3" name="Picture 2"/>
          <p:cNvPicPr>
            <a:picLocks noChangeAspect="1"/>
          </p:cNvPicPr>
          <p:nvPr/>
        </p:nvPicPr>
        <p:blipFill>
          <a:blip r:embed="rId5"/>
          <a:stretch>
            <a:fillRect/>
          </a:stretch>
        </p:blipFill>
        <p:spPr>
          <a:xfrm>
            <a:off x="232856" y="3699147"/>
            <a:ext cx="1115438" cy="1219200"/>
          </a:xfrm>
          <a:prstGeom prst="rect">
            <a:avLst/>
          </a:prstGeom>
        </p:spPr>
      </p:pic>
    </p:spTree>
    <p:extLst>
      <p:ext uri="{BB962C8B-B14F-4D97-AF65-F5344CB8AC3E}">
        <p14:creationId xmlns:p14="http://schemas.microsoft.com/office/powerpoint/2010/main" val="269655194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4800600" cy="290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80460"/>
            <a:ext cx="4876800" cy="295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spTree>
    <p:extLst>
      <p:ext uri="{BB962C8B-B14F-4D97-AF65-F5344CB8AC3E}">
        <p14:creationId xmlns:p14="http://schemas.microsoft.com/office/powerpoint/2010/main" val="2229709127"/>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4572000" cy="277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3428999"/>
            <a:ext cx="47625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spTree>
    <p:extLst>
      <p:ext uri="{BB962C8B-B14F-4D97-AF65-F5344CB8AC3E}">
        <p14:creationId xmlns:p14="http://schemas.microsoft.com/office/powerpoint/2010/main" val="2398176586"/>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54024"/>
            <a:ext cx="5417743" cy="328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195752"/>
            <a:ext cx="5181600" cy="314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spTree>
    <p:extLst>
      <p:ext uri="{BB962C8B-B14F-4D97-AF65-F5344CB8AC3E}">
        <p14:creationId xmlns:p14="http://schemas.microsoft.com/office/powerpoint/2010/main" val="75762070"/>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4419600" cy="26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760" y="3352800"/>
            <a:ext cx="4888240" cy="296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spTree>
    <p:extLst>
      <p:ext uri="{BB962C8B-B14F-4D97-AF65-F5344CB8AC3E}">
        <p14:creationId xmlns:p14="http://schemas.microsoft.com/office/powerpoint/2010/main" val="417271718"/>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3717925" y="1898809"/>
            <a:ext cx="4511675" cy="1846659"/>
          </a:xfrm>
          <a:prstGeom prst="rect">
            <a:avLst/>
          </a:prstGeom>
        </p:spPr>
        <p:txBody>
          <a:bodyPr wrap="square" lIns="0" tIns="0" rIns="0" bIns="0">
            <a:spAutoFit/>
          </a:bodyPr>
          <a:lstStyle/>
          <a:p>
            <a:r>
              <a:rPr lang="en-CA" sz="1200" b="1" dirty="0">
                <a:latin typeface="Arial" pitchFamily="34" charset="0"/>
                <a:cs typeface="Arial" pitchFamily="34" charset="0"/>
              </a:rPr>
              <a:t>In this module, you will learn how to:</a:t>
            </a:r>
          </a:p>
          <a:p>
            <a:endParaRPr lang="en-CA" sz="1200" b="1"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Do a Query by Map</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Do a Query by Land</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Do an Expired Agreement Notification Request</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Retrieve Queries</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3" name="Picture 1" descr="Posting - Overview - Introduction - Graphic"/>
          <p:cNvPicPr>
            <a:picLocks noChangeArrowheads="1"/>
          </p:cNvPicPr>
          <p:nvPr/>
        </p:nvPicPr>
        <p:blipFill>
          <a:blip r:embed="rId2" cstate="print"/>
          <a:srcRect/>
          <a:stretch>
            <a:fillRect/>
          </a:stretch>
        </p:blipFill>
        <p:spPr bwMode="auto">
          <a:xfrm>
            <a:off x="533400" y="1981200"/>
            <a:ext cx="2692400" cy="2730500"/>
          </a:xfrm>
          <a:prstGeom prst="rect">
            <a:avLst/>
          </a:prstGeom>
          <a:noFill/>
        </p:spPr>
      </p:pic>
      <p:sp>
        <p:nvSpPr>
          <p:cNvPr id="5" name="Title 4"/>
          <p:cNvSpPr>
            <a:spLocks noGrp="1"/>
          </p:cNvSpPr>
          <p:nvPr>
            <p:ph type="title" idx="4294967295"/>
          </p:nvPr>
        </p:nvSpPr>
        <p:spPr>
          <a:xfrm>
            <a:off x="185530" y="1066800"/>
            <a:ext cx="1447800" cy="914400"/>
          </a:xfrm>
        </p:spPr>
        <p:txBody>
          <a:bodyPr>
            <a:normAutofit/>
          </a:bodyPr>
          <a:lstStyle/>
          <a:p>
            <a:pPr algn="l"/>
            <a:r>
              <a:rPr lang="en-CA" sz="1600" b="1" dirty="0">
                <a:latin typeface="Arial" pitchFamily="34" charset="0"/>
                <a:cs typeface="Arial" pitchFamily="34" charset="0"/>
              </a:rPr>
              <a:t>Introduction</a:t>
            </a:r>
          </a:p>
        </p:txBody>
      </p:sp>
      <p:sp>
        <p:nvSpPr>
          <p:cNvPr id="4" name="Rectangle 3"/>
          <p:cNvSpPr/>
          <p:nvPr/>
        </p:nvSpPr>
        <p:spPr>
          <a:xfrm>
            <a:off x="152400" y="5181600"/>
            <a:ext cx="8915400" cy="923330"/>
          </a:xfrm>
          <a:prstGeom prst="rect">
            <a:avLst/>
          </a:prstGeom>
        </p:spPr>
        <p:txBody>
          <a:bodyPr wrap="square">
            <a:spAutoFit/>
          </a:bodyPr>
          <a:lstStyle/>
          <a:p>
            <a:r>
              <a:rPr lang="en-US" b="1" i="1" dirty="0"/>
              <a:t>Note:  </a:t>
            </a:r>
            <a:r>
              <a:rPr lang="en-US" i="1" dirty="0"/>
              <a:t>As this course demonstrates the use of the GeoView tool, the data in some instances may not portray the actual Crown or Freehold ownership and is not specific to a particular mineral type map.</a:t>
            </a:r>
            <a:endParaRPr lang="en-CA" dirty="0"/>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4876800" cy="295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3048000"/>
            <a:ext cx="5448300" cy="330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spTree>
    <p:extLst>
      <p:ext uri="{BB962C8B-B14F-4D97-AF65-F5344CB8AC3E}">
        <p14:creationId xmlns:p14="http://schemas.microsoft.com/office/powerpoint/2010/main" val="83560961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540693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91485"/>
            <a:ext cx="5295900" cy="320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3733800" y="5715333"/>
            <a:ext cx="627130" cy="685467"/>
          </a:xfrm>
          <a:prstGeom prst="rect">
            <a:avLst/>
          </a:prstGeom>
        </p:spPr>
      </p:pic>
      <p:pic>
        <p:nvPicPr>
          <p:cNvPr id="3" name="Picture 2"/>
          <p:cNvPicPr>
            <a:picLocks noChangeAspect="1"/>
          </p:cNvPicPr>
          <p:nvPr/>
        </p:nvPicPr>
        <p:blipFill>
          <a:blip r:embed="rId5"/>
          <a:stretch>
            <a:fillRect/>
          </a:stretch>
        </p:blipFill>
        <p:spPr>
          <a:xfrm>
            <a:off x="344723" y="3671971"/>
            <a:ext cx="1228571" cy="1342857"/>
          </a:xfrm>
          <a:prstGeom prst="rect">
            <a:avLst/>
          </a:prstGeom>
        </p:spPr>
      </p:pic>
    </p:spTree>
    <p:extLst>
      <p:ext uri="{BB962C8B-B14F-4D97-AF65-F5344CB8AC3E}">
        <p14:creationId xmlns:p14="http://schemas.microsoft.com/office/powerpoint/2010/main" val="3987610664"/>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4738209" cy="287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451339"/>
            <a:ext cx="4876800" cy="295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191000" y="5740372"/>
            <a:ext cx="609600" cy="666307"/>
          </a:xfrm>
          <a:prstGeom prst="rect">
            <a:avLst/>
          </a:prstGeom>
        </p:spPr>
      </p:pic>
      <p:pic>
        <p:nvPicPr>
          <p:cNvPr id="3" name="Picture 2"/>
          <p:cNvPicPr>
            <a:picLocks noChangeAspect="1"/>
          </p:cNvPicPr>
          <p:nvPr/>
        </p:nvPicPr>
        <p:blipFill>
          <a:blip r:embed="rId5"/>
          <a:stretch>
            <a:fillRect/>
          </a:stretch>
        </p:blipFill>
        <p:spPr>
          <a:xfrm>
            <a:off x="152400" y="3484874"/>
            <a:ext cx="888841" cy="971524"/>
          </a:xfrm>
          <a:prstGeom prst="rect">
            <a:avLst/>
          </a:prstGeom>
        </p:spPr>
      </p:pic>
    </p:spTree>
    <p:extLst>
      <p:ext uri="{BB962C8B-B14F-4D97-AF65-F5344CB8AC3E}">
        <p14:creationId xmlns:p14="http://schemas.microsoft.com/office/powerpoint/2010/main" val="1954636756"/>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70" y="1371600"/>
            <a:ext cx="465247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306545"/>
            <a:ext cx="5029200" cy="304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075043" y="5684174"/>
            <a:ext cx="581451" cy="635540"/>
          </a:xfrm>
          <a:prstGeom prst="rect">
            <a:avLst/>
          </a:prstGeom>
        </p:spPr>
      </p:pic>
      <p:pic>
        <p:nvPicPr>
          <p:cNvPr id="3" name="Picture 2"/>
          <p:cNvPicPr>
            <a:picLocks noChangeAspect="1"/>
          </p:cNvPicPr>
          <p:nvPr/>
        </p:nvPicPr>
        <p:blipFill>
          <a:blip r:embed="rId5"/>
          <a:stretch>
            <a:fillRect/>
          </a:stretch>
        </p:blipFill>
        <p:spPr>
          <a:xfrm>
            <a:off x="376895" y="3393509"/>
            <a:ext cx="930941" cy="1017540"/>
          </a:xfrm>
          <a:prstGeom prst="rect">
            <a:avLst/>
          </a:prstGeom>
        </p:spPr>
      </p:pic>
    </p:spTree>
    <p:extLst>
      <p:ext uri="{BB962C8B-B14F-4D97-AF65-F5344CB8AC3E}">
        <p14:creationId xmlns:p14="http://schemas.microsoft.com/office/powerpoint/2010/main" val="4271535571"/>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65" y="1219200"/>
            <a:ext cx="4495800" cy="272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104260"/>
            <a:ext cx="5334000" cy="323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3810000" y="5619661"/>
            <a:ext cx="655983" cy="717004"/>
          </a:xfrm>
          <a:prstGeom prst="rect">
            <a:avLst/>
          </a:prstGeom>
        </p:spPr>
      </p:pic>
      <p:pic>
        <p:nvPicPr>
          <p:cNvPr id="3" name="Picture 2"/>
          <p:cNvPicPr>
            <a:picLocks noChangeAspect="1"/>
          </p:cNvPicPr>
          <p:nvPr/>
        </p:nvPicPr>
        <p:blipFill>
          <a:blip r:embed="rId5"/>
          <a:stretch>
            <a:fillRect/>
          </a:stretch>
        </p:blipFill>
        <p:spPr>
          <a:xfrm>
            <a:off x="152400" y="3195831"/>
            <a:ext cx="967242" cy="1057218"/>
          </a:xfrm>
          <a:prstGeom prst="rect">
            <a:avLst/>
          </a:prstGeom>
        </p:spPr>
      </p:pic>
    </p:spTree>
    <p:extLst>
      <p:ext uri="{BB962C8B-B14F-4D97-AF65-F5344CB8AC3E}">
        <p14:creationId xmlns:p14="http://schemas.microsoft.com/office/powerpoint/2010/main" val="3707568382"/>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01984"/>
            <a:ext cx="4953000" cy="3001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352800"/>
            <a:ext cx="5106249" cy="309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3835559" y="5640935"/>
            <a:ext cx="652670" cy="713383"/>
          </a:xfrm>
          <a:prstGeom prst="rect">
            <a:avLst/>
          </a:prstGeom>
        </p:spPr>
      </p:pic>
      <p:pic>
        <p:nvPicPr>
          <p:cNvPr id="3" name="Picture 2"/>
          <p:cNvPicPr>
            <a:picLocks noChangeAspect="1"/>
          </p:cNvPicPr>
          <p:nvPr/>
        </p:nvPicPr>
        <p:blipFill>
          <a:blip r:embed="rId5"/>
          <a:stretch>
            <a:fillRect/>
          </a:stretch>
        </p:blipFill>
        <p:spPr>
          <a:xfrm>
            <a:off x="457200" y="3352800"/>
            <a:ext cx="869791" cy="950702"/>
          </a:xfrm>
          <a:prstGeom prst="rect">
            <a:avLst/>
          </a:prstGeom>
        </p:spPr>
      </p:pic>
    </p:spTree>
    <p:extLst>
      <p:ext uri="{BB962C8B-B14F-4D97-AF65-F5344CB8AC3E}">
        <p14:creationId xmlns:p14="http://schemas.microsoft.com/office/powerpoint/2010/main" val="185831344"/>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19626"/>
            <a:ext cx="5155446"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330016"/>
            <a:ext cx="5067300" cy="307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038600" y="5711458"/>
            <a:ext cx="609600" cy="666307"/>
          </a:xfrm>
          <a:prstGeom prst="rect">
            <a:avLst/>
          </a:prstGeom>
        </p:spPr>
      </p:pic>
      <p:pic>
        <p:nvPicPr>
          <p:cNvPr id="3" name="Picture 2"/>
          <p:cNvPicPr>
            <a:picLocks noChangeAspect="1"/>
          </p:cNvPicPr>
          <p:nvPr/>
        </p:nvPicPr>
        <p:blipFill>
          <a:blip r:embed="rId5"/>
          <a:stretch>
            <a:fillRect/>
          </a:stretch>
        </p:blipFill>
        <p:spPr>
          <a:xfrm>
            <a:off x="91070" y="3733800"/>
            <a:ext cx="744645" cy="813915"/>
          </a:xfrm>
          <a:prstGeom prst="rect">
            <a:avLst/>
          </a:prstGeom>
        </p:spPr>
      </p:pic>
    </p:spTree>
    <p:extLst>
      <p:ext uri="{BB962C8B-B14F-4D97-AF65-F5344CB8AC3E}">
        <p14:creationId xmlns:p14="http://schemas.microsoft.com/office/powerpoint/2010/main" val="2413409528"/>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48" y="1333500"/>
            <a:ext cx="540693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70529"/>
            <a:ext cx="4724400" cy="286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343400" y="5685277"/>
            <a:ext cx="614286" cy="671429"/>
          </a:xfrm>
          <a:prstGeom prst="rect">
            <a:avLst/>
          </a:prstGeom>
        </p:spPr>
      </p:pic>
      <p:pic>
        <p:nvPicPr>
          <p:cNvPr id="3" name="Picture 2"/>
          <p:cNvPicPr>
            <a:picLocks noChangeAspect="1"/>
          </p:cNvPicPr>
          <p:nvPr/>
        </p:nvPicPr>
        <p:blipFill>
          <a:blip r:embed="rId5"/>
          <a:stretch>
            <a:fillRect/>
          </a:stretch>
        </p:blipFill>
        <p:spPr>
          <a:xfrm>
            <a:off x="367748" y="3853202"/>
            <a:ext cx="902454" cy="986403"/>
          </a:xfrm>
          <a:prstGeom prst="rect">
            <a:avLst/>
          </a:prstGeom>
        </p:spPr>
      </p:pic>
    </p:spTree>
    <p:extLst>
      <p:ext uri="{BB962C8B-B14F-4D97-AF65-F5344CB8AC3E}">
        <p14:creationId xmlns:p14="http://schemas.microsoft.com/office/powerpoint/2010/main" val="299512363"/>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81028"/>
            <a:ext cx="4903961"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72815"/>
            <a:ext cx="4724400" cy="286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343399" y="5729371"/>
            <a:ext cx="609601" cy="666308"/>
          </a:xfrm>
          <a:prstGeom prst="rect">
            <a:avLst/>
          </a:prstGeom>
        </p:spPr>
      </p:pic>
      <p:pic>
        <p:nvPicPr>
          <p:cNvPr id="3" name="Picture 2"/>
          <p:cNvPicPr>
            <a:picLocks noChangeAspect="1"/>
          </p:cNvPicPr>
          <p:nvPr/>
        </p:nvPicPr>
        <p:blipFill>
          <a:blip r:embed="rId5"/>
          <a:stretch>
            <a:fillRect/>
          </a:stretch>
        </p:blipFill>
        <p:spPr>
          <a:xfrm>
            <a:off x="182217" y="3581400"/>
            <a:ext cx="742642" cy="811725"/>
          </a:xfrm>
          <a:prstGeom prst="rect">
            <a:avLst/>
          </a:prstGeom>
        </p:spPr>
      </p:pic>
    </p:spTree>
    <p:extLst>
      <p:ext uri="{BB962C8B-B14F-4D97-AF65-F5344CB8AC3E}">
        <p14:creationId xmlns:p14="http://schemas.microsoft.com/office/powerpoint/2010/main" val="2755778101"/>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78" y="1321308"/>
            <a:ext cx="5257800" cy="318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422370"/>
            <a:ext cx="4914900" cy="297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191001" y="5741356"/>
            <a:ext cx="565986" cy="618636"/>
          </a:xfrm>
          <a:prstGeom prst="rect">
            <a:avLst/>
          </a:prstGeom>
        </p:spPr>
      </p:pic>
      <p:pic>
        <p:nvPicPr>
          <p:cNvPr id="3" name="Picture 2"/>
          <p:cNvPicPr>
            <a:picLocks noChangeAspect="1"/>
          </p:cNvPicPr>
          <p:nvPr/>
        </p:nvPicPr>
        <p:blipFill>
          <a:blip r:embed="rId5"/>
          <a:stretch>
            <a:fillRect/>
          </a:stretch>
        </p:blipFill>
        <p:spPr>
          <a:xfrm>
            <a:off x="172278" y="3776005"/>
            <a:ext cx="690486" cy="754717"/>
          </a:xfrm>
          <a:prstGeom prst="rect">
            <a:avLst/>
          </a:prstGeom>
        </p:spPr>
      </p:pic>
    </p:spTree>
    <p:extLst>
      <p:ext uri="{BB962C8B-B14F-4D97-AF65-F5344CB8AC3E}">
        <p14:creationId xmlns:p14="http://schemas.microsoft.com/office/powerpoint/2010/main" val="1628930247"/>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715000" y="1400413"/>
            <a:ext cx="3181350" cy="2769989"/>
          </a:xfrm>
          <a:prstGeom prst="rect">
            <a:avLst/>
          </a:prstGeom>
        </p:spPr>
        <p:txBody>
          <a:bodyPr wrap="square" lIns="0" tIns="0" rIns="0" bIns="0">
            <a:spAutoFit/>
          </a:bodyPr>
          <a:lstStyle/>
          <a:p>
            <a:r>
              <a:rPr lang="en-CA" sz="1200" dirty="0">
                <a:latin typeface="Arial" pitchFamily="34" charset="0"/>
                <a:cs typeface="Arial" pitchFamily="34" charset="0"/>
              </a:rPr>
              <a:t>This option allows you to search for available Crown mineral rights graphically by entering an area of interest and viewing a map. You can then load the rights into the Public Offering posting request form. You can also view where the Crown owns the minerals and where the minerals are non-Crown (Freehold).</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i="1" dirty="0">
                <a:latin typeface="Arial" pitchFamily="34" charset="0"/>
                <a:cs typeface="Arial" pitchFamily="34" charset="0"/>
              </a:rPr>
              <a:t>Tip:</a:t>
            </a:r>
            <a:r>
              <a:rPr lang="en-CA" sz="1200" dirty="0">
                <a:latin typeface="Arial" pitchFamily="34" charset="0"/>
                <a:cs typeface="Arial" pitchFamily="34" charset="0"/>
              </a:rPr>
              <a:t> Direct purchase requests cannot be processed through the Query by Map function. If you want to use the Query by Map for information purposes, you can still view the graphic output however, you must enter the information for a Direct purchase request manually.</a:t>
            </a:r>
          </a:p>
        </p:txBody>
      </p:sp>
      <p:sp>
        <p:nvSpPr>
          <p:cNvPr id="4" name="Rectangle 3"/>
          <p:cNvSpPr>
            <a:spLocks/>
          </p:cNvSpPr>
          <p:nvPr/>
        </p:nvSpPr>
        <p:spPr>
          <a:xfrm>
            <a:off x="7696200" y="6019800"/>
            <a:ext cx="13525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2" action="ppaction://hlinksldjump"/>
              </a:rPr>
              <a:t>More Information (Pages 5 to 19)</a:t>
            </a:r>
            <a:endParaRPr lang="en-CA" sz="1200" b="1" i="1" dirty="0">
              <a:latin typeface="Arial" pitchFamily="34" charset="0"/>
              <a:cs typeface="Arial" pitchFamily="34" charset="0"/>
            </a:endParaRPr>
          </a:p>
        </p:txBody>
      </p:sp>
      <p:sp>
        <p:nvSpPr>
          <p:cNvPr id="6" name="Title 5"/>
          <p:cNvSpPr>
            <a:spLocks noGrp="1"/>
          </p:cNvSpPr>
          <p:nvPr>
            <p:ph type="title" idx="4294967295"/>
          </p:nvPr>
        </p:nvSpPr>
        <p:spPr>
          <a:xfrm>
            <a:off x="152400" y="925810"/>
            <a:ext cx="1676400" cy="949206"/>
          </a:xfrm>
        </p:spPr>
        <p:txBody>
          <a:bodyPr>
            <a:normAutofit/>
          </a:bodyPr>
          <a:lstStyle/>
          <a:p>
            <a:pPr algn="l"/>
            <a:r>
              <a:rPr lang="en-CA" sz="1600" b="1" dirty="0">
                <a:latin typeface="Arial" pitchFamily="34" charset="0"/>
                <a:cs typeface="Arial" pitchFamily="34" charset="0"/>
              </a:rPr>
              <a:t>Query by Map</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62" y="1628380"/>
            <a:ext cx="4626855" cy="461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34" y="1249776"/>
            <a:ext cx="4648200" cy="281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353105"/>
            <a:ext cx="5029200" cy="304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114800" y="5704302"/>
            <a:ext cx="544850" cy="595534"/>
          </a:xfrm>
          <a:prstGeom prst="rect">
            <a:avLst/>
          </a:prstGeom>
        </p:spPr>
      </p:pic>
      <p:pic>
        <p:nvPicPr>
          <p:cNvPr id="3" name="Picture 2"/>
          <p:cNvPicPr>
            <a:picLocks noChangeAspect="1"/>
          </p:cNvPicPr>
          <p:nvPr/>
        </p:nvPicPr>
        <p:blipFill>
          <a:blip r:embed="rId5"/>
          <a:stretch>
            <a:fillRect/>
          </a:stretch>
        </p:blipFill>
        <p:spPr>
          <a:xfrm>
            <a:off x="259660" y="3428999"/>
            <a:ext cx="697149" cy="762000"/>
          </a:xfrm>
          <a:prstGeom prst="rect">
            <a:avLst/>
          </a:prstGeom>
        </p:spPr>
      </p:pic>
    </p:spTree>
    <p:extLst>
      <p:ext uri="{BB962C8B-B14F-4D97-AF65-F5344CB8AC3E}">
        <p14:creationId xmlns:p14="http://schemas.microsoft.com/office/powerpoint/2010/main" val="4228554261"/>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3" y="1295400"/>
            <a:ext cx="5562600" cy="337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408196"/>
            <a:ext cx="4876800" cy="295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247180" y="5613941"/>
            <a:ext cx="685800" cy="749596"/>
          </a:xfrm>
          <a:prstGeom prst="rect">
            <a:avLst/>
          </a:prstGeom>
        </p:spPr>
      </p:pic>
      <p:pic>
        <p:nvPicPr>
          <p:cNvPr id="3" name="Picture 2"/>
          <p:cNvPicPr>
            <a:picLocks noChangeAspect="1"/>
          </p:cNvPicPr>
          <p:nvPr/>
        </p:nvPicPr>
        <p:blipFill>
          <a:blip r:embed="rId5"/>
          <a:stretch>
            <a:fillRect/>
          </a:stretch>
        </p:blipFill>
        <p:spPr>
          <a:xfrm>
            <a:off x="186784" y="3964572"/>
            <a:ext cx="842886" cy="921294"/>
          </a:xfrm>
          <a:prstGeom prst="rect">
            <a:avLst/>
          </a:prstGeom>
        </p:spPr>
      </p:pic>
    </p:spTree>
    <p:extLst>
      <p:ext uri="{BB962C8B-B14F-4D97-AF65-F5344CB8AC3E}">
        <p14:creationId xmlns:p14="http://schemas.microsoft.com/office/powerpoint/2010/main" val="1869954634"/>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5486400" cy="3324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316835"/>
            <a:ext cx="4922444" cy="298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114800" y="5618946"/>
            <a:ext cx="684001" cy="747629"/>
          </a:xfrm>
          <a:prstGeom prst="rect">
            <a:avLst/>
          </a:prstGeom>
        </p:spPr>
      </p:pic>
      <p:pic>
        <p:nvPicPr>
          <p:cNvPr id="3" name="Picture 2"/>
          <p:cNvPicPr>
            <a:picLocks noChangeAspect="1"/>
          </p:cNvPicPr>
          <p:nvPr/>
        </p:nvPicPr>
        <p:blipFill>
          <a:blip r:embed="rId5"/>
          <a:stretch>
            <a:fillRect/>
          </a:stretch>
        </p:blipFill>
        <p:spPr>
          <a:xfrm>
            <a:off x="217269" y="3872529"/>
            <a:ext cx="779371" cy="851871"/>
          </a:xfrm>
          <a:prstGeom prst="rect">
            <a:avLst/>
          </a:prstGeom>
        </p:spPr>
      </p:pic>
    </p:spTree>
    <p:extLst>
      <p:ext uri="{BB962C8B-B14F-4D97-AF65-F5344CB8AC3E}">
        <p14:creationId xmlns:p14="http://schemas.microsoft.com/office/powerpoint/2010/main" val="731996725"/>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295400"/>
            <a:ext cx="4495800" cy="272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5105400" cy="309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026046" y="5696167"/>
            <a:ext cx="622154" cy="680029"/>
          </a:xfrm>
          <a:prstGeom prst="rect">
            <a:avLst/>
          </a:prstGeom>
        </p:spPr>
      </p:pic>
      <p:pic>
        <p:nvPicPr>
          <p:cNvPr id="3" name="Picture 2"/>
          <p:cNvPicPr>
            <a:picLocks noChangeAspect="1"/>
          </p:cNvPicPr>
          <p:nvPr/>
        </p:nvPicPr>
        <p:blipFill>
          <a:blip r:embed="rId5"/>
          <a:stretch>
            <a:fillRect/>
          </a:stretch>
        </p:blipFill>
        <p:spPr>
          <a:xfrm>
            <a:off x="306871" y="3428999"/>
            <a:ext cx="842886" cy="921294"/>
          </a:xfrm>
          <a:prstGeom prst="rect">
            <a:avLst/>
          </a:prstGeom>
        </p:spPr>
      </p:pic>
    </p:spTree>
    <p:extLst>
      <p:ext uri="{BB962C8B-B14F-4D97-AF65-F5344CB8AC3E}">
        <p14:creationId xmlns:p14="http://schemas.microsoft.com/office/powerpoint/2010/main" val="404231625"/>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5638800" cy="341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3686"/>
            <a:ext cx="4648200" cy="281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4479235" y="5808580"/>
            <a:ext cx="544571" cy="595229"/>
          </a:xfrm>
          <a:prstGeom prst="rect">
            <a:avLst/>
          </a:prstGeom>
        </p:spPr>
      </p:pic>
      <p:pic>
        <p:nvPicPr>
          <p:cNvPr id="3" name="Picture 2"/>
          <p:cNvPicPr>
            <a:picLocks noChangeAspect="1"/>
          </p:cNvPicPr>
          <p:nvPr/>
        </p:nvPicPr>
        <p:blipFill>
          <a:blip r:embed="rId5"/>
          <a:stretch>
            <a:fillRect/>
          </a:stretch>
        </p:blipFill>
        <p:spPr>
          <a:xfrm>
            <a:off x="410817" y="3962400"/>
            <a:ext cx="616377" cy="673715"/>
          </a:xfrm>
          <a:prstGeom prst="rect">
            <a:avLst/>
          </a:prstGeom>
        </p:spPr>
      </p:pic>
    </p:spTree>
    <p:extLst>
      <p:ext uri="{BB962C8B-B14F-4D97-AF65-F5344CB8AC3E}">
        <p14:creationId xmlns:p14="http://schemas.microsoft.com/office/powerpoint/2010/main" val="2165035283"/>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5181600" cy="314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05683"/>
            <a:ext cx="5410200" cy="327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3733800" y="5636636"/>
            <a:ext cx="684001" cy="747629"/>
          </a:xfrm>
          <a:prstGeom prst="rect">
            <a:avLst/>
          </a:prstGeom>
        </p:spPr>
      </p:pic>
      <p:pic>
        <p:nvPicPr>
          <p:cNvPr id="3" name="Picture 2"/>
          <p:cNvPicPr>
            <a:picLocks noChangeAspect="1"/>
          </p:cNvPicPr>
          <p:nvPr/>
        </p:nvPicPr>
        <p:blipFill>
          <a:blip r:embed="rId5"/>
          <a:stretch>
            <a:fillRect/>
          </a:stretch>
        </p:blipFill>
        <p:spPr>
          <a:xfrm>
            <a:off x="304800" y="3764020"/>
            <a:ext cx="614286" cy="671429"/>
          </a:xfrm>
          <a:prstGeom prst="rect">
            <a:avLst/>
          </a:prstGeom>
        </p:spPr>
      </p:pic>
    </p:spTree>
    <p:extLst>
      <p:ext uri="{BB962C8B-B14F-4D97-AF65-F5344CB8AC3E}">
        <p14:creationId xmlns:p14="http://schemas.microsoft.com/office/powerpoint/2010/main" val="3730146203"/>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4953000" cy="3001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descr="C:\Users\khana\AppData\Local\Temp\SNAGHTML1a152b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69259"/>
            <a:ext cx="4876800" cy="29553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p:cNvSpPr>
          <p:nvPr/>
        </p:nvSpPr>
        <p:spPr>
          <a:xfrm>
            <a:off x="152400" y="5930504"/>
            <a:ext cx="12763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Query by Land</a:t>
            </a:r>
            <a:endParaRPr lang="en-CA" sz="1200" b="1" i="1" dirty="0">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533400" y="3657600"/>
            <a:ext cx="766686" cy="838006"/>
          </a:xfrm>
          <a:prstGeom prst="rect">
            <a:avLst/>
          </a:prstGeom>
        </p:spPr>
      </p:pic>
    </p:spTree>
    <p:extLst>
      <p:ext uri="{BB962C8B-B14F-4D97-AF65-F5344CB8AC3E}">
        <p14:creationId xmlns:p14="http://schemas.microsoft.com/office/powerpoint/2010/main" val="2938596634"/>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572000" y="2050774"/>
            <a:ext cx="3368675" cy="1846659"/>
          </a:xfrm>
          <a:prstGeom prst="rect">
            <a:avLst/>
          </a:prstGeom>
        </p:spPr>
        <p:txBody>
          <a:bodyPr wrap="square" lIns="0" tIns="0" rIns="0" bIns="0">
            <a:spAutoFit/>
          </a:bodyPr>
          <a:lstStyle/>
          <a:p>
            <a:r>
              <a:rPr lang="en-CA" sz="1200" dirty="0">
                <a:latin typeface="Arial" pitchFamily="34" charset="0"/>
                <a:cs typeface="Arial" pitchFamily="34" charset="0"/>
              </a:rPr>
              <a:t>If you request land and receive a status of </a:t>
            </a:r>
            <a:r>
              <a:rPr lang="en-CA" sz="1200" b="1" dirty="0">
                <a:latin typeface="Arial" pitchFamily="34" charset="0"/>
                <a:cs typeface="Arial" pitchFamily="34" charset="0"/>
              </a:rPr>
              <a:t>Expired Agreement - Not Posted</a:t>
            </a:r>
            <a:r>
              <a:rPr lang="en-CA" sz="1200" dirty="0">
                <a:latin typeface="Arial" pitchFamily="34" charset="0"/>
                <a:cs typeface="Arial" pitchFamily="34" charset="0"/>
              </a:rPr>
              <a:t>, this means that the agreement is being reviewed by the Alberta Energy to determine if it should be cancelled or if it qualifies for continuation.</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Only when the continuation has been finalized or the agreement has been cancelled will the rights be available for posting.</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3" name="Picture 5" descr="GPosting - Expired Agreements"/>
          <p:cNvPicPr>
            <a:picLocks noChangeArrowheads="1"/>
          </p:cNvPicPr>
          <p:nvPr/>
        </p:nvPicPr>
        <p:blipFill rotWithShape="1">
          <a:blip r:embed="rId2" cstate="print"/>
          <a:srcRect t="2" b="35272"/>
          <a:stretch/>
        </p:blipFill>
        <p:spPr bwMode="auto">
          <a:xfrm>
            <a:off x="328612" y="2057400"/>
            <a:ext cx="3844925" cy="20880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193674" y="1056910"/>
            <a:ext cx="2057400" cy="960000"/>
          </a:xfrm>
        </p:spPr>
        <p:txBody>
          <a:bodyPr>
            <a:normAutofit/>
          </a:bodyPr>
          <a:lstStyle/>
          <a:p>
            <a:pPr algn="l"/>
            <a:r>
              <a:rPr lang="en-CA" sz="1600" b="1" dirty="0">
                <a:latin typeface="Arial" pitchFamily="34" charset="0"/>
                <a:cs typeface="Arial" pitchFamily="34" charset="0"/>
              </a:rPr>
              <a:t>Expired</a:t>
            </a:r>
            <a:r>
              <a:rPr lang="en-CA" sz="1600" b="1" baseline="0" dirty="0">
                <a:latin typeface="Arial" pitchFamily="34" charset="0"/>
                <a:cs typeface="Arial" pitchFamily="34" charset="0"/>
              </a:rPr>
              <a:t> Agreement</a:t>
            </a:r>
            <a:endParaRPr lang="en-CA" sz="1600" b="1" dirty="0">
              <a:latin typeface="Arial" pitchFamily="34" charset="0"/>
              <a:cs typeface="Arial" pitchFamily="34" charset="0"/>
            </a:endParaRPr>
          </a:p>
        </p:txBody>
      </p:sp>
    </p:spTree>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152400" y="3818692"/>
            <a:ext cx="3835400" cy="677108"/>
          </a:xfrm>
          <a:prstGeom prst="rect">
            <a:avLst/>
          </a:prstGeom>
        </p:spPr>
        <p:txBody>
          <a:bodyPr wrap="square" lIns="0" tIns="0" rIns="0" bIns="0">
            <a:spAutoFit/>
          </a:bodyPr>
          <a:lstStyle/>
          <a:p>
            <a:r>
              <a:rPr lang="en-CA" sz="1100" b="1" i="1" dirty="0"/>
              <a:t>TIP:</a:t>
            </a:r>
            <a:r>
              <a:rPr lang="en-CA" sz="1100" i="1" dirty="0"/>
              <a:t> </a:t>
            </a:r>
            <a:r>
              <a:rPr lang="en-CA" sz="1100" dirty="0"/>
              <a:t>Older agreements may require you to enter an Agreement Type Number. In those cases, a drop down box will be displayed to allow you to select the Type number</a:t>
            </a:r>
            <a:r>
              <a:rPr lang="en-CA" sz="1100" i="1" dirty="0"/>
              <a:t>.</a:t>
            </a:r>
            <a:br>
              <a:rPr lang="en-CA" sz="1100" i="1" dirty="0"/>
            </a:br>
            <a:endParaRPr lang="en-CA" sz="1100" i="1" dirty="0"/>
          </a:p>
        </p:txBody>
      </p:sp>
      <p:sp>
        <p:nvSpPr>
          <p:cNvPr id="3" name="Rectangle 2"/>
          <p:cNvSpPr>
            <a:spLocks/>
          </p:cNvSpPr>
          <p:nvPr/>
        </p:nvSpPr>
        <p:spPr>
          <a:xfrm>
            <a:off x="4953000" y="1506141"/>
            <a:ext cx="3429000" cy="1846659"/>
          </a:xfrm>
          <a:prstGeom prst="rect">
            <a:avLst/>
          </a:prstGeom>
        </p:spPr>
        <p:txBody>
          <a:bodyPr wrap="square" lIns="0" tIns="0" rIns="0" bIns="0">
            <a:spAutoFit/>
          </a:bodyPr>
          <a:lstStyle/>
          <a:p>
            <a:r>
              <a:rPr lang="en-CA" sz="1200" dirty="0">
                <a:latin typeface="Arial" pitchFamily="34" charset="0"/>
                <a:cs typeface="Arial" pitchFamily="34" charset="0"/>
              </a:rPr>
              <a:t>You can request Alberta Energy to advise you when a continuation decision has been made on an expired agreement.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Once you have completed the request, select the Request Status page. The status in the request will be set to processing until it is complete at which time you will be sent an email advising you that a decision has been made. </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4" name="Picture 6" descr="Posting - Expired Agreement - graphic"/>
          <p:cNvPicPr>
            <a:picLocks noChangeArrowheads="1"/>
          </p:cNvPicPr>
          <p:nvPr/>
        </p:nvPicPr>
        <p:blipFill>
          <a:blip r:embed="rId2" cstate="print"/>
          <a:srcRect/>
          <a:stretch>
            <a:fillRect/>
          </a:stretch>
        </p:blipFill>
        <p:spPr bwMode="auto">
          <a:xfrm>
            <a:off x="152400" y="1676400"/>
            <a:ext cx="4311650" cy="2073275"/>
          </a:xfrm>
          <a:prstGeom prst="rect">
            <a:avLst/>
          </a:prstGeom>
          <a:noFill/>
        </p:spPr>
      </p:pic>
      <p:sp>
        <p:nvSpPr>
          <p:cNvPr id="5" name="Rectangle 4"/>
          <p:cNvSpPr>
            <a:spLocks/>
          </p:cNvSpPr>
          <p:nvPr/>
        </p:nvSpPr>
        <p:spPr>
          <a:xfrm>
            <a:off x="7734300" y="6019800"/>
            <a:ext cx="12954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48 to 50)</a:t>
            </a:r>
            <a:endParaRPr lang="en-CA" sz="1200" b="1" i="1" dirty="0">
              <a:latin typeface="Arial" pitchFamily="34" charset="0"/>
              <a:cs typeface="Arial" pitchFamily="34" charset="0"/>
            </a:endParaRPr>
          </a:p>
        </p:txBody>
      </p:sp>
      <p:sp>
        <p:nvSpPr>
          <p:cNvPr id="7" name="Title 6"/>
          <p:cNvSpPr>
            <a:spLocks noGrp="1"/>
          </p:cNvSpPr>
          <p:nvPr>
            <p:ph type="title" idx="4294967295"/>
          </p:nvPr>
        </p:nvSpPr>
        <p:spPr>
          <a:xfrm>
            <a:off x="152400" y="914400"/>
            <a:ext cx="3473450" cy="914400"/>
          </a:xfrm>
        </p:spPr>
        <p:txBody>
          <a:bodyPr>
            <a:normAutofit/>
          </a:bodyPr>
          <a:lstStyle/>
          <a:p>
            <a:pPr algn="l"/>
            <a:r>
              <a:rPr lang="en-CA" sz="1600" b="1" dirty="0">
                <a:latin typeface="Arial" pitchFamily="34" charset="0"/>
                <a:cs typeface="Arial" pitchFamily="34" charset="0"/>
              </a:rPr>
              <a:t>Expired Agreement (Continued)</a:t>
            </a:r>
          </a:p>
        </p:txBody>
      </p:sp>
    </p:spTree>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190" y="3429000"/>
            <a:ext cx="4891609" cy="294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2560" y="6019800"/>
            <a:ext cx="218591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3" action="ppaction://hlinksldjump"/>
              </a:rPr>
              <a:t>Back to Expired Agreement</a:t>
            </a:r>
            <a:endParaRPr lang="en-CA" sz="1200" b="1" i="1" dirty="0">
              <a:solidFill>
                <a:prstClr val="black"/>
              </a:solidFill>
              <a:latin typeface="Arial" pitchFamily="34" charset="0"/>
              <a:cs typeface="Arial" pitchFamily="34" charset="0"/>
            </a:endParaRPr>
          </a:p>
        </p:txBody>
      </p:sp>
      <p:pic>
        <p:nvPicPr>
          <p:cNvPr id="2" name="Picture 1"/>
          <p:cNvPicPr>
            <a:picLocks noChangeAspect="1"/>
          </p:cNvPicPr>
          <p:nvPr/>
        </p:nvPicPr>
        <p:blipFill>
          <a:blip r:embed="rId4"/>
          <a:stretch>
            <a:fillRect/>
          </a:stretch>
        </p:blipFill>
        <p:spPr>
          <a:xfrm>
            <a:off x="4193508" y="5672805"/>
            <a:ext cx="609600" cy="666308"/>
          </a:xfrm>
          <a:prstGeom prst="rect">
            <a:avLst/>
          </a:prstGeom>
        </p:spPr>
      </p:pic>
      <p:pic>
        <p:nvPicPr>
          <p:cNvPr id="5" name="Picture 4">
            <a:extLst>
              <a:ext uri="{FF2B5EF4-FFF2-40B4-BE49-F238E27FC236}">
                <a16:creationId xmlns:a16="http://schemas.microsoft.com/office/drawing/2014/main" id="{563AF833-409B-4B6F-8E5E-E01D7B4E818C}"/>
              </a:ext>
            </a:extLst>
          </p:cNvPr>
          <p:cNvPicPr>
            <a:picLocks noChangeAspect="1"/>
          </p:cNvPicPr>
          <p:nvPr/>
        </p:nvPicPr>
        <p:blipFill>
          <a:blip r:embed="rId5"/>
          <a:stretch>
            <a:fillRect/>
          </a:stretch>
        </p:blipFill>
        <p:spPr>
          <a:xfrm>
            <a:off x="533400" y="1088764"/>
            <a:ext cx="7308870" cy="2340236"/>
          </a:xfrm>
          <a:prstGeom prst="rect">
            <a:avLst/>
          </a:prstGeom>
        </p:spPr>
      </p:pic>
    </p:spTree>
    <p:extLst>
      <p:ext uri="{BB962C8B-B14F-4D97-AF65-F5344CB8AC3E}">
        <p14:creationId xmlns:p14="http://schemas.microsoft.com/office/powerpoint/2010/main" val="2753059512"/>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sp>
        <p:nvSpPr>
          <p:cNvPr id="13" name="Rounded Rectangular Callout 12"/>
          <p:cNvSpPr/>
          <p:nvPr/>
        </p:nvSpPr>
        <p:spPr>
          <a:xfrm>
            <a:off x="3448708" y="5142464"/>
            <a:ext cx="914399" cy="685800"/>
          </a:xfrm>
          <a:prstGeom prst="wedgeRoundRectCallout">
            <a:avLst>
              <a:gd name="adj1" fmla="val 85834"/>
              <a:gd name="adj2" fmla="val 22500"/>
              <a:gd name="adj3" fmla="val 16667"/>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itchFamily="34" charset="0"/>
                <a:cs typeface="Arial" pitchFamily="34" charset="0"/>
              </a:rPr>
              <a:t>Map of Alberta is displayed</a:t>
            </a:r>
            <a:endParaRPr lang="en-CA" sz="1200" dirty="0">
              <a:solidFill>
                <a:schemeClr val="tx1"/>
              </a:solidFill>
              <a:latin typeface="Arial" pitchFamily="34" charset="0"/>
              <a:cs typeface="Arial" pitchFamily="34"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049129"/>
            <a:ext cx="3297877" cy="3064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E22BC3B5-D704-4D60-AE63-DD6B00BB37A5}"/>
              </a:ext>
            </a:extLst>
          </p:cNvPr>
          <p:cNvPicPr>
            <a:picLocks noChangeAspect="1"/>
          </p:cNvPicPr>
          <p:nvPr/>
        </p:nvPicPr>
        <p:blipFill>
          <a:blip r:embed="rId4"/>
          <a:stretch>
            <a:fillRect/>
          </a:stretch>
        </p:blipFill>
        <p:spPr>
          <a:xfrm>
            <a:off x="210208" y="838200"/>
            <a:ext cx="6477000" cy="2073878"/>
          </a:xfrm>
          <a:prstGeom prst="rect">
            <a:avLst/>
          </a:prstGeom>
        </p:spPr>
      </p:pic>
    </p:spTree>
    <p:extLst>
      <p:ext uri="{BB962C8B-B14F-4D97-AF65-F5344CB8AC3E}">
        <p14:creationId xmlns:p14="http://schemas.microsoft.com/office/powerpoint/2010/main" val="4260233722"/>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34" y="1338993"/>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929567"/>
            <a:ext cx="5701748" cy="343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2560" y="6019800"/>
            <a:ext cx="218591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4" action="ppaction://hlinksldjump"/>
              </a:rPr>
              <a:t>Back to Expired Agreement</a:t>
            </a:r>
            <a:endParaRPr lang="en-CA" sz="1200" b="1" i="1" dirty="0">
              <a:solidFill>
                <a:prstClr val="black"/>
              </a:solidFill>
              <a:latin typeface="Arial" pitchFamily="34" charset="0"/>
              <a:cs typeface="Arial" pitchFamily="34" charset="0"/>
            </a:endParaRPr>
          </a:p>
        </p:txBody>
      </p:sp>
      <p:pic>
        <p:nvPicPr>
          <p:cNvPr id="2" name="Picture 1"/>
          <p:cNvPicPr>
            <a:picLocks noChangeAspect="1"/>
          </p:cNvPicPr>
          <p:nvPr/>
        </p:nvPicPr>
        <p:blipFill>
          <a:blip r:embed="rId5"/>
          <a:stretch>
            <a:fillRect/>
          </a:stretch>
        </p:blipFill>
        <p:spPr>
          <a:xfrm>
            <a:off x="3505200" y="5569048"/>
            <a:ext cx="684001" cy="747629"/>
          </a:xfrm>
          <a:prstGeom prst="rect">
            <a:avLst/>
          </a:prstGeom>
        </p:spPr>
      </p:pic>
      <p:pic>
        <p:nvPicPr>
          <p:cNvPr id="3" name="Picture 2"/>
          <p:cNvPicPr>
            <a:picLocks noChangeAspect="1"/>
          </p:cNvPicPr>
          <p:nvPr/>
        </p:nvPicPr>
        <p:blipFill>
          <a:blip r:embed="rId5"/>
          <a:stretch>
            <a:fillRect/>
          </a:stretch>
        </p:blipFill>
        <p:spPr>
          <a:xfrm>
            <a:off x="162560" y="3756049"/>
            <a:ext cx="753716" cy="823829"/>
          </a:xfrm>
          <a:prstGeom prst="rect">
            <a:avLst/>
          </a:prstGeom>
        </p:spPr>
      </p:pic>
    </p:spTree>
    <p:extLst>
      <p:ext uri="{BB962C8B-B14F-4D97-AF65-F5344CB8AC3E}">
        <p14:creationId xmlns:p14="http://schemas.microsoft.com/office/powerpoint/2010/main" val="3251579194"/>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6708"/>
            <a:ext cx="8305800" cy="500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2560" y="6019800"/>
            <a:ext cx="218591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3" action="ppaction://hlinksldjump"/>
              </a:rPr>
              <a:t>Back to Expired Agreement</a:t>
            </a:r>
            <a:endParaRPr lang="en-CA" sz="1200" b="1" i="1" dirty="0">
              <a:solidFill>
                <a:prstClr val="black"/>
              </a:solidFill>
              <a:latin typeface="Arial" pitchFamily="34" charset="0"/>
              <a:cs typeface="Arial" pitchFamily="34" charset="0"/>
            </a:endParaRPr>
          </a:p>
        </p:txBody>
      </p:sp>
      <p:pic>
        <p:nvPicPr>
          <p:cNvPr id="2" name="Picture 1"/>
          <p:cNvPicPr>
            <a:picLocks noChangeAspect="1"/>
          </p:cNvPicPr>
          <p:nvPr/>
        </p:nvPicPr>
        <p:blipFill>
          <a:blip r:embed="rId4"/>
          <a:stretch>
            <a:fillRect/>
          </a:stretch>
        </p:blipFill>
        <p:spPr>
          <a:xfrm>
            <a:off x="685800" y="5080014"/>
            <a:ext cx="893145" cy="976229"/>
          </a:xfrm>
          <a:prstGeom prst="rect">
            <a:avLst/>
          </a:prstGeom>
        </p:spPr>
      </p:pic>
    </p:spTree>
    <p:extLst>
      <p:ext uri="{BB962C8B-B14F-4D97-AF65-F5344CB8AC3E}">
        <p14:creationId xmlns:p14="http://schemas.microsoft.com/office/powerpoint/2010/main" val="3790220207"/>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581525" y="1767165"/>
            <a:ext cx="3981449" cy="2215991"/>
          </a:xfrm>
          <a:prstGeom prst="rect">
            <a:avLst/>
          </a:prstGeom>
        </p:spPr>
        <p:txBody>
          <a:bodyPr wrap="square" lIns="0" tIns="0" rIns="0" bIns="0">
            <a:spAutoFit/>
          </a:bodyPr>
          <a:lstStyle/>
          <a:p>
            <a:r>
              <a:rPr lang="en-CA" sz="1200" dirty="0">
                <a:latin typeface="Arial" pitchFamily="34" charset="0"/>
                <a:cs typeface="Arial" pitchFamily="34" charset="0"/>
              </a:rPr>
              <a:t>After you have done a Query by Land or an Expired Agreement Notification Request, you can access the results by opening the Request Status page on the main menu.</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i="1" dirty="0">
                <a:latin typeface="Arial" pitchFamily="34" charset="0"/>
                <a:cs typeface="Arial" pitchFamily="34" charset="0"/>
              </a:rPr>
              <a:t>Tip:</a:t>
            </a:r>
            <a:r>
              <a:rPr lang="en-CA" sz="1200" dirty="0">
                <a:latin typeface="Arial" pitchFamily="34" charset="0"/>
                <a:cs typeface="Arial" pitchFamily="34" charset="0"/>
              </a:rPr>
              <a:t> If searching for more than one request, use the Start and End dates to retrieve all requests created within those dates or remove the Start Date to see all available information on the screen. The status of a Request will not automatically update on the screen. Click Retrieve to refresh the screen. </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3" name="Picture 7" descr="Posting - Retrieving Queries - Graphic"/>
          <p:cNvPicPr>
            <a:picLocks noChangeArrowheads="1"/>
          </p:cNvPicPr>
          <p:nvPr/>
        </p:nvPicPr>
        <p:blipFill>
          <a:blip r:embed="rId2" cstate="print"/>
          <a:srcRect/>
          <a:stretch>
            <a:fillRect/>
          </a:stretch>
        </p:blipFill>
        <p:spPr bwMode="auto">
          <a:xfrm>
            <a:off x="507999" y="1760539"/>
            <a:ext cx="3844925" cy="32258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40859" y="1167945"/>
            <a:ext cx="2034209" cy="816664"/>
          </a:xfrm>
        </p:spPr>
        <p:txBody>
          <a:bodyPr>
            <a:normAutofit/>
          </a:bodyPr>
          <a:lstStyle/>
          <a:p>
            <a:pPr algn="l"/>
            <a:r>
              <a:rPr lang="en-CA" sz="1600" b="1" dirty="0">
                <a:latin typeface="Arial" pitchFamily="34" charset="0"/>
                <a:cs typeface="Arial" pitchFamily="34" charset="0"/>
              </a:rPr>
              <a:t>Retrieving Queries</a:t>
            </a:r>
          </a:p>
        </p:txBody>
      </p:sp>
    </p:spTree>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8229600" cy="2486835"/>
          </a:xfrm>
          <a:prstGeom prst="rect">
            <a:avLst/>
          </a:prstGeom>
        </p:spPr>
        <p:txBody>
          <a:bodyPr wrap="square">
            <a:spAutoFit/>
          </a:bodyPr>
          <a:lstStyle/>
          <a:p>
            <a:pPr lvl="0" algn="ctr">
              <a:spcBef>
                <a:spcPct val="20000"/>
              </a:spcBef>
            </a:pPr>
            <a:r>
              <a:rPr lang="en-US" sz="3200" dirty="0">
                <a:solidFill>
                  <a:prstClr val="black"/>
                </a:solidFill>
                <a:latin typeface="Arial" panose="020B0604020202020204" pitchFamily="34" charset="0"/>
              </a:rPr>
              <a:t>Resources</a:t>
            </a:r>
          </a:p>
          <a:p>
            <a:pPr lvl="0" algn="ctr">
              <a:spcBef>
                <a:spcPct val="20000"/>
              </a:spcBef>
            </a:pPr>
            <a:endParaRPr lang="en-US" sz="3200" dirty="0">
              <a:solidFill>
                <a:prstClr val="black"/>
              </a:solidFill>
              <a:latin typeface="Arial" panose="020B0604020202020204" pitchFamily="34" charset="0"/>
            </a:endParaRPr>
          </a:p>
          <a:p>
            <a:pPr lvl="0">
              <a:spcBef>
                <a:spcPct val="20000"/>
              </a:spcBef>
            </a:pPr>
            <a:r>
              <a:rPr lang="en-US" sz="1400" dirty="0">
                <a:solidFill>
                  <a:prstClr val="black"/>
                </a:solidFill>
                <a:latin typeface="Arial" panose="020B0604020202020204" pitchFamily="34" charset="0"/>
                <a:hlinkClick r:id="rId2"/>
              </a:rPr>
              <a:t>ETS Support and Online Learning </a:t>
            </a:r>
            <a:r>
              <a:rPr lang="en-US" sz="1400" dirty="0">
                <a:solidFill>
                  <a:prstClr val="black"/>
                </a:solidFill>
                <a:latin typeface="Arial" panose="020B0604020202020204" pitchFamily="34" charset="0"/>
              </a:rPr>
              <a:t>provides access to relevant guides, course and other information</a:t>
            </a:r>
          </a:p>
          <a:p>
            <a:pPr lvl="0">
              <a:spcBef>
                <a:spcPct val="20000"/>
              </a:spcBef>
            </a:pPr>
            <a:endParaRPr lang="en-US" sz="1400" dirty="0">
              <a:solidFill>
                <a:prstClr val="black"/>
              </a:solidFill>
              <a:latin typeface="Arial" panose="020B0604020202020204" pitchFamily="34" charset="0"/>
            </a:endParaRPr>
          </a:p>
          <a:p>
            <a:pPr lvl="0">
              <a:spcBef>
                <a:spcPct val="20000"/>
              </a:spcBef>
            </a:pPr>
            <a:r>
              <a:rPr lang="en-US" sz="1400" dirty="0">
                <a:solidFill>
                  <a:prstClr val="black"/>
                </a:solidFill>
                <a:latin typeface="Arial" panose="020B0604020202020204" pitchFamily="34" charset="0"/>
              </a:rPr>
              <a:t>If you have questions, please contact </a:t>
            </a:r>
          </a:p>
          <a:p>
            <a:pPr lvl="0">
              <a:spcBef>
                <a:spcPct val="20000"/>
              </a:spcBef>
            </a:pPr>
            <a:r>
              <a:rPr lang="en-US" sz="1400" dirty="0">
                <a:solidFill>
                  <a:prstClr val="black"/>
                </a:solidFill>
                <a:latin typeface="Arial" panose="020B0604020202020204" pitchFamily="34" charset="0"/>
              </a:rPr>
              <a:t>For PNG: </a:t>
            </a:r>
            <a:r>
              <a:rPr lang="en-US" sz="1400" dirty="0">
                <a:solidFill>
                  <a:prstClr val="black"/>
                </a:solidFill>
                <a:latin typeface="Arial" panose="020B0604020202020204" pitchFamily="34" charset="0"/>
                <a:hlinkClick r:id="rId3"/>
              </a:rPr>
              <a:t>Postings.Energy@gov.ab.ca</a:t>
            </a:r>
            <a:r>
              <a:rPr lang="en-US" sz="1400" dirty="0">
                <a:solidFill>
                  <a:prstClr val="black"/>
                </a:solidFill>
                <a:latin typeface="Arial" panose="020B0604020202020204" pitchFamily="34" charset="0"/>
              </a:rPr>
              <a:t> or the Sales Helpdesk at (780)644-2300 or</a:t>
            </a:r>
          </a:p>
          <a:p>
            <a:pPr lvl="0"/>
            <a:r>
              <a:rPr lang="en-US" dirty="0">
                <a:solidFill>
                  <a:prstClr val="black"/>
                </a:solidFill>
              </a:rPr>
              <a:t>for Oil Sands: </a:t>
            </a:r>
            <a:r>
              <a:rPr lang="en-US" dirty="0">
                <a:solidFill>
                  <a:prstClr val="black"/>
                </a:solidFill>
                <a:hlinkClick r:id="rId4"/>
              </a:rPr>
              <a:t>OSTenure@gov.ab.ca</a:t>
            </a:r>
            <a:endParaRPr lang="en-US" dirty="0">
              <a:solidFill>
                <a:prstClr val="black"/>
              </a:solidFill>
            </a:endParaRPr>
          </a:p>
        </p:txBody>
      </p:sp>
    </p:spTree>
    <p:extLst>
      <p:ext uri="{BB962C8B-B14F-4D97-AF65-F5344CB8AC3E}">
        <p14:creationId xmlns:p14="http://schemas.microsoft.com/office/powerpoint/2010/main" val="97134046"/>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457200"/>
            <a:ext cx="1447800" cy="884238"/>
          </a:xfrm>
        </p:spPr>
        <p:txBody>
          <a:bodyPr>
            <a:normAutofit/>
          </a:bodyPr>
          <a:lstStyle/>
          <a:p>
            <a:pPr algn="l"/>
            <a:r>
              <a:rPr lang="en-CA" sz="100" b="1" dirty="0">
                <a:solidFill>
                  <a:schemeClr val="bg1"/>
                </a:solidFill>
                <a:latin typeface="Arial" pitchFamily="34" charset="0"/>
                <a:cs typeface="Arial" pitchFamily="34" charset="0"/>
              </a:rPr>
              <a:t>Conclusion</a:t>
            </a:r>
          </a:p>
        </p:txBody>
      </p:sp>
      <p:sp>
        <p:nvSpPr>
          <p:cNvPr id="7" name="Text Box 5"/>
          <p:cNvSpPr txBox="1">
            <a:spLocks noChangeArrowheads="1"/>
          </p:cNvSpPr>
          <p:nvPr/>
        </p:nvSpPr>
        <p:spPr bwMode="auto">
          <a:xfrm>
            <a:off x="152400" y="1143000"/>
            <a:ext cx="5715000" cy="247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1" i="0" u="none" strike="noStrike" cap="none" normalizeH="0" baseline="0" dirty="0">
                <a:ln>
                  <a:noFill/>
                </a:ln>
                <a:solidFill>
                  <a:srgbClr val="2160AD"/>
                </a:solidFill>
                <a:effectLst/>
                <a:latin typeface="Freestyle Script" pitchFamily="66" charset="0"/>
                <a:cs typeface="Arial" pitchFamily="34" charset="0"/>
              </a:rPr>
              <a:t>Congratulations!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You have completed the </a:t>
            </a:r>
            <a:r>
              <a:rPr lang="en-US" b="1" dirty="0">
                <a:solidFill>
                  <a:srgbClr val="2160AD"/>
                </a:solidFill>
                <a:latin typeface="Arial" pitchFamily="34" charset="0"/>
                <a:cs typeface="Arial" pitchFamily="34" charset="0"/>
              </a:rPr>
              <a:t>ETS – Query</a:t>
            </a:r>
            <a:endParaRPr kumimoji="0" lang="en-US" sz="1800" b="1" i="0" u="none" strike="noStrike" cap="none" normalizeH="0" baseline="0" dirty="0">
              <a:ln>
                <a:noFill/>
              </a:ln>
              <a:solidFill>
                <a:srgbClr val="2160AD"/>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Online Training Course</a:t>
            </a:r>
            <a:endParaRPr kumimoji="0" lang="en-US" sz="1800" b="0" i="0" u="none" strike="noStrike" cap="none" normalizeH="0" baseline="0" dirty="0">
              <a:ln>
                <a:noFill/>
              </a:ln>
              <a:solidFill>
                <a:srgbClr val="2160AD"/>
              </a:solidFill>
              <a:effectLst/>
              <a:latin typeface="Arial" pitchFamily="34" charset="0"/>
              <a:cs typeface="Arial" pitchFamily="34" charset="0"/>
            </a:endParaRPr>
          </a:p>
        </p:txBody>
      </p:sp>
      <p:sp>
        <p:nvSpPr>
          <p:cNvPr id="8" name="Text Box 3"/>
          <p:cNvSpPr txBox="1">
            <a:spLocks noChangeArrowheads="1"/>
          </p:cNvSpPr>
          <p:nvPr/>
        </p:nvSpPr>
        <p:spPr bwMode="auto">
          <a:xfrm>
            <a:off x="76200" y="3352800"/>
            <a:ext cx="5451475"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pitchFamily="34" charset="0"/>
              <a:cs typeface="Arial" pitchFamily="34" charset="0"/>
            </a:endParaRPr>
          </a:p>
          <a:p>
            <a:pPr lvl="0" algn="ctr" fontAlgn="base">
              <a:spcBef>
                <a:spcPct val="0"/>
              </a:spcBef>
              <a:spcAft>
                <a:spcPct val="0"/>
              </a:spcAft>
            </a:pPr>
            <a:r>
              <a:rPr lang="en-CA" sz="1400" dirty="0">
                <a:solidFill>
                  <a:srgbClr val="0070C0"/>
                </a:solidFill>
                <a:latin typeface="Arial" pitchFamily="34" charset="0"/>
                <a:cs typeface="Arial" pitchFamily="34" charset="0"/>
              </a:rPr>
              <a:t>Please proceed to the subsequent modules detailing other functionality of the Posting application.</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If you have any comments or questions on this training module, please forward them to the following email address: </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hlinkClick r:id="rId2"/>
              </a:rPr>
              <a:t>Postings.Energy@gov.ab.ca</a:t>
            </a:r>
            <a:endParaRPr lang="en-CA" sz="1400" dirty="0">
              <a:solidFill>
                <a:srgbClr val="0070C0"/>
              </a:solidFill>
              <a:latin typeface="Arial" pitchFamily="34" charset="0"/>
              <a:cs typeface="Arial"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75" y="1193800"/>
            <a:ext cx="403542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2133600" y="5443812"/>
            <a:ext cx="1219200" cy="685800"/>
          </a:xfrm>
          <a:prstGeom prst="wedgeRoundRectCallout">
            <a:avLst>
              <a:gd name="adj1" fmla="val 50768"/>
              <a:gd name="adj2" fmla="val -27716"/>
              <a:gd name="adj3" fmla="val 16667"/>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Arial" pitchFamily="34" charset="0"/>
                <a:cs typeface="Arial" pitchFamily="34" charset="0"/>
              </a:rPr>
              <a:t>Query Builder displayed</a:t>
            </a:r>
            <a:endParaRPr lang="en-CA" sz="1400" b="1" dirty="0">
              <a:solidFill>
                <a:srgbClr val="FF0000"/>
              </a:solidFill>
              <a:latin typeface="Arial" pitchFamily="34" charset="0"/>
              <a:cs typeface="Arial" pitchFamily="34" charset="0"/>
            </a:endParaRPr>
          </a:p>
        </p:txBody>
      </p:sp>
      <p:sp>
        <p:nvSpPr>
          <p:cNvPr id="6" name="Rectangle 5"/>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5714999" cy="422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886" y="1547695"/>
            <a:ext cx="5076992" cy="4808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3472051" y="3297039"/>
            <a:ext cx="1190787" cy="2472436"/>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8130365"/>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sp>
        <p:nvSpPr>
          <p:cNvPr id="3" name="Rounded Rectangular Callout 2"/>
          <p:cNvSpPr/>
          <p:nvPr/>
        </p:nvSpPr>
        <p:spPr>
          <a:xfrm>
            <a:off x="685800" y="2295896"/>
            <a:ext cx="1143000" cy="685800"/>
          </a:xfrm>
          <a:prstGeom prst="wedgeRoundRectCallout">
            <a:avLst>
              <a:gd name="adj1" fmla="val 85834"/>
              <a:gd name="adj2" fmla="val 22500"/>
              <a:gd name="adj3" fmla="val 16667"/>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itchFamily="34" charset="0"/>
                <a:cs typeface="Arial" pitchFamily="34" charset="0"/>
              </a:rPr>
              <a:t>Query Results are displayed</a:t>
            </a:r>
            <a:endParaRPr lang="en-CA" sz="1200" dirty="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259309"/>
            <a:ext cx="4451682" cy="503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689193"/>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558165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7163966"/>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560" y="6019800"/>
            <a:ext cx="1851789"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hlinkClick r:id="rId2" action="ppaction://hlinksldjump"/>
              </a:rPr>
              <a:t>Back to Query by Map</a:t>
            </a:r>
            <a:endParaRPr lang="en-CA" sz="1200" b="1" i="1" dirty="0">
              <a:solidFill>
                <a:prstClr val="black"/>
              </a:solidFill>
              <a:latin typeface="Arial" pitchFamily="34" charset="0"/>
              <a:cs typeface="Arial"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79187"/>
            <a:ext cx="6553200" cy="474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2362200" y="4800600"/>
            <a:ext cx="1785620" cy="629293"/>
          </a:xfrm>
          <a:prstGeom prst="wedgeRoundRectCallout">
            <a:avLst>
              <a:gd name="adj1" fmla="val 19889"/>
              <a:gd name="adj2" fmla="val -45955"/>
              <a:gd name="adj3" fmla="val 16667"/>
            </a:avLst>
          </a:pr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itchFamily="34" charset="0"/>
                <a:cs typeface="Arial" pitchFamily="34" charset="0"/>
              </a:rPr>
              <a:t>Results are displayed (highlighted in yellow)</a:t>
            </a:r>
            <a:endParaRPr lang="en-CA" sz="1200" dirty="0">
              <a:solidFill>
                <a:schemeClr val="tx1"/>
              </a:solidFill>
              <a:latin typeface="Arial" pitchFamily="34" charset="0"/>
              <a:cs typeface="Arial" pitchFamily="34" charset="0"/>
            </a:endParaRPr>
          </a:p>
        </p:txBody>
      </p:sp>
      <p:cxnSp>
        <p:nvCxnSpPr>
          <p:cNvPr id="6" name="Straight Arrow Connector 5"/>
          <p:cNvCxnSpPr/>
          <p:nvPr/>
        </p:nvCxnSpPr>
        <p:spPr>
          <a:xfrm flipV="1">
            <a:off x="4328160" y="3886200"/>
            <a:ext cx="1752600" cy="1047106"/>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83757131"/>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8dedacd1-8ed8-4364-83a4-3ca25ad2d993"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Hide_x0020_Me xmlns="cd3b5d7d-85b8-485a-94e1-bd5df7614905">false</Hide_x0020_Me>
    <Audience1 xmlns="d317fc56-cd2a-4fee-83bf-2acf5d88d7a0"/>
    <EOL_x0020_Thumbnail xmlns="d317fc56-cd2a-4fee-83bf-2acf5d88d7a0">&lt;img alt="" src="/PublishingImages/Pages/Presenation.png" style="BORDER&amp;#58;0px solid;" /&gt;</EOL_x0020_Thumbnail>
    <Order1 xmlns="d317fc56-cd2a-4fee-83bf-2acf5d88d7a0">03</Order1>
    <Course_x0020_Description xmlns="d317fc56-cd2a-4fee-83bf-2acf5d88d7a0">In this module, you will learn how to, Do a Query by Map, Do a Query by Land, Do an Expired, Agreement Notification Request and Retrieve Queries.</Course_x0020_Description>
    <Module xmlns="d317fc56-cd2a-4fee-83bf-2acf5d88d7a0">Module</Module>
    <Area xmlns="d317fc56-cd2a-4fee-83bf-2acf5d88d7a0">Postings</Area>
    <Area_x0020_2 xmlns="1509703c-35a2-4cc5-bc03-45b4c99b43c1">Main Page</Area_x0020_2>
    <Course_x0020_Description2 xmlns="1509703c-35a2-4cc5-bc03-45b4c99b43c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General Course" ma:contentTypeID="0x0101004CF9B3243FA46A47A5D45CADF07EB49500869333630F2EE44D93EB5262DF3C44F2" ma:contentTypeVersion="11" ma:contentTypeDescription="This is the base content type for all of the courses." ma:contentTypeScope="" ma:versionID="c604288cd4f6bd19e3eda76a8a050d32">
  <xsd:schema xmlns:xsd="http://www.w3.org/2001/XMLSchema" xmlns:xs="http://www.w3.org/2001/XMLSchema" xmlns:p="http://schemas.microsoft.com/office/2006/metadata/properties" xmlns:ns2="d317fc56-cd2a-4fee-83bf-2acf5d88d7a0" xmlns:ns3="cd3b5d7d-85b8-485a-94e1-bd5df7614905" xmlns:ns4="e6d83808-03cb-4f3c-af89-207626cead88" xmlns:ns5="1509703c-35a2-4cc5-bc03-45b4c99b43c1" targetNamespace="http://schemas.microsoft.com/office/2006/metadata/properties" ma:root="true" ma:fieldsID="b1f7dacc3d924f099186cce2e07bebea" ns2:_="" ns3:_="" ns4:_="" ns5:_="">
    <xsd:import namespace="d317fc56-cd2a-4fee-83bf-2acf5d88d7a0"/>
    <xsd:import namespace="cd3b5d7d-85b8-485a-94e1-bd5df7614905"/>
    <xsd:import namespace="e6d83808-03cb-4f3c-af89-207626cead88"/>
    <xsd:import namespace="1509703c-35a2-4cc5-bc03-45b4c99b43c1"/>
    <xsd:element name="properties">
      <xsd:complexType>
        <xsd:sequence>
          <xsd:element name="documentManagement">
            <xsd:complexType>
              <xsd:all>
                <xsd:element ref="ns2:Area"/>
                <xsd:element ref="ns2:Module"/>
                <xsd:element ref="ns2:Course_x0020_Description" minOccurs="0"/>
                <xsd:element ref="ns2:Order1" minOccurs="0"/>
                <xsd:element ref="ns2:Audience1" minOccurs="0"/>
                <xsd:element ref="ns3:Hide_x0020_Me" minOccurs="0"/>
                <xsd:element ref="ns2:EOL_x0020_Thumbnail" minOccurs="0"/>
                <xsd:element ref="ns4:SharedWithUsers" minOccurs="0"/>
                <xsd:element ref="ns5:Area_x0020_2" minOccurs="0"/>
                <xsd:element ref="ns5:Course_x0020_Description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fc56-cd2a-4fee-83bf-2acf5d88d7a0" elementFormDefault="qualified">
    <xsd:import namespace="http://schemas.microsoft.com/office/2006/documentManagement/types"/>
    <xsd:import namespace="http://schemas.microsoft.com/office/infopath/2007/PartnerControls"/>
    <xsd:element name="Area" ma:index="8" ma:displayName="Area" ma:description="This will define the area of the Learning material." ma:format="Dropdown" ma:internalName="Area">
      <xsd:simpleType>
        <xsd:restriction base="dms:Choice">
          <xsd:enumeration value="Main Page"/>
          <xsd:enumeration value="Accounts (ETS) Administration"/>
          <xsd:enumeration value="Agreement Management"/>
          <xsd:enumeration value="Air"/>
          <xsd:enumeration value="Assignments"/>
          <xsd:enumeration value="Bidding"/>
          <xsd:enumeration value="Carbon Sequestration Tenure​​​​"/>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enumeration value="MIMSales"/>
        </xsd:restriction>
      </xsd:simpleType>
    </xsd:element>
    <xsd:element name="Module" ma:index="9" ma:displayName="Module" ma:description="Select the module type" ma:format="Dropdown" ma:internalName="Module">
      <xsd:simpleType>
        <xsd:restriction base="dms:Choice">
          <xsd:enumeration value="Industry Module"/>
          <xsd:enumeration value="DoE Module"/>
          <xsd:enumeration value="CARE Reporting"/>
          <xsd:enumeration value="Royalty Reporting"/>
          <xsd:enumeration value="Royalty Reporting Process and Royalty Reports"/>
          <xsd:enumeration value="Royalty Business"/>
          <xsd:enumeration value="OSR Projects"/>
          <xsd:enumeration value="OASIS"/>
          <xsd:enumeration value="Module"/>
          <xsd:enumeration value="Acts And Regulations"/>
          <xsd:enumeration value="Project Application"/>
          <xsd:enumeration value="AMD Reporting Forms - Version 2.0 Changes - October 31, 2018"/>
          <xsd:enumeration value="Supplemental Reporting"/>
          <xsd:enumeration value="Supplemental Reporting Submission and Audit Processes"/>
        </xsd:restriction>
      </xsd:simpleType>
    </xsd:element>
    <xsd:element name="Course_x0020_Description" ma:index="10" nillable="true" ma:displayName="Course Description" ma:description="Description of what the course is about." ma:internalName="Course_x0020_Description" ma:readOnly="false">
      <xsd:simpleType>
        <xsd:restriction base="dms:Note"/>
      </xsd:simpleType>
    </xsd:element>
    <xsd:element name="Order1" ma:index="11" nillable="true" ma:displayName="Order" ma:description="To define the order of the file on the page." ma:format="Dropdown" ma:internalName="Order1">
      <xsd:simpleType>
        <xsd:restriction base="dms:Choice">
          <xsd:enumeration value="00"/>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restriction>
      </xsd:simpleType>
    </xsd:element>
    <xsd:element name="Audience1" ma:index="12" nillable="true" ma:displayName="Audience" ma:description="Defines the target audience." ma:internalName="Audience1">
      <xsd:complexType>
        <xsd:complexContent>
          <xsd:extension base="dms:MultiChoice">
            <xsd:sequence>
              <xsd:element name="Value" maxOccurs="unbounded" minOccurs="0" nillable="true">
                <xsd:simpleType>
                  <xsd:restriction base="dms:Choice">
                    <xsd:enumeration value="Contractor"/>
                    <xsd:enumeration value="Employee"/>
                    <xsd:enumeration value="Manager"/>
                  </xsd:restriction>
                </xsd:simpleType>
              </xsd:element>
            </xsd:sequence>
          </xsd:extension>
        </xsd:complexContent>
      </xsd:complexType>
    </xsd:element>
    <xsd:element name="EOL_x0020_Thumbnail" ma:index="14" nillable="true" ma:displayName="EOL Thumbnail" ma:internalName="EOL_x0020_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3b5d7d-85b8-485a-94e1-bd5df7614905" elementFormDefault="qualified">
    <xsd:import namespace="http://schemas.microsoft.com/office/2006/documentManagement/types"/>
    <xsd:import namespace="http://schemas.microsoft.com/office/infopath/2007/PartnerControls"/>
    <xsd:element name="Hide_x0020_Me" ma:index="13" nillable="true" ma:displayName="Hide Me" ma:default="0" ma:description="Use this option to hide the file from showing on other lists." ma:internalName="Hide_x0020_M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6d83808-03cb-4f3c-af89-207626cead88"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09703c-35a2-4cc5-bc03-45b4c99b43c1" elementFormDefault="qualified">
    <xsd:import namespace="http://schemas.microsoft.com/office/2006/documentManagement/types"/>
    <xsd:import namespace="http://schemas.microsoft.com/office/infopath/2007/PartnerControls"/>
    <xsd:element name="Area_x0020_2" ma:index="16" nillable="true" ma:displayName="Area 2" ma:default="Main Page" ma:format="Dropdown" ma:internalName="Area_x0020_2">
      <xsd:simpleType>
        <xsd:restriction base="dms:Choice">
          <xsd:enumeration value="Main Page"/>
          <xsd:enumeration value="Accounts (ETS) Administration"/>
          <xsd:enumeration value="Agreement Management"/>
          <xsd:enumeration value="Air"/>
          <xsd:enumeration value="Assignments"/>
          <xsd:enumeration value="Bidding"/>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enumeration value="MIMSales"/>
        </xsd:restriction>
      </xsd:simpleType>
    </xsd:element>
    <xsd:element name="Course_x0020_Description2" ma:index="17" nillable="true" ma:displayName="Course Description2" ma:internalName="Course_x0020_Description2">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81A145-3D03-44E2-A23D-45E827CB3164}">
  <ds:schemaRefs>
    <ds:schemaRef ds:uri="Microsoft.SharePoint.Taxonomy.ContentTypeSync"/>
  </ds:schemaRefs>
</ds:datastoreItem>
</file>

<file path=customXml/itemProps2.xml><?xml version="1.0" encoding="utf-8"?>
<ds:datastoreItem xmlns:ds="http://schemas.openxmlformats.org/officeDocument/2006/customXml" ds:itemID="{619D07F8-5D10-4131-9E4F-F09CF3D0D952}">
  <ds:schemaRefs>
    <ds:schemaRef ds:uri="http://schemas.microsoft.com/office/2006/metadata/properties"/>
    <ds:schemaRef ds:uri="http://schemas.microsoft.com/office/infopath/2007/PartnerControls"/>
    <ds:schemaRef ds:uri="cd3b5d7d-85b8-485a-94e1-bd5df7614905"/>
    <ds:schemaRef ds:uri="d317fc56-cd2a-4fee-83bf-2acf5d88d7a0"/>
    <ds:schemaRef ds:uri="1509703c-35a2-4cc5-bc03-45b4c99b43c1"/>
  </ds:schemaRefs>
</ds:datastoreItem>
</file>

<file path=customXml/itemProps3.xml><?xml version="1.0" encoding="utf-8"?>
<ds:datastoreItem xmlns:ds="http://schemas.openxmlformats.org/officeDocument/2006/customXml" ds:itemID="{4E55C8E8-D764-417D-AC67-1C9C41E81F67}">
  <ds:schemaRefs>
    <ds:schemaRef ds:uri="http://schemas.microsoft.com/sharepoint/v3/contenttype/forms"/>
  </ds:schemaRefs>
</ds:datastoreItem>
</file>

<file path=customXml/itemProps4.xml><?xml version="1.0" encoding="utf-8"?>
<ds:datastoreItem xmlns:ds="http://schemas.openxmlformats.org/officeDocument/2006/customXml" ds:itemID="{B2DF4ABE-1C63-4747-B8AA-D656DDDEF8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7fc56-cd2a-4fee-83bf-2acf5d88d7a0"/>
    <ds:schemaRef ds:uri="cd3b5d7d-85b8-485a-94e1-bd5df7614905"/>
    <ds:schemaRef ds:uri="e6d83808-03cb-4f3c-af89-207626cead88"/>
    <ds:schemaRef ds:uri="1509703c-35a2-4cc5-bc03-45b4c99b43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2685</TotalTime>
  <Words>1017</Words>
  <Application>Microsoft Office PowerPoint</Application>
  <PresentationFormat>On-screen Show (4:3)</PresentationFormat>
  <Paragraphs>122</Paragraphs>
  <Slides>54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Freestyle Script</vt:lpstr>
      <vt:lpstr>Office Theme</vt:lpstr>
      <vt:lpstr>Welcome</vt:lpstr>
      <vt:lpstr>Revisions</vt:lpstr>
      <vt:lpstr>Introduction</vt:lpstr>
      <vt:lpstr>Query by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Query by 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Expired Agreement</vt:lpstr>
      <vt:lpstr>Expired Agreement (Continued)</vt:lpstr>
      <vt:lpstr>PowerPoint Presentation</vt:lpstr>
      <vt:lpstr>PowerPoint Presentation</vt:lpstr>
      <vt:lpstr>PowerPoint Presentation</vt:lpstr>
      <vt:lpstr>Retrieving Queries</vt:lpstr>
      <vt:lpstr>PowerPoint Presentation</vt:lpstr>
      <vt:lpstr>Conclusion</vt:lpstr>
    </vt:vector>
  </TitlesOfParts>
  <Company>Government of Alberta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Queries</dc:title>
  <dc:creator>Karen Chinnery</dc:creator>
  <cp:lastModifiedBy>Lynn McIntosh</cp:lastModifiedBy>
  <cp:revision>234</cp:revision>
  <dcterms:created xsi:type="dcterms:W3CDTF">2012-06-04T22:53:42Z</dcterms:created>
  <dcterms:modified xsi:type="dcterms:W3CDTF">2025-10-28T20:02:23Z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0x0101004CF9B3243FA46A47A5D45CADF07EB49500869333630F2EE44D93EB5262DF3C44F2</vt:lpwstr>
  </property>
  <property fmtid="{D5CDD505-2E9C-101B-9397-08002B2CF9AE}" pid="3" name="MSIP_Label_abf2ea38-542c-4b75-bd7d-582ec36a519f_Enabled">
    <vt:lpwstr>true</vt:lpwstr>
  </property>
  <property fmtid="{D5CDD505-2E9C-101B-9397-08002B2CF9AE}" pid="4" name="MSIP_Label_abf2ea38-542c-4b75-bd7d-582ec36a519f_SetDate">
    <vt:lpwstr>2020-12-04T20:47:45Z</vt:lpwstr>
  </property>
  <property fmtid="{D5CDD505-2E9C-101B-9397-08002B2CF9AE}" pid="5" name="MSIP_Label_abf2ea38-542c-4b75-bd7d-582ec36a519f_Method">
    <vt:lpwstr>Standard</vt:lpwstr>
  </property>
  <property fmtid="{D5CDD505-2E9C-101B-9397-08002B2CF9AE}" pid="6" name="MSIP_Label_abf2ea38-542c-4b75-bd7d-582ec36a519f_Name">
    <vt:lpwstr>Protected A</vt:lpwstr>
  </property>
  <property fmtid="{D5CDD505-2E9C-101B-9397-08002B2CF9AE}" pid="7" name="MSIP_Label_abf2ea38-542c-4b75-bd7d-582ec36a519f_SiteId">
    <vt:lpwstr>2bb51c06-af9b-42c5-8bf5-3c3b7b10850b</vt:lpwstr>
  </property>
  <property fmtid="{D5CDD505-2E9C-101B-9397-08002B2CF9AE}" pid="8" name="MSIP_Label_abf2ea38-542c-4b75-bd7d-582ec36a519f_ActionId">
    <vt:lpwstr>37412b08-e322-4f76-bd11-c13312b89be9</vt:lpwstr>
  </property>
  <property fmtid="{D5CDD505-2E9C-101B-9397-08002B2CF9AE}" pid="9" name="MSIP_Label_abf2ea38-542c-4b75-bd7d-582ec36a519f_ContentBits">
    <vt:lpwstr>2</vt:lpwstr>
  </property>
</Properties>
</file>