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3" r:id="rId6"/>
    <p:sldId id="264" r:id="rId7"/>
    <p:sldId id="257" r:id="rId8"/>
    <p:sldId id="258" r:id="rId9"/>
    <p:sldId id="259" r:id="rId10"/>
    <p:sldId id="265" r:id="rId11"/>
    <p:sldId id="266" r:id="rId12"/>
    <p:sldId id="261" r:id="rId13"/>
    <p:sldId id="267" r:id="rId14"/>
    <p:sldId id="26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7" autoAdjust="0"/>
  </p:normalViewPr>
  <p:slideViewPr>
    <p:cSldViewPr>
      <p:cViewPr varScale="1">
        <p:scale>
          <a:sx n="92" d="100"/>
          <a:sy n="92" d="100"/>
        </p:scale>
        <p:origin x="10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DF10A73-43F2-4165-9B82-6AFDE28C2497}"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DF10A73-43F2-4165-9B82-6AFDE28C2497}"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DF10A73-43F2-4165-9B82-6AFDE28C2497}"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DF10A73-43F2-4165-9B82-6AFDE28C2497}"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F10A73-43F2-4165-9B82-6AFDE28C2497}" type="datetimeFigureOut">
              <a:rPr lang="en-CA" smtClean="0"/>
              <a:t>2025-10-28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DF10A73-43F2-4165-9B82-6AFDE28C2497}"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DF10A73-43F2-4165-9B82-6AFDE28C2497}" type="datetimeFigureOut">
              <a:rPr lang="en-CA" smtClean="0"/>
              <a:t>2025-10-28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DF10A73-43F2-4165-9B82-6AFDE28C2497}" type="datetimeFigureOut">
              <a:rPr lang="en-CA" smtClean="0"/>
              <a:t>2025-10-28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10A73-43F2-4165-9B82-6AFDE28C2497}" type="datetimeFigureOut">
              <a:rPr lang="en-CA" smtClean="0"/>
              <a:t>2025-10-28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10A73-43F2-4165-9B82-6AFDE28C2497}"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F10A73-43F2-4165-9B82-6AFDE28C2497}" type="datetimeFigureOut">
              <a:rPr lang="en-CA" smtClean="0"/>
              <a:t>2025-10-28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61AF504-9C0D-4908-B205-FB7D37229BFE}" type="slidenum">
              <a:rPr lang="en-CA" smtClean="0"/>
              <a:t>‹#›</a:t>
            </a:fld>
            <a:endParaRPr lang="en-CA"/>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4" y="16846"/>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10A73-43F2-4165-9B82-6AFDE28C2497}" type="datetimeFigureOut">
              <a:rPr lang="en-CA" smtClean="0"/>
              <a:t>2025-10-28</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1AF504-9C0D-4908-B205-FB7D37229BFE}" type="slidenum">
              <a:rPr lang="en-CA" smtClean="0"/>
              <a:t>‹#›</a:t>
            </a:fld>
            <a:endParaRPr lang="en-CA"/>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441133"/>
            <a:ext cx="91440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userDrawn="1"/>
        </p:nvSpPr>
        <p:spPr>
          <a:xfrm>
            <a:off x="7848600" y="6553200"/>
            <a:ext cx="1219200" cy="276999"/>
          </a:xfrm>
          <a:prstGeom prst="rect">
            <a:avLst/>
          </a:prstGeom>
          <a:noFill/>
        </p:spPr>
        <p:txBody>
          <a:bodyPr wrap="square" rtlCol="0">
            <a:spAutoFit/>
          </a:bodyPr>
          <a:lstStyle/>
          <a:p>
            <a:r>
              <a:rPr lang="en-US" sz="1200" dirty="0">
                <a:latin typeface="Arial" pitchFamily="34" charset="0"/>
                <a:cs typeface="Arial" pitchFamily="34" charset="0"/>
              </a:rPr>
              <a:t>Page </a:t>
            </a:r>
            <a:fld id="{38C9F2BE-F738-4DBA-AB75-6B844B9677BC}" type="slidenum">
              <a:rPr lang="en-US" sz="1200" smtClean="0">
                <a:latin typeface="Arial" pitchFamily="34" charset="0"/>
                <a:cs typeface="Arial" pitchFamily="34" charset="0"/>
              </a:rPr>
              <a:t>‹#›</a:t>
            </a:fld>
            <a:r>
              <a:rPr lang="en-US" sz="1200" dirty="0">
                <a:latin typeface="Arial" pitchFamily="34" charset="0"/>
                <a:cs typeface="Arial" pitchFamily="34" charset="0"/>
              </a:rPr>
              <a:t> of 10</a:t>
            </a:r>
            <a:endParaRPr lang="en-CA" sz="1200" dirty="0">
              <a:latin typeface="Arial" pitchFamily="34" charset="0"/>
              <a:cs typeface="Arial" pitchFamily="34" charset="0"/>
            </a:endParaRPr>
          </a:p>
        </p:txBody>
      </p:sp>
      <p:grpSp>
        <p:nvGrpSpPr>
          <p:cNvPr id="11" name="Group 10"/>
          <p:cNvGrpSpPr/>
          <p:nvPr userDrawn="1"/>
        </p:nvGrpSpPr>
        <p:grpSpPr>
          <a:xfrm>
            <a:off x="179512" y="-68284"/>
            <a:ext cx="8964488" cy="923330"/>
            <a:chOff x="179512" y="4026424"/>
            <a:chExt cx="8964488" cy="923330"/>
          </a:xfrm>
        </p:grpSpPr>
        <p:grpSp>
          <p:nvGrpSpPr>
            <p:cNvPr id="12" name="Group 11"/>
            <p:cNvGrpSpPr/>
            <p:nvPr userDrawn="1"/>
          </p:nvGrpSpPr>
          <p:grpSpPr>
            <a:xfrm>
              <a:off x="179512" y="4094164"/>
              <a:ext cx="8964488" cy="787850"/>
              <a:chOff x="390128" y="3908965"/>
              <a:chExt cx="8638456" cy="787850"/>
            </a:xfrm>
          </p:grpSpPr>
          <p:pic>
            <p:nvPicPr>
              <p:cNvPr id="14"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71800" y="3908965"/>
                <a:ext cx="6256784" cy="7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90128" y="4008237"/>
                <a:ext cx="2267744" cy="637488"/>
              </a:xfrm>
              <a:prstGeom prst="rect">
                <a:avLst/>
              </a:prstGeom>
            </p:spPr>
          </p:pic>
        </p:grpSp>
        <p:sp>
          <p:nvSpPr>
            <p:cNvPr id="13" name="TextBox 12"/>
            <p:cNvSpPr txBox="1"/>
            <p:nvPr userDrawn="1"/>
          </p:nvSpPr>
          <p:spPr>
            <a:xfrm>
              <a:off x="4644008" y="4026424"/>
              <a:ext cx="4364708" cy="923330"/>
            </a:xfrm>
            <a:prstGeom prst="rect">
              <a:avLst/>
            </a:prstGeom>
            <a:noFill/>
          </p:spPr>
          <p:txBody>
            <a:bodyPr wrap="square" rtlCol="0">
              <a:spAutoFit/>
            </a:bodyPr>
            <a:lstStyle/>
            <a:p>
              <a:pPr algn="r"/>
              <a:endParaRPr lang="en-CA" baseline="0" dirty="0">
                <a:solidFill>
                  <a:schemeClr val="bg1"/>
                </a:solidFill>
              </a:endParaRPr>
            </a:p>
            <a:p>
              <a:pPr algn="r"/>
              <a:r>
                <a:rPr lang="en-CA" baseline="0" dirty="0">
                  <a:solidFill>
                    <a:schemeClr val="bg1"/>
                  </a:solidFill>
                </a:rPr>
                <a:t>Postings</a:t>
              </a:r>
            </a:p>
            <a:p>
              <a:pPr algn="r"/>
              <a:r>
                <a:rPr lang="en-CA" baseline="0" dirty="0">
                  <a:solidFill>
                    <a:schemeClr val="bg1"/>
                  </a:solidFill>
                </a:rPr>
                <a:t>Government of Alberta</a:t>
              </a:r>
            </a:p>
          </p:txBody>
        </p:sp>
      </p:grpSp>
      <p:sp>
        <p:nvSpPr>
          <p:cNvPr id="9" name="MSIPCMContentMarking" descr="{&quot;HashCode&quot;:-1542678785,&quot;Placement&quot;:&quot;Footer&quot;,&quot;Top&quot;:517.997253,&quot;Left&quot;:0.0,&quot;SlideWidth&quot;:720,&quot;SlideHeight&quot;:540}"/>
          <p:cNvSpPr txBox="1"/>
          <p:nvPr userDrawn="1"/>
        </p:nvSpPr>
        <p:spPr>
          <a:xfrm>
            <a:off x="0" y="6578565"/>
            <a:ext cx="1804584" cy="279435"/>
          </a:xfrm>
          <a:prstGeom prst="rect">
            <a:avLst/>
          </a:prstGeom>
          <a:noFill/>
        </p:spPr>
        <p:txBody>
          <a:bodyPr vert="horz" wrap="square" lIns="0" tIns="0" rIns="0" bIns="0" rtlCol="0" anchor="ctr" anchorCtr="1">
            <a:spAutoFit/>
          </a:bodyPr>
          <a:lstStyle/>
          <a:p>
            <a:pPr algn="l">
              <a:spcBef>
                <a:spcPts val="0"/>
              </a:spcBef>
              <a:spcAft>
                <a:spcPts val="0"/>
              </a:spcAft>
            </a:pPr>
            <a:r>
              <a:rPr lang="en-CA" sz="1100">
                <a:solidFill>
                  <a:srgbClr val="000000"/>
                </a:solidFill>
                <a:latin typeface="Calibri" panose="020F0502020204030204" pitchFamily="34" charset="0"/>
              </a:rPr>
              <a:t>Classification: Protected 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ostings.Energy@gov.ab.c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Postings.Energy@gov.ab.ca" TargetMode="External"/><Relationship Id="rId2" Type="http://schemas.openxmlformats.org/officeDocument/2006/relationships/hyperlink" Target="https://training.energy.gov.ab.ca/Pages/default.aspx" TargetMode="External"/><Relationship Id="rId1" Type="http://schemas.openxmlformats.org/officeDocument/2006/relationships/slideLayout" Target="../slideLayouts/slideLayout7.xml"/><Relationship Id="rId4" Type="http://schemas.openxmlformats.org/officeDocument/2006/relationships/hyperlink" Target="mailto:OSTenure@gov.ab.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7711" y="1573560"/>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dirty="0">
                <a:ln>
                  <a:noFill/>
                </a:ln>
                <a:solidFill>
                  <a:srgbClr val="2160AD"/>
                </a:solidFill>
                <a:effectLst/>
                <a:latin typeface="Freestyle Script" pitchFamily="66" charset="0"/>
                <a:cs typeface="Arial" pitchFamily="34" charset="0"/>
              </a:rPr>
              <a:t>Welcome!</a:t>
            </a:r>
          </a:p>
        </p:txBody>
      </p:sp>
      <p:sp>
        <p:nvSpPr>
          <p:cNvPr id="3" name="Rectangle 2"/>
          <p:cNvSpPr/>
          <p:nvPr/>
        </p:nvSpPr>
        <p:spPr>
          <a:xfrm>
            <a:off x="335678" y="3239869"/>
            <a:ext cx="4693521" cy="646331"/>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 ETS – Postings Work in Progress</a:t>
            </a: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endParaRPr lang="en-US" dirty="0">
              <a:solidFill>
                <a:srgbClr val="0070C0"/>
              </a:solidFill>
              <a:latin typeface="Arial" pitchFamily="34" charset="0"/>
              <a:cs typeface="Arial" pitchFamily="34" charset="0"/>
            </a:endParaRPr>
          </a:p>
        </p:txBody>
      </p:sp>
      <p:sp>
        <p:nvSpPr>
          <p:cNvPr id="4" name="Rectangle 3"/>
          <p:cNvSpPr/>
          <p:nvPr/>
        </p:nvSpPr>
        <p:spPr>
          <a:xfrm>
            <a:off x="5181600" y="2381071"/>
            <a:ext cx="3657600" cy="830997"/>
          </a:xfrm>
          <a:prstGeom prst="rect">
            <a:avLst/>
          </a:prstGeom>
        </p:spPr>
        <p:txBody>
          <a:bodyPr wrap="square">
            <a:spAutoFit/>
          </a:bodyPr>
          <a:lstStyle/>
          <a:p>
            <a:r>
              <a:rPr lang="en-CA" sz="1200" dirty="0">
                <a:solidFill>
                  <a:prstClr val="black"/>
                </a:solidFill>
                <a:latin typeface="Arial" pitchFamily="34" charset="0"/>
                <a:cs typeface="Arial" pitchFamily="34" charset="0"/>
              </a:rPr>
              <a:t>The </a:t>
            </a:r>
            <a:r>
              <a:rPr lang="en-CA" sz="1200" b="1" dirty="0">
                <a:solidFill>
                  <a:prstClr val="black"/>
                </a:solidFill>
                <a:latin typeface="Arial" pitchFamily="34" charset="0"/>
                <a:cs typeface="Arial" pitchFamily="34" charset="0"/>
              </a:rPr>
              <a:t>Work In Progress</a:t>
            </a:r>
            <a:r>
              <a:rPr lang="en-CA" sz="1200" dirty="0">
                <a:solidFill>
                  <a:prstClr val="black"/>
                </a:solidFill>
                <a:latin typeface="Arial" pitchFamily="34" charset="0"/>
                <a:cs typeface="Arial" pitchFamily="34" charset="0"/>
              </a:rPr>
              <a:t> functionality of Postings enables you to retrieve a posting request, view the posting status, delete a posting request and create a new request by copying an existing one.</a:t>
            </a:r>
            <a:endParaRPr lang="en-CA" dirty="0"/>
          </a:p>
        </p:txBody>
      </p:sp>
      <p:sp>
        <p:nvSpPr>
          <p:cNvPr id="5" name="Title 4"/>
          <p:cNvSpPr>
            <a:spLocks noGrp="1"/>
          </p:cNvSpPr>
          <p:nvPr>
            <p:ph type="title" idx="4294967295"/>
          </p:nvPr>
        </p:nvSpPr>
        <p:spPr/>
        <p:txBody>
          <a:bodyPr>
            <a:normAutofit/>
          </a:bodyPr>
          <a:lstStyle/>
          <a:p>
            <a:r>
              <a:rPr lang="en-CA" sz="100" dirty="0">
                <a:solidFill>
                  <a:schemeClr val="bg1"/>
                </a:solidFill>
              </a:rPr>
              <a:t>Welcome</a:t>
            </a:r>
          </a:p>
        </p:txBody>
      </p:sp>
    </p:spTree>
    <p:extLst>
      <p:ext uri="{BB962C8B-B14F-4D97-AF65-F5344CB8AC3E}">
        <p14:creationId xmlns:p14="http://schemas.microsoft.com/office/powerpoint/2010/main" val="321367070"/>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p:txBody>
          <a:bodyPr>
            <a:normAutofit/>
          </a:bodyPr>
          <a:lstStyle/>
          <a:p>
            <a:r>
              <a:rPr lang="en-CA" sz="100" dirty="0">
                <a:solidFill>
                  <a:schemeClr val="bg1"/>
                </a:solidFill>
              </a:rPr>
              <a:t>Conclusion</a:t>
            </a:r>
          </a:p>
        </p:txBody>
      </p:sp>
      <p:sp>
        <p:nvSpPr>
          <p:cNvPr id="7" name="Text Box 5"/>
          <p:cNvSpPr txBox="1">
            <a:spLocks noChangeArrowheads="1"/>
          </p:cNvSpPr>
          <p:nvPr/>
        </p:nvSpPr>
        <p:spPr bwMode="auto">
          <a:xfrm>
            <a:off x="152400" y="1143000"/>
            <a:ext cx="5715000"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 </a:t>
            </a:r>
            <a:r>
              <a:rPr lang="en-US" b="1" dirty="0">
                <a:solidFill>
                  <a:srgbClr val="2160AD"/>
                </a:solidFill>
                <a:latin typeface="Arial" pitchFamily="34" charset="0"/>
                <a:cs typeface="Arial" pitchFamily="34" charset="0"/>
              </a:rPr>
              <a:t>ETS – Postings Work in Progress</a:t>
            </a:r>
            <a:endParaRPr kumimoji="0" lang="en-US" sz="1800" b="1" i="0" u="none" strike="noStrike" cap="none" normalizeH="0" baseline="0" dirty="0">
              <a:ln>
                <a:noFill/>
              </a:ln>
              <a:solidFill>
                <a:srgbClr val="2160AD"/>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sp>
        <p:nvSpPr>
          <p:cNvPr id="8" name="Text Box 3"/>
          <p:cNvSpPr txBox="1">
            <a:spLocks noChangeArrowheads="1"/>
          </p:cNvSpPr>
          <p:nvPr/>
        </p:nvSpPr>
        <p:spPr bwMode="auto">
          <a:xfrm>
            <a:off x="76200" y="3352800"/>
            <a:ext cx="5451475"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Arial" pitchFamily="34" charset="0"/>
              <a:cs typeface="Arial" pitchFamily="34" charset="0"/>
            </a:endParaRPr>
          </a:p>
          <a:p>
            <a:pPr lvl="0" algn="ctr" fontAlgn="base">
              <a:spcBef>
                <a:spcPct val="0"/>
              </a:spcBef>
              <a:spcAft>
                <a:spcPct val="0"/>
              </a:spcAft>
            </a:pPr>
            <a:r>
              <a:rPr lang="en-CA" sz="1400" dirty="0">
                <a:solidFill>
                  <a:srgbClr val="0070C0"/>
                </a:solidFill>
                <a:latin typeface="Arial" pitchFamily="34" charset="0"/>
                <a:cs typeface="Arial" pitchFamily="34" charset="0"/>
              </a:rPr>
              <a:t>Please proceed to the subsequent modules detailing other functionality of the Posting application.</a:t>
            </a:r>
            <a:br>
              <a:rPr lang="en-CA" sz="1400" dirty="0">
                <a:solidFill>
                  <a:srgbClr val="0070C0"/>
                </a:solidFill>
                <a:latin typeface="Arial" pitchFamily="34" charset="0"/>
                <a:cs typeface="Arial" pitchFamily="34" charset="0"/>
              </a:rPr>
            </a:br>
            <a:br>
              <a:rPr lang="en-CA" sz="1400" dirty="0">
                <a:solidFill>
                  <a:srgbClr val="0070C0"/>
                </a:solidFill>
                <a:latin typeface="Arial" pitchFamily="34" charset="0"/>
                <a:cs typeface="Arial" pitchFamily="34" charset="0"/>
              </a:rPr>
            </a:br>
            <a:r>
              <a:rPr lang="en-CA" sz="1400" dirty="0">
                <a:solidFill>
                  <a:srgbClr val="0070C0"/>
                </a:solidFill>
                <a:latin typeface="Arial" pitchFamily="34" charset="0"/>
                <a:cs typeface="Arial" pitchFamily="34" charset="0"/>
              </a:rPr>
              <a:t>If you have any comments or questions on this training module, please forward them to the following email address: </a:t>
            </a:r>
            <a:br>
              <a:rPr lang="en-CA" sz="1400" dirty="0">
                <a:solidFill>
                  <a:srgbClr val="0070C0"/>
                </a:solidFill>
                <a:latin typeface="Arial" pitchFamily="34" charset="0"/>
                <a:cs typeface="Arial" pitchFamily="34" charset="0"/>
              </a:rPr>
            </a:br>
            <a:br>
              <a:rPr lang="en-CA" sz="1400">
                <a:solidFill>
                  <a:srgbClr val="0070C0"/>
                </a:solidFill>
                <a:latin typeface="Arial" pitchFamily="34" charset="0"/>
                <a:cs typeface="Arial" pitchFamily="34" charset="0"/>
              </a:rPr>
            </a:br>
            <a:r>
              <a:rPr lang="en-CA" sz="1400">
                <a:solidFill>
                  <a:srgbClr val="0070C0"/>
                </a:solidFill>
                <a:latin typeface="Arial" pitchFamily="34" charset="0"/>
                <a:cs typeface="Arial" pitchFamily="34" charset="0"/>
                <a:hlinkClick r:id="rId2"/>
              </a:rPr>
              <a:t>Postings.Energy@gov.ab.ca</a:t>
            </a:r>
            <a:endParaRPr lang="en-CA" sz="1400" dirty="0">
              <a:solidFill>
                <a:srgbClr val="0070C0"/>
              </a:solidFill>
              <a:latin typeface="Arial" pitchFamily="34" charset="0"/>
              <a:cs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975" y="1193800"/>
            <a:ext cx="4035425" cy="459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487362"/>
            <a:ext cx="1219200" cy="884238"/>
          </a:xfrm>
        </p:spPr>
        <p:txBody>
          <a:bodyPr>
            <a:normAutofit/>
          </a:bodyPr>
          <a:lstStyle/>
          <a:p>
            <a:pPr algn="l"/>
            <a:r>
              <a:rPr lang="en-CA" sz="1600" b="1" dirty="0">
                <a:latin typeface="Arial" pitchFamily="34" charset="0"/>
                <a:cs typeface="Arial" pitchFamily="34" charset="0"/>
              </a:rPr>
              <a:t>Revisions</a:t>
            </a:r>
          </a:p>
        </p:txBody>
      </p:sp>
      <p:graphicFrame>
        <p:nvGraphicFramePr>
          <p:cNvPr id="3" name="Table 2"/>
          <p:cNvGraphicFramePr>
            <a:graphicFrameLocks noGrp="1"/>
          </p:cNvGraphicFramePr>
          <p:nvPr>
            <p:extLst>
              <p:ext uri="{D42A27DB-BD31-4B8C-83A1-F6EECF244321}">
                <p14:modId xmlns:p14="http://schemas.microsoft.com/office/powerpoint/2010/main" val="3917691196"/>
              </p:ext>
            </p:extLst>
          </p:nvPr>
        </p:nvGraphicFramePr>
        <p:xfrm>
          <a:off x="1835696" y="2708920"/>
          <a:ext cx="6096000" cy="17526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dirty="0"/>
                        <a:t>Date</a:t>
                      </a:r>
                      <a:endParaRPr lang="en-CA" dirty="0"/>
                    </a:p>
                  </a:txBody>
                  <a:tcPr/>
                </a:tc>
                <a:tc>
                  <a:txBody>
                    <a:bodyPr/>
                    <a:lstStyle/>
                    <a:p>
                      <a:r>
                        <a:rPr lang="en-US" dirty="0"/>
                        <a:t>Revisions Type</a:t>
                      </a:r>
                      <a:endParaRPr lang="en-CA" dirty="0"/>
                    </a:p>
                  </a:txBody>
                  <a:tcPr/>
                </a:tc>
                <a:tc>
                  <a:txBody>
                    <a:bodyPr/>
                    <a:lstStyle/>
                    <a:p>
                      <a:r>
                        <a:rPr lang="en-US" dirty="0"/>
                        <a:t>Page Number</a:t>
                      </a:r>
                      <a:endParaRPr lang="en-CA" dirty="0"/>
                    </a:p>
                  </a:txBody>
                  <a:tcPr/>
                </a:tc>
                <a:extLst>
                  <a:ext uri="{0D108BD9-81ED-4DB2-BD59-A6C34878D82A}">
                    <a16:rowId xmlns:a16="http://schemas.microsoft.com/office/drawing/2014/main" val="10000"/>
                  </a:ext>
                </a:extLst>
              </a:tr>
              <a:tr h="370840">
                <a:tc>
                  <a:txBody>
                    <a:bodyPr/>
                    <a:lstStyle/>
                    <a:p>
                      <a:r>
                        <a:rPr lang="en-US" dirty="0"/>
                        <a:t>August 31, 2012</a:t>
                      </a:r>
                      <a:endParaRPr lang="en-CA" dirty="0"/>
                    </a:p>
                  </a:txBody>
                  <a:tcPr/>
                </a:tc>
                <a:tc>
                  <a:txBody>
                    <a:bodyPr/>
                    <a:lstStyle/>
                    <a:p>
                      <a:r>
                        <a:rPr lang="en-US" dirty="0"/>
                        <a:t>Conversion</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1"/>
                  </a:ext>
                </a:extLst>
              </a:tr>
              <a:tr h="370840">
                <a:tc>
                  <a:txBody>
                    <a:bodyPr/>
                    <a:lstStyle/>
                    <a:p>
                      <a:r>
                        <a:rPr lang="en-US" dirty="0"/>
                        <a:t>April 2020</a:t>
                      </a:r>
                      <a:endParaRPr lang="en-CA" dirty="0"/>
                    </a:p>
                  </a:txBody>
                  <a:tcPr/>
                </a:tc>
                <a:tc>
                  <a:txBody>
                    <a:bodyPr/>
                    <a:lstStyle/>
                    <a:p>
                      <a:r>
                        <a:rPr lang="en-US" dirty="0"/>
                        <a:t>Headers and links</a:t>
                      </a:r>
                      <a:endParaRPr lang="en-CA" dirty="0"/>
                    </a:p>
                  </a:txBody>
                  <a:tcPr/>
                </a:tc>
                <a:tc>
                  <a:txBody>
                    <a:bodyPr/>
                    <a:lstStyle/>
                    <a:p>
                      <a:r>
                        <a:rPr lang="en-US" dirty="0"/>
                        <a:t>All</a:t>
                      </a:r>
                      <a:endParaRPr lang="en-CA" dirty="0"/>
                    </a:p>
                  </a:txBody>
                  <a:tcPr/>
                </a:tc>
                <a:extLst>
                  <a:ext uri="{0D108BD9-81ED-4DB2-BD59-A6C34878D82A}">
                    <a16:rowId xmlns:a16="http://schemas.microsoft.com/office/drawing/2014/main" val="10002"/>
                  </a:ext>
                </a:extLst>
              </a:tr>
              <a:tr h="370840">
                <a:tc>
                  <a:txBody>
                    <a:bodyPr/>
                    <a:lstStyle/>
                    <a:p>
                      <a:r>
                        <a:rPr lang="en-CA" dirty="0"/>
                        <a:t>December 2020</a:t>
                      </a:r>
                    </a:p>
                  </a:txBody>
                  <a:tcPr/>
                </a:tc>
                <a:tc>
                  <a:txBody>
                    <a:bodyPr/>
                    <a:lstStyle/>
                    <a:p>
                      <a:r>
                        <a:rPr lang="en-CA" dirty="0"/>
                        <a:t>Update ETS login page</a:t>
                      </a:r>
                    </a:p>
                  </a:txBody>
                  <a:tcPr/>
                </a:tc>
                <a:tc>
                  <a:txBody>
                    <a:bodyPr/>
                    <a:lstStyle/>
                    <a:p>
                      <a:r>
                        <a:rPr lang="en-CA" dirty="0"/>
                        <a:t>Various</a:t>
                      </a:r>
                    </a:p>
                  </a:txBody>
                  <a:tcPr/>
                </a:tc>
                <a:extLst>
                  <a:ext uri="{0D108BD9-81ED-4DB2-BD59-A6C34878D82A}">
                    <a16:rowId xmlns:a16="http://schemas.microsoft.com/office/drawing/2014/main" val="781861641"/>
                  </a:ext>
                </a:extLst>
              </a:tr>
            </a:tbl>
          </a:graphicData>
        </a:graphic>
      </p:graphicFrame>
    </p:spTree>
    <p:extLst>
      <p:ext uri="{BB962C8B-B14F-4D97-AF65-F5344CB8AC3E}">
        <p14:creationId xmlns:p14="http://schemas.microsoft.com/office/powerpoint/2010/main" val="1004665589"/>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191000" y="2104072"/>
            <a:ext cx="4511675" cy="1477328"/>
          </a:xfrm>
          <a:prstGeom prst="rect">
            <a:avLst/>
          </a:prstGeom>
        </p:spPr>
        <p:txBody>
          <a:bodyPr wrap="square" lIns="0" tIns="0" rIns="0" bIns="0">
            <a:spAutoFit/>
          </a:bodyPr>
          <a:lstStyle/>
          <a:p>
            <a:r>
              <a:rPr lang="en-CA" sz="1200" b="1" dirty="0">
                <a:latin typeface="Arial" pitchFamily="34" charset="0"/>
                <a:cs typeface="Arial" pitchFamily="34" charset="0"/>
              </a:rPr>
              <a:t>In this module, you will learn how to:</a:t>
            </a:r>
          </a:p>
          <a:p>
            <a:endParaRPr lang="en-CA" sz="1200" b="1"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Retrieve Posting Requests for Public Offerings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Retrieve Direct Purchase Requests</a:t>
            </a:r>
          </a:p>
          <a:p>
            <a:br>
              <a:rPr lang="en-CA" sz="1200" dirty="0">
                <a:latin typeface="Arial" pitchFamily="34" charset="0"/>
                <a:cs typeface="Arial" pitchFamily="34" charset="0"/>
              </a:rPr>
            </a:br>
            <a:br>
              <a:rPr lang="en-CA" sz="1200" dirty="0">
                <a:latin typeface="Arial" pitchFamily="34" charset="0"/>
                <a:cs typeface="Arial" pitchFamily="34" charset="0"/>
              </a:rPr>
            </a:br>
            <a:endParaRPr lang="en-CA" sz="1200" dirty="0">
              <a:latin typeface="Arial" pitchFamily="34" charset="0"/>
              <a:cs typeface="Arial" pitchFamily="34" charset="0"/>
            </a:endParaRPr>
          </a:p>
        </p:txBody>
      </p:sp>
      <p:pic>
        <p:nvPicPr>
          <p:cNvPr id="3" name="Picture 1" descr="Posting - Overview - Introduction - Graphic"/>
          <p:cNvPicPr>
            <a:picLocks noChangeArrowheads="1"/>
          </p:cNvPicPr>
          <p:nvPr/>
        </p:nvPicPr>
        <p:blipFill>
          <a:blip r:embed="rId2" cstate="print"/>
          <a:srcRect/>
          <a:stretch>
            <a:fillRect/>
          </a:stretch>
        </p:blipFill>
        <p:spPr bwMode="auto">
          <a:xfrm>
            <a:off x="584200" y="1689100"/>
            <a:ext cx="2692400" cy="2730500"/>
          </a:xfrm>
          <a:prstGeom prst="rect">
            <a:avLst/>
          </a:prstGeom>
          <a:noFill/>
        </p:spPr>
      </p:pic>
      <p:sp>
        <p:nvSpPr>
          <p:cNvPr id="5" name="Title 4"/>
          <p:cNvSpPr>
            <a:spLocks noGrp="1"/>
          </p:cNvSpPr>
          <p:nvPr>
            <p:ph type="title" idx="4294967295"/>
          </p:nvPr>
        </p:nvSpPr>
        <p:spPr>
          <a:xfrm>
            <a:off x="609600" y="533400"/>
            <a:ext cx="1447800" cy="808038"/>
          </a:xfrm>
        </p:spPr>
        <p:txBody>
          <a:bodyPr>
            <a:normAutofit/>
          </a:bodyPr>
          <a:lstStyle/>
          <a:p>
            <a:pPr algn="l"/>
            <a:r>
              <a:rPr lang="en-US" sz="1600" b="1" dirty="0">
                <a:latin typeface="Arial" pitchFamily="34" charset="0"/>
                <a:cs typeface="Arial" pitchFamily="34" charset="0"/>
              </a:rPr>
              <a:t>Introduction</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095751" y="1828800"/>
            <a:ext cx="3829049" cy="2769989"/>
          </a:xfrm>
          <a:prstGeom prst="rect">
            <a:avLst/>
          </a:prstGeom>
        </p:spPr>
        <p:txBody>
          <a:bodyPr wrap="square" lIns="0" tIns="0" rIns="0" bIns="0">
            <a:spAutoFit/>
          </a:bodyPr>
          <a:lstStyle/>
          <a:p>
            <a:r>
              <a:rPr lang="en-CA" sz="1200" dirty="0">
                <a:latin typeface="Arial" pitchFamily="34" charset="0"/>
                <a:cs typeface="Arial" pitchFamily="34" charset="0"/>
              </a:rPr>
              <a:t>The Work in Progress screen is accessed from the ETS main menu. This screen allows you to monitor the status and the updates made by the Department to your requests.</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When submitted, the status of the request changes from Work in Progress to Submitted. When the Department has started the processing of your request, the status changes to Processing until the request is Completed, Client Withdrawn or Department Withdrawn.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All requests will be removed from the Work in Progress screen 90 days after the last update date. If you wish to keep the data you must save the files to your own system.</a:t>
            </a:r>
          </a:p>
        </p:txBody>
      </p:sp>
      <p:pic>
        <p:nvPicPr>
          <p:cNvPr id="3" name="Picture 2" descr="Posting – Work in Progress - graphic"/>
          <p:cNvPicPr>
            <a:picLocks noChangeArrowheads="1"/>
          </p:cNvPicPr>
          <p:nvPr/>
        </p:nvPicPr>
        <p:blipFill rotWithShape="1">
          <a:blip r:embed="rId2" cstate="print"/>
          <a:srcRect l="1266" t="1075" r="38809" b="56519"/>
          <a:stretch/>
        </p:blipFill>
        <p:spPr bwMode="auto">
          <a:xfrm>
            <a:off x="591600" y="2061000"/>
            <a:ext cx="2304000" cy="13680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09600" y="563562"/>
            <a:ext cx="990600" cy="731838"/>
          </a:xfrm>
        </p:spPr>
        <p:txBody>
          <a:bodyPr>
            <a:normAutofit/>
          </a:bodyPr>
          <a:lstStyle/>
          <a:p>
            <a:pPr algn="l"/>
            <a:r>
              <a:rPr lang="en-CA" sz="1600" b="1" dirty="0">
                <a:latin typeface="Arial" pitchFamily="34" charset="0"/>
                <a:cs typeface="Arial" pitchFamily="34" charset="0"/>
              </a:rPr>
              <a:t>Screen</a:t>
            </a: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648200" y="1878211"/>
            <a:ext cx="3886200" cy="3323987"/>
          </a:xfrm>
          <a:prstGeom prst="rect">
            <a:avLst/>
          </a:prstGeom>
        </p:spPr>
        <p:txBody>
          <a:bodyPr wrap="square" lIns="0" tIns="0" rIns="0" bIns="0">
            <a:spAutoFit/>
          </a:bodyPr>
          <a:lstStyle/>
          <a:p>
            <a:r>
              <a:rPr lang="en-CA" sz="1200" dirty="0">
                <a:latin typeface="Arial" pitchFamily="34" charset="0"/>
                <a:cs typeface="Arial" pitchFamily="34" charset="0"/>
              </a:rPr>
              <a:t>On the Work in Progress screen you can search for your requests by:</a:t>
            </a:r>
          </a:p>
          <a:p>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Request Type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Request Number</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Start Date and End Date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Status</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Mineral Type</a:t>
            </a:r>
          </a:p>
          <a:p>
            <a:pPr marL="171450" indent="-171450">
              <a:buFont typeface="Arial" pitchFamily="34" charset="0"/>
              <a:buChar char="•"/>
            </a:pPr>
            <a:endParaRPr lang="en-CA" sz="1200" dirty="0">
              <a:latin typeface="Arial" pitchFamily="34" charset="0"/>
              <a:cs typeface="Arial" pitchFamily="34" charset="0"/>
            </a:endParaRPr>
          </a:p>
          <a:p>
            <a:pPr marL="171450" indent="-171450">
              <a:buFont typeface="Arial" pitchFamily="34" charset="0"/>
              <a:buChar char="•"/>
            </a:pPr>
            <a:r>
              <a:rPr lang="en-CA" sz="1200" dirty="0">
                <a:latin typeface="Arial" pitchFamily="34" charset="0"/>
                <a:cs typeface="Arial" pitchFamily="34" charset="0"/>
              </a:rPr>
              <a:t>Account</a:t>
            </a:r>
          </a:p>
          <a:p>
            <a:endParaRPr lang="en-CA" sz="1200" b="1" dirty="0">
              <a:latin typeface="Arial" pitchFamily="34" charset="0"/>
              <a:cs typeface="Arial" pitchFamily="34" charset="0"/>
            </a:endParaRPr>
          </a:p>
          <a:p>
            <a:r>
              <a:rPr lang="en-CA" sz="1200" b="1" i="1" dirty="0">
                <a:latin typeface="Arial" pitchFamily="34" charset="0"/>
                <a:cs typeface="Arial" pitchFamily="34" charset="0"/>
              </a:rPr>
              <a:t>Tip:</a:t>
            </a:r>
            <a:r>
              <a:rPr lang="en-CA" sz="1200" dirty="0">
                <a:latin typeface="Arial" pitchFamily="34" charset="0"/>
                <a:cs typeface="Arial" pitchFamily="34" charset="0"/>
              </a:rPr>
              <a:t> The Start and End dates default depending on the range of days chosen in your Account Preferences. To see all available requests remove the Start Date.</a:t>
            </a:r>
          </a:p>
        </p:txBody>
      </p:sp>
      <p:pic>
        <p:nvPicPr>
          <p:cNvPr id="3" name="Picture 3" descr="Posting - Work in Progress - Retrieving and Reviewing Requests - graphic"/>
          <p:cNvPicPr>
            <a:picLocks noChangeArrowheads="1"/>
          </p:cNvPicPr>
          <p:nvPr/>
        </p:nvPicPr>
        <p:blipFill rotWithShape="1">
          <a:blip r:embed="rId2" cstate="print"/>
          <a:srcRect t="5" r="752" b="55357"/>
          <a:stretch/>
        </p:blipFill>
        <p:spPr bwMode="auto">
          <a:xfrm>
            <a:off x="451200" y="1989000"/>
            <a:ext cx="3816000" cy="1440000"/>
          </a:xfrm>
          <a:prstGeom prst="rect">
            <a:avLst/>
          </a:prstGeom>
          <a:noFill/>
        </p:spPr>
      </p:pic>
      <p:sp>
        <p:nvSpPr>
          <p:cNvPr id="4" name="Rectangle 3"/>
          <p:cNvSpPr>
            <a:spLocks/>
          </p:cNvSpPr>
          <p:nvPr/>
        </p:nvSpPr>
        <p:spPr>
          <a:xfrm>
            <a:off x="7620000" y="838200"/>
            <a:ext cx="1352549" cy="430887"/>
          </a:xfrm>
          <a:prstGeom prst="rect">
            <a:avLst/>
          </a:prstGeom>
        </p:spPr>
        <p:txBody>
          <a:bodyPr wrap="square" lIns="0" tIns="0" rIns="0" bIns="0">
            <a:spAutoFit/>
          </a:bodyPr>
          <a:lstStyle/>
          <a:p>
            <a:r>
              <a:rPr lang="en-CA" sz="1400" b="1" i="1" dirty="0">
                <a:hlinkClick r:id="rId3" action="ppaction://hlinksldjump"/>
              </a:rPr>
              <a:t>More Information (Pages 6 &amp; 7)</a:t>
            </a:r>
            <a:endParaRPr lang="en-CA" sz="1400" b="1" i="1" dirty="0"/>
          </a:p>
        </p:txBody>
      </p:sp>
      <p:sp>
        <p:nvSpPr>
          <p:cNvPr id="6" name="Title 5"/>
          <p:cNvSpPr>
            <a:spLocks noGrp="1"/>
          </p:cNvSpPr>
          <p:nvPr>
            <p:ph type="title" idx="4294967295"/>
          </p:nvPr>
        </p:nvSpPr>
        <p:spPr>
          <a:xfrm>
            <a:off x="609600" y="533400"/>
            <a:ext cx="3810000" cy="884238"/>
          </a:xfrm>
        </p:spPr>
        <p:txBody>
          <a:bodyPr>
            <a:normAutofit/>
          </a:bodyPr>
          <a:lstStyle/>
          <a:p>
            <a:pPr algn="l"/>
            <a:r>
              <a:rPr lang="en-CA" sz="1600" b="1" dirty="0">
                <a:latin typeface="Arial" pitchFamily="34" charset="0"/>
                <a:cs typeface="Arial" pitchFamily="34" charset="0"/>
              </a:rPr>
              <a:t>Retrieving</a:t>
            </a:r>
            <a:r>
              <a:rPr lang="en-CA" sz="1600" b="1" baseline="0" dirty="0">
                <a:latin typeface="Arial" pitchFamily="34" charset="0"/>
                <a:cs typeface="Arial" pitchFamily="34" charset="0"/>
              </a:rPr>
              <a:t> and Reviewing Requests</a:t>
            </a:r>
            <a:endParaRPr lang="en-CA" sz="1600" b="1" dirty="0">
              <a:latin typeface="Arial" pitchFamily="34" charset="0"/>
              <a:cs typeface="Arial" pitchFamily="34" charset="0"/>
            </a:endParaRPr>
          </a:p>
        </p:txBody>
      </p:sp>
    </p:spTree>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202685"/>
            <a:ext cx="5295900" cy="3209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a:spLocks/>
          </p:cNvSpPr>
          <p:nvPr/>
        </p:nvSpPr>
        <p:spPr>
          <a:xfrm>
            <a:off x="114300" y="5791200"/>
            <a:ext cx="1790700" cy="430887"/>
          </a:xfrm>
          <a:prstGeom prst="rect">
            <a:avLst/>
          </a:prstGeom>
        </p:spPr>
        <p:txBody>
          <a:bodyPr wrap="square" lIns="0" tIns="0" rIns="0" bIns="0">
            <a:spAutoFit/>
          </a:bodyPr>
          <a:lstStyle/>
          <a:p>
            <a:r>
              <a:rPr lang="en-CA" sz="1400" b="1" i="1" dirty="0">
                <a:hlinkClick r:id="rId3" action="ppaction://hlinksldjump"/>
              </a:rPr>
              <a:t>Back to Retrieving and Reviewing Requests </a:t>
            </a:r>
            <a:endParaRPr lang="en-CA" sz="1400" b="1" i="1" dirty="0"/>
          </a:p>
        </p:txBody>
      </p:sp>
      <p:pic>
        <p:nvPicPr>
          <p:cNvPr id="5" name="Picture 4">
            <a:extLst>
              <a:ext uri="{FF2B5EF4-FFF2-40B4-BE49-F238E27FC236}">
                <a16:creationId xmlns:a16="http://schemas.microsoft.com/office/drawing/2014/main" id="{6848642C-8CA9-49DB-A9C0-75675E9DED77}"/>
              </a:ext>
            </a:extLst>
          </p:cNvPr>
          <p:cNvPicPr>
            <a:picLocks noChangeAspect="1"/>
          </p:cNvPicPr>
          <p:nvPr/>
        </p:nvPicPr>
        <p:blipFill>
          <a:blip r:embed="rId4"/>
          <a:stretch>
            <a:fillRect/>
          </a:stretch>
        </p:blipFill>
        <p:spPr>
          <a:xfrm>
            <a:off x="609600" y="1066800"/>
            <a:ext cx="6663520" cy="2133600"/>
          </a:xfrm>
          <a:prstGeom prst="rect">
            <a:avLst/>
          </a:prstGeom>
        </p:spPr>
      </p:pic>
      <p:pic>
        <p:nvPicPr>
          <p:cNvPr id="6" name="Picture 5">
            <a:extLst>
              <a:ext uri="{FF2B5EF4-FFF2-40B4-BE49-F238E27FC236}">
                <a16:creationId xmlns:a16="http://schemas.microsoft.com/office/drawing/2014/main" id="{8155D420-5502-4163-94A0-31B37065058B}"/>
              </a:ext>
            </a:extLst>
          </p:cNvPr>
          <p:cNvPicPr>
            <a:picLocks noChangeAspect="1"/>
          </p:cNvPicPr>
          <p:nvPr/>
        </p:nvPicPr>
        <p:blipFill>
          <a:blip r:embed="rId5"/>
          <a:stretch>
            <a:fillRect/>
          </a:stretch>
        </p:blipFill>
        <p:spPr>
          <a:xfrm>
            <a:off x="3806536" y="5694699"/>
            <a:ext cx="838200" cy="623888"/>
          </a:xfrm>
          <a:prstGeom prst="rect">
            <a:avLst/>
          </a:prstGeom>
        </p:spPr>
      </p:pic>
    </p:spTree>
    <p:extLst>
      <p:ext uri="{BB962C8B-B14F-4D97-AF65-F5344CB8AC3E}">
        <p14:creationId xmlns:p14="http://schemas.microsoft.com/office/powerpoint/2010/main" val="3660189750"/>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38200"/>
            <a:ext cx="5155444" cy="3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977618"/>
            <a:ext cx="5524500" cy="334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5334000" y="2064544"/>
            <a:ext cx="739343" cy="602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ular Callout 5"/>
          <p:cNvSpPr/>
          <p:nvPr/>
        </p:nvSpPr>
        <p:spPr>
          <a:xfrm>
            <a:off x="6073344" y="1219200"/>
            <a:ext cx="2537256" cy="838200"/>
          </a:xfrm>
          <a:prstGeom prst="wedge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100" dirty="0">
                <a:solidFill>
                  <a:prstClr val="black"/>
                </a:solidFill>
                <a:latin typeface="Arial" pitchFamily="34" charset="0"/>
                <a:cs typeface="Arial" pitchFamily="34" charset="0"/>
              </a:rPr>
              <a:t>You can print or save your request to your own system as it will be removed from the work in progress folder 90 days after the last update date</a:t>
            </a:r>
            <a:endParaRPr lang="en-CA" sz="1100" dirty="0">
              <a:solidFill>
                <a:prstClr val="black"/>
              </a:solidFill>
              <a:latin typeface="Arial" pitchFamily="34" charset="0"/>
              <a:cs typeface="Arial" pitchFamily="34" charset="0"/>
            </a:endParaRPr>
          </a:p>
        </p:txBody>
      </p:sp>
      <p:sp>
        <p:nvSpPr>
          <p:cNvPr id="7" name="Rectangle 6"/>
          <p:cNvSpPr>
            <a:spLocks/>
          </p:cNvSpPr>
          <p:nvPr/>
        </p:nvSpPr>
        <p:spPr>
          <a:xfrm>
            <a:off x="114300" y="5791200"/>
            <a:ext cx="1790700" cy="430887"/>
          </a:xfrm>
          <a:prstGeom prst="rect">
            <a:avLst/>
          </a:prstGeom>
        </p:spPr>
        <p:txBody>
          <a:bodyPr wrap="square" lIns="0" tIns="0" rIns="0" bIns="0">
            <a:spAutoFit/>
          </a:bodyPr>
          <a:lstStyle/>
          <a:p>
            <a:r>
              <a:rPr lang="en-CA" sz="1400" b="1" i="1" dirty="0">
                <a:hlinkClick r:id="rId4" action="ppaction://hlinksldjump"/>
              </a:rPr>
              <a:t>Back to Retrieving and Reviewing Requests </a:t>
            </a:r>
            <a:endParaRPr lang="en-CA" sz="1400" b="1" i="1" dirty="0"/>
          </a:p>
        </p:txBody>
      </p:sp>
    </p:spTree>
    <p:extLst>
      <p:ext uri="{BB962C8B-B14F-4D97-AF65-F5344CB8AC3E}">
        <p14:creationId xmlns:p14="http://schemas.microsoft.com/office/powerpoint/2010/main" val="245829328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p:cNvSpPr>
          <p:nvPr/>
        </p:nvSpPr>
        <p:spPr>
          <a:xfrm>
            <a:off x="4248151" y="2191941"/>
            <a:ext cx="4210049" cy="2031325"/>
          </a:xfrm>
          <a:prstGeom prst="rect">
            <a:avLst/>
          </a:prstGeom>
        </p:spPr>
        <p:txBody>
          <a:bodyPr wrap="square" lIns="0" tIns="0" rIns="0" bIns="0">
            <a:spAutoFit/>
          </a:bodyPr>
          <a:lstStyle/>
          <a:p>
            <a:r>
              <a:rPr lang="en-CA" sz="1200" dirty="0">
                <a:latin typeface="Arial" pitchFamily="34" charset="0"/>
                <a:cs typeface="Arial" pitchFamily="34" charset="0"/>
              </a:rPr>
              <a:t>The information on the screen can be re-sorted by clicking on the column headers. If the cursor changes to a hand when you move over a column heading you can re-sort the column. </a:t>
            </a:r>
            <a:br>
              <a:rPr lang="en-CA" sz="1200" dirty="0">
                <a:latin typeface="Arial" pitchFamily="34" charset="0"/>
                <a:cs typeface="Arial" pitchFamily="34" charset="0"/>
              </a:rPr>
            </a:br>
            <a:br>
              <a:rPr lang="en-CA" sz="1200" dirty="0">
                <a:latin typeface="Arial" pitchFamily="34" charset="0"/>
                <a:cs typeface="Arial" pitchFamily="34" charset="0"/>
              </a:rPr>
            </a:br>
            <a:r>
              <a:rPr lang="en-CA" sz="1200" dirty="0">
                <a:latin typeface="Arial" pitchFamily="34" charset="0"/>
                <a:cs typeface="Arial" pitchFamily="34" charset="0"/>
              </a:rPr>
              <a:t>For each request, there will be two PDF documents available in the files column. The Org file is a record of the land and rights requested. The </a:t>
            </a:r>
            <a:r>
              <a:rPr lang="en-CA" sz="1200" dirty="0" err="1">
                <a:latin typeface="Arial" pitchFamily="34" charset="0"/>
                <a:cs typeface="Arial" pitchFamily="34" charset="0"/>
              </a:rPr>
              <a:t>Upd</a:t>
            </a:r>
            <a:r>
              <a:rPr lang="en-CA" sz="1200" dirty="0">
                <a:latin typeface="Arial" pitchFamily="34" charset="0"/>
                <a:cs typeface="Arial" pitchFamily="34" charset="0"/>
              </a:rPr>
              <a:t> file provides updated information about the land and rights requested. </a:t>
            </a:r>
          </a:p>
          <a:p>
            <a:endParaRPr lang="en-CA" sz="1200" dirty="0">
              <a:latin typeface="Arial" pitchFamily="34" charset="0"/>
              <a:cs typeface="Arial" pitchFamily="34" charset="0"/>
            </a:endParaRPr>
          </a:p>
          <a:p>
            <a:r>
              <a:rPr lang="en-CA" sz="1200" b="1" dirty="0">
                <a:latin typeface="Arial" pitchFamily="34" charset="0"/>
                <a:cs typeface="Arial" pitchFamily="34" charset="0"/>
              </a:rPr>
              <a:t>You must monitor the updated file to determine what has changed from your original request.</a:t>
            </a:r>
          </a:p>
        </p:txBody>
      </p:sp>
      <p:pic>
        <p:nvPicPr>
          <p:cNvPr id="3" name="Picture 4" descr="Posting - Work in Progress  List - graphic"/>
          <p:cNvPicPr>
            <a:picLocks noChangeArrowheads="1"/>
          </p:cNvPicPr>
          <p:nvPr/>
        </p:nvPicPr>
        <p:blipFill>
          <a:blip r:embed="rId2" cstate="print"/>
          <a:srcRect/>
          <a:stretch>
            <a:fillRect/>
          </a:stretch>
        </p:blipFill>
        <p:spPr bwMode="auto">
          <a:xfrm>
            <a:off x="269875" y="1422400"/>
            <a:ext cx="3844925" cy="3225800"/>
          </a:xfrm>
          <a:prstGeom prst="rect">
            <a:avLst/>
          </a:prstGeom>
          <a:noFill/>
        </p:spPr>
      </p:pic>
      <p:sp>
        <p:nvSpPr>
          <p:cNvPr id="4" name="Rectangle 3"/>
          <p:cNvSpPr>
            <a:spLocks/>
          </p:cNvSpPr>
          <p:nvPr/>
        </p:nvSpPr>
        <p:spPr>
          <a:xfrm>
            <a:off x="6572250" y="952501"/>
            <a:ext cx="52900" cy="215444"/>
          </a:xfrm>
          <a:prstGeom prst="rect">
            <a:avLst/>
          </a:prstGeom>
        </p:spPr>
        <p:txBody>
          <a:bodyPr wrap="square" lIns="0" tIns="0" rIns="0" bIns="0">
            <a:spAutoFit/>
          </a:bodyPr>
          <a:lstStyle/>
          <a:p>
            <a:r>
              <a:rPr lang="en-CA" sz="1400" b="1" i="1"/>
              <a:t> </a:t>
            </a:r>
          </a:p>
        </p:txBody>
      </p:sp>
      <p:sp>
        <p:nvSpPr>
          <p:cNvPr id="6" name="Title 5"/>
          <p:cNvSpPr>
            <a:spLocks noGrp="1"/>
          </p:cNvSpPr>
          <p:nvPr>
            <p:ph type="title" idx="4294967295"/>
          </p:nvPr>
        </p:nvSpPr>
        <p:spPr>
          <a:xfrm>
            <a:off x="685800" y="533400"/>
            <a:ext cx="990600" cy="731838"/>
          </a:xfrm>
        </p:spPr>
        <p:txBody>
          <a:bodyPr>
            <a:normAutofit/>
          </a:bodyPr>
          <a:lstStyle/>
          <a:p>
            <a:pPr algn="l"/>
            <a:r>
              <a:rPr lang="en-CA" sz="1600" b="1" dirty="0">
                <a:latin typeface="Arial" pitchFamily="34" charset="0"/>
                <a:cs typeface="Arial" pitchFamily="34" charset="0"/>
              </a:rPr>
              <a:t>Results</a:t>
            </a: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057400"/>
            <a:ext cx="8305800" cy="2486835"/>
          </a:xfrm>
          <a:prstGeom prst="rect">
            <a:avLst/>
          </a:prstGeom>
        </p:spPr>
        <p:txBody>
          <a:bodyPr wrap="square">
            <a:spAutoFit/>
          </a:bodyPr>
          <a:lstStyle/>
          <a:p>
            <a:pPr lvl="0" algn="ctr">
              <a:spcBef>
                <a:spcPct val="20000"/>
              </a:spcBef>
            </a:pPr>
            <a:r>
              <a:rPr lang="en-US" sz="3200" dirty="0">
                <a:solidFill>
                  <a:prstClr val="black"/>
                </a:solidFill>
                <a:latin typeface="Arial" panose="020B0604020202020204" pitchFamily="34" charset="0"/>
              </a:rPr>
              <a:t>Resources</a:t>
            </a:r>
          </a:p>
          <a:p>
            <a:pPr lvl="0" algn="ctr">
              <a:spcBef>
                <a:spcPct val="20000"/>
              </a:spcBef>
            </a:pPr>
            <a:endParaRPr lang="en-US" sz="32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hlinkClick r:id="rId2"/>
              </a:rPr>
              <a:t>ETS Support and Online Learning </a:t>
            </a:r>
            <a:r>
              <a:rPr lang="en-US" sz="1400" dirty="0">
                <a:solidFill>
                  <a:prstClr val="black"/>
                </a:solidFill>
                <a:latin typeface="Arial" panose="020B0604020202020204" pitchFamily="34" charset="0"/>
              </a:rPr>
              <a:t>provides access to relevant guides, course and other information</a:t>
            </a:r>
          </a:p>
          <a:p>
            <a:pPr lvl="0">
              <a:spcBef>
                <a:spcPct val="20000"/>
              </a:spcBef>
            </a:pPr>
            <a:endParaRPr lang="en-US" sz="1400" dirty="0">
              <a:solidFill>
                <a:prstClr val="black"/>
              </a:solidFill>
              <a:latin typeface="Arial" panose="020B0604020202020204" pitchFamily="34" charset="0"/>
            </a:endParaRPr>
          </a:p>
          <a:p>
            <a:pPr lvl="0">
              <a:spcBef>
                <a:spcPct val="20000"/>
              </a:spcBef>
            </a:pPr>
            <a:r>
              <a:rPr lang="en-US" sz="1400" dirty="0">
                <a:solidFill>
                  <a:prstClr val="black"/>
                </a:solidFill>
                <a:latin typeface="Arial" panose="020B0604020202020204" pitchFamily="34" charset="0"/>
              </a:rPr>
              <a:t>If you have questions, please contact </a:t>
            </a:r>
          </a:p>
          <a:p>
            <a:pPr lvl="0">
              <a:spcBef>
                <a:spcPct val="20000"/>
              </a:spcBef>
            </a:pPr>
            <a:r>
              <a:rPr lang="en-US" sz="1400" dirty="0">
                <a:solidFill>
                  <a:prstClr val="black"/>
                </a:solidFill>
                <a:latin typeface="Arial" panose="020B0604020202020204" pitchFamily="34" charset="0"/>
              </a:rPr>
              <a:t>For PNG: </a:t>
            </a:r>
            <a:r>
              <a:rPr lang="en-US" sz="1400" dirty="0">
                <a:solidFill>
                  <a:prstClr val="black"/>
                </a:solidFill>
                <a:latin typeface="Arial" panose="020B0604020202020204" pitchFamily="34" charset="0"/>
                <a:hlinkClick r:id="rId3"/>
              </a:rPr>
              <a:t>Postings.Energy@gov.ab.ca</a:t>
            </a:r>
            <a:r>
              <a:rPr lang="en-US" sz="1400" dirty="0">
                <a:solidFill>
                  <a:prstClr val="black"/>
                </a:solidFill>
                <a:latin typeface="Arial" panose="020B0604020202020204" pitchFamily="34" charset="0"/>
              </a:rPr>
              <a:t> or the Sales Helpdesk at (780)644-2300 or</a:t>
            </a:r>
          </a:p>
          <a:p>
            <a:pPr lvl="0"/>
            <a:r>
              <a:rPr lang="en-US" dirty="0">
                <a:solidFill>
                  <a:prstClr val="black"/>
                </a:solidFill>
              </a:rPr>
              <a:t>for Oil Sands: </a:t>
            </a:r>
            <a:r>
              <a:rPr lang="en-US" dirty="0">
                <a:solidFill>
                  <a:prstClr val="black"/>
                </a:solidFill>
                <a:hlinkClick r:id="rId4"/>
              </a:rPr>
              <a:t>OSTenure@gov.ab.ca</a:t>
            </a:r>
            <a:endParaRPr lang="en-US" dirty="0">
              <a:solidFill>
                <a:prstClr val="black"/>
              </a:solidFill>
            </a:endParaRPr>
          </a:p>
        </p:txBody>
      </p:sp>
    </p:spTree>
    <p:extLst>
      <p:ext uri="{BB962C8B-B14F-4D97-AF65-F5344CB8AC3E}">
        <p14:creationId xmlns:p14="http://schemas.microsoft.com/office/powerpoint/2010/main" val="3033501334"/>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8dedacd1-8ed8-4364-83a4-3ca25ad2d993" ContentTypeId="0x0101" PreviousValue="false"/>
</file>

<file path=customXml/item3.xml><?xml version="1.0" encoding="utf-8"?>
<ct:contentTypeSchema xmlns:ct="http://schemas.microsoft.com/office/2006/metadata/contentType" xmlns:ma="http://schemas.microsoft.com/office/2006/metadata/properties/metaAttributes" ct:_="" ma:_="" ma:contentTypeName="General Course" ma:contentTypeID="0x0101004CF9B3243FA46A47A5D45CADF07EB49500869333630F2EE44D93EB5262DF3C44F2" ma:contentTypeVersion="11" ma:contentTypeDescription="This is the base content type for all of the courses." ma:contentTypeScope="" ma:versionID="c604288cd4f6bd19e3eda76a8a050d32">
  <xsd:schema xmlns:xsd="http://www.w3.org/2001/XMLSchema" xmlns:xs="http://www.w3.org/2001/XMLSchema" xmlns:p="http://schemas.microsoft.com/office/2006/metadata/properties" xmlns:ns2="d317fc56-cd2a-4fee-83bf-2acf5d88d7a0" xmlns:ns3="cd3b5d7d-85b8-485a-94e1-bd5df7614905" xmlns:ns4="e6d83808-03cb-4f3c-af89-207626cead88" xmlns:ns5="1509703c-35a2-4cc5-bc03-45b4c99b43c1" targetNamespace="http://schemas.microsoft.com/office/2006/metadata/properties" ma:root="true" ma:fieldsID="b1f7dacc3d924f099186cce2e07bebea" ns2:_="" ns3:_="" ns4:_="" ns5:_="">
    <xsd:import namespace="d317fc56-cd2a-4fee-83bf-2acf5d88d7a0"/>
    <xsd:import namespace="cd3b5d7d-85b8-485a-94e1-bd5df7614905"/>
    <xsd:import namespace="e6d83808-03cb-4f3c-af89-207626cead88"/>
    <xsd:import namespace="1509703c-35a2-4cc5-bc03-45b4c99b43c1"/>
    <xsd:element name="properties">
      <xsd:complexType>
        <xsd:sequence>
          <xsd:element name="documentManagement">
            <xsd:complexType>
              <xsd:all>
                <xsd:element ref="ns2:Area"/>
                <xsd:element ref="ns2:Module"/>
                <xsd:element ref="ns2:Course_x0020_Description" minOccurs="0"/>
                <xsd:element ref="ns2:Order1" minOccurs="0"/>
                <xsd:element ref="ns2:Audience1" minOccurs="0"/>
                <xsd:element ref="ns3:Hide_x0020_Me" minOccurs="0"/>
                <xsd:element ref="ns2:EOL_x0020_Thumbnail" minOccurs="0"/>
                <xsd:element ref="ns4:SharedWithUsers" minOccurs="0"/>
                <xsd:element ref="ns5:Area_x0020_2" minOccurs="0"/>
                <xsd:element ref="ns5:Course_x0020_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17fc56-cd2a-4fee-83bf-2acf5d88d7a0" elementFormDefault="qualified">
    <xsd:import namespace="http://schemas.microsoft.com/office/2006/documentManagement/types"/>
    <xsd:import namespace="http://schemas.microsoft.com/office/infopath/2007/PartnerControls"/>
    <xsd:element name="Area" ma:index="8" ma:displayName="Area" ma:description="This will define the area of the Learning material." ma:format="Dropdown" ma:internalName="Area">
      <xsd:simpleType>
        <xsd:restriction base="dms:Choice">
          <xsd:enumeration value="Main Page"/>
          <xsd:enumeration value="Accounts (ETS) Administration"/>
          <xsd:enumeration value="Agreement Management"/>
          <xsd:enumeration value="Air"/>
          <xsd:enumeration value="Assignments"/>
          <xsd:enumeration value="Bidding"/>
          <xsd:enumeration value="Carbon Sequestration Tenure​​​​"/>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Module" ma:index="9" ma:displayName="Module" ma:description="Select the module type" ma:format="Dropdown" ma:internalName="Module">
      <xsd:simpleType>
        <xsd:restriction base="dms:Choice">
          <xsd:enumeration value="Industry Module"/>
          <xsd:enumeration value="DoE Module"/>
          <xsd:enumeration value="CARE Reporting"/>
          <xsd:enumeration value="Royalty Reporting"/>
          <xsd:enumeration value="Royalty Reporting Process and Royalty Reports"/>
          <xsd:enumeration value="Royalty Business"/>
          <xsd:enumeration value="OSR Projects"/>
          <xsd:enumeration value="OASIS"/>
          <xsd:enumeration value="Module"/>
          <xsd:enumeration value="Acts And Regulations"/>
          <xsd:enumeration value="Project Application"/>
          <xsd:enumeration value="AMD Reporting Forms - Version 2.0 Changes - October 31, 2018"/>
          <xsd:enumeration value="Supplemental Reporting"/>
          <xsd:enumeration value="Supplemental Reporting Submission and Audit Processes"/>
        </xsd:restriction>
      </xsd:simpleType>
    </xsd:element>
    <xsd:element name="Course_x0020_Description" ma:index="10" nillable="true" ma:displayName="Course Description" ma:description="Description of what the course is about." ma:internalName="Course_x0020_Description" ma:readOnly="false">
      <xsd:simpleType>
        <xsd:restriction base="dms:Note"/>
      </xsd:simpleType>
    </xsd:element>
    <xsd:element name="Order1" ma:index="11" nillable="true" ma:displayName="Order" ma:description="To define the order of the file on the page." ma:format="Dropdown" ma:internalName="Order1">
      <xsd:simpleType>
        <xsd:restriction base="dms:Choice">
          <xsd:enumeration value="00"/>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restriction>
      </xsd:simpleType>
    </xsd:element>
    <xsd:element name="Audience1" ma:index="12" nillable="true" ma:displayName="Audience" ma:description="Defines the target audience." ma:internalName="Audience1">
      <xsd:complexType>
        <xsd:complexContent>
          <xsd:extension base="dms:MultiChoice">
            <xsd:sequence>
              <xsd:element name="Value" maxOccurs="unbounded" minOccurs="0" nillable="true">
                <xsd:simpleType>
                  <xsd:restriction base="dms:Choice">
                    <xsd:enumeration value="Contractor"/>
                    <xsd:enumeration value="Employee"/>
                    <xsd:enumeration value="Manager"/>
                  </xsd:restriction>
                </xsd:simpleType>
              </xsd:element>
            </xsd:sequence>
          </xsd:extension>
        </xsd:complexContent>
      </xsd:complexType>
    </xsd:element>
    <xsd:element name="EOL_x0020_Thumbnail" ma:index="14" nillable="true" ma:displayName="EOL Thumbnail" ma:internalName="EOL_x0020_Thumbnail">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3b5d7d-85b8-485a-94e1-bd5df7614905" elementFormDefault="qualified">
    <xsd:import namespace="http://schemas.microsoft.com/office/2006/documentManagement/types"/>
    <xsd:import namespace="http://schemas.microsoft.com/office/infopath/2007/PartnerControls"/>
    <xsd:element name="Hide_x0020_Me" ma:index="13" nillable="true" ma:displayName="Hide Me" ma:default="0" ma:description="Use this option to hide the file from showing on other lists." ma:internalName="Hide_x0020_M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6d83808-03cb-4f3c-af89-207626cead88"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09703c-35a2-4cc5-bc03-45b4c99b43c1" elementFormDefault="qualified">
    <xsd:import namespace="http://schemas.microsoft.com/office/2006/documentManagement/types"/>
    <xsd:import namespace="http://schemas.microsoft.com/office/infopath/2007/PartnerControls"/>
    <xsd:element name="Area_x0020_2" ma:index="16" nillable="true" ma:displayName="Area 2" ma:default="Main Page" ma:format="Dropdown" ma:internalName="Area_x0020_2">
      <xsd:simpleType>
        <xsd:restriction base="dms:Choice">
          <xsd:enumeration value="Main Page"/>
          <xsd:enumeration value="Accounts (ETS) Administration"/>
          <xsd:enumeration value="Agreement Management"/>
          <xsd:enumeration value="Air"/>
          <xsd:enumeration value="Assignments"/>
          <xsd:enumeration value="Bidding"/>
          <xsd:enumeration value="Crown Mineral Activity"/>
          <xsd:enumeration value="Freehold Mintax"/>
          <xsd:enumeration value="Geothermal"/>
          <xsd:enumeration value="Interactive Map"/>
          <xsd:enumeration value="Land Searches"/>
          <xsd:enumeration value="Mineral Direct Purchase"/>
          <xsd:enumeration value="Mineral Royalty Form"/>
          <xsd:enumeration value="Offsets"/>
          <xsd:enumeration value="Oil Sands"/>
          <xsd:enumeration value="Oil Sands 1"/>
          <xsd:enumeration value="PNG Continuation"/>
          <xsd:enumeration value="Registration of Encumbrances"/>
          <xsd:enumeration value="Sales"/>
          <xsd:enumeration value="Technology Innovation and Emissions Reduction"/>
          <xsd:enumeration value="Transfers"/>
          <xsd:enumeration value="Unit Agreement Exhibit A"/>
          <xsd:enumeration value="Postings"/>
          <xsd:enumeration value="Unassigned"/>
          <xsd:enumeration value="Unit Agreements and Trespass"/>
          <xsd:enumeration value="MIMSales"/>
        </xsd:restriction>
      </xsd:simpleType>
    </xsd:element>
    <xsd:element name="Course_x0020_Description2" ma:index="17" nillable="true" ma:displayName="Course Description2" ma:internalName="Course_x0020_Description2">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Hide_x0020_Me xmlns="cd3b5d7d-85b8-485a-94e1-bd5df7614905">false</Hide_x0020_Me>
    <Audience1 xmlns="d317fc56-cd2a-4fee-83bf-2acf5d88d7a0"/>
    <EOL_x0020_Thumbnail xmlns="d317fc56-cd2a-4fee-83bf-2acf5d88d7a0">&lt;img alt="" src="/PublishingImages/Pages/Presenation.png" style="BORDER&amp;#58;0px solid;" /&gt;</EOL_x0020_Thumbnail>
    <Order1 xmlns="d317fc56-cd2a-4fee-83bf-2acf5d88d7a0">11</Order1>
    <Course_x0020_Description xmlns="d317fc56-cd2a-4fee-83bf-2acf5d88d7a0">In this module, you will learn how to, Retrieve Posting Requests for Public Offerings and Retrieve Direct Purchase Requests.</Course_x0020_Description>
    <Module xmlns="d317fc56-cd2a-4fee-83bf-2acf5d88d7a0">Module</Module>
    <Area xmlns="d317fc56-cd2a-4fee-83bf-2acf5d88d7a0">Postings</Area>
    <Area_x0020_2 xmlns="1509703c-35a2-4cc5-bc03-45b4c99b43c1">Main Page</Area_x0020_2>
    <Course_x0020_Description2 xmlns="1509703c-35a2-4cc5-bc03-45b4c99b43c1" xsi:nil="true"/>
  </documentManagement>
</p:properties>
</file>

<file path=customXml/itemProps1.xml><?xml version="1.0" encoding="utf-8"?>
<ds:datastoreItem xmlns:ds="http://schemas.openxmlformats.org/officeDocument/2006/customXml" ds:itemID="{B62315B7-AC92-487E-BFD9-1DC2DEC22BB4}">
  <ds:schemaRefs>
    <ds:schemaRef ds:uri="http://schemas.microsoft.com/sharepoint/v3/contenttype/forms"/>
  </ds:schemaRefs>
</ds:datastoreItem>
</file>

<file path=customXml/itemProps2.xml><?xml version="1.0" encoding="utf-8"?>
<ds:datastoreItem xmlns:ds="http://schemas.openxmlformats.org/officeDocument/2006/customXml" ds:itemID="{0B2973D1-20B8-47FC-9995-B8C491BACFDE}">
  <ds:schemaRefs>
    <ds:schemaRef ds:uri="Microsoft.SharePoint.Taxonomy.ContentTypeSync"/>
  </ds:schemaRefs>
</ds:datastoreItem>
</file>

<file path=customXml/itemProps3.xml><?xml version="1.0" encoding="utf-8"?>
<ds:datastoreItem xmlns:ds="http://schemas.openxmlformats.org/officeDocument/2006/customXml" ds:itemID="{616A810E-3A0E-4CA9-8253-89E2FC4EF6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17fc56-cd2a-4fee-83bf-2acf5d88d7a0"/>
    <ds:schemaRef ds:uri="cd3b5d7d-85b8-485a-94e1-bd5df7614905"/>
    <ds:schemaRef ds:uri="e6d83808-03cb-4f3c-af89-207626cead88"/>
    <ds:schemaRef ds:uri="1509703c-35a2-4cc5-bc03-45b4c99b43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2DC076B-6F89-435A-8D98-7DEC0CEDC49E}">
  <ds:schemaRefs>
    <ds:schemaRef ds:uri="http://schemas.microsoft.com/office/2006/metadata/properties"/>
    <ds:schemaRef ds:uri="http://schemas.microsoft.com/office/infopath/2007/PartnerControls"/>
    <ds:schemaRef ds:uri="cd3b5d7d-85b8-485a-94e1-bd5df7614905"/>
    <ds:schemaRef ds:uri="d317fc56-cd2a-4fee-83bf-2acf5d88d7a0"/>
    <ds:schemaRef ds:uri="1509703c-35a2-4cc5-bc03-45b4c99b43c1"/>
  </ds:schemaRefs>
</ds:datastoreItem>
</file>

<file path=docProps/app.xml><?xml version="1.0" encoding="utf-8"?>
<Properties xmlns="http://schemas.openxmlformats.org/officeDocument/2006/extended-properties" xmlns:vt="http://schemas.openxmlformats.org/officeDocument/2006/docPropsVTypes">
  <TotalTime>124</TotalTime>
  <Words>541</Words>
  <Application>Microsoft Office PowerPoint</Application>
  <PresentationFormat>On-screen Show (4:3)</PresentationFormat>
  <Paragraphs>67</Paragraphs>
  <Slides>10</Slides>
  <Notes>0</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Freestyle Script</vt:lpstr>
      <vt:lpstr>Office Theme</vt:lpstr>
      <vt:lpstr>Welcome</vt:lpstr>
      <vt:lpstr>Revisions</vt:lpstr>
      <vt:lpstr>Introduction</vt:lpstr>
      <vt:lpstr>Screen</vt:lpstr>
      <vt:lpstr>Retrieving and Reviewing Requests</vt:lpstr>
      <vt:lpstr>PowerPoint Presentation</vt:lpstr>
      <vt:lpstr>PowerPoint Presentation</vt:lpstr>
      <vt:lpstr>Results</vt:lpstr>
      <vt:lpstr>PowerPoint Presentation</vt:lpstr>
      <vt:lpstr>Conclusion</vt:lpstr>
    </vt:vector>
  </TitlesOfParts>
  <Company>Government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in Progress</dc:title>
  <dc:creator>Karen Chinnery</dc:creator>
  <cp:lastModifiedBy>Lynn McIntosh</cp:lastModifiedBy>
  <cp:revision>28</cp:revision>
  <dcterms:created xsi:type="dcterms:W3CDTF">2012-06-04T22:56:24Z</dcterms:created>
  <dcterms:modified xsi:type="dcterms:W3CDTF">2025-10-28T20:07:00Z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0x0101004CF9B3243FA46A47A5D45CADF07EB49500869333630F2EE44D93EB5262DF3C44F2</vt:lpwstr>
  </property>
  <property fmtid="{D5CDD505-2E9C-101B-9397-08002B2CF9AE}" pid="3" name="MSIP_Label_abf2ea38-542c-4b75-bd7d-582ec36a519f_Enabled">
    <vt:lpwstr>true</vt:lpwstr>
  </property>
  <property fmtid="{D5CDD505-2E9C-101B-9397-08002B2CF9AE}" pid="4" name="MSIP_Label_abf2ea38-542c-4b75-bd7d-582ec36a519f_SetDate">
    <vt:lpwstr>2020-12-04T20:47:01Z</vt:lpwstr>
  </property>
  <property fmtid="{D5CDD505-2E9C-101B-9397-08002B2CF9AE}" pid="5" name="MSIP_Label_abf2ea38-542c-4b75-bd7d-582ec36a519f_Method">
    <vt:lpwstr>Standard</vt:lpwstr>
  </property>
  <property fmtid="{D5CDD505-2E9C-101B-9397-08002B2CF9AE}" pid="6" name="MSIP_Label_abf2ea38-542c-4b75-bd7d-582ec36a519f_Name">
    <vt:lpwstr>Protected A</vt:lpwstr>
  </property>
  <property fmtid="{D5CDD505-2E9C-101B-9397-08002B2CF9AE}" pid="7" name="MSIP_Label_abf2ea38-542c-4b75-bd7d-582ec36a519f_SiteId">
    <vt:lpwstr>2bb51c06-af9b-42c5-8bf5-3c3b7b10850b</vt:lpwstr>
  </property>
  <property fmtid="{D5CDD505-2E9C-101B-9397-08002B2CF9AE}" pid="8" name="MSIP_Label_abf2ea38-542c-4b75-bd7d-582ec36a519f_ActionId">
    <vt:lpwstr>9d1fb3c2-f75f-43f6-94e5-65d4c0b9e7bb</vt:lpwstr>
  </property>
  <property fmtid="{D5CDD505-2E9C-101B-9397-08002B2CF9AE}" pid="9" name="MSIP_Label_abf2ea38-542c-4b75-bd7d-582ec36a519f_ContentBits">
    <vt:lpwstr>2</vt:lpwstr>
  </property>
</Properties>
</file>