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2"/>
  </p:notesMasterIdLst>
  <p:handoutMasterIdLst>
    <p:handoutMasterId r:id="rId23"/>
  </p:handoutMasterIdLst>
  <p:sldIdLst>
    <p:sldId id="265" r:id="rId6"/>
    <p:sldId id="266" r:id="rId7"/>
    <p:sldId id="267" r:id="rId8"/>
    <p:sldId id="283" r:id="rId9"/>
    <p:sldId id="273" r:id="rId10"/>
    <p:sldId id="276" r:id="rId11"/>
    <p:sldId id="275" r:id="rId12"/>
    <p:sldId id="278" r:id="rId13"/>
    <p:sldId id="282" r:id="rId14"/>
    <p:sldId id="281" r:id="rId15"/>
    <p:sldId id="280" r:id="rId16"/>
    <p:sldId id="279" r:id="rId17"/>
    <p:sldId id="277" r:id="rId18"/>
    <p:sldId id="274" r:id="rId19"/>
    <p:sldId id="284" r:id="rId20"/>
    <p:sldId id="268"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99" autoAdjust="0"/>
  </p:normalViewPr>
  <p:slideViewPr>
    <p:cSldViewPr snapToGrid="0">
      <p:cViewPr varScale="1">
        <p:scale>
          <a:sx n="106" d="100"/>
          <a:sy n="106" d="100"/>
        </p:scale>
        <p:origin x="1086"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8F82AC5-DE83-4546-A145-049723EEF145}" type="datetimeFigureOut">
              <a:rPr lang="en-CA" smtClean="0"/>
              <a:t>2025-10-28</a:t>
            </a:fld>
            <a:endParaRPr lang="en-CA"/>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6C7EA81-BE91-42DB-B17C-5937EFD4140E}" type="slidenum">
              <a:rPr lang="en-CA" smtClean="0"/>
              <a:t>‹#›</a:t>
            </a:fld>
            <a:endParaRPr lang="en-CA"/>
          </a:p>
        </p:txBody>
      </p:sp>
    </p:spTree>
    <p:extLst>
      <p:ext uri="{BB962C8B-B14F-4D97-AF65-F5344CB8AC3E}">
        <p14:creationId xmlns:p14="http://schemas.microsoft.com/office/powerpoint/2010/main" val="2438070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47C5CD-91F5-4C0D-9700-F7932A35F6A8}" type="datetimeFigureOut">
              <a:rPr lang="en-CA" smtClean="0"/>
              <a:t>2025-10-28</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5B8F0B-F410-4D7B-888B-D3F81DA1D603}" type="slidenum">
              <a:rPr lang="en-CA" smtClean="0"/>
              <a:t>‹#›</a:t>
            </a:fld>
            <a:endParaRPr lang="en-CA"/>
          </a:p>
        </p:txBody>
      </p:sp>
    </p:spTree>
    <p:extLst>
      <p:ext uri="{BB962C8B-B14F-4D97-AF65-F5344CB8AC3E}">
        <p14:creationId xmlns:p14="http://schemas.microsoft.com/office/powerpoint/2010/main" val="206828741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03927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9750" y="2117726"/>
            <a:ext cx="7886700" cy="1325563"/>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39778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11393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3046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9750" y="2117726"/>
            <a:ext cx="7886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98545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718490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9750" y="2117726"/>
            <a:ext cx="7886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31980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9488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9750" y="2117726"/>
            <a:ext cx="7886700" cy="1325563"/>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3419861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7508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1374296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2609605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err="1"/>
              <a:t>econd</a:t>
            </a:r>
            <a:r>
              <a:rPr lang="en-US" dirty="0"/>
              <a:t>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7406297" y="6488668"/>
            <a:ext cx="1646605"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Page </a:t>
            </a:r>
            <a:fld id="{19A07EE7-AE35-4076-A984-03300D49D842}" type="slidenum">
              <a:rPr kumimoji="0" lang="en-US" sz="1800" b="0" i="0" u="none" strike="noStrike" kern="1200" cap="none" spc="0" normalizeH="0" baseline="0" noProof="0" smtClean="0">
                <a:ln>
                  <a:noFill/>
                </a:ln>
                <a:solidFill>
                  <a:prstClr val="black"/>
                </a:solidFill>
                <a:effectLst/>
                <a:uLnTx/>
                <a:uFillTx/>
                <a:latin typeface="Arial" pitchFamily="34" charset="0"/>
                <a:ea typeface="+mn-ea"/>
                <a:cs typeface="Arial" pitchFamily="34" charset="0"/>
              </a:rPr>
              <a:pPr marL="0" marR="0" lvl="0" indent="0" algn="l" defTabSz="457200" rtl="0" eaLnBrk="1" fontAlgn="auto" latinLnBrk="0" hangingPunct="1">
                <a:lnSpc>
                  <a:spcPct val="100000"/>
                </a:lnSpc>
                <a:spcBef>
                  <a:spcPts val="0"/>
                </a:spcBef>
                <a:spcAft>
                  <a:spcPts val="0"/>
                </a:spcAft>
                <a:buClrTx/>
                <a:buSzTx/>
                <a:buFontTx/>
                <a:buNone/>
                <a:tabLst/>
                <a:defRPr/>
              </a:pPr>
              <a:t>‹#›</a:t>
            </a:fld>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of 16</a:t>
            </a:r>
            <a:endParaRPr kumimoji="0" lang="en-CA"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2" name="MSIPCMContentMarking" descr="{&quot;HashCode&quot;:-1542678785,&quot;Placement&quot;:&quot;Footer&quot;,&quot;Top&quot;:517.997253,&quot;Left&quot;:0.0,&quot;SlideWidth&quot;:720,&quot;SlideHeight&quot;:540}"/>
          <p:cNvSpPr txBox="1"/>
          <p:nvPr userDrawn="1"/>
        </p:nvSpPr>
        <p:spPr>
          <a:xfrm>
            <a:off x="0" y="6578565"/>
            <a:ext cx="1804584" cy="279435"/>
          </a:xfrm>
          <a:prstGeom prst="rect">
            <a:avLst/>
          </a:prstGeom>
          <a:noFill/>
        </p:spPr>
        <p:txBody>
          <a:bodyPr vert="horz" wrap="square" lIns="0" tIns="0" rIns="0" bIns="0" rtlCol="0" anchor="ctr" anchorCtr="1">
            <a:spAutoFit/>
          </a:bodyPr>
          <a:lstStyle/>
          <a:p>
            <a:pPr algn="l">
              <a:spcBef>
                <a:spcPts val="0"/>
              </a:spcBef>
              <a:spcAft>
                <a:spcPts val="0"/>
              </a:spcAft>
            </a:pPr>
            <a:r>
              <a:rPr lang="en-CA" sz="1100">
                <a:solidFill>
                  <a:srgbClr val="000000"/>
                </a:solidFill>
                <a:latin typeface="Calibri" panose="020F0502020204030204" pitchFamily="34" charset="0"/>
              </a:rPr>
              <a:t>Classification: Protected A</a:t>
            </a:r>
          </a:p>
        </p:txBody>
      </p:sp>
    </p:spTree>
    <p:extLst>
      <p:ext uri="{BB962C8B-B14F-4D97-AF65-F5344CB8AC3E}">
        <p14:creationId xmlns:p14="http://schemas.microsoft.com/office/powerpoint/2010/main" val="6919234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Postings.Energy@gov.ab.ca" TargetMode="External"/><Relationship Id="rId2" Type="http://schemas.openxmlformats.org/officeDocument/2006/relationships/hyperlink" Target="https://training.energy.gov.ab.ca/Pages/default.aspx" TargetMode="External"/><Relationship Id="rId1" Type="http://schemas.openxmlformats.org/officeDocument/2006/relationships/slideLayout" Target="../slideLayouts/slideLayout2.xml"/><Relationship Id="rId6" Type="http://schemas.openxmlformats.org/officeDocument/2006/relationships/image" Target="../media/image20.jpeg"/><Relationship Id="rId5" Type="http://schemas.openxmlformats.org/officeDocument/2006/relationships/image" Target="../media/image19.png"/><Relationship Id="rId4" Type="http://schemas.openxmlformats.org/officeDocument/2006/relationships/hyperlink" Target="mailto:OSTenure@gov.ab.ca"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sp>
        <p:nvSpPr>
          <p:cNvPr id="9" name="Text Box 5"/>
          <p:cNvSpPr txBox="1">
            <a:spLocks noChangeArrowheads="1"/>
          </p:cNvSpPr>
          <p:nvPr/>
        </p:nvSpPr>
        <p:spPr bwMode="auto">
          <a:xfrm>
            <a:off x="50879" y="975011"/>
            <a:ext cx="4474165" cy="2160240"/>
          </a:xfrm>
          <a:prstGeom prst="rect">
            <a:avLst/>
          </a:prstGeom>
          <a:noFill/>
          <a:ln w="0"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scene3d>
              <a:camera prst="orthographicFront">
                <a:rot lat="0" lon="600000" rev="600000"/>
              </a:camera>
              <a:lightRig rig="threePt" dir="t"/>
            </a:scene3d>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0" b="1" i="0" u="none" strike="noStrike" cap="none" normalizeH="0" dirty="0">
                <a:ln>
                  <a:noFill/>
                </a:ln>
                <a:solidFill>
                  <a:srgbClr val="2160AD"/>
                </a:solidFill>
                <a:effectLst/>
                <a:latin typeface="Freestyle Script" pitchFamily="66" charset="0"/>
                <a:cs typeface="Arial" pitchFamily="34" charset="0"/>
              </a:rPr>
              <a:t>Welcome!</a:t>
            </a:r>
          </a:p>
        </p:txBody>
      </p:sp>
      <p:sp>
        <p:nvSpPr>
          <p:cNvPr id="10" name="Rectangle 9"/>
          <p:cNvSpPr/>
          <p:nvPr/>
        </p:nvSpPr>
        <p:spPr>
          <a:xfrm>
            <a:off x="179512" y="2488920"/>
            <a:ext cx="4464496" cy="1200329"/>
          </a:xfrm>
          <a:prstGeom prst="rect">
            <a:avLst/>
          </a:prstGeom>
        </p:spPr>
        <p:txBody>
          <a:bodyPr wrap="square">
            <a:spAutoFit/>
          </a:bodyPr>
          <a:lstStyle/>
          <a:p>
            <a:pPr lvl="0" algn="ctr" fontAlgn="base">
              <a:spcBef>
                <a:spcPct val="0"/>
              </a:spcBef>
              <a:spcAft>
                <a:spcPct val="0"/>
              </a:spcAft>
            </a:pPr>
            <a:r>
              <a:rPr lang="en-US" b="1" dirty="0">
                <a:solidFill>
                  <a:srgbClr val="0070C0"/>
                </a:solidFill>
                <a:latin typeface="Arial" pitchFamily="34" charset="0"/>
                <a:cs typeface="Arial" pitchFamily="34" charset="0"/>
              </a:rPr>
              <a:t>To the</a:t>
            </a:r>
          </a:p>
          <a:p>
            <a:pPr lvl="0" algn="ctr" fontAlgn="base">
              <a:spcBef>
                <a:spcPct val="0"/>
              </a:spcBef>
              <a:spcAft>
                <a:spcPct val="0"/>
              </a:spcAft>
            </a:pPr>
            <a:r>
              <a:rPr lang="en-US" b="1" dirty="0">
                <a:solidFill>
                  <a:srgbClr val="0070C0"/>
                </a:solidFill>
                <a:latin typeface="Arial" pitchFamily="34" charset="0"/>
                <a:cs typeface="Arial" pitchFamily="34" charset="0"/>
              </a:rPr>
              <a:t>ETS-Postings Overview</a:t>
            </a:r>
          </a:p>
          <a:p>
            <a:pPr lvl="0" algn="ctr" fontAlgn="base">
              <a:spcBef>
                <a:spcPct val="0"/>
              </a:spcBef>
              <a:spcAft>
                <a:spcPct val="0"/>
              </a:spcAft>
            </a:pPr>
            <a:endParaRPr lang="en-US" b="1" dirty="0">
              <a:solidFill>
                <a:srgbClr val="0070C0"/>
              </a:solidFill>
              <a:latin typeface="Arial" pitchFamily="34" charset="0"/>
              <a:cs typeface="Arial" pitchFamily="34" charset="0"/>
            </a:endParaRPr>
          </a:p>
          <a:p>
            <a:pPr lvl="0" algn="ctr" fontAlgn="base">
              <a:spcBef>
                <a:spcPct val="0"/>
              </a:spcBef>
              <a:spcAft>
                <a:spcPct val="0"/>
              </a:spcAft>
            </a:pPr>
            <a:r>
              <a:rPr lang="en-US" b="1" dirty="0">
                <a:solidFill>
                  <a:srgbClr val="0070C0"/>
                </a:solidFill>
                <a:latin typeface="Arial" pitchFamily="34" charset="0"/>
                <a:cs typeface="Arial" pitchFamily="34" charset="0"/>
              </a:rPr>
              <a:t>Online Training Course</a:t>
            </a:r>
          </a:p>
        </p:txBody>
      </p:sp>
      <p:sp>
        <p:nvSpPr>
          <p:cNvPr id="8" name="Rectangle 7"/>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3" name="Rectangle 2"/>
          <p:cNvSpPr/>
          <p:nvPr/>
        </p:nvSpPr>
        <p:spPr>
          <a:xfrm>
            <a:off x="4332718" y="1842590"/>
            <a:ext cx="4572000" cy="3139321"/>
          </a:xfrm>
          <a:prstGeom prst="rect">
            <a:avLst/>
          </a:prstGeom>
        </p:spPr>
        <p:txBody>
          <a:bodyPr>
            <a:spAutoFit/>
          </a:bodyPr>
          <a:lstStyle/>
          <a:p>
            <a:r>
              <a:rPr lang="en-CA" b="1" dirty="0">
                <a:latin typeface="Arial" pitchFamily="34" charset="0"/>
                <a:cs typeface="Arial" pitchFamily="34" charset="0"/>
              </a:rPr>
              <a:t>Posting Request</a:t>
            </a:r>
            <a:r>
              <a:rPr lang="en-CA" dirty="0">
                <a:latin typeface="Arial" pitchFamily="34" charset="0"/>
                <a:cs typeface="Arial" pitchFamily="34" charset="0"/>
              </a:rPr>
              <a:t>, a part of the Electronic Transfer System (ETS), allows you to apply for Petroleum and Natural Gas (PNG) and Oil Sands (OS) rights through an electronic posting request form. You will be able to query mineral rights availability and submit posting requests for a Public Offering using this system. Leasing of mineral rights by direct purchase will also be accommodated. </a:t>
            </a:r>
            <a:br>
              <a:rPr lang="en-CA" dirty="0">
                <a:latin typeface="Arial" pitchFamily="34" charset="0"/>
                <a:cs typeface="Arial" pitchFamily="34" charset="0"/>
              </a:rPr>
            </a:br>
            <a:endParaRPr lang="en-CA" dirty="0">
              <a:latin typeface="Arial" pitchFamily="34" charset="0"/>
              <a:cs typeface="Arial" pitchFamily="34" charset="0"/>
            </a:endParaRPr>
          </a:p>
        </p:txBody>
      </p:sp>
    </p:spTree>
    <p:extLst>
      <p:ext uri="{BB962C8B-B14F-4D97-AF65-F5344CB8AC3E}">
        <p14:creationId xmlns:p14="http://schemas.microsoft.com/office/powerpoint/2010/main" val="3549539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pic>
        <p:nvPicPr>
          <p:cNvPr id="3" name="Picture 2"/>
          <p:cNvPicPr>
            <a:picLocks noChangeAspect="1"/>
          </p:cNvPicPr>
          <p:nvPr/>
        </p:nvPicPr>
        <p:blipFill>
          <a:blip r:embed="rId2"/>
          <a:stretch>
            <a:fillRect/>
          </a:stretch>
        </p:blipFill>
        <p:spPr>
          <a:xfrm>
            <a:off x="1086488" y="1563635"/>
            <a:ext cx="7333333" cy="4438095"/>
          </a:xfrm>
          <a:prstGeom prst="rect">
            <a:avLst/>
          </a:prstGeom>
        </p:spPr>
      </p:pic>
    </p:spTree>
    <p:extLst>
      <p:ext uri="{BB962C8B-B14F-4D97-AF65-F5344CB8AC3E}">
        <p14:creationId xmlns:p14="http://schemas.microsoft.com/office/powerpoint/2010/main" val="2294275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pic>
        <p:nvPicPr>
          <p:cNvPr id="7" name="Picture 6"/>
          <p:cNvPicPr>
            <a:picLocks noChangeAspect="1"/>
          </p:cNvPicPr>
          <p:nvPr/>
        </p:nvPicPr>
        <p:blipFill>
          <a:blip r:embed="rId2"/>
          <a:stretch>
            <a:fillRect/>
          </a:stretch>
        </p:blipFill>
        <p:spPr>
          <a:xfrm>
            <a:off x="1400571" y="1457571"/>
            <a:ext cx="6342857" cy="3942857"/>
          </a:xfrm>
          <a:prstGeom prst="rect">
            <a:avLst/>
          </a:prstGeom>
        </p:spPr>
      </p:pic>
    </p:spTree>
    <p:extLst>
      <p:ext uri="{BB962C8B-B14F-4D97-AF65-F5344CB8AC3E}">
        <p14:creationId xmlns:p14="http://schemas.microsoft.com/office/powerpoint/2010/main" val="2153553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pic>
        <p:nvPicPr>
          <p:cNvPr id="3" name="Picture 2"/>
          <p:cNvPicPr>
            <a:picLocks noChangeAspect="1"/>
          </p:cNvPicPr>
          <p:nvPr/>
        </p:nvPicPr>
        <p:blipFill>
          <a:blip r:embed="rId2"/>
          <a:stretch>
            <a:fillRect/>
          </a:stretch>
        </p:blipFill>
        <p:spPr>
          <a:xfrm>
            <a:off x="1444325" y="1452223"/>
            <a:ext cx="6238095" cy="4276190"/>
          </a:xfrm>
          <a:prstGeom prst="rect">
            <a:avLst/>
          </a:prstGeom>
        </p:spPr>
      </p:pic>
    </p:spTree>
    <p:extLst>
      <p:ext uri="{BB962C8B-B14F-4D97-AF65-F5344CB8AC3E}">
        <p14:creationId xmlns:p14="http://schemas.microsoft.com/office/powerpoint/2010/main" val="3470081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pic>
        <p:nvPicPr>
          <p:cNvPr id="3" name="Picture 2"/>
          <p:cNvPicPr>
            <a:picLocks noChangeAspect="1"/>
          </p:cNvPicPr>
          <p:nvPr/>
        </p:nvPicPr>
        <p:blipFill>
          <a:blip r:embed="rId2"/>
          <a:stretch>
            <a:fillRect/>
          </a:stretch>
        </p:blipFill>
        <p:spPr>
          <a:xfrm>
            <a:off x="1100572" y="1167095"/>
            <a:ext cx="4590148" cy="2990837"/>
          </a:xfrm>
          <a:prstGeom prst="rect">
            <a:avLst/>
          </a:prstGeom>
        </p:spPr>
      </p:pic>
      <p:pic>
        <p:nvPicPr>
          <p:cNvPr id="5" name="Picture 4"/>
          <p:cNvPicPr>
            <a:picLocks noChangeAspect="1"/>
          </p:cNvPicPr>
          <p:nvPr/>
        </p:nvPicPr>
        <p:blipFill>
          <a:blip r:embed="rId3"/>
          <a:stretch>
            <a:fillRect/>
          </a:stretch>
        </p:blipFill>
        <p:spPr>
          <a:xfrm>
            <a:off x="4658042" y="4129201"/>
            <a:ext cx="4371101" cy="2227150"/>
          </a:xfrm>
          <a:prstGeom prst="rect">
            <a:avLst/>
          </a:prstGeom>
        </p:spPr>
      </p:pic>
    </p:spTree>
    <p:extLst>
      <p:ext uri="{BB962C8B-B14F-4D97-AF65-F5344CB8AC3E}">
        <p14:creationId xmlns:p14="http://schemas.microsoft.com/office/powerpoint/2010/main" val="3805490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pic>
        <p:nvPicPr>
          <p:cNvPr id="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530" y="1421854"/>
            <a:ext cx="7838576" cy="4336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405786" y="1085029"/>
            <a:ext cx="742511" cy="338554"/>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CA" sz="1600" b="1" i="0" u="none" strike="noStrike" kern="0" cap="none" spc="0" normalizeH="0" baseline="0" noProof="0" dirty="0">
                <a:ln>
                  <a:noFill/>
                </a:ln>
                <a:solidFill>
                  <a:prstClr val="black"/>
                </a:solidFill>
                <a:effectLst/>
                <a:uLnTx/>
                <a:uFillTx/>
                <a:latin typeface="Arial" pitchFamily="34" charset="0"/>
                <a:ea typeface="+mj-ea"/>
                <a:cs typeface="Arial" pitchFamily="34" charset="0"/>
              </a:rPr>
              <a:t>Roles</a:t>
            </a:r>
            <a:endParaRPr kumimoji="0" lang="en-CA" sz="1800" b="0" i="0" u="none" strike="noStrike" kern="0" cap="none" spc="0" normalizeH="0" baseline="0" noProof="0" dirty="0">
              <a:ln>
                <a:noFill/>
              </a:ln>
              <a:solidFill>
                <a:sysClr val="windowText" lastClr="000000"/>
              </a:solidFill>
              <a:effectLst/>
              <a:uLnTx/>
              <a:uFillTx/>
            </a:endParaRPr>
          </a:p>
        </p:txBody>
      </p:sp>
      <p:pic>
        <p:nvPicPr>
          <p:cNvPr id="8" name="Picture 7"/>
          <p:cNvPicPr>
            <a:picLocks noChangeAspect="1"/>
          </p:cNvPicPr>
          <p:nvPr/>
        </p:nvPicPr>
        <p:blipFill>
          <a:blip r:embed="rId3"/>
          <a:stretch>
            <a:fillRect/>
          </a:stretch>
        </p:blipFill>
        <p:spPr>
          <a:xfrm>
            <a:off x="4045058" y="1531126"/>
            <a:ext cx="4219048" cy="4761905"/>
          </a:xfrm>
          <a:prstGeom prst="rect">
            <a:avLst/>
          </a:prstGeom>
        </p:spPr>
      </p:pic>
    </p:spTree>
    <p:extLst>
      <p:ext uri="{BB962C8B-B14F-4D97-AF65-F5344CB8AC3E}">
        <p14:creationId xmlns:p14="http://schemas.microsoft.com/office/powerpoint/2010/main" val="1701594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lgn="ctr">
              <a:lnSpc>
                <a:spcPct val="100000"/>
              </a:lnSpc>
              <a:spcBef>
                <a:spcPct val="20000"/>
              </a:spcBef>
              <a:buNone/>
            </a:pPr>
            <a:r>
              <a:rPr lang="en-US" sz="3200" dirty="0">
                <a:solidFill>
                  <a:prstClr val="black"/>
                </a:solidFill>
                <a:latin typeface="Arial" panose="020B0604020202020204" pitchFamily="34" charset="0"/>
              </a:rPr>
              <a:t>Resources</a:t>
            </a:r>
          </a:p>
          <a:p>
            <a:pPr marL="0" lvl="0" indent="0" algn="ctr">
              <a:lnSpc>
                <a:spcPct val="100000"/>
              </a:lnSpc>
              <a:spcBef>
                <a:spcPct val="20000"/>
              </a:spcBef>
              <a:buNone/>
            </a:pPr>
            <a:endParaRPr lang="en-US" sz="3200" dirty="0">
              <a:solidFill>
                <a:prstClr val="black"/>
              </a:solidFill>
              <a:latin typeface="Arial" panose="020B0604020202020204" pitchFamily="34" charset="0"/>
            </a:endParaRPr>
          </a:p>
          <a:p>
            <a:pPr marL="0" lvl="0" indent="0">
              <a:lnSpc>
                <a:spcPct val="100000"/>
              </a:lnSpc>
              <a:spcBef>
                <a:spcPct val="20000"/>
              </a:spcBef>
              <a:buNone/>
            </a:pPr>
            <a:r>
              <a:rPr lang="en-US" sz="1400" dirty="0">
                <a:solidFill>
                  <a:prstClr val="black"/>
                </a:solidFill>
                <a:latin typeface="Arial" panose="020B0604020202020204" pitchFamily="34" charset="0"/>
                <a:hlinkClick r:id="rId2"/>
              </a:rPr>
              <a:t>ETS Support and Online Learning </a:t>
            </a:r>
            <a:r>
              <a:rPr lang="en-US" sz="1400" dirty="0">
                <a:solidFill>
                  <a:prstClr val="black"/>
                </a:solidFill>
                <a:latin typeface="Arial" panose="020B0604020202020204" pitchFamily="34" charset="0"/>
              </a:rPr>
              <a:t>provides access to relevant guides, course and other information</a:t>
            </a:r>
          </a:p>
          <a:p>
            <a:pPr marL="0" lvl="0" indent="0">
              <a:lnSpc>
                <a:spcPct val="100000"/>
              </a:lnSpc>
              <a:spcBef>
                <a:spcPct val="20000"/>
              </a:spcBef>
              <a:buNone/>
            </a:pPr>
            <a:endParaRPr lang="en-US" sz="1400" dirty="0">
              <a:solidFill>
                <a:prstClr val="black"/>
              </a:solidFill>
              <a:latin typeface="Arial" panose="020B0604020202020204" pitchFamily="34" charset="0"/>
            </a:endParaRPr>
          </a:p>
          <a:p>
            <a:pPr marL="0" lvl="0" indent="0">
              <a:lnSpc>
                <a:spcPct val="100000"/>
              </a:lnSpc>
              <a:spcBef>
                <a:spcPct val="20000"/>
              </a:spcBef>
              <a:buNone/>
            </a:pPr>
            <a:r>
              <a:rPr lang="en-US" sz="1400" dirty="0">
                <a:solidFill>
                  <a:prstClr val="black"/>
                </a:solidFill>
                <a:latin typeface="Arial" panose="020B0604020202020204" pitchFamily="34" charset="0"/>
              </a:rPr>
              <a:t>If you have questions, please contact </a:t>
            </a:r>
          </a:p>
          <a:p>
            <a:pPr marL="0" lvl="0" indent="0">
              <a:lnSpc>
                <a:spcPct val="100000"/>
              </a:lnSpc>
              <a:spcBef>
                <a:spcPct val="20000"/>
              </a:spcBef>
              <a:buNone/>
            </a:pPr>
            <a:r>
              <a:rPr lang="en-US" sz="1400" dirty="0">
                <a:solidFill>
                  <a:prstClr val="black"/>
                </a:solidFill>
                <a:latin typeface="Arial" panose="020B0604020202020204" pitchFamily="34" charset="0"/>
              </a:rPr>
              <a:t>For PNG: </a:t>
            </a:r>
            <a:r>
              <a:rPr lang="en-US" sz="1400" dirty="0">
                <a:solidFill>
                  <a:prstClr val="black"/>
                </a:solidFill>
                <a:latin typeface="Arial" panose="020B0604020202020204" pitchFamily="34" charset="0"/>
                <a:hlinkClick r:id="rId3"/>
              </a:rPr>
              <a:t>Postings.Energy@gov.ab.ca</a:t>
            </a:r>
            <a:r>
              <a:rPr lang="en-US" sz="1400" dirty="0">
                <a:solidFill>
                  <a:prstClr val="black"/>
                </a:solidFill>
                <a:latin typeface="Arial" panose="020B0604020202020204" pitchFamily="34" charset="0"/>
              </a:rPr>
              <a:t> or the Sales Helpdesk at (780)644-2300 or</a:t>
            </a:r>
          </a:p>
          <a:p>
            <a:pPr marL="0" lvl="0" indent="0">
              <a:lnSpc>
                <a:spcPct val="100000"/>
              </a:lnSpc>
              <a:spcBef>
                <a:spcPts val="0"/>
              </a:spcBef>
              <a:buNone/>
            </a:pPr>
            <a:r>
              <a:rPr lang="en-US" sz="1800" dirty="0">
                <a:solidFill>
                  <a:prstClr val="black"/>
                </a:solidFill>
              </a:rPr>
              <a:t>for Oil Sands: </a:t>
            </a:r>
            <a:r>
              <a:rPr lang="en-US" sz="1800" dirty="0">
                <a:solidFill>
                  <a:prstClr val="black"/>
                </a:solidFill>
                <a:hlinkClick r:id="rId4"/>
              </a:rPr>
              <a:t>OSTenure@gov.ab.ca</a:t>
            </a:r>
            <a:endParaRPr lang="en-US" sz="1800" dirty="0">
              <a:solidFill>
                <a:prstClr val="black"/>
              </a:solidFill>
            </a:endParaRPr>
          </a:p>
          <a:p>
            <a:endParaRPr lang="en-CA" dirty="0"/>
          </a:p>
        </p:txBody>
      </p:sp>
      <p:grpSp>
        <p:nvGrpSpPr>
          <p:cNvPr id="6" name="Group 5"/>
          <p:cNvGrpSpPr/>
          <p:nvPr/>
        </p:nvGrpSpPr>
        <p:grpSpPr>
          <a:xfrm>
            <a:off x="179512" y="-91958"/>
            <a:ext cx="8964488" cy="923330"/>
            <a:chOff x="179512" y="4026424"/>
            <a:chExt cx="8964488" cy="923330"/>
          </a:xfrm>
        </p:grpSpPr>
        <p:grpSp>
          <p:nvGrpSpPr>
            <p:cNvPr id="7" name="Group 6"/>
            <p:cNvGrpSpPr/>
            <p:nvPr userDrawn="1"/>
          </p:nvGrpSpPr>
          <p:grpSpPr>
            <a:xfrm>
              <a:off x="179512" y="4094164"/>
              <a:ext cx="8964488" cy="787850"/>
              <a:chOff x="390128" y="3908965"/>
              <a:chExt cx="8638456" cy="787850"/>
            </a:xfrm>
          </p:grpSpPr>
          <p:pic>
            <p:nvPicPr>
              <p:cNvPr id="9"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771800" y="3908965"/>
                <a:ext cx="6256784" cy="78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90128" y="4008237"/>
                <a:ext cx="2267744" cy="637488"/>
              </a:xfrm>
              <a:prstGeom prst="rect">
                <a:avLst/>
              </a:prstGeom>
            </p:spPr>
          </p:pic>
        </p:grpSp>
        <p:sp>
          <p:nvSpPr>
            <p:cNvPr id="8" name="TextBox 7"/>
            <p:cNvSpPr txBox="1"/>
            <p:nvPr userDrawn="1"/>
          </p:nvSpPr>
          <p:spPr>
            <a:xfrm>
              <a:off x="4644008" y="4026424"/>
              <a:ext cx="4364708" cy="923330"/>
            </a:xfrm>
            <a:prstGeom prst="rect">
              <a:avLst/>
            </a:prstGeom>
            <a:noFill/>
          </p:spPr>
          <p:txBody>
            <a:bodyPr wrap="squar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endParaRPr kumimoji="0" lang="en-CA" sz="1800" b="0" i="0" u="none" strike="noStrike" kern="0" cap="none" spc="0" normalizeH="0" baseline="0" noProof="0" dirty="0">
                <a:ln>
                  <a:noFill/>
                </a:ln>
                <a:solidFill>
                  <a:prstClr val="white"/>
                </a:solidFill>
                <a:effectLst/>
                <a:uLnTx/>
                <a:uFillTx/>
              </a:endParaRPr>
            </a:p>
            <a:p>
              <a:pPr marL="0" marR="0" lvl="0" indent="0" algn="r" defTabSz="914400" eaLnBrk="1" fontAlgn="auto" latinLnBrk="0" hangingPunct="1">
                <a:lnSpc>
                  <a:spcPct val="100000"/>
                </a:lnSpc>
                <a:spcBef>
                  <a:spcPts val="0"/>
                </a:spcBef>
                <a:spcAft>
                  <a:spcPts val="0"/>
                </a:spcAft>
                <a:buClrTx/>
                <a:buSzTx/>
                <a:buFontTx/>
                <a:buNone/>
                <a:tabLst/>
                <a:defRPr/>
              </a:pPr>
              <a:r>
                <a:rPr kumimoji="0" lang="en-CA" sz="1800" b="0" i="0" u="none" strike="noStrike" kern="0" cap="none" spc="0" normalizeH="0" baseline="0" noProof="0" dirty="0">
                  <a:ln>
                    <a:noFill/>
                  </a:ln>
                  <a:solidFill>
                    <a:prstClr val="white"/>
                  </a:solidFill>
                  <a:effectLst/>
                  <a:uLnTx/>
                  <a:uFillTx/>
                </a:rPr>
                <a:t>Postings</a:t>
              </a:r>
            </a:p>
            <a:p>
              <a:pPr marL="0" marR="0" lvl="0" indent="0" algn="r" defTabSz="914400" eaLnBrk="1" fontAlgn="auto" latinLnBrk="0" hangingPunct="1">
                <a:lnSpc>
                  <a:spcPct val="100000"/>
                </a:lnSpc>
                <a:spcBef>
                  <a:spcPts val="0"/>
                </a:spcBef>
                <a:spcAft>
                  <a:spcPts val="0"/>
                </a:spcAft>
                <a:buClrTx/>
                <a:buSzTx/>
                <a:buFontTx/>
                <a:buNone/>
                <a:tabLst/>
                <a:defRPr/>
              </a:pPr>
              <a:r>
                <a:rPr kumimoji="0" lang="en-CA" sz="1800" b="0" i="0" u="none" strike="noStrike" kern="0" cap="none" spc="0" normalizeH="0" baseline="0" noProof="0" dirty="0">
                  <a:ln>
                    <a:noFill/>
                  </a:ln>
                  <a:solidFill>
                    <a:prstClr val="white"/>
                  </a:solidFill>
                  <a:effectLst/>
                  <a:uLnTx/>
                  <a:uFillTx/>
                </a:rPr>
                <a:t>Government of Alberta</a:t>
              </a:r>
            </a:p>
          </p:txBody>
        </p:sp>
      </p:grpSp>
    </p:spTree>
    <p:extLst>
      <p:ext uri="{BB962C8B-B14F-4D97-AF65-F5344CB8AC3E}">
        <p14:creationId xmlns:p14="http://schemas.microsoft.com/office/powerpoint/2010/main" val="1035638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362663" y="1264568"/>
            <a:ext cx="5857875" cy="2474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7200" b="1" i="0" u="none" strike="noStrike" cap="none" normalizeH="0" baseline="0" dirty="0">
                <a:ln>
                  <a:noFill/>
                </a:ln>
                <a:solidFill>
                  <a:srgbClr val="2160AD"/>
                </a:solidFill>
                <a:effectLst/>
                <a:latin typeface="Freestyle Script" pitchFamily="66" charset="0"/>
                <a:cs typeface="Arial" pitchFamily="34" charset="0"/>
              </a:rPr>
              <a:t>Congratulations!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2160AD"/>
                </a:solidFill>
                <a:effectLst/>
                <a:latin typeface="Arial" pitchFamily="34" charset="0"/>
                <a:cs typeface="Arial" pitchFamily="34" charset="0"/>
              </a:rPr>
              <a:t>You have completed the Postings Overview</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2160AD"/>
                </a:solidFill>
                <a:effectLst/>
                <a:latin typeface="Arial" pitchFamily="34" charset="0"/>
                <a:cs typeface="Arial" pitchFamily="34" charset="0"/>
              </a:rPr>
              <a:t>Online Training Course</a:t>
            </a:r>
            <a:endParaRPr kumimoji="0" lang="en-US" sz="1800" b="0" i="0" u="none" strike="noStrike" cap="none" normalizeH="0" baseline="0" dirty="0">
              <a:ln>
                <a:noFill/>
              </a:ln>
              <a:solidFill>
                <a:srgbClr val="2160AD"/>
              </a:solidFill>
              <a:effectLst/>
              <a:latin typeface="Arial" pitchFamily="34" charset="0"/>
              <a:cs typeface="Arial" pitchFamily="34"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3136" y="1340768"/>
            <a:ext cx="4219575" cy="479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3"/>
          <p:cNvSpPr txBox="1">
            <a:spLocks noChangeArrowheads="1"/>
          </p:cNvSpPr>
          <p:nvPr/>
        </p:nvSpPr>
        <p:spPr bwMode="auto">
          <a:xfrm>
            <a:off x="323528" y="3683969"/>
            <a:ext cx="5451475"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0000"/>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70C0"/>
                </a:solidFill>
                <a:effectLst/>
                <a:latin typeface="Arial" pitchFamily="34" charset="0"/>
                <a:cs typeface="Arial" pitchFamily="34" charset="0"/>
              </a:rPr>
              <a:t>If you have any comments or questions on this training course,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70C0"/>
                </a:solidFill>
                <a:effectLst/>
                <a:latin typeface="Arial" pitchFamily="34" charset="0"/>
                <a:cs typeface="Arial" pitchFamily="34" charset="0"/>
              </a:rPr>
              <a:t>please forward them to the following email address:</a:t>
            </a:r>
          </a:p>
        </p:txBody>
      </p:sp>
      <p:sp>
        <p:nvSpPr>
          <p:cNvPr id="9" name="Text Box 4"/>
          <p:cNvSpPr txBox="1">
            <a:spLocks noChangeArrowheads="1"/>
          </p:cNvSpPr>
          <p:nvPr/>
        </p:nvSpPr>
        <p:spPr bwMode="auto">
          <a:xfrm>
            <a:off x="1555428" y="4555964"/>
            <a:ext cx="2785968"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CA" sz="1400" dirty="0">
                <a:solidFill>
                  <a:schemeClr val="accent1">
                    <a:lumMod val="75000"/>
                  </a:schemeClr>
                </a:solidFill>
                <a:latin typeface="Arial" pitchFamily="34" charset="0"/>
                <a:cs typeface="Arial" pitchFamily="34" charset="0"/>
              </a:rPr>
              <a:t>Postings.Energy@gov.ab.ca</a:t>
            </a:r>
            <a:endParaRPr lang="en-CA" sz="1400" dirty="0">
              <a:solidFill>
                <a:srgbClr val="0070C0"/>
              </a:solidFill>
              <a:latin typeface="Arial" pitchFamily="34" charset="0"/>
              <a:cs typeface="Arial" pitchFamily="34" charset="0"/>
            </a:endParaRPr>
          </a:p>
        </p:txBody>
      </p:sp>
      <p:sp>
        <p:nvSpPr>
          <p:cNvPr id="10" name="Rectangle 9"/>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11" name="Rectangle 10"/>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spTree>
    <p:extLst>
      <p:ext uri="{BB962C8B-B14F-4D97-AF65-F5344CB8AC3E}">
        <p14:creationId xmlns:p14="http://schemas.microsoft.com/office/powerpoint/2010/main" val="1806592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txBox="1">
            <a:spLocks/>
          </p:cNvSpPr>
          <p:nvPr/>
        </p:nvSpPr>
        <p:spPr>
          <a:xfrm>
            <a:off x="251520" y="980728"/>
            <a:ext cx="8640960" cy="27104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sz="1600" b="1" dirty="0">
                <a:latin typeface="Arial" panose="020B0604020202020204" pitchFamily="34" charset="0"/>
                <a:cs typeface="Arial" panose="020B0604020202020204" pitchFamily="34" charset="0"/>
              </a:rPr>
              <a:t>Revision Page</a:t>
            </a:r>
          </a:p>
        </p:txBody>
      </p:sp>
      <p:sp>
        <p:nvSpPr>
          <p:cNvPr id="5" name="Text Placeholder 2"/>
          <p:cNvSpPr txBox="1">
            <a:spLocks/>
          </p:cNvSpPr>
          <p:nvPr/>
        </p:nvSpPr>
        <p:spPr>
          <a:xfrm>
            <a:off x="250825" y="1484313"/>
            <a:ext cx="8642350" cy="47529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p>
          <a:p>
            <a:pPr marL="0" indent="0" algn="ctr">
              <a:buFont typeface="Arial" panose="020B0604020202020204" pitchFamily="34" charset="0"/>
              <a:buNone/>
            </a:pPr>
            <a:r>
              <a:rPr lang="en-US" sz="1400" b="1" dirty="0">
                <a:latin typeface="Arial" panose="020B0604020202020204" pitchFamily="34" charset="0"/>
                <a:cs typeface="Arial" panose="020B0604020202020204" pitchFamily="34" charset="0"/>
              </a:rPr>
              <a:t>Revisions Table</a:t>
            </a:r>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CA" dirty="0"/>
          </a:p>
        </p:txBody>
      </p:sp>
      <p:graphicFrame>
        <p:nvGraphicFramePr>
          <p:cNvPr id="7" name="Table 6"/>
          <p:cNvGraphicFramePr>
            <a:graphicFrameLocks noGrp="1"/>
          </p:cNvGraphicFramePr>
          <p:nvPr>
            <p:extLst>
              <p:ext uri="{D42A27DB-BD31-4B8C-83A1-F6EECF244321}">
                <p14:modId xmlns:p14="http://schemas.microsoft.com/office/powerpoint/2010/main" val="1987924209"/>
              </p:ext>
            </p:extLst>
          </p:nvPr>
        </p:nvGraphicFramePr>
        <p:xfrm>
          <a:off x="1848329" y="2452546"/>
          <a:ext cx="6096000" cy="20218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r>
                        <a:rPr lang="en-US" dirty="0"/>
                        <a:t>Date</a:t>
                      </a:r>
                      <a:endParaRPr lang="en-CA" dirty="0"/>
                    </a:p>
                  </a:txBody>
                  <a:tcPr/>
                </a:tc>
                <a:tc>
                  <a:txBody>
                    <a:bodyPr/>
                    <a:lstStyle/>
                    <a:p>
                      <a:r>
                        <a:rPr lang="en-US" dirty="0"/>
                        <a:t>Revisions Type</a:t>
                      </a:r>
                      <a:endParaRPr lang="en-CA" dirty="0"/>
                    </a:p>
                  </a:txBody>
                  <a:tcPr/>
                </a:tc>
                <a:tc>
                  <a:txBody>
                    <a:bodyPr/>
                    <a:lstStyle/>
                    <a:p>
                      <a:r>
                        <a:rPr lang="en-US" dirty="0"/>
                        <a:t>Page Number</a:t>
                      </a:r>
                      <a:endParaRPr lang="en-CA" dirty="0"/>
                    </a:p>
                  </a:txBody>
                  <a:tcPr/>
                </a:tc>
                <a:extLst>
                  <a:ext uri="{0D108BD9-81ED-4DB2-BD59-A6C34878D82A}">
                    <a16:rowId xmlns:a16="http://schemas.microsoft.com/office/drawing/2014/main" val="10000"/>
                  </a:ext>
                </a:extLst>
              </a:tr>
              <a:tr h="370840">
                <a:tc>
                  <a:txBody>
                    <a:bodyPr/>
                    <a:lstStyle/>
                    <a:p>
                      <a:pPr marL="0" algn="l" defTabSz="914400" rtl="0" eaLnBrk="1" latinLnBrk="0" hangingPunct="1"/>
                      <a:r>
                        <a:rPr lang="en-CA" sz="1800" kern="1200" dirty="0">
                          <a:solidFill>
                            <a:schemeClr val="dk1"/>
                          </a:solidFill>
                          <a:latin typeface="+mn-lt"/>
                          <a:ea typeface="+mn-ea"/>
                          <a:cs typeface="+mn-cs"/>
                        </a:rPr>
                        <a:t>August 31, 2012</a:t>
                      </a:r>
                    </a:p>
                  </a:txBody>
                  <a:tcPr/>
                </a:tc>
                <a:tc>
                  <a:txBody>
                    <a:bodyPr/>
                    <a:lstStyle/>
                    <a:p>
                      <a:pPr marL="0" algn="l" defTabSz="914400" rtl="0" eaLnBrk="1" latinLnBrk="0" hangingPunct="1"/>
                      <a:r>
                        <a:rPr lang="en-US" sz="1800" kern="1200" dirty="0">
                          <a:solidFill>
                            <a:schemeClr val="dk1"/>
                          </a:solidFill>
                          <a:latin typeface="+mn-lt"/>
                          <a:ea typeface="+mn-ea"/>
                          <a:cs typeface="+mn-cs"/>
                        </a:rPr>
                        <a:t>Initial Creation</a:t>
                      </a:r>
                      <a:endParaRPr lang="en-CA" sz="1800" kern="1200" dirty="0">
                        <a:solidFill>
                          <a:schemeClr val="dk1"/>
                        </a:solidFill>
                        <a:latin typeface="+mn-lt"/>
                        <a:ea typeface="+mn-ea"/>
                        <a:cs typeface="+mn-cs"/>
                      </a:endParaRPr>
                    </a:p>
                  </a:txBody>
                  <a:tcPr/>
                </a:tc>
                <a:tc>
                  <a:txBody>
                    <a:bodyPr/>
                    <a:lstStyle/>
                    <a:p>
                      <a:pPr marL="0" algn="l" defTabSz="914400" rtl="0" eaLnBrk="1" latinLnBrk="0" hangingPunct="1"/>
                      <a:r>
                        <a:rPr lang="en-US" sz="1800" kern="1200" dirty="0">
                          <a:solidFill>
                            <a:schemeClr val="dk1"/>
                          </a:solidFill>
                          <a:latin typeface="+mn-lt"/>
                          <a:ea typeface="+mn-ea"/>
                          <a:cs typeface="+mn-cs"/>
                        </a:rPr>
                        <a:t>All</a:t>
                      </a:r>
                      <a:endParaRPr lang="en-CA" sz="180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r h="370840">
                <a:tc>
                  <a:txBody>
                    <a:bodyPr/>
                    <a:lstStyle/>
                    <a:p>
                      <a:pPr marL="0" algn="l" defTabSz="914400" rtl="0" eaLnBrk="1" latinLnBrk="0" hangingPunct="1"/>
                      <a:r>
                        <a:rPr lang="en-CA" sz="1800" kern="1200" baseline="0" dirty="0">
                          <a:solidFill>
                            <a:schemeClr val="tx1"/>
                          </a:solidFill>
                          <a:latin typeface="+mn-lt"/>
                          <a:ea typeface="+mn-ea"/>
                          <a:cs typeface="+mn-cs"/>
                        </a:rPr>
                        <a:t>April 2020</a:t>
                      </a:r>
                    </a:p>
                  </a:txBody>
                  <a:tcPr>
                    <a:solidFill>
                      <a:schemeClr val="accent5">
                        <a:lumMod val="20000"/>
                        <a:lumOff val="80000"/>
                      </a:schemeClr>
                    </a:solidFill>
                  </a:tcPr>
                </a:tc>
                <a:tc>
                  <a:txBody>
                    <a:bodyPr/>
                    <a:lstStyle/>
                    <a:p>
                      <a:r>
                        <a:rPr lang="en-CA" baseline="0" dirty="0">
                          <a:solidFill>
                            <a:schemeClr val="tx1"/>
                          </a:solidFill>
                        </a:rPr>
                        <a:t>Updates Headings and Links</a:t>
                      </a:r>
                    </a:p>
                  </a:txBody>
                  <a:tcPr>
                    <a:solidFill>
                      <a:schemeClr val="accent5">
                        <a:lumMod val="20000"/>
                        <a:lumOff val="80000"/>
                      </a:schemeClr>
                    </a:solidFill>
                  </a:tcPr>
                </a:tc>
                <a:tc>
                  <a:txBody>
                    <a:bodyPr/>
                    <a:lstStyle/>
                    <a:p>
                      <a:r>
                        <a:rPr lang="en-CA" baseline="0" dirty="0">
                          <a:solidFill>
                            <a:schemeClr val="tx1"/>
                          </a:solidFill>
                        </a:rPr>
                        <a:t>All</a:t>
                      </a:r>
                    </a:p>
                  </a:txBody>
                  <a:tcPr>
                    <a:solidFill>
                      <a:schemeClr val="accent5">
                        <a:lumMod val="20000"/>
                        <a:lumOff val="80000"/>
                      </a:schemeClr>
                    </a:solidFill>
                  </a:tcPr>
                </a:tc>
                <a:extLst>
                  <a:ext uri="{0D108BD9-81ED-4DB2-BD59-A6C34878D82A}">
                    <a16:rowId xmlns:a16="http://schemas.microsoft.com/office/drawing/2014/main" val="10002"/>
                  </a:ext>
                </a:extLst>
              </a:tr>
              <a:tr h="370840">
                <a:tc>
                  <a:txBody>
                    <a:bodyPr/>
                    <a:lstStyle/>
                    <a:p>
                      <a:pPr marL="0" algn="l" defTabSz="914400" rtl="0" eaLnBrk="1" latinLnBrk="0" hangingPunct="1"/>
                      <a:r>
                        <a:rPr lang="en-CA" sz="1800" kern="1200" baseline="0" dirty="0">
                          <a:solidFill>
                            <a:schemeClr val="tx1"/>
                          </a:solidFill>
                          <a:latin typeface="+mn-lt"/>
                          <a:ea typeface="+mn-ea"/>
                          <a:cs typeface="+mn-cs"/>
                        </a:rPr>
                        <a:t>December 2020</a:t>
                      </a:r>
                    </a:p>
                  </a:txBody>
                  <a:tcPr>
                    <a:solidFill>
                      <a:schemeClr val="accent5">
                        <a:lumMod val="20000"/>
                        <a:lumOff val="80000"/>
                      </a:schemeClr>
                    </a:solidFill>
                  </a:tcPr>
                </a:tc>
                <a:tc>
                  <a:txBody>
                    <a:bodyPr/>
                    <a:lstStyle/>
                    <a:p>
                      <a:r>
                        <a:rPr lang="en-CA" baseline="0" dirty="0">
                          <a:solidFill>
                            <a:schemeClr val="tx1"/>
                          </a:solidFill>
                        </a:rPr>
                        <a:t>Updated ETS login page</a:t>
                      </a:r>
                    </a:p>
                  </a:txBody>
                  <a:tcPr>
                    <a:solidFill>
                      <a:schemeClr val="accent5">
                        <a:lumMod val="20000"/>
                        <a:lumOff val="80000"/>
                      </a:schemeClr>
                    </a:solidFill>
                  </a:tcPr>
                </a:tc>
                <a:tc>
                  <a:txBody>
                    <a:bodyPr/>
                    <a:lstStyle/>
                    <a:p>
                      <a:r>
                        <a:rPr lang="en-CA" baseline="0" dirty="0">
                          <a:solidFill>
                            <a:schemeClr val="tx1"/>
                          </a:solidFill>
                        </a:rPr>
                        <a:t>Various</a:t>
                      </a:r>
                    </a:p>
                  </a:txBody>
                  <a:tcPr>
                    <a:solidFill>
                      <a:schemeClr val="accent5">
                        <a:lumMod val="20000"/>
                        <a:lumOff val="80000"/>
                      </a:schemeClr>
                    </a:solidFill>
                  </a:tcPr>
                </a:tc>
                <a:extLst>
                  <a:ext uri="{0D108BD9-81ED-4DB2-BD59-A6C34878D82A}">
                    <a16:rowId xmlns:a16="http://schemas.microsoft.com/office/drawing/2014/main" val="1812521905"/>
                  </a:ext>
                </a:extLst>
              </a:tr>
            </a:tbl>
          </a:graphicData>
        </a:graphic>
      </p:graphicFrame>
      <p:sp>
        <p:nvSpPr>
          <p:cNvPr id="8" name="Rectangle 7"/>
          <p:cNvSpPr/>
          <p:nvPr/>
        </p:nvSpPr>
        <p:spPr>
          <a:xfrm>
            <a:off x="6749895" y="477106"/>
            <a:ext cx="2142585" cy="338554"/>
          </a:xfrm>
          <a:prstGeom prst="rect">
            <a:avLst/>
          </a:prstGeom>
        </p:spPr>
        <p:txBody>
          <a:bodyPr wrap="square">
            <a:spAutoFit/>
          </a:bodyPr>
          <a:lstStyle/>
          <a:p>
            <a:r>
              <a:rPr lang="en-CA" sz="1600" b="1" dirty="0">
                <a:solidFill>
                  <a:schemeClr val="bg1"/>
                </a:solidFill>
              </a:rPr>
              <a:t>Government of Alberta</a:t>
            </a:r>
          </a:p>
        </p:txBody>
      </p:sp>
      <p:sp>
        <p:nvSpPr>
          <p:cNvPr id="9" name="Rectangle 8"/>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Tree>
    <p:extLst>
      <p:ext uri="{BB962C8B-B14F-4D97-AF65-F5344CB8AC3E}">
        <p14:creationId xmlns:p14="http://schemas.microsoft.com/office/powerpoint/2010/main" val="2703719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
          <p:cNvSpPr txBox="1">
            <a:spLocks/>
          </p:cNvSpPr>
          <p:nvPr/>
        </p:nvSpPr>
        <p:spPr>
          <a:xfrm>
            <a:off x="251520" y="980728"/>
            <a:ext cx="8640960" cy="3182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latin typeface="Arial" panose="020B0604020202020204" pitchFamily="34" charset="0"/>
                <a:cs typeface="Arial" panose="020B0604020202020204" pitchFamily="34" charset="0"/>
              </a:rPr>
              <a:t>INTRODUCTION</a:t>
            </a:r>
            <a:endParaRPr lang="en-CA" sz="1600" b="1" dirty="0">
              <a:latin typeface="Arial" panose="020B0604020202020204" pitchFamily="34" charset="0"/>
              <a:cs typeface="Arial" panose="020B0604020202020204" pitchFamily="34" charset="0"/>
            </a:endParaRP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sp>
        <p:nvSpPr>
          <p:cNvPr id="7" name="Rectangle 6"/>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pic>
        <p:nvPicPr>
          <p:cNvPr id="8" name="Picture 1" descr="Posting - Overview - Introduction - Graphic"/>
          <p:cNvPicPr>
            <a:picLocks noChangeArrowheads="1"/>
          </p:cNvPicPr>
          <p:nvPr/>
        </p:nvPicPr>
        <p:blipFill>
          <a:blip r:embed="rId2" cstate="print"/>
          <a:srcRect/>
          <a:stretch>
            <a:fillRect/>
          </a:stretch>
        </p:blipFill>
        <p:spPr bwMode="auto">
          <a:xfrm>
            <a:off x="362790" y="1739131"/>
            <a:ext cx="2665082" cy="2685088"/>
          </a:xfrm>
          <a:prstGeom prst="rect">
            <a:avLst/>
          </a:prstGeom>
          <a:noFill/>
        </p:spPr>
      </p:pic>
      <p:sp>
        <p:nvSpPr>
          <p:cNvPr id="10" name="Rectangle 9"/>
          <p:cNvSpPr>
            <a:spLocks/>
          </p:cNvSpPr>
          <p:nvPr/>
        </p:nvSpPr>
        <p:spPr>
          <a:xfrm>
            <a:off x="3733801" y="1333500"/>
            <a:ext cx="4321175" cy="1477328"/>
          </a:xfrm>
          <a:prstGeom prst="rect">
            <a:avLst/>
          </a:prstGeom>
        </p:spPr>
        <p:txBody>
          <a:bodyPr wrap="square" lIns="0" tIns="0" rIns="0" bIns="0">
            <a:spAutoFit/>
          </a:bodyPr>
          <a:lstStyle/>
          <a:p>
            <a:pPr defTabSz="914400"/>
            <a:r>
              <a:rPr lang="en-CA" sz="1200" b="1" dirty="0">
                <a:solidFill>
                  <a:prstClr val="black"/>
                </a:solidFill>
                <a:latin typeface="Arial" pitchFamily="34" charset="0"/>
                <a:cs typeface="Arial" pitchFamily="34" charset="0"/>
              </a:rPr>
              <a:t>In this module, you will learn:</a:t>
            </a:r>
          </a:p>
          <a:p>
            <a:pPr defTabSz="914400"/>
            <a:endParaRPr lang="en-CA" sz="1200" b="1" dirty="0">
              <a:solidFill>
                <a:prstClr val="black"/>
              </a:solidFill>
              <a:latin typeface="Arial" pitchFamily="34" charset="0"/>
              <a:cs typeface="Arial" pitchFamily="34" charset="0"/>
            </a:endParaRPr>
          </a:p>
          <a:p>
            <a:pPr marL="171450" indent="-171450" defTabSz="914400">
              <a:buFont typeface="Arial" pitchFamily="34" charset="0"/>
              <a:buChar char="•"/>
            </a:pPr>
            <a:r>
              <a:rPr lang="en-CA" sz="1200" dirty="0">
                <a:solidFill>
                  <a:prstClr val="black"/>
                </a:solidFill>
                <a:latin typeface="Arial" pitchFamily="34" charset="0"/>
                <a:cs typeface="Arial" pitchFamily="34" charset="0"/>
              </a:rPr>
              <a:t>Account Preferences</a:t>
            </a:r>
          </a:p>
          <a:p>
            <a:pPr marL="171450" indent="-171450" defTabSz="914400">
              <a:buFont typeface="Arial" pitchFamily="34" charset="0"/>
              <a:buChar char="•"/>
            </a:pPr>
            <a:endParaRPr lang="en-CA" sz="1200" dirty="0">
              <a:solidFill>
                <a:prstClr val="black"/>
              </a:solidFill>
              <a:latin typeface="Arial" pitchFamily="34" charset="0"/>
              <a:cs typeface="Arial" pitchFamily="34" charset="0"/>
            </a:endParaRPr>
          </a:p>
          <a:p>
            <a:pPr marL="171450" indent="-171450" defTabSz="914400">
              <a:buFont typeface="Arial" pitchFamily="34" charset="0"/>
              <a:buChar char="•"/>
            </a:pPr>
            <a:r>
              <a:rPr lang="en-CA" sz="1200" dirty="0">
                <a:solidFill>
                  <a:prstClr val="black"/>
                </a:solidFill>
                <a:latin typeface="Arial" pitchFamily="34" charset="0"/>
                <a:cs typeface="Arial" pitchFamily="34" charset="0"/>
              </a:rPr>
              <a:t>Posting Request Preferences</a:t>
            </a:r>
          </a:p>
          <a:p>
            <a:pPr marL="171450" indent="-171450" defTabSz="914400">
              <a:buFont typeface="Arial" pitchFamily="34" charset="0"/>
              <a:buChar char="•"/>
            </a:pPr>
            <a:endParaRPr lang="en-CA" sz="1200" dirty="0">
              <a:solidFill>
                <a:prstClr val="black"/>
              </a:solidFill>
              <a:latin typeface="Arial" pitchFamily="34" charset="0"/>
              <a:cs typeface="Arial" pitchFamily="34" charset="0"/>
            </a:endParaRPr>
          </a:p>
          <a:p>
            <a:pPr marL="171450" indent="-171450" defTabSz="914400">
              <a:buFont typeface="Arial" pitchFamily="34" charset="0"/>
              <a:buChar char="•"/>
            </a:pPr>
            <a:r>
              <a:rPr lang="en-CA" sz="1200" dirty="0">
                <a:solidFill>
                  <a:prstClr val="black"/>
                </a:solidFill>
                <a:latin typeface="Arial" pitchFamily="34" charset="0"/>
                <a:cs typeface="Arial" pitchFamily="34" charset="0"/>
              </a:rPr>
              <a:t>Posting Roles</a:t>
            </a:r>
            <a:br>
              <a:rPr lang="en-CA" sz="1200" dirty="0">
                <a:solidFill>
                  <a:prstClr val="black"/>
                </a:solidFill>
                <a:latin typeface="Arial" pitchFamily="34" charset="0"/>
                <a:cs typeface="Arial" pitchFamily="34" charset="0"/>
              </a:rPr>
            </a:br>
            <a:endParaRPr lang="en-CA" sz="1200" dirty="0">
              <a:solidFill>
                <a:prstClr val="black"/>
              </a:solidFill>
              <a:latin typeface="Arial" pitchFamily="34" charset="0"/>
              <a:cs typeface="Arial" pitchFamily="34" charset="0"/>
            </a:endParaRPr>
          </a:p>
        </p:txBody>
      </p:sp>
      <p:sp>
        <p:nvSpPr>
          <p:cNvPr id="2" name="Rectangle 1"/>
          <p:cNvSpPr/>
          <p:nvPr/>
        </p:nvSpPr>
        <p:spPr>
          <a:xfrm>
            <a:off x="4320480" y="3365990"/>
            <a:ext cx="4572000" cy="1015663"/>
          </a:xfrm>
          <a:prstGeom prst="rect">
            <a:avLst/>
          </a:prstGeom>
        </p:spPr>
        <p:txBody>
          <a:bodyPr>
            <a:spAutoFit/>
          </a:bodyPr>
          <a:lstStyle/>
          <a:p>
            <a:pPr lvl="0" defTabSz="914400"/>
            <a:r>
              <a:rPr lang="en-CA" sz="1200" dirty="0">
                <a:solidFill>
                  <a:prstClr val="black"/>
                </a:solidFill>
                <a:latin typeface="Arial" pitchFamily="34" charset="0"/>
                <a:cs typeface="Arial" pitchFamily="34" charset="0"/>
              </a:rPr>
              <a:t>We recommend that you view the common training module,</a:t>
            </a:r>
          </a:p>
          <a:p>
            <a:pPr defTabSz="914400"/>
            <a:endParaRPr lang="en-CA" sz="1200" dirty="0">
              <a:solidFill>
                <a:prstClr val="black"/>
              </a:solidFill>
              <a:latin typeface="Arial" pitchFamily="34" charset="0"/>
              <a:cs typeface="Arial" pitchFamily="34" charset="0"/>
            </a:endParaRPr>
          </a:p>
          <a:p>
            <a:pPr defTabSz="914400"/>
            <a:r>
              <a:rPr lang="en-CA" sz="1200" dirty="0">
                <a:solidFill>
                  <a:prstClr val="black"/>
                </a:solidFill>
                <a:latin typeface="Arial" pitchFamily="34" charset="0"/>
                <a:cs typeface="Arial" pitchFamily="34" charset="0"/>
              </a:rPr>
              <a:t>“ETS Account Setup and Preferences (For Site Administrators)”</a:t>
            </a:r>
          </a:p>
          <a:p>
            <a:pPr lvl="0" defTabSz="914400"/>
            <a:endParaRPr lang="en-CA" sz="1200" dirty="0">
              <a:solidFill>
                <a:prstClr val="black"/>
              </a:solidFill>
              <a:latin typeface="Arial" pitchFamily="34" charset="0"/>
              <a:cs typeface="Arial" pitchFamily="34" charset="0"/>
            </a:endParaRPr>
          </a:p>
          <a:p>
            <a:pPr lvl="0" defTabSz="914400"/>
            <a:r>
              <a:rPr lang="en-CA" sz="1200" dirty="0">
                <a:solidFill>
                  <a:prstClr val="black"/>
                </a:solidFill>
                <a:latin typeface="Arial" pitchFamily="34" charset="0"/>
                <a:cs typeface="Arial" pitchFamily="34" charset="0"/>
              </a:rPr>
              <a:t> before proceeding to the other Posting training modules:</a:t>
            </a:r>
          </a:p>
        </p:txBody>
      </p:sp>
    </p:spTree>
    <p:extLst>
      <p:ext uri="{BB962C8B-B14F-4D97-AF65-F5344CB8AC3E}">
        <p14:creationId xmlns:p14="http://schemas.microsoft.com/office/powerpoint/2010/main" val="3082934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sp>
        <p:nvSpPr>
          <p:cNvPr id="3" name="Rectangle 2"/>
          <p:cNvSpPr/>
          <p:nvPr/>
        </p:nvSpPr>
        <p:spPr>
          <a:xfrm>
            <a:off x="788984" y="1344659"/>
            <a:ext cx="2234907" cy="338554"/>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CA" sz="1600" b="1" i="0" u="none" strike="noStrike" kern="0" cap="none" spc="0" normalizeH="0" baseline="0" noProof="0" dirty="0">
                <a:ln>
                  <a:noFill/>
                </a:ln>
                <a:solidFill>
                  <a:prstClr val="black"/>
                </a:solidFill>
                <a:effectLst/>
                <a:uLnTx/>
                <a:uFillTx/>
                <a:latin typeface="Arial" pitchFamily="34" charset="0"/>
                <a:ea typeface="+mj-ea"/>
                <a:cs typeface="Arial" pitchFamily="34" charset="0"/>
              </a:rPr>
              <a:t>Account Preferences</a:t>
            </a:r>
            <a:endParaRPr kumimoji="0" lang="en-CA" sz="1800" b="0" i="0" u="none" strike="noStrike" kern="0" cap="none" spc="0" normalizeH="0" baseline="0" noProof="0" dirty="0">
              <a:ln>
                <a:noFill/>
              </a:ln>
              <a:solidFill>
                <a:sysClr val="windowText" lastClr="000000"/>
              </a:solidFill>
              <a:effectLst/>
              <a:uLnTx/>
              <a:uFillTx/>
            </a:endParaRPr>
          </a:p>
        </p:txBody>
      </p:sp>
      <p:pic>
        <p:nvPicPr>
          <p:cNvPr id="7" name="Picture 3" descr="GPosting - Account Preferences"/>
          <p:cNvPicPr>
            <a:picLocks noChangeArrowheads="1"/>
          </p:cNvPicPr>
          <p:nvPr/>
        </p:nvPicPr>
        <p:blipFill>
          <a:blip r:embed="rId2" cstate="print"/>
          <a:srcRect/>
          <a:stretch>
            <a:fillRect/>
          </a:stretch>
        </p:blipFill>
        <p:spPr bwMode="auto">
          <a:xfrm>
            <a:off x="200864" y="1893977"/>
            <a:ext cx="3844925" cy="3225800"/>
          </a:xfrm>
          <a:prstGeom prst="rect">
            <a:avLst/>
          </a:prstGeom>
          <a:noFill/>
        </p:spPr>
      </p:pic>
      <p:sp>
        <p:nvSpPr>
          <p:cNvPr id="5" name="Rectangle 4"/>
          <p:cNvSpPr/>
          <p:nvPr/>
        </p:nvSpPr>
        <p:spPr>
          <a:xfrm>
            <a:off x="4171950" y="1893977"/>
            <a:ext cx="4732768" cy="3231654"/>
          </a:xfrm>
          <a:prstGeom prst="rect">
            <a:avLst/>
          </a:prstGeom>
        </p:spPr>
        <p:txBody>
          <a:bodyPr wrap="square">
            <a:spAutoFit/>
          </a:bodyPr>
          <a:lstStyle/>
          <a:p>
            <a:pPr lvl="0" defTabSz="914400"/>
            <a:r>
              <a:rPr lang="en-CA" sz="1200" dirty="0">
                <a:solidFill>
                  <a:prstClr val="black"/>
                </a:solidFill>
                <a:latin typeface="Arial" pitchFamily="34" charset="0"/>
                <a:cs typeface="Arial" pitchFamily="34" charset="0"/>
              </a:rPr>
              <a:t>All requests for expired agreements, query by land, posting, bidding requests and agreement documents will be automatically deleted by the ETS system depending on the </a:t>
            </a:r>
            <a:r>
              <a:rPr lang="en-CA" sz="1200" b="1" dirty="0">
                <a:solidFill>
                  <a:prstClr val="black"/>
                </a:solidFill>
                <a:latin typeface="Arial" pitchFamily="34" charset="0"/>
                <a:cs typeface="Arial" pitchFamily="34" charset="0"/>
              </a:rPr>
              <a:t>Account Preferences</a:t>
            </a:r>
            <a:r>
              <a:rPr lang="en-CA" sz="1200" dirty="0">
                <a:solidFill>
                  <a:prstClr val="black"/>
                </a:solidFill>
                <a:latin typeface="Arial" pitchFamily="34" charset="0"/>
                <a:cs typeface="Arial" pitchFamily="34" charset="0"/>
              </a:rPr>
              <a:t> set by your ETS account.</a:t>
            </a:r>
            <a:br>
              <a:rPr lang="en-CA" sz="1200" dirty="0">
                <a:solidFill>
                  <a:prstClr val="black"/>
                </a:solidFill>
                <a:latin typeface="Arial" pitchFamily="34" charset="0"/>
                <a:cs typeface="Arial" pitchFamily="34" charset="0"/>
              </a:rPr>
            </a:br>
            <a:br>
              <a:rPr lang="en-CA" sz="1200" dirty="0">
                <a:solidFill>
                  <a:prstClr val="black"/>
                </a:solidFill>
                <a:latin typeface="Arial" pitchFamily="34" charset="0"/>
                <a:cs typeface="Arial" pitchFamily="34" charset="0"/>
              </a:rPr>
            </a:br>
            <a:r>
              <a:rPr lang="en-CA" sz="1200" dirty="0">
                <a:solidFill>
                  <a:prstClr val="black"/>
                </a:solidFill>
                <a:latin typeface="Arial" pitchFamily="34" charset="0"/>
                <a:cs typeface="Arial" pitchFamily="34" charset="0"/>
              </a:rPr>
              <a:t>Difference between Start Date and End Date X Days allows you to set the range of days (maximum 90 days) you can see results displayed on the Request Status screen and the Work in Progress screen.</a:t>
            </a:r>
            <a:br>
              <a:rPr lang="en-CA" sz="1200" dirty="0">
                <a:solidFill>
                  <a:prstClr val="black"/>
                </a:solidFill>
                <a:latin typeface="Arial" pitchFamily="34" charset="0"/>
                <a:cs typeface="Arial" pitchFamily="34" charset="0"/>
              </a:rPr>
            </a:br>
            <a:br>
              <a:rPr lang="en-CA" sz="1200" dirty="0">
                <a:solidFill>
                  <a:prstClr val="black"/>
                </a:solidFill>
                <a:latin typeface="Arial" pitchFamily="34" charset="0"/>
                <a:cs typeface="Arial" pitchFamily="34" charset="0"/>
              </a:rPr>
            </a:br>
            <a:r>
              <a:rPr lang="en-CA" sz="1200" dirty="0">
                <a:solidFill>
                  <a:prstClr val="black"/>
                </a:solidFill>
                <a:latin typeface="Arial" pitchFamily="34" charset="0"/>
                <a:cs typeface="Arial" pitchFamily="34" charset="0"/>
              </a:rPr>
              <a:t>Default Comment allows you to enter text that will be displayed in the comment box in the Query by Land and the Posting Request screen. This comment will assist you in identifying the request. </a:t>
            </a:r>
            <a:br>
              <a:rPr lang="en-CA" sz="1200" dirty="0">
                <a:solidFill>
                  <a:prstClr val="black"/>
                </a:solidFill>
                <a:latin typeface="Arial" pitchFamily="34" charset="0"/>
                <a:cs typeface="Arial" pitchFamily="34" charset="0"/>
              </a:rPr>
            </a:br>
            <a:br>
              <a:rPr lang="en-CA" sz="1200" dirty="0">
                <a:solidFill>
                  <a:prstClr val="black"/>
                </a:solidFill>
                <a:latin typeface="Arial" pitchFamily="34" charset="0"/>
                <a:cs typeface="Arial" pitchFamily="34" charset="0"/>
              </a:rPr>
            </a:br>
            <a:r>
              <a:rPr lang="en-CA" sz="1200" b="1" i="1" dirty="0">
                <a:solidFill>
                  <a:prstClr val="black"/>
                </a:solidFill>
                <a:latin typeface="Arial" pitchFamily="34" charset="0"/>
                <a:cs typeface="Arial" pitchFamily="34" charset="0"/>
              </a:rPr>
              <a:t>Tip:</a:t>
            </a:r>
            <a:r>
              <a:rPr lang="en-CA" sz="1200" i="1" dirty="0">
                <a:solidFill>
                  <a:prstClr val="black"/>
                </a:solidFill>
                <a:latin typeface="Arial" pitchFamily="34" charset="0"/>
                <a:cs typeface="Arial" pitchFamily="34" charset="0"/>
              </a:rPr>
              <a:t> </a:t>
            </a:r>
            <a:r>
              <a:rPr lang="en-CA" sz="1200" dirty="0">
                <a:solidFill>
                  <a:prstClr val="black"/>
                </a:solidFill>
                <a:latin typeface="Arial" pitchFamily="34" charset="0"/>
                <a:cs typeface="Arial" pitchFamily="34" charset="0"/>
              </a:rPr>
              <a:t>If you remove the Start Date from the Request Status or Work in Progress screen you will see all the available information on the screen.</a:t>
            </a:r>
          </a:p>
        </p:txBody>
      </p:sp>
    </p:spTree>
    <p:extLst>
      <p:ext uri="{BB962C8B-B14F-4D97-AF65-F5344CB8AC3E}">
        <p14:creationId xmlns:p14="http://schemas.microsoft.com/office/powerpoint/2010/main" val="3193567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pic>
        <p:nvPicPr>
          <p:cNvPr id="1028" name="Picture 4" descr="C:\Users\KERRY-~1.KRY\AppData\Local\Temp\SNAGHTML12c0304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5308" y="3267883"/>
            <a:ext cx="3749457" cy="300991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stretch>
            <a:fillRect/>
          </a:stretch>
        </p:blipFill>
        <p:spPr>
          <a:xfrm>
            <a:off x="3637460" y="1054756"/>
            <a:ext cx="5093946" cy="2172063"/>
          </a:xfrm>
          <a:prstGeom prst="rect">
            <a:avLst/>
          </a:prstGeom>
        </p:spPr>
      </p:pic>
      <p:pic>
        <p:nvPicPr>
          <p:cNvPr id="3" name="Picture 2"/>
          <p:cNvPicPr>
            <a:picLocks noChangeAspect="1"/>
          </p:cNvPicPr>
          <p:nvPr/>
        </p:nvPicPr>
        <p:blipFill>
          <a:blip r:embed="rId4"/>
          <a:stretch>
            <a:fillRect/>
          </a:stretch>
        </p:blipFill>
        <p:spPr>
          <a:xfrm>
            <a:off x="245281" y="2480362"/>
            <a:ext cx="3392179" cy="2604938"/>
          </a:xfrm>
          <a:prstGeom prst="rect">
            <a:avLst/>
          </a:prstGeom>
        </p:spPr>
      </p:pic>
    </p:spTree>
    <p:extLst>
      <p:ext uri="{BB962C8B-B14F-4D97-AF65-F5344CB8AC3E}">
        <p14:creationId xmlns:p14="http://schemas.microsoft.com/office/powerpoint/2010/main" val="1003702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pic>
        <p:nvPicPr>
          <p:cNvPr id="2050" name="Picture 2" descr="C:\Users\KERRY-~1.KRY\AppData\Local\Temp\SNAGHTML12c671c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2782" y="1185474"/>
            <a:ext cx="6370643" cy="5098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8576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pic>
        <p:nvPicPr>
          <p:cNvPr id="8" name="Picture 7"/>
          <p:cNvPicPr>
            <a:picLocks noChangeAspect="1"/>
          </p:cNvPicPr>
          <p:nvPr/>
        </p:nvPicPr>
        <p:blipFill>
          <a:blip r:embed="rId2"/>
          <a:stretch>
            <a:fillRect/>
          </a:stretch>
        </p:blipFill>
        <p:spPr>
          <a:xfrm>
            <a:off x="182726" y="937974"/>
            <a:ext cx="4480193" cy="3332102"/>
          </a:xfrm>
          <a:prstGeom prst="rect">
            <a:avLst/>
          </a:prstGeom>
        </p:spPr>
      </p:pic>
      <p:pic>
        <p:nvPicPr>
          <p:cNvPr id="9" name="Picture 8"/>
          <p:cNvPicPr>
            <a:picLocks noChangeAspect="1"/>
          </p:cNvPicPr>
          <p:nvPr/>
        </p:nvPicPr>
        <p:blipFill>
          <a:blip r:embed="rId3"/>
          <a:stretch>
            <a:fillRect/>
          </a:stretch>
        </p:blipFill>
        <p:spPr>
          <a:xfrm>
            <a:off x="4777594" y="2830806"/>
            <a:ext cx="4127124" cy="3284383"/>
          </a:xfrm>
          <a:prstGeom prst="rect">
            <a:avLst/>
          </a:prstGeom>
        </p:spPr>
      </p:pic>
    </p:spTree>
    <p:extLst>
      <p:ext uri="{BB962C8B-B14F-4D97-AF65-F5344CB8AC3E}">
        <p14:creationId xmlns:p14="http://schemas.microsoft.com/office/powerpoint/2010/main" val="1024882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sp>
        <p:nvSpPr>
          <p:cNvPr id="3" name="Rectangle 2"/>
          <p:cNvSpPr/>
          <p:nvPr/>
        </p:nvSpPr>
        <p:spPr>
          <a:xfrm>
            <a:off x="674507" y="1370539"/>
            <a:ext cx="3033203" cy="338554"/>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CA" sz="1600" b="1" i="0" u="none" strike="noStrike" kern="0" cap="none" spc="0" normalizeH="0" baseline="0" noProof="0" dirty="0">
                <a:ln>
                  <a:noFill/>
                </a:ln>
                <a:solidFill>
                  <a:prstClr val="black"/>
                </a:solidFill>
                <a:effectLst/>
                <a:uLnTx/>
                <a:uFillTx/>
                <a:latin typeface="Arial" pitchFamily="34" charset="0"/>
                <a:ea typeface="+mj-ea"/>
                <a:cs typeface="Arial" pitchFamily="34" charset="0"/>
              </a:rPr>
              <a:t>Posting Request Preferences</a:t>
            </a:r>
            <a:endParaRPr kumimoji="0" lang="en-CA" sz="1800" b="0" i="0" u="none" strike="noStrike" kern="0" cap="none" spc="0" normalizeH="0" baseline="0" noProof="0" dirty="0">
              <a:ln>
                <a:noFill/>
              </a:ln>
              <a:solidFill>
                <a:sysClr val="windowText" lastClr="000000"/>
              </a:solidFill>
              <a:effectLst/>
              <a:uLnTx/>
              <a:uFillTx/>
            </a:endParaRPr>
          </a:p>
        </p:txBody>
      </p:sp>
      <p:pic>
        <p:nvPicPr>
          <p:cNvPr id="5" name="Picture 4"/>
          <p:cNvPicPr>
            <a:picLocks noChangeAspect="1"/>
          </p:cNvPicPr>
          <p:nvPr/>
        </p:nvPicPr>
        <p:blipFill>
          <a:blip r:embed="rId2"/>
          <a:stretch>
            <a:fillRect/>
          </a:stretch>
        </p:blipFill>
        <p:spPr>
          <a:xfrm>
            <a:off x="394175" y="1984333"/>
            <a:ext cx="4320381" cy="2673932"/>
          </a:xfrm>
          <a:prstGeom prst="rect">
            <a:avLst/>
          </a:prstGeom>
        </p:spPr>
      </p:pic>
      <p:sp>
        <p:nvSpPr>
          <p:cNvPr id="7" name="Rectangle 6"/>
          <p:cNvSpPr/>
          <p:nvPr/>
        </p:nvSpPr>
        <p:spPr>
          <a:xfrm>
            <a:off x="4476133" y="1946242"/>
            <a:ext cx="4428585" cy="3046988"/>
          </a:xfrm>
          <a:prstGeom prst="rect">
            <a:avLst/>
          </a:prstGeom>
        </p:spPr>
        <p:txBody>
          <a:bodyPr wrap="square">
            <a:spAutoFit/>
          </a:bodyPr>
          <a:lstStyle/>
          <a:p>
            <a:pPr lvl="0" defTabSz="914400"/>
            <a:r>
              <a:rPr lang="en-CA" sz="1200" dirty="0">
                <a:solidFill>
                  <a:prstClr val="black"/>
                </a:solidFill>
                <a:latin typeface="Arial" pitchFamily="34" charset="0"/>
                <a:cs typeface="Arial" pitchFamily="34" charset="0"/>
              </a:rPr>
              <a:t>Under Viewers, you can select users to view your posting requests. You can add as many viewers as you want by using the Add Viewer button and selecting their account name from the drop down list.</a:t>
            </a:r>
            <a:br>
              <a:rPr lang="en-CA" sz="1200" dirty="0">
                <a:solidFill>
                  <a:prstClr val="black"/>
                </a:solidFill>
                <a:latin typeface="Arial" pitchFamily="34" charset="0"/>
                <a:cs typeface="Arial" pitchFamily="34" charset="0"/>
              </a:rPr>
            </a:br>
            <a:br>
              <a:rPr lang="en-CA" sz="1200" dirty="0">
                <a:solidFill>
                  <a:prstClr val="black"/>
                </a:solidFill>
                <a:latin typeface="Arial" pitchFamily="34" charset="0"/>
                <a:cs typeface="Arial" pitchFamily="34" charset="0"/>
              </a:rPr>
            </a:br>
            <a:r>
              <a:rPr lang="en-CA" sz="1200" dirty="0">
                <a:solidFill>
                  <a:prstClr val="black"/>
                </a:solidFill>
                <a:latin typeface="Arial" pitchFamily="34" charset="0"/>
                <a:cs typeface="Arial" pitchFamily="34" charset="0"/>
              </a:rPr>
              <a:t>Under Submitters, you can select users to submit your posting requests. If you have a creator/submitter role, adding yourself in this screen by selecting your account name from the drop down list will allow you to submit each posting request you create. If you do not do this, you will need to select a submitter every time you create a posting request. </a:t>
            </a:r>
            <a:br>
              <a:rPr lang="en-CA" sz="1200" dirty="0">
                <a:solidFill>
                  <a:prstClr val="black"/>
                </a:solidFill>
                <a:latin typeface="Arial" pitchFamily="34" charset="0"/>
                <a:cs typeface="Arial" pitchFamily="34" charset="0"/>
              </a:rPr>
            </a:br>
            <a:br>
              <a:rPr lang="en-CA" sz="1200" dirty="0">
                <a:solidFill>
                  <a:prstClr val="black"/>
                </a:solidFill>
                <a:latin typeface="Arial" pitchFamily="34" charset="0"/>
                <a:cs typeface="Arial" pitchFamily="34" charset="0"/>
              </a:rPr>
            </a:br>
            <a:r>
              <a:rPr lang="en-CA" sz="1200" dirty="0">
                <a:solidFill>
                  <a:prstClr val="black"/>
                </a:solidFill>
                <a:latin typeface="Arial" pitchFamily="34" charset="0"/>
                <a:cs typeface="Arial" pitchFamily="34" charset="0"/>
              </a:rPr>
              <a:t>Under Approvers, you can select users to accept or decline the purchase price for a Direct Purchase request. You can add as many approvers as you want by using the Add Approver button and selecting their account name from the drop down list.</a:t>
            </a:r>
          </a:p>
        </p:txBody>
      </p:sp>
    </p:spTree>
    <p:extLst>
      <p:ext uri="{BB962C8B-B14F-4D97-AF65-F5344CB8AC3E}">
        <p14:creationId xmlns:p14="http://schemas.microsoft.com/office/powerpoint/2010/main" val="3606718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48015" y="59904"/>
            <a:ext cx="3956703" cy="523220"/>
          </a:xfrm>
          <a:prstGeom prst="rect">
            <a:avLst/>
          </a:prstGeom>
        </p:spPr>
        <p:txBody>
          <a:bodyPr wrap="square">
            <a:spAutoFit/>
          </a:bodyPr>
          <a:lstStyle/>
          <a:p>
            <a:pPr algn="r"/>
            <a:r>
              <a:rPr lang="en-CA" sz="2800" b="1" dirty="0">
                <a:solidFill>
                  <a:schemeClr val="bg1"/>
                </a:solidFill>
                <a:latin typeface="Calibri" panose="020F0502020204030204" pitchFamily="34" charset="0"/>
                <a:cs typeface="Calibri" panose="020F0502020204030204" pitchFamily="34" charset="0"/>
              </a:rPr>
              <a:t>Postings</a:t>
            </a:r>
          </a:p>
        </p:txBody>
      </p:sp>
      <p:sp>
        <p:nvSpPr>
          <p:cNvPr id="6" name="Rectangle 5"/>
          <p:cNvSpPr/>
          <p:nvPr/>
        </p:nvSpPr>
        <p:spPr>
          <a:xfrm>
            <a:off x="6762133" y="485732"/>
            <a:ext cx="2142585" cy="338554"/>
          </a:xfrm>
          <a:prstGeom prst="rect">
            <a:avLst/>
          </a:prstGeom>
        </p:spPr>
        <p:txBody>
          <a:bodyPr wrap="square">
            <a:spAutoFit/>
          </a:bodyPr>
          <a:lstStyle/>
          <a:p>
            <a:r>
              <a:rPr lang="en-CA" sz="1600" b="1" dirty="0">
                <a:solidFill>
                  <a:schemeClr val="bg1"/>
                </a:solidFill>
              </a:rPr>
              <a:t>Government of Alberta</a:t>
            </a:r>
          </a:p>
        </p:txBody>
      </p:sp>
      <p:pic>
        <p:nvPicPr>
          <p:cNvPr id="5122" name="Picture 2" descr="C:\Users\KERRY-~1.KRY\AppData\Local\Temp\SNAGHTML1389b6b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2504" y="1718843"/>
            <a:ext cx="6715125" cy="4114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56894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Hide_x0020_Me xmlns="cd3b5d7d-85b8-485a-94e1-bd5df7614905">false</Hide_x0020_Me>
    <Audience1 xmlns="d317fc56-cd2a-4fee-83bf-2acf5d88d7a0"/>
    <EOL_x0020_Thumbnail xmlns="d317fc56-cd2a-4fee-83bf-2acf5d88d7a0">&lt;img alt="" src="/PublishingImages/Pages/Presenation.png" style="BORDER&amp;#58;0px solid;" /&gt;</EOL_x0020_Thumbnail>
    <Order1 xmlns="d317fc56-cd2a-4fee-83bf-2acf5d88d7a0">01</Order1>
    <Course_x0020_Description xmlns="d317fc56-cd2a-4fee-83bf-2acf5d88d7a0">In this module, you will learn, Account Preferences, Posting Request Preferences and Posting Roles.</Course_x0020_Description>
    <Module xmlns="d317fc56-cd2a-4fee-83bf-2acf5d88d7a0">Module</Module>
    <Area xmlns="d317fc56-cd2a-4fee-83bf-2acf5d88d7a0">Postings</Area>
    <Area_x0020_2 xmlns="1509703c-35a2-4cc5-bc03-45b4c99b43c1">Main Page</Area_x0020_2>
    <Course_x0020_Description2 xmlns="1509703c-35a2-4cc5-bc03-45b4c99b43c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General Course" ma:contentTypeID="0x0101004CF9B3243FA46A47A5D45CADF07EB49500869333630F2EE44D93EB5262DF3C44F2" ma:contentTypeVersion="11" ma:contentTypeDescription="This is the base content type for all of the courses." ma:contentTypeScope="" ma:versionID="c604288cd4f6bd19e3eda76a8a050d32">
  <xsd:schema xmlns:xsd="http://www.w3.org/2001/XMLSchema" xmlns:xs="http://www.w3.org/2001/XMLSchema" xmlns:p="http://schemas.microsoft.com/office/2006/metadata/properties" xmlns:ns2="d317fc56-cd2a-4fee-83bf-2acf5d88d7a0" xmlns:ns3="cd3b5d7d-85b8-485a-94e1-bd5df7614905" xmlns:ns4="e6d83808-03cb-4f3c-af89-207626cead88" xmlns:ns5="1509703c-35a2-4cc5-bc03-45b4c99b43c1" targetNamespace="http://schemas.microsoft.com/office/2006/metadata/properties" ma:root="true" ma:fieldsID="b1f7dacc3d924f099186cce2e07bebea" ns2:_="" ns3:_="" ns4:_="" ns5:_="">
    <xsd:import namespace="d317fc56-cd2a-4fee-83bf-2acf5d88d7a0"/>
    <xsd:import namespace="cd3b5d7d-85b8-485a-94e1-bd5df7614905"/>
    <xsd:import namespace="e6d83808-03cb-4f3c-af89-207626cead88"/>
    <xsd:import namespace="1509703c-35a2-4cc5-bc03-45b4c99b43c1"/>
    <xsd:element name="properties">
      <xsd:complexType>
        <xsd:sequence>
          <xsd:element name="documentManagement">
            <xsd:complexType>
              <xsd:all>
                <xsd:element ref="ns2:Area"/>
                <xsd:element ref="ns2:Module"/>
                <xsd:element ref="ns2:Course_x0020_Description" minOccurs="0"/>
                <xsd:element ref="ns2:Order1" minOccurs="0"/>
                <xsd:element ref="ns2:Audience1" minOccurs="0"/>
                <xsd:element ref="ns3:Hide_x0020_Me" minOccurs="0"/>
                <xsd:element ref="ns2:EOL_x0020_Thumbnail" minOccurs="0"/>
                <xsd:element ref="ns4:SharedWithUsers" minOccurs="0"/>
                <xsd:element ref="ns5:Area_x0020_2" minOccurs="0"/>
                <xsd:element ref="ns5:Course_x0020_Description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17fc56-cd2a-4fee-83bf-2acf5d88d7a0" elementFormDefault="qualified">
    <xsd:import namespace="http://schemas.microsoft.com/office/2006/documentManagement/types"/>
    <xsd:import namespace="http://schemas.microsoft.com/office/infopath/2007/PartnerControls"/>
    <xsd:element name="Area" ma:index="8" ma:displayName="Area" ma:description="This will define the area of the Learning material." ma:format="Dropdown" ma:internalName="Area">
      <xsd:simpleType>
        <xsd:restriction base="dms:Choice">
          <xsd:enumeration value="Main Page"/>
          <xsd:enumeration value="Accounts (ETS) Administration"/>
          <xsd:enumeration value="Agreement Management"/>
          <xsd:enumeration value="Air"/>
          <xsd:enumeration value="Assignments"/>
          <xsd:enumeration value="Bidding"/>
          <xsd:enumeration value="Carbon Sequestration Tenure​​​​"/>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Module" ma:index="9" ma:displayName="Module" ma:description="Select the module type" ma:format="Dropdown" ma:internalName="Module">
      <xsd:simpleType>
        <xsd:restriction base="dms:Choice">
          <xsd:enumeration value="Industry Module"/>
          <xsd:enumeration value="DoE Module"/>
          <xsd:enumeration value="CARE Reporting"/>
          <xsd:enumeration value="Royalty Reporting"/>
          <xsd:enumeration value="Royalty Reporting Process and Royalty Reports"/>
          <xsd:enumeration value="Royalty Business"/>
          <xsd:enumeration value="OSR Projects"/>
          <xsd:enumeration value="OASIS"/>
          <xsd:enumeration value="Module"/>
          <xsd:enumeration value="Acts And Regulations"/>
          <xsd:enumeration value="Project Application"/>
          <xsd:enumeration value="AMD Reporting Forms - Version 2.0 Changes - October 31, 2018"/>
          <xsd:enumeration value="Supplemental Reporting"/>
          <xsd:enumeration value="Supplemental Reporting Submission and Audit Processes"/>
        </xsd:restriction>
      </xsd:simpleType>
    </xsd:element>
    <xsd:element name="Course_x0020_Description" ma:index="10" nillable="true" ma:displayName="Course Description" ma:description="Description of what the course is about." ma:internalName="Course_x0020_Description" ma:readOnly="false">
      <xsd:simpleType>
        <xsd:restriction base="dms:Note"/>
      </xsd:simpleType>
    </xsd:element>
    <xsd:element name="Order1" ma:index="11" nillable="true" ma:displayName="Order" ma:description="To define the order of the file on the page." ma:format="Dropdown" ma:internalName="Order1">
      <xsd:simpleType>
        <xsd:restriction base="dms:Choice">
          <xsd:enumeration value="00"/>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restriction>
      </xsd:simpleType>
    </xsd:element>
    <xsd:element name="Audience1" ma:index="12" nillable="true" ma:displayName="Audience" ma:description="Defines the target audience." ma:internalName="Audience1">
      <xsd:complexType>
        <xsd:complexContent>
          <xsd:extension base="dms:MultiChoice">
            <xsd:sequence>
              <xsd:element name="Value" maxOccurs="unbounded" minOccurs="0" nillable="true">
                <xsd:simpleType>
                  <xsd:restriction base="dms:Choice">
                    <xsd:enumeration value="Contractor"/>
                    <xsd:enumeration value="Employee"/>
                    <xsd:enumeration value="Manager"/>
                  </xsd:restriction>
                </xsd:simpleType>
              </xsd:element>
            </xsd:sequence>
          </xsd:extension>
        </xsd:complexContent>
      </xsd:complexType>
    </xsd:element>
    <xsd:element name="EOL_x0020_Thumbnail" ma:index="14" nillable="true" ma:displayName="EOL Thumbnail" ma:internalName="EOL_x0020_Thumbnail">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3b5d7d-85b8-485a-94e1-bd5df7614905" elementFormDefault="qualified">
    <xsd:import namespace="http://schemas.microsoft.com/office/2006/documentManagement/types"/>
    <xsd:import namespace="http://schemas.microsoft.com/office/infopath/2007/PartnerControls"/>
    <xsd:element name="Hide_x0020_Me" ma:index="13" nillable="true" ma:displayName="Hide Me" ma:default="0" ma:description="Use this option to hide the file from showing on other lists." ma:internalName="Hide_x0020_M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6d83808-03cb-4f3c-af89-207626cead88" elementFormDefault="qualified">
    <xsd:import namespace="http://schemas.microsoft.com/office/2006/documentManagement/types"/>
    <xsd:import namespace="http://schemas.microsoft.com/office/infopath/2007/PartnerControls"/>
    <xsd:element name="SharedWithUsers" ma:index="15"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509703c-35a2-4cc5-bc03-45b4c99b43c1" elementFormDefault="qualified">
    <xsd:import namespace="http://schemas.microsoft.com/office/2006/documentManagement/types"/>
    <xsd:import namespace="http://schemas.microsoft.com/office/infopath/2007/PartnerControls"/>
    <xsd:element name="Area_x0020_2" ma:index="16" nillable="true" ma:displayName="Area 2" ma:default="Main Page" ma:format="Dropdown" ma:internalName="Area_x0020_2">
      <xsd:simpleType>
        <xsd:restriction base="dms:Choice">
          <xsd:enumeration value="Main Page"/>
          <xsd:enumeration value="Accounts (ETS) Administration"/>
          <xsd:enumeration value="Agreement Management"/>
          <xsd:enumeration value="Air"/>
          <xsd:enumeration value="Assignments"/>
          <xsd:enumeration value="Bidding"/>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Course_x0020_Description2" ma:index="17" nillable="true" ma:displayName="Course Description2" ma:internalName="Course_x0020_Description2">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8dedacd1-8ed8-4364-83a4-3ca25ad2d993" ContentTypeId="0x0101" PreviousValue="false"/>
</file>

<file path=customXml/itemProps1.xml><?xml version="1.0" encoding="utf-8"?>
<ds:datastoreItem xmlns:ds="http://schemas.openxmlformats.org/officeDocument/2006/customXml" ds:itemID="{75B6AD22-29A2-4DFB-B613-1ABB8CAD32B5}">
  <ds:schemaRefs>
    <ds:schemaRef ds:uri="http://schemas.microsoft.com/office/2006/metadata/properties"/>
    <ds:schemaRef ds:uri="http://schemas.microsoft.com/office/infopath/2007/PartnerControls"/>
    <ds:schemaRef ds:uri="cd3b5d7d-85b8-485a-94e1-bd5df7614905"/>
    <ds:schemaRef ds:uri="d317fc56-cd2a-4fee-83bf-2acf5d88d7a0"/>
    <ds:schemaRef ds:uri="1509703c-35a2-4cc5-bc03-45b4c99b43c1"/>
  </ds:schemaRefs>
</ds:datastoreItem>
</file>

<file path=customXml/itemProps2.xml><?xml version="1.0" encoding="utf-8"?>
<ds:datastoreItem xmlns:ds="http://schemas.openxmlformats.org/officeDocument/2006/customXml" ds:itemID="{A7EA0F54-0763-4CCC-A1E8-7FF3107EE9E0}">
  <ds:schemaRefs>
    <ds:schemaRef ds:uri="http://schemas.microsoft.com/sharepoint/v3/contenttype/forms"/>
  </ds:schemaRefs>
</ds:datastoreItem>
</file>

<file path=customXml/itemProps3.xml><?xml version="1.0" encoding="utf-8"?>
<ds:datastoreItem xmlns:ds="http://schemas.openxmlformats.org/officeDocument/2006/customXml" ds:itemID="{D15F7222-880A-4204-BAE2-AC4A459CAB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17fc56-cd2a-4fee-83bf-2acf5d88d7a0"/>
    <ds:schemaRef ds:uri="cd3b5d7d-85b8-485a-94e1-bd5df7614905"/>
    <ds:schemaRef ds:uri="e6d83808-03cb-4f3c-af89-207626cead88"/>
    <ds:schemaRef ds:uri="1509703c-35a2-4cc5-bc03-45b4c99b43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2EB2BCD-1AF6-48EF-9521-75417188230B}">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Office Theme</Template>
  <TotalTime>709</TotalTime>
  <Words>629</Words>
  <Application>Microsoft Office PowerPoint</Application>
  <PresentationFormat>On-screen Show (4:3)</PresentationFormat>
  <Paragraphs>86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Freestyle Script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GoA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Postings Overview</dc:title>
  <dc:creator>John Davies</dc:creator>
  <cp:lastModifiedBy>Lynn McIntosh</cp:lastModifiedBy>
  <cp:revision>77</cp:revision>
  <dcterms:created xsi:type="dcterms:W3CDTF">2018-11-02T20:16:17Z</dcterms:created>
  <dcterms:modified xsi:type="dcterms:W3CDTF">2025-10-28T20:01:11Z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0x0101004CF9B3243FA46A47A5D45CADF07EB49500869333630F2EE44D93EB5262DF3C44F2</vt:lpwstr>
  </property>
  <property fmtid="{D5CDD505-2E9C-101B-9397-08002B2CF9AE}" pid="3" name="_dlc_DocIdItemGuid">
    <vt:lpwstr>9f4ce300-f1bf-406f-a368-a729762fe7a9</vt:lpwstr>
  </property>
  <property fmtid="{D5CDD505-2E9C-101B-9397-08002B2CF9AE}" pid="4" name="MSIP_Label_abf2ea38-542c-4b75-bd7d-582ec36a519f_Enabled">
    <vt:lpwstr>true</vt:lpwstr>
  </property>
  <property fmtid="{D5CDD505-2E9C-101B-9397-08002B2CF9AE}" pid="5" name="MSIP_Label_abf2ea38-542c-4b75-bd7d-582ec36a519f_SetDate">
    <vt:lpwstr>2020-12-02T20:09:43Z</vt:lpwstr>
  </property>
  <property fmtid="{D5CDD505-2E9C-101B-9397-08002B2CF9AE}" pid="6" name="MSIP_Label_abf2ea38-542c-4b75-bd7d-582ec36a519f_Method">
    <vt:lpwstr>Standard</vt:lpwstr>
  </property>
  <property fmtid="{D5CDD505-2E9C-101B-9397-08002B2CF9AE}" pid="7" name="MSIP_Label_abf2ea38-542c-4b75-bd7d-582ec36a519f_Name">
    <vt:lpwstr>Protected A</vt:lpwstr>
  </property>
  <property fmtid="{D5CDD505-2E9C-101B-9397-08002B2CF9AE}" pid="8" name="MSIP_Label_abf2ea38-542c-4b75-bd7d-582ec36a519f_SiteId">
    <vt:lpwstr>2bb51c06-af9b-42c5-8bf5-3c3b7b10850b</vt:lpwstr>
  </property>
  <property fmtid="{D5CDD505-2E9C-101B-9397-08002B2CF9AE}" pid="9" name="MSIP_Label_abf2ea38-542c-4b75-bd7d-582ec36a519f_ActionId">
    <vt:lpwstr>8b82fa81-efba-4eab-adba-000002ce8055</vt:lpwstr>
  </property>
  <property fmtid="{D5CDD505-2E9C-101B-9397-08002B2CF9AE}" pid="10" name="MSIP_Label_abf2ea38-542c-4b75-bd7d-582ec36a519f_ContentBits">
    <vt:lpwstr>2</vt:lpwstr>
  </property>
</Properties>
</file>