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58" r:id="rId6"/>
    <p:sldId id="276" r:id="rId7"/>
    <p:sldId id="257" r:id="rId8"/>
    <p:sldId id="277" r:id="rId9"/>
    <p:sldId id="278" r:id="rId10"/>
    <p:sldId id="280" r:id="rId11"/>
    <p:sldId id="281" r:id="rId12"/>
    <p:sldId id="282" r:id="rId13"/>
    <p:sldId id="279" r:id="rId14"/>
    <p:sldId id="301" r:id="rId15"/>
    <p:sldId id="284" r:id="rId16"/>
    <p:sldId id="283" r:id="rId17"/>
    <p:sldId id="302" r:id="rId18"/>
    <p:sldId id="303" r:id="rId19"/>
    <p:sldId id="285" r:id="rId20"/>
    <p:sldId id="305" r:id="rId21"/>
    <p:sldId id="304" r:id="rId22"/>
    <p:sldId id="27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Chinnery" initials="KC" lastIdx="11" clrIdx="0"/>
  <p:cmAuthor id="1" name="Anas Khan" initials="AK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3851" autoAdjust="0"/>
  </p:normalViewPr>
  <p:slideViewPr>
    <p:cSldViewPr>
      <p:cViewPr varScale="1">
        <p:scale>
          <a:sx n="89" d="100"/>
          <a:sy n="89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41BA70-F23E-44A6-81C7-545D29AAB1D2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F28FA2-A72F-4B6D-8CF7-CD6CAE56BE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73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4A8E-89B5-4E4B-A8F9-0A902B8F4BF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48928-C116-4FA3-9E16-6289BB7C416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8001000" y="6553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Page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fld id="{441756B1-A451-4AB5-BBA7-90C8A1357330}" type="slidenum">
              <a:rPr lang="en-US" sz="1200" baseline="0" smtClean="0">
                <a:latin typeface="Arial" pitchFamily="34" charset="0"/>
                <a:cs typeface="Arial" pitchFamily="34" charset="0"/>
              </a:rPr>
              <a:t>‹#›</a:t>
            </a:fld>
            <a:r>
              <a:rPr lang="en-US" sz="1200" baseline="0" dirty="0">
                <a:latin typeface="Arial" pitchFamily="34" charset="0"/>
                <a:cs typeface="Arial" pitchFamily="34" charset="0"/>
              </a:rPr>
              <a:t> of 18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53806" y="-76200"/>
            <a:ext cx="8964488" cy="923330"/>
            <a:chOff x="179512" y="4026424"/>
            <a:chExt cx="8964488" cy="923330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179512" y="4094164"/>
              <a:ext cx="8964488" cy="787850"/>
              <a:chOff x="390128" y="3908965"/>
              <a:chExt cx="8638456" cy="78785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3908965"/>
                <a:ext cx="6256784" cy="787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28" y="4008237"/>
                <a:ext cx="2267744" cy="637488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 userDrawn="1"/>
          </p:nvSpPr>
          <p:spPr>
            <a:xfrm>
              <a:off x="4644008" y="4026424"/>
              <a:ext cx="4364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CA" baseline="0" dirty="0">
                <a:solidFill>
                  <a:schemeClr val="bg1"/>
                </a:solidFill>
              </a:endParaRPr>
            </a:p>
            <a:p>
              <a:pPr algn="r"/>
              <a:r>
                <a:rPr lang="en-CA" baseline="0" dirty="0">
                  <a:solidFill>
                    <a:schemeClr val="bg1"/>
                  </a:solidFill>
                </a:rPr>
                <a:t>Postings</a:t>
              </a:r>
            </a:p>
            <a:p>
              <a:pPr algn="r"/>
              <a:r>
                <a:rPr lang="en-CA" baseline="0" dirty="0">
                  <a:solidFill>
                    <a:schemeClr val="bg1"/>
                  </a:solidFill>
                </a:rPr>
                <a:t>Government of Alberta</a:t>
              </a:r>
            </a:p>
          </p:txBody>
        </p:sp>
      </p:grpSp>
      <p:sp>
        <p:nvSpPr>
          <p:cNvPr id="2" name="MSIPCMContentMarking" descr="{&quot;HashCode&quot;:-1542678785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ostings.Energy@gov.ab.ca" TargetMode="External"/><Relationship Id="rId2" Type="http://schemas.openxmlformats.org/officeDocument/2006/relationships/hyperlink" Target="https://training.energy.gov.ab.ca/Pages/default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STenure@gov.ab.c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osting.Energy@gov.ab.c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689475" y="2133600"/>
            <a:ext cx="3616325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Metis Direct Purchase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functionality is to allow users to submit a request to acquire Crown Petroleum and Natural Gas (PNG) and Oil Sands (OS) rights without going through the public offering process.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Note: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The user must be a wholly owned Metis Settlement Corporation.</a:t>
            </a:r>
            <a:endParaRPr lang="en-CA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This module will describe the procedure for a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Metis Direct Purchase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and how to upload the Metis Waiver Form.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11" y="1573560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679" y="3087469"/>
            <a:ext cx="4197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 ETS – Metis Direct Purchase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Welcome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971066"/>
            <a:ext cx="8229600" cy="5032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Complete Client Tab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447800"/>
            <a:ext cx="5886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4258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" y="850555"/>
            <a:ext cx="2362200" cy="42687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Complete Roles Tab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47776"/>
            <a:ext cx="5448300" cy="30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76201" y="2514600"/>
            <a:ext cx="1371599" cy="838031"/>
          </a:xfrm>
          <a:prstGeom prst="wedgeRoundRectCallout">
            <a:avLst>
              <a:gd name="adj1" fmla="val 59149"/>
              <a:gd name="adj2" fmla="val -2660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dropdown arrows to select the roles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495800" y="2571096"/>
            <a:ext cx="1295400" cy="419099"/>
          </a:xfrm>
          <a:prstGeom prst="wedgeRoundRectCallout">
            <a:avLst>
              <a:gd name="adj1" fmla="val -82037"/>
              <a:gd name="adj2" fmla="val 5477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Add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5715000" cy="289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ular Callout 35"/>
          <p:cNvSpPr/>
          <p:nvPr/>
        </p:nvSpPr>
        <p:spPr>
          <a:xfrm>
            <a:off x="3429000" y="4354126"/>
            <a:ext cx="1104900" cy="419099"/>
          </a:xfrm>
          <a:prstGeom prst="wedgeRoundRectCallout">
            <a:avLst>
              <a:gd name="adj1" fmla="val 81207"/>
              <a:gd name="adj2" fmla="val -11884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Roles Added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4648200" y="6114822"/>
            <a:ext cx="1219200" cy="228600"/>
          </a:xfrm>
          <a:prstGeom prst="wedgeRoundRectCallout">
            <a:avLst>
              <a:gd name="adj1" fmla="val 59690"/>
              <a:gd name="adj2" fmla="val -4826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Save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6" descr="C:\Users\khana\AppData\Local\Temp\SNAGHTML219a97f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80" y="4953000"/>
            <a:ext cx="1499720" cy="10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ular Callout 38"/>
          <p:cNvSpPr/>
          <p:nvPr/>
        </p:nvSpPr>
        <p:spPr>
          <a:xfrm>
            <a:off x="7393329" y="5943600"/>
            <a:ext cx="1141071" cy="352595"/>
          </a:xfrm>
          <a:prstGeom prst="wedgeRoundRectCallout">
            <a:avLst>
              <a:gd name="adj1" fmla="val 61123"/>
              <a:gd name="adj2" fmla="val -5473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OK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4220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099" y="1106863"/>
            <a:ext cx="41910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Upload Metis Supporting Documentation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88925" y="1600200"/>
            <a:ext cx="1768475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Metis Supporting Documents are required to complete Direct Purchase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Go back to the land tab and the attachments area will be available for uploading</a:t>
            </a: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Click on Browse and once the file is located in your system, click on Add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6129760" y="990601"/>
            <a:ext cx="1718840" cy="762000"/>
          </a:xfrm>
          <a:prstGeom prst="wedgeRoundRectCallout">
            <a:avLst>
              <a:gd name="adj1" fmla="val -61996"/>
              <a:gd name="adj2" fmla="val 6148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 Purchase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Number is generated after clicking save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377160" y="5660642"/>
            <a:ext cx="1295400" cy="419099"/>
          </a:xfrm>
          <a:prstGeom prst="wedgeRoundRectCallout">
            <a:avLst>
              <a:gd name="adj1" fmla="val -69527"/>
              <a:gd name="adj2" fmla="val -5293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OK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Save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739360" y="2590800"/>
            <a:ext cx="1066800" cy="419099"/>
          </a:xfrm>
          <a:prstGeom prst="wedgeRoundRectCallout">
            <a:avLst>
              <a:gd name="adj1" fmla="val -70495"/>
              <a:gd name="adj2" fmla="val 12382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Browse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848600" y="3262193"/>
            <a:ext cx="1066800" cy="419099"/>
          </a:xfrm>
          <a:prstGeom prst="wedgeRoundRectCallout">
            <a:avLst>
              <a:gd name="adj1" fmla="val -91110"/>
              <a:gd name="adj2" fmla="val -3083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7010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996813"/>
            <a:ext cx="4343400" cy="5032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Upload Metis Supporting Documentation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343025"/>
            <a:ext cx="59721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609600" y="2743200"/>
            <a:ext cx="1219200" cy="609600"/>
          </a:xfrm>
          <a:prstGeom prst="wedgeRoundRectCallout">
            <a:avLst>
              <a:gd name="adj1" fmla="val 83167"/>
              <a:gd name="adj2" fmla="val 1801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PDF Document is Displayed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257800" y="5867400"/>
            <a:ext cx="1066800" cy="419099"/>
          </a:xfrm>
          <a:prstGeom prst="wedgeRoundRectCallout">
            <a:avLst>
              <a:gd name="adj1" fmla="val -69760"/>
              <a:gd name="adj2" fmla="val -5084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4081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929482"/>
            <a:ext cx="4267200" cy="5032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Upload Metis Supporting Documentation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219200"/>
            <a:ext cx="64849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772400" y="5867400"/>
            <a:ext cx="1295400" cy="419099"/>
          </a:xfrm>
          <a:prstGeom prst="wedgeRoundRectCallout">
            <a:avLst>
              <a:gd name="adj1" fmla="val -69527"/>
              <a:gd name="adj2" fmla="val -5293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OK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Save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6921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968593"/>
            <a:ext cx="1600200" cy="3429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Submit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60388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0"/>
            <a:ext cx="5876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647700" y="4419600"/>
            <a:ext cx="1104900" cy="419099"/>
          </a:xfrm>
          <a:prstGeom prst="wedgeRoundRectCallout">
            <a:avLst>
              <a:gd name="adj1" fmla="val 71803"/>
              <a:gd name="adj2" fmla="val -4464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khana\AppData\Local\Temp\SNAGHTML219e32f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91" y="4597319"/>
            <a:ext cx="44005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589166" y="5818571"/>
            <a:ext cx="1104900" cy="419099"/>
          </a:xfrm>
          <a:prstGeom prst="wedgeRoundRectCallout">
            <a:avLst>
              <a:gd name="adj1" fmla="val 78088"/>
              <a:gd name="adj2" fmla="val -1702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0551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95400"/>
            <a:ext cx="5507248" cy="44352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BCADB6-1214-4876-BABA-4F5995263B06}"/>
              </a:ext>
            </a:extLst>
          </p:cNvPr>
          <p:cNvSpPr txBox="1"/>
          <p:nvPr/>
        </p:nvSpPr>
        <p:spPr>
          <a:xfrm>
            <a:off x="381000" y="1219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Accepting Direct Purchase Offer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ACC81-6FBD-48F2-A9E3-A4B3F2AE3687}"/>
              </a:ext>
            </a:extLst>
          </p:cNvPr>
          <p:cNvSpPr txBox="1"/>
          <p:nvPr/>
        </p:nvSpPr>
        <p:spPr>
          <a:xfrm>
            <a:off x="495300" y="2061279"/>
            <a:ext cx="213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our review of your request is completed we will send back the Purchase Price,  you can accept or decline that offer.  If you accept, please ensure you attach a document according to Article 3.304 of the CMA Amendment Agreement</a:t>
            </a:r>
          </a:p>
        </p:txBody>
      </p:sp>
    </p:spTree>
    <p:extLst>
      <p:ext uri="{BB962C8B-B14F-4D97-AF65-F5344CB8AC3E}">
        <p14:creationId xmlns:p14="http://schemas.microsoft.com/office/powerpoint/2010/main" val="331585344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05000"/>
            <a:ext cx="7696200" cy="29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Resources</a:t>
            </a:r>
          </a:p>
          <a:p>
            <a:pPr lvl="0" algn="ctr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ETS Support and Online Learning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provides access to relevant guides, course and other information</a:t>
            </a:r>
          </a:p>
          <a:p>
            <a:pPr lvl="0">
              <a:spcBef>
                <a:spcPct val="20000"/>
              </a:spcBef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If you have questions, please contact </a:t>
            </a:r>
          </a:p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For PNG: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Postings.Energy@gov.ab.ca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or the Sales Helpdesk at (780)644-2300 or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for Oil Sands: </a:t>
            </a:r>
            <a:r>
              <a:rPr lang="en-US" dirty="0">
                <a:solidFill>
                  <a:prstClr val="black"/>
                </a:solidFill>
                <a:hlinkClick r:id="rId4"/>
              </a:rPr>
              <a:t>OSTenure@gov.ab.ca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9251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5715000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  <a:r>
              <a:rPr lang="en-US" b="1" dirty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ETS – Metis Direct Purchase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193800"/>
            <a:ext cx="40354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200" y="3352800"/>
            <a:ext cx="54514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Please proceed to the subsequent modules detailing other functionality of the Posting application. For additional information on Postings, see the module, Direct Purchase.</a:t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If you have any comments or questions on this training module, please forward them to the following email address: </a:t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en-CA" sz="1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CA" sz="140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Postings.Energy@gov.ab.ca</a:t>
            </a:r>
            <a:endParaRPr lang="en-CA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1143000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latin typeface="Arial" pitchFamily="34" charset="0"/>
                <a:cs typeface="Arial" pitchFamily="34" charset="0"/>
              </a:rPr>
              <a:t>Revision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19438"/>
              </p:ext>
            </p:extLst>
          </p:nvPr>
        </p:nvGraphicFramePr>
        <p:xfrm>
          <a:off x="1835696" y="2708920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July 16, 2013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April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 to Headings and 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December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 the ETS login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719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24799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288925" y="1600200"/>
            <a:ext cx="3902075" cy="31393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In this module, you will learn how to:</a:t>
            </a:r>
          </a:p>
          <a:p>
            <a:endParaRPr lang="en-CA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Complete Request Tab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Complete Land Tab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Complete Land Tab – Add Land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Identify Metis Land 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Complete Client Tab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Complete Roles Tab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Upload Metis Supporting Documentation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How to Submit</a:t>
            </a:r>
          </a:p>
        </p:txBody>
      </p:sp>
      <p:pic>
        <p:nvPicPr>
          <p:cNvPr id="3" name="Picture 1" descr="Posting - Overview - Introduction - Graphic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2692400" cy="27305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868362"/>
            <a:ext cx="1524000" cy="7318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hana\AppData\Local\Temp\SNAGHTML207d30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37" y="3276600"/>
            <a:ext cx="4847784" cy="29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4712444" y="3444949"/>
            <a:ext cx="1371600" cy="495300"/>
          </a:xfrm>
          <a:prstGeom prst="wedgeRoundRectCallout">
            <a:avLst>
              <a:gd name="adj1" fmla="val -54537"/>
              <a:gd name="adj2" fmla="val 8008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Expand Posting Request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12444" y="5137980"/>
            <a:ext cx="1283441" cy="533400"/>
          </a:xfrm>
          <a:prstGeom prst="wedgeRoundRectCallout">
            <a:avLst>
              <a:gd name="adj1" fmla="val -39960"/>
              <a:gd name="adj2" fmla="val -8607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Direct Purchase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1" y="800206"/>
            <a:ext cx="1981200" cy="39328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Login to 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03" y="5698174"/>
            <a:ext cx="744141" cy="695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C4910F-C9D2-4351-8F02-392D171A4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159826"/>
            <a:ext cx="5410200" cy="19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9613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9377" y="914401"/>
            <a:ext cx="2743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Complete Request</a:t>
            </a:r>
            <a:r>
              <a:rPr lang="en-CA" sz="1600" b="1" baseline="0" dirty="0">
                <a:latin typeface="Arial" pitchFamily="34" charset="0"/>
                <a:cs typeface="Arial" pitchFamily="34" charset="0"/>
              </a:rPr>
              <a:t> Tab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95401"/>
            <a:ext cx="550035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690370" y="1295401"/>
            <a:ext cx="1472429" cy="533399"/>
          </a:xfrm>
          <a:prstGeom prst="wedgeRoundRectCallout">
            <a:avLst>
              <a:gd name="adj1" fmla="val -27302"/>
              <a:gd name="adj2" fmla="val -3670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Request Detail Information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75132"/>
            <a:ext cx="5791200" cy="330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7391400" y="3118640"/>
            <a:ext cx="1676400" cy="1174355"/>
          </a:xfrm>
          <a:prstGeom prst="wedgeRoundRectCallout">
            <a:avLst>
              <a:gd name="adj1" fmla="val -44200"/>
              <a:gd name="adj2" fmla="val 7387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Comments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Mineral Type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 Purchase Type &amp; Agreement Type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447800" y="4419601"/>
            <a:ext cx="1676400" cy="735537"/>
          </a:xfrm>
          <a:prstGeom prst="wedgeRoundRectCallout">
            <a:avLst>
              <a:gd name="adj1" fmla="val 69134"/>
              <a:gd name="adj2" fmla="val -1590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can only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Miscellaneous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Metis lands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6788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" y="1143000"/>
            <a:ext cx="2590800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Complete Land Tab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133600"/>
            <a:ext cx="5972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981200" y="2514600"/>
            <a:ext cx="1600200" cy="285750"/>
          </a:xfrm>
          <a:prstGeom prst="wedgeRoundRectCallout">
            <a:avLst>
              <a:gd name="adj1" fmla="val 30419"/>
              <a:gd name="adj2" fmla="val 14131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on Land Tab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81600" y="3581400"/>
            <a:ext cx="1600200" cy="419100"/>
          </a:xfrm>
          <a:prstGeom prst="wedgeRoundRectCallout">
            <a:avLst>
              <a:gd name="adj1" fmla="val -67953"/>
              <a:gd name="adj2" fmla="val -1978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Land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748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046426"/>
            <a:ext cx="4267200" cy="45139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Complete Land Tab – Add Land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191"/>
            <a:ext cx="4686656" cy="401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5547"/>
            <a:ext cx="5029200" cy="430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7467600" y="2055547"/>
            <a:ext cx="1295400" cy="419099"/>
          </a:xfrm>
          <a:prstGeom prst="wedgeRoundRectCallout">
            <a:avLst>
              <a:gd name="adj1" fmla="val -79356"/>
              <a:gd name="adj2" fmla="val 17353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Enter Land Keys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87452" y="5663878"/>
            <a:ext cx="1003748" cy="304800"/>
          </a:xfrm>
          <a:prstGeom prst="wedgeRoundRectCallout">
            <a:avLst>
              <a:gd name="adj1" fmla="val 73143"/>
              <a:gd name="adj2" fmla="val 299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9691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143000"/>
            <a:ext cx="22098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Identify Metis Land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98" y="1905000"/>
            <a:ext cx="6374402" cy="348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7391400" y="2286000"/>
            <a:ext cx="1524000" cy="723899"/>
          </a:xfrm>
          <a:prstGeom prst="wedgeRoundRectCallout">
            <a:avLst>
              <a:gd name="adj1" fmla="val -168645"/>
              <a:gd name="adj2" fmla="val 11602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Metis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displayed, when Metis land is entered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961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" y="914400"/>
            <a:ext cx="2971800" cy="48605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Complete Client Tab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8053"/>
            <a:ext cx="5077763" cy="370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562600" y="2514600"/>
            <a:ext cx="2286000" cy="838200"/>
          </a:xfrm>
          <a:prstGeom prst="wedgeRoundRectCallout">
            <a:avLst>
              <a:gd name="adj1" fmla="val -60624"/>
              <a:gd name="adj2" fmla="val -2255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Or click to find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Designated Representative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Bonus/Fee/Rent </a:t>
            </a: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Payor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Confidential Rent </a:t>
            </a: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Payor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038600" y="2057400"/>
            <a:ext cx="2286000" cy="381000"/>
          </a:xfrm>
          <a:prstGeom prst="wedgeRoundRectCallout">
            <a:avLst>
              <a:gd name="adj1" fmla="val -76180"/>
              <a:gd name="adj2" fmla="val 3611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“Retrieve Existing Clients”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04800" y="4495800"/>
            <a:ext cx="1447800" cy="414756"/>
          </a:xfrm>
          <a:prstGeom prst="wedgeRoundRectCallout">
            <a:avLst>
              <a:gd name="adj1" fmla="val -37268"/>
              <a:gd name="adj2" fmla="val -12580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Lessee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29175"/>
            <a:ext cx="5915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7239000" y="4829175"/>
            <a:ext cx="1676400" cy="419100"/>
          </a:xfrm>
          <a:prstGeom prst="wedgeRoundRectCallout">
            <a:avLst>
              <a:gd name="adj1" fmla="val 31340"/>
              <a:gd name="adj2" fmla="val 17077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on Select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7860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dedacd1-8ed8-4364-83a4-3ca25ad2d993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09</Order1>
    <Course_x0020_Description xmlns="d317fc56-cd2a-4fee-83bf-2acf5d88d7a0">This module describes the procedure for a Metis Direct Purchase and how to upload the Metis Waiver Form.</Course_x0020_Description>
    <Module xmlns="d317fc56-cd2a-4fee-83bf-2acf5d88d7a0">Module</Module>
    <Area xmlns="d317fc56-cd2a-4fee-83bf-2acf5d88d7a0">Postings</Area>
    <Area_x0020_2 xmlns="1509703c-35a2-4cc5-bc03-45b4c99b43c1">Main Page</Area_x0020_2>
    <Course_x0020_Description2 xmlns="1509703c-35a2-4cc5-bc03-45b4c99b43c1" xsi:nil="true"/>
  </documentManagement>
</p:properties>
</file>

<file path=customXml/itemProps1.xml><?xml version="1.0" encoding="utf-8"?>
<ds:datastoreItem xmlns:ds="http://schemas.openxmlformats.org/officeDocument/2006/customXml" ds:itemID="{950491BD-08F6-4214-841B-71A8ECCEDD7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2720BA6-3F5B-4C97-B425-4A72538CEA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43C585-2D43-4081-A0BD-B044DEF47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fc56-cd2a-4fee-83bf-2acf5d88d7a0"/>
    <ds:schemaRef ds:uri="cd3b5d7d-85b8-485a-94e1-bd5df7614905"/>
    <ds:schemaRef ds:uri="e6d83808-03cb-4f3c-af89-207626cead88"/>
    <ds:schemaRef ds:uri="1509703c-35a2-4cc5-bc03-45b4c99b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B3D324D-41B6-45FA-B993-C3820B5D4A45}">
  <ds:schemaRefs>
    <ds:schemaRef ds:uri="http://schemas.microsoft.com/office/2006/metadata/properties"/>
    <ds:schemaRef ds:uri="http://schemas.microsoft.com/office/infopath/2007/PartnerControls"/>
    <ds:schemaRef ds:uri="cd3b5d7d-85b8-485a-94e1-bd5df7614905"/>
    <ds:schemaRef ds:uri="d317fc56-cd2a-4fee-83bf-2acf5d88d7a0"/>
    <ds:schemaRef ds:uri="1509703c-35a2-4cc5-bc03-45b4c99b43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578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Freestyle Script</vt:lpstr>
      <vt:lpstr>Office Theme</vt:lpstr>
      <vt:lpstr>Welcome</vt:lpstr>
      <vt:lpstr>Revision</vt:lpstr>
      <vt:lpstr>Introduction</vt:lpstr>
      <vt:lpstr>Login to ETS</vt:lpstr>
      <vt:lpstr>Complete Request Tab</vt:lpstr>
      <vt:lpstr>Complete Land Tab</vt:lpstr>
      <vt:lpstr>Complete Land Tab – Add Land</vt:lpstr>
      <vt:lpstr>Identify Metis Land</vt:lpstr>
      <vt:lpstr>Complete Client Tab</vt:lpstr>
      <vt:lpstr>Complete Client Tab</vt:lpstr>
      <vt:lpstr>Complete Roles Tab</vt:lpstr>
      <vt:lpstr>Upload Metis Supporting Documentation</vt:lpstr>
      <vt:lpstr>Upload Metis Supporting Documentation</vt:lpstr>
      <vt:lpstr>Upload Metis Supporting Documentation</vt:lpstr>
      <vt:lpstr>Submit</vt:lpstr>
      <vt:lpstr>PowerPoint Presentation</vt:lpstr>
      <vt:lpstr>PowerPoint Presentation</vt:lpstr>
      <vt:lpstr>Conclusion</vt:lpstr>
    </vt:vector>
  </TitlesOfParts>
  <Company>Government of Alberta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Metis Direct Purchase</dc:title>
  <dc:creator>Karen Chinnery</dc:creator>
  <cp:lastModifiedBy>Lynn McIntosh</cp:lastModifiedBy>
  <cp:revision>169</cp:revision>
  <cp:lastPrinted>2013-07-19T19:45:33Z</cp:lastPrinted>
  <dcterms:created xsi:type="dcterms:W3CDTF">2012-06-04T22:55:29Z</dcterms:created>
  <dcterms:modified xsi:type="dcterms:W3CDTF">2025-10-28T20:05:35Z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MSIP_Label_abf2ea38-542c-4b75-bd7d-582ec36a519f_Enabled">
    <vt:lpwstr>true</vt:lpwstr>
  </property>
  <property fmtid="{D5CDD505-2E9C-101B-9397-08002B2CF9AE}" pid="4" name="MSIP_Label_abf2ea38-542c-4b75-bd7d-582ec36a519f_SetDate">
    <vt:lpwstr>2020-12-04T20:48:21Z</vt:lpwstr>
  </property>
  <property fmtid="{D5CDD505-2E9C-101B-9397-08002B2CF9AE}" pid="5" name="MSIP_Label_abf2ea38-542c-4b75-bd7d-582ec36a519f_Method">
    <vt:lpwstr>Standard</vt:lpwstr>
  </property>
  <property fmtid="{D5CDD505-2E9C-101B-9397-08002B2CF9AE}" pid="6" name="MSIP_Label_abf2ea38-542c-4b75-bd7d-582ec36a519f_Name">
    <vt:lpwstr>Protected A</vt:lpwstr>
  </property>
  <property fmtid="{D5CDD505-2E9C-101B-9397-08002B2CF9AE}" pid="7" name="MSIP_Label_abf2ea38-542c-4b75-bd7d-582ec36a519f_SiteId">
    <vt:lpwstr>2bb51c06-af9b-42c5-8bf5-3c3b7b10850b</vt:lpwstr>
  </property>
  <property fmtid="{D5CDD505-2E9C-101B-9397-08002B2CF9AE}" pid="8" name="MSIP_Label_abf2ea38-542c-4b75-bd7d-582ec36a519f_ActionId">
    <vt:lpwstr>004b5ddd-67da-49fc-9515-939c3a16311f</vt:lpwstr>
  </property>
  <property fmtid="{D5CDD505-2E9C-101B-9397-08002B2CF9AE}" pid="9" name="MSIP_Label_abf2ea38-542c-4b75-bd7d-582ec36a519f_ContentBits">
    <vt:lpwstr>2</vt:lpwstr>
  </property>
</Properties>
</file>