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58" r:id="rId6"/>
    <p:sldId id="274" r:id="rId7"/>
    <p:sldId id="257" r:id="rId8"/>
    <p:sldId id="259" r:id="rId9"/>
    <p:sldId id="260" r:id="rId10"/>
    <p:sldId id="261" r:id="rId11"/>
    <p:sldId id="305" r:id="rId12"/>
    <p:sldId id="262" r:id="rId13"/>
    <p:sldId id="263" r:id="rId14"/>
    <p:sldId id="264" r:id="rId15"/>
    <p:sldId id="306" r:id="rId16"/>
    <p:sldId id="307" r:id="rId17"/>
    <p:sldId id="308" r:id="rId18"/>
    <p:sldId id="309" r:id="rId19"/>
    <p:sldId id="314" r:id="rId20"/>
    <p:sldId id="310" r:id="rId21"/>
    <p:sldId id="315" r:id="rId22"/>
    <p:sldId id="311" r:id="rId23"/>
    <p:sldId id="312" r:id="rId24"/>
    <p:sldId id="313" r:id="rId25"/>
    <p:sldId id="316" r:id="rId26"/>
    <p:sldId id="27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Chinnery" initials="KC"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2" d="100"/>
          <a:sy n="92"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B17569-E5CD-4207-A489-2B733C2CA4E8}" type="datetimeFigureOut">
              <a:rPr lang="en-CA" smtClean="0"/>
              <a:t>2025-10-28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43893A-A50C-4A73-8907-7BE20322AA53}" type="slidenum">
              <a:rPr lang="en-CA" smtClean="0"/>
              <a:t>‹#›</a:t>
            </a:fld>
            <a:endParaRPr lang="en-CA"/>
          </a:p>
        </p:txBody>
      </p:sp>
    </p:spTree>
    <p:extLst>
      <p:ext uri="{BB962C8B-B14F-4D97-AF65-F5344CB8AC3E}">
        <p14:creationId xmlns:p14="http://schemas.microsoft.com/office/powerpoint/2010/main" val="275984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43893A-A50C-4A73-8907-7BE20322AA53}" type="slidenum">
              <a:rPr lang="en-CA" smtClean="0"/>
              <a:t>6</a:t>
            </a:fld>
            <a:endParaRPr lang="en-CA"/>
          </a:p>
        </p:txBody>
      </p:sp>
    </p:spTree>
    <p:extLst>
      <p:ext uri="{BB962C8B-B14F-4D97-AF65-F5344CB8AC3E}">
        <p14:creationId xmlns:p14="http://schemas.microsoft.com/office/powerpoint/2010/main" val="60979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F45CBD2-F329-479D-BD93-C4BAB364A1FE}"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F45CBD2-F329-479D-BD93-C4BAB364A1FE}"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F45CBD2-F329-479D-BD93-C4BAB364A1FE}"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F45CBD2-F329-479D-BD93-C4BAB364A1FE}"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5CBD2-F329-479D-BD93-C4BAB364A1FE}"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F45CBD2-F329-479D-BD93-C4BAB364A1FE}"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F45CBD2-F329-479D-BD93-C4BAB364A1FE}"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F45CBD2-F329-479D-BD93-C4BAB364A1FE}"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5CBD2-F329-479D-BD93-C4BAB364A1FE}"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45CBD2-F329-479D-BD93-C4BAB364A1FE}"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45CBD2-F329-479D-BD93-C4BAB364A1FE}"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1EBE0A-0FF1-42D3-80BC-9C4AAAC4DBDC}"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CBD2-F329-479D-BD93-C4BAB364A1FE}"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EBE0A-0FF1-42D3-80BC-9C4AAAC4DBDC}" type="slidenum">
              <a:rPr lang="en-CA" smtClean="0"/>
              <a:t>‹#›</a:t>
            </a:fld>
            <a:endParaRPr lang="en-CA"/>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24800" y="6581001"/>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F40C655D-1A80-4511-A93E-130FE7E90FF6}" type="slidenum">
              <a:rPr lang="en-US" sz="1200" smtClean="0">
                <a:latin typeface="Arial" pitchFamily="34" charset="0"/>
                <a:cs typeface="Arial" pitchFamily="34" charset="0"/>
              </a:rPr>
              <a:t>‹#›</a:t>
            </a:fld>
            <a:r>
              <a:rPr lang="en-US" sz="1200" dirty="0">
                <a:latin typeface="Arial" pitchFamily="34" charset="0"/>
                <a:cs typeface="Arial" pitchFamily="34" charset="0"/>
              </a:rPr>
              <a:t> of 22</a:t>
            </a:r>
            <a:endParaRPr lang="en-CA" sz="1200" dirty="0">
              <a:latin typeface="Arial" pitchFamily="34" charset="0"/>
              <a:cs typeface="Arial" pitchFamily="34" charset="0"/>
            </a:endParaRPr>
          </a:p>
        </p:txBody>
      </p:sp>
      <p:grpSp>
        <p:nvGrpSpPr>
          <p:cNvPr id="12" name="Group 11"/>
          <p:cNvGrpSpPr/>
          <p:nvPr userDrawn="1"/>
        </p:nvGrpSpPr>
        <p:grpSpPr>
          <a:xfrm>
            <a:off x="173085" y="-117936"/>
            <a:ext cx="8964488" cy="923330"/>
            <a:chOff x="179512" y="3958684"/>
            <a:chExt cx="8964488" cy="923330"/>
          </a:xfrm>
        </p:grpSpPr>
        <p:grpSp>
          <p:nvGrpSpPr>
            <p:cNvPr id="13" name="Group 12"/>
            <p:cNvGrpSpPr/>
            <p:nvPr userDrawn="1"/>
          </p:nvGrpSpPr>
          <p:grpSpPr>
            <a:xfrm>
              <a:off x="179512" y="4094164"/>
              <a:ext cx="8964488" cy="787850"/>
              <a:chOff x="390128" y="3908965"/>
              <a:chExt cx="8638456" cy="787850"/>
            </a:xfrm>
          </p:grpSpPr>
          <p:pic>
            <p:nvPicPr>
              <p:cNvPr id="1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p:cNvSpPr txBox="1"/>
            <p:nvPr userDrawn="1"/>
          </p:nvSpPr>
          <p:spPr>
            <a:xfrm>
              <a:off x="4494361" y="395868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Bidding</a:t>
              </a:r>
            </a:p>
            <a:p>
              <a:pPr algn="r"/>
              <a:r>
                <a:rPr lang="en-CA" baseline="0" dirty="0">
                  <a:solidFill>
                    <a:schemeClr val="bg1"/>
                  </a:solidFill>
                </a:rPr>
                <a:t>Government of Alberta</a:t>
              </a:r>
            </a:p>
          </p:txBody>
        </p:sp>
      </p:grpSp>
      <p:sp>
        <p:nvSpPr>
          <p:cNvPr id="8"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Bidding.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Bidding.Energy@gov.ab.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onboardenergytraining/ObjectFiles/AddParcelScreen.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86251" y="2743200"/>
            <a:ext cx="4476749" cy="553998"/>
          </a:xfrm>
          <a:prstGeom prst="rect">
            <a:avLst/>
          </a:prstGeom>
        </p:spPr>
        <p:txBody>
          <a:bodyPr wrap="square" lIns="0" tIns="0" rIns="0" bIns="0">
            <a:spAutoFit/>
          </a:bodyPr>
          <a:lstStyle/>
          <a:p>
            <a:r>
              <a:rPr lang="en-CA" sz="1200" dirty="0">
                <a:latin typeface="Arial" pitchFamily="34" charset="0"/>
                <a:cs typeface="Arial" pitchFamily="34" charset="0"/>
              </a:rPr>
              <a:t>This module will describe the procedure for a </a:t>
            </a:r>
            <a:r>
              <a:rPr lang="en-CA" sz="1200" b="1" dirty="0">
                <a:latin typeface="Arial" pitchFamily="34" charset="0"/>
                <a:cs typeface="Arial" pitchFamily="34" charset="0"/>
              </a:rPr>
              <a:t>Metis Bid Request </a:t>
            </a:r>
            <a:r>
              <a:rPr lang="en-CA" sz="1200" dirty="0">
                <a:latin typeface="Arial" pitchFamily="34" charset="0"/>
                <a:cs typeface="Arial" pitchFamily="34" charset="0"/>
              </a:rPr>
              <a:t>and how to upload the Metis supporting documentation.</a:t>
            </a: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 y="1468437"/>
            <a:ext cx="446881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087469"/>
            <a:ext cx="4160121"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Metis Bid Request</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78654" y="1591270"/>
            <a:ext cx="3962400" cy="923330"/>
          </a:xfrm>
          <a:prstGeom prst="rect">
            <a:avLst/>
          </a:prstGeom>
        </p:spPr>
        <p:txBody>
          <a:bodyPr wrap="square" lIns="0" tIns="0" rIns="0" bIns="0">
            <a:spAutoFit/>
          </a:bodyPr>
          <a:lstStyle/>
          <a:p>
            <a:r>
              <a:rPr lang="en-CA" sz="1200" dirty="0">
                <a:latin typeface="Arial" pitchFamily="34" charset="0"/>
                <a:cs typeface="Arial" pitchFamily="34" charset="0"/>
              </a:rPr>
              <a:t>Using the </a:t>
            </a:r>
            <a:r>
              <a:rPr lang="en-CA" sz="1200" b="1" dirty="0">
                <a:latin typeface="Arial" pitchFamily="34" charset="0"/>
                <a:cs typeface="Arial" pitchFamily="34" charset="0"/>
              </a:rPr>
              <a:t>Select Parcel</a:t>
            </a:r>
            <a:r>
              <a:rPr lang="en-CA" sz="1200" dirty="0">
                <a:latin typeface="Arial" pitchFamily="34" charset="0"/>
                <a:cs typeface="Arial" pitchFamily="34" charset="0"/>
              </a:rPr>
              <a:t> method will load all of the parcels available for the Sale you selected. The parcels will be displayed in numerical sequence and will include parcels beginning with “A” (PNG Leases), followed by “B” (PNG Licences), “L” (OS Leases) and the “P” (OS Permits).</a:t>
            </a:r>
          </a:p>
        </p:txBody>
      </p:sp>
      <p:sp>
        <p:nvSpPr>
          <p:cNvPr id="5" name="Title 4"/>
          <p:cNvSpPr>
            <a:spLocks noGrp="1"/>
          </p:cNvSpPr>
          <p:nvPr>
            <p:ph type="title" idx="4294967295"/>
          </p:nvPr>
        </p:nvSpPr>
        <p:spPr>
          <a:xfrm>
            <a:off x="228600" y="762000"/>
            <a:ext cx="4114801" cy="609600"/>
          </a:xfrm>
        </p:spPr>
        <p:txBody>
          <a:bodyPr>
            <a:normAutofit/>
          </a:bodyPr>
          <a:lstStyle/>
          <a:p>
            <a:pPr algn="l"/>
            <a:r>
              <a:rPr lang="en-CA" sz="1600" b="1" dirty="0">
                <a:latin typeface="Arial" pitchFamily="34" charset="0"/>
                <a:cs typeface="Arial" pitchFamily="34" charset="0"/>
              </a:rPr>
              <a:t>Add Parcel</a:t>
            </a:r>
          </a:p>
        </p:txBody>
      </p:sp>
      <p:sp>
        <p:nvSpPr>
          <p:cNvPr id="4" name="Rectangle 3"/>
          <p:cNvSpPr/>
          <p:nvPr/>
        </p:nvSpPr>
        <p:spPr>
          <a:xfrm>
            <a:off x="152400" y="2610430"/>
            <a:ext cx="4023339" cy="3485570"/>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Default</a:t>
            </a:r>
            <a:r>
              <a:rPr lang="en-CA" sz="1050" dirty="0">
                <a:latin typeface="Arial" pitchFamily="34" charset="0"/>
                <a:cs typeface="Arial" pitchFamily="34" charset="0"/>
              </a:rPr>
              <a:t> </a:t>
            </a:r>
            <a:r>
              <a:rPr lang="en-CA" sz="1050" b="1" dirty="0">
                <a:latin typeface="Arial" pitchFamily="34" charset="0"/>
                <a:cs typeface="Arial" pitchFamily="34" charset="0"/>
              </a:rPr>
              <a:t>Bonus</a:t>
            </a:r>
            <a:r>
              <a:rPr lang="en-CA" sz="1050" dirty="0">
                <a:latin typeface="Arial" pitchFamily="34" charset="0"/>
                <a:cs typeface="Arial" pitchFamily="34" charset="0"/>
              </a:rPr>
              <a:t> - Based on the calculation type selected on the Request Detail screen, this button will be Default Bonus or Default Price/Ha.</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Apply</a:t>
            </a:r>
            <a:r>
              <a:rPr lang="en-CA" sz="1050" dirty="0">
                <a:latin typeface="Arial" pitchFamily="34" charset="0"/>
                <a:cs typeface="Arial" pitchFamily="34" charset="0"/>
              </a:rPr>
              <a:t> </a:t>
            </a:r>
            <a:r>
              <a:rPr lang="en-CA" sz="1050" b="1" dirty="0">
                <a:latin typeface="Arial" pitchFamily="34" charset="0"/>
                <a:cs typeface="Arial" pitchFamily="34" charset="0"/>
              </a:rPr>
              <a:t>Default</a:t>
            </a:r>
            <a:r>
              <a:rPr lang="en-CA" sz="1050" dirty="0">
                <a:latin typeface="Arial" pitchFamily="34" charset="0"/>
                <a:cs typeface="Arial" pitchFamily="34" charset="0"/>
              </a:rPr>
              <a:t> </a:t>
            </a:r>
            <a:r>
              <a:rPr lang="en-CA" sz="1050" b="1" dirty="0">
                <a:latin typeface="Arial" pitchFamily="34" charset="0"/>
                <a:cs typeface="Arial" pitchFamily="34" charset="0"/>
              </a:rPr>
              <a:t>Value</a:t>
            </a:r>
            <a:r>
              <a:rPr lang="en-CA" sz="1050" dirty="0">
                <a:latin typeface="Arial" pitchFamily="34" charset="0"/>
                <a:cs typeface="Arial" pitchFamily="34" charset="0"/>
              </a:rPr>
              <a:t> - After you enter your Bonus or Price/Ha value, clicking the Apply Default Value button will populate all the parcels selected with the specified Bonus amount or Price/Ha you entered. You can amend the Bonus amount or Price/Ha for individual parcels.</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Check</a:t>
            </a:r>
            <a:r>
              <a:rPr lang="en-CA" sz="1050" dirty="0">
                <a:latin typeface="Arial" pitchFamily="34" charset="0"/>
                <a:cs typeface="Arial" pitchFamily="34" charset="0"/>
              </a:rPr>
              <a:t> </a:t>
            </a:r>
            <a:r>
              <a:rPr lang="en-CA" sz="1050" b="1" dirty="0">
                <a:latin typeface="Arial" pitchFamily="34" charset="0"/>
                <a:cs typeface="Arial" pitchFamily="34" charset="0"/>
              </a:rPr>
              <a:t>All</a:t>
            </a:r>
            <a:r>
              <a:rPr lang="en-CA" sz="1050" dirty="0">
                <a:latin typeface="Arial" pitchFamily="34" charset="0"/>
                <a:cs typeface="Arial" pitchFamily="34" charset="0"/>
              </a:rPr>
              <a:t> - Clicking on this box will select ALL the parcels in the sale.</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Parcel</a:t>
            </a:r>
            <a:r>
              <a:rPr lang="en-CA" sz="1050" dirty="0">
                <a:latin typeface="Arial" pitchFamily="34" charset="0"/>
                <a:cs typeface="Arial" pitchFamily="34" charset="0"/>
              </a:rPr>
              <a:t> - Parcel number as it appears in the Public Offering Notice. Clicking on the Parcel column header will sort it in ascending/descending order.</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HA</a:t>
            </a:r>
            <a:r>
              <a:rPr lang="en-CA" sz="1050" dirty="0">
                <a:latin typeface="Arial" pitchFamily="34" charset="0"/>
                <a:cs typeface="Arial" pitchFamily="34" charset="0"/>
              </a:rPr>
              <a:t>. - Number of hectares in the parcel</a:t>
            </a:r>
            <a:br>
              <a:rPr lang="en-CA" sz="1050" dirty="0">
                <a:latin typeface="Arial" pitchFamily="34" charset="0"/>
                <a:cs typeface="Arial" pitchFamily="34" charset="0"/>
              </a:rPr>
            </a:br>
            <a:endParaRPr lang="en-CA"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Price/Ha</a:t>
            </a:r>
            <a:r>
              <a:rPr lang="en-CA" sz="1050" dirty="0">
                <a:latin typeface="Arial" pitchFamily="34" charset="0"/>
                <a:cs typeface="Arial" pitchFamily="34" charset="0"/>
              </a:rPr>
              <a:t> - You must enter the money value you are bidding per hectare ($ x ha = Bonus) for each parcel you selected.</a:t>
            </a:r>
            <a:endParaRPr lang="en-CA" sz="1050" b="1" dirty="0">
              <a:latin typeface="Arial" pitchFamily="34" charset="0"/>
              <a:cs typeface="Arial" pitchFamily="34" charset="0"/>
            </a:endParaRPr>
          </a:p>
        </p:txBody>
      </p:sp>
      <p:sp>
        <p:nvSpPr>
          <p:cNvPr id="3" name="Rectangle 2"/>
          <p:cNvSpPr/>
          <p:nvPr/>
        </p:nvSpPr>
        <p:spPr>
          <a:xfrm>
            <a:off x="7713530" y="6208298"/>
            <a:ext cx="1252266" cy="253916"/>
          </a:xfrm>
          <a:prstGeom prst="rect">
            <a:avLst/>
          </a:prstGeom>
        </p:spPr>
        <p:txBody>
          <a:bodyPr wrap="none">
            <a:spAutoFit/>
          </a:bodyPr>
          <a:lstStyle/>
          <a:p>
            <a:r>
              <a:rPr lang="en-US" sz="1050" b="1" dirty="0">
                <a:latin typeface="Arial" pitchFamily="34" charset="0"/>
                <a:cs typeface="Arial" pitchFamily="34" charset="0"/>
              </a:rPr>
              <a:t>Continued………</a:t>
            </a:r>
            <a:endParaRPr lang="en-CA" sz="105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55" y="1571625"/>
            <a:ext cx="481586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7289054" y="2133600"/>
            <a:ext cx="1778746" cy="609600"/>
          </a:xfrm>
          <a:prstGeom prst="wedgeRoundRectCallout">
            <a:avLst>
              <a:gd name="adj1" fmla="val 21424"/>
              <a:gd name="adj2" fmla="val 7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A ‘Yes’ is displayed wherever Metis Parcel is found</a:t>
            </a:r>
            <a:endParaRPr lang="en-CA" sz="1200" b="1" dirty="0">
              <a:solidFill>
                <a:schemeClr val="tx1"/>
              </a:solidFill>
              <a:latin typeface="Arial" pitchFamily="34" charset="0"/>
              <a:cs typeface="Arial" pitchFamily="34" charset="0"/>
            </a:endParaRP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01" y="894080"/>
            <a:ext cx="4733399"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753001" y="1981200"/>
            <a:ext cx="1752600" cy="762000"/>
          </a:xfrm>
          <a:prstGeom prst="wedgeRoundRectCallout">
            <a:avLst>
              <a:gd name="adj1" fmla="val 64902"/>
              <a:gd name="adj2" fmla="val 2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 the checkbox(s) to select the parcels to bid</a:t>
            </a:r>
            <a:endParaRPr lang="en-CA" sz="1200" b="1" dirty="0">
              <a:solidFill>
                <a:schemeClr val="tx1"/>
              </a:solidFill>
              <a:latin typeface="Arial" pitchFamily="34" charset="0"/>
              <a:cs typeface="Arial" pitchFamily="34" charset="0"/>
            </a:endParaRPr>
          </a:p>
        </p:txBody>
      </p:sp>
      <p:sp>
        <p:nvSpPr>
          <p:cNvPr id="4" name="Rounded Rectangular Callout 3"/>
          <p:cNvSpPr/>
          <p:nvPr/>
        </p:nvSpPr>
        <p:spPr>
          <a:xfrm>
            <a:off x="981601" y="4114800"/>
            <a:ext cx="1544320" cy="609600"/>
          </a:xfrm>
          <a:prstGeom prst="wedgeRoundRectCallout">
            <a:avLst>
              <a:gd name="adj1" fmla="val 64902"/>
              <a:gd name="adj2" fmla="val 2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“Default Client Name”</a:t>
            </a:r>
            <a:endParaRPr lang="en-CA" sz="1200" b="1" dirty="0">
              <a:solidFill>
                <a:schemeClr val="tx1"/>
              </a:solidFill>
              <a:latin typeface="Arial" pitchFamily="34" charset="0"/>
              <a:cs typeface="Arial" pitchFamily="34" charset="0"/>
            </a:endParaRPr>
          </a:p>
        </p:txBody>
      </p:sp>
      <p:sp>
        <p:nvSpPr>
          <p:cNvPr id="5" name="Rounded Rectangular Callout 4"/>
          <p:cNvSpPr/>
          <p:nvPr/>
        </p:nvSpPr>
        <p:spPr>
          <a:xfrm>
            <a:off x="3070860" y="5867400"/>
            <a:ext cx="1120140" cy="381000"/>
          </a:xfrm>
          <a:prstGeom prst="wedgeRoundRectCallout">
            <a:avLst>
              <a:gd name="adj1" fmla="val 64902"/>
              <a:gd name="adj2" fmla="val 2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762000"/>
            <a:ext cx="8229600" cy="731838"/>
          </a:xfrm>
        </p:spPr>
        <p:txBody>
          <a:bodyPr>
            <a:normAutofit/>
          </a:bodyPr>
          <a:lstStyle/>
          <a:p>
            <a:pPr algn="l"/>
            <a:r>
              <a:rPr lang="en-CA" sz="1600" b="1" dirty="0">
                <a:latin typeface="Arial" pitchFamily="34" charset="0"/>
                <a:cs typeface="Arial" pitchFamily="34" charset="0"/>
              </a:rPr>
              <a:t>Select Parcels to Bid</a:t>
            </a:r>
          </a:p>
        </p:txBody>
      </p:sp>
    </p:spTree>
    <p:extLst>
      <p:ext uri="{BB962C8B-B14F-4D97-AF65-F5344CB8AC3E}">
        <p14:creationId xmlns:p14="http://schemas.microsoft.com/office/powerpoint/2010/main" val="3464743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92363"/>
            <a:ext cx="5562600" cy="523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228600" y="2286000"/>
            <a:ext cx="1805940" cy="609600"/>
          </a:xfrm>
          <a:prstGeom prst="wedgeRoundRectCallout">
            <a:avLst>
              <a:gd name="adj1" fmla="val 64902"/>
              <a:gd name="adj2" fmla="val 2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Expand by clicking on ‘</a:t>
            </a:r>
            <a:r>
              <a:rPr lang="en-US" sz="1200" b="1" dirty="0">
                <a:solidFill>
                  <a:schemeClr val="tx1"/>
                </a:solidFill>
                <a:latin typeface="Arial" pitchFamily="34" charset="0"/>
                <a:cs typeface="Arial" pitchFamily="34" charset="0"/>
              </a:rPr>
              <a:t>+</a:t>
            </a:r>
            <a:r>
              <a:rPr lang="en-US" sz="1200" dirty="0">
                <a:solidFill>
                  <a:schemeClr val="tx1"/>
                </a:solidFill>
                <a:latin typeface="Arial" pitchFamily="34" charset="0"/>
                <a:cs typeface="Arial" pitchFamily="34" charset="0"/>
              </a:rPr>
              <a:t>’ signs to show details of the parcel(s)</a:t>
            </a:r>
            <a:endParaRPr lang="en-CA" sz="1200" b="1"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792162"/>
            <a:ext cx="8229600" cy="655638"/>
          </a:xfrm>
        </p:spPr>
        <p:txBody>
          <a:bodyPr>
            <a:normAutofit/>
          </a:bodyPr>
          <a:lstStyle/>
          <a:p>
            <a:pPr algn="l"/>
            <a:r>
              <a:rPr lang="en-CA" sz="1600" b="1" dirty="0">
                <a:latin typeface="Arial" pitchFamily="34" charset="0"/>
                <a:cs typeface="Arial" pitchFamily="34" charset="0"/>
              </a:rPr>
              <a:t>Parcel Details</a:t>
            </a:r>
          </a:p>
        </p:txBody>
      </p:sp>
    </p:spTree>
    <p:extLst>
      <p:ext uri="{BB962C8B-B14F-4D97-AF65-F5344CB8AC3E}">
        <p14:creationId xmlns:p14="http://schemas.microsoft.com/office/powerpoint/2010/main" val="314741380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990600"/>
            <a:ext cx="442782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7315200" y="3012438"/>
            <a:ext cx="1066800" cy="419099"/>
          </a:xfrm>
          <a:prstGeom prst="wedgeRoundRectCallout">
            <a:avLst>
              <a:gd name="adj1" fmla="val -70495"/>
              <a:gd name="adj2" fmla="val 1238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Browse</a:t>
            </a:r>
            <a:endParaRPr lang="en-CA" sz="1200" b="1" dirty="0">
              <a:solidFill>
                <a:schemeClr val="tx1"/>
              </a:solidFill>
              <a:latin typeface="Arial" pitchFamily="34" charset="0"/>
              <a:cs typeface="Arial" pitchFamily="34" charset="0"/>
            </a:endParaRPr>
          </a:p>
        </p:txBody>
      </p:sp>
      <p:sp>
        <p:nvSpPr>
          <p:cNvPr id="4" name="Rounded Rectangular Callout 3"/>
          <p:cNvSpPr/>
          <p:nvPr/>
        </p:nvSpPr>
        <p:spPr>
          <a:xfrm>
            <a:off x="8229600" y="3733800"/>
            <a:ext cx="838200" cy="419099"/>
          </a:xfrm>
          <a:prstGeom prst="wedgeRoundRectCallout">
            <a:avLst>
              <a:gd name="adj1" fmla="val -91110"/>
              <a:gd name="adj2" fmla="val -308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
        <p:nvSpPr>
          <p:cNvPr id="5" name="Rectangle 4"/>
          <p:cNvSpPr>
            <a:spLocks/>
          </p:cNvSpPr>
          <p:nvPr/>
        </p:nvSpPr>
        <p:spPr>
          <a:xfrm>
            <a:off x="288925" y="1600200"/>
            <a:ext cx="2301875" cy="1292662"/>
          </a:xfrm>
          <a:prstGeom prst="rect">
            <a:avLst/>
          </a:prstGeom>
        </p:spPr>
        <p:txBody>
          <a:bodyPr wrap="square" lIns="0" tIns="0" rIns="0" bIns="0">
            <a:spAutoFit/>
          </a:bodyPr>
          <a:lstStyle/>
          <a:p>
            <a:pPr marL="171450" indent="-171450">
              <a:buFont typeface="Arial" pitchFamily="34" charset="0"/>
              <a:buChar char="•"/>
            </a:pPr>
            <a:r>
              <a:rPr lang="en-CA" sz="1200" dirty="0">
                <a:latin typeface="Arial" pitchFamily="34" charset="0"/>
                <a:cs typeface="Arial" pitchFamily="34" charset="0"/>
              </a:rPr>
              <a:t>Metis Supporting Documents are required to complete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Click on Browse and once the file is located in your system, click on Add </a:t>
            </a:r>
          </a:p>
        </p:txBody>
      </p:sp>
      <p:sp>
        <p:nvSpPr>
          <p:cNvPr id="2" name="Title 1"/>
          <p:cNvSpPr>
            <a:spLocks noGrp="1"/>
          </p:cNvSpPr>
          <p:nvPr>
            <p:ph type="title" idx="4294967295"/>
          </p:nvPr>
        </p:nvSpPr>
        <p:spPr>
          <a:xfrm>
            <a:off x="228600" y="715962"/>
            <a:ext cx="8229600" cy="731838"/>
          </a:xfrm>
        </p:spPr>
        <p:txBody>
          <a:bodyPr>
            <a:normAutofit/>
          </a:bodyPr>
          <a:lstStyle/>
          <a:p>
            <a:pPr algn="l"/>
            <a:r>
              <a:rPr lang="en-CA" sz="1600" b="1" dirty="0">
                <a:latin typeface="Arial" pitchFamily="34" charset="0"/>
                <a:cs typeface="Arial" pitchFamily="34" charset="0"/>
              </a:rPr>
              <a:t>Metis Supporting Documentation</a:t>
            </a:r>
          </a:p>
        </p:txBody>
      </p:sp>
    </p:spTree>
    <p:extLst>
      <p:ext uri="{BB962C8B-B14F-4D97-AF65-F5344CB8AC3E}">
        <p14:creationId xmlns:p14="http://schemas.microsoft.com/office/powerpoint/2010/main" val="305063872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162" y="1066800"/>
            <a:ext cx="410723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926080" y="3269932"/>
            <a:ext cx="1066800" cy="609600"/>
          </a:xfrm>
          <a:prstGeom prst="wedgeRoundRectCallout">
            <a:avLst>
              <a:gd name="adj1" fmla="val 83167"/>
              <a:gd name="adj2" fmla="val 180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The PDF Document is Displayed</a:t>
            </a:r>
            <a:endParaRPr lang="en-CA" sz="1200" b="1"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838200"/>
            <a:ext cx="8229600" cy="579438"/>
          </a:xfrm>
        </p:spPr>
        <p:txBody>
          <a:bodyPr>
            <a:normAutofit/>
          </a:bodyPr>
          <a:lstStyle/>
          <a:p>
            <a:pPr algn="l"/>
            <a:r>
              <a:rPr lang="en-CA" sz="1600" b="1" dirty="0">
                <a:latin typeface="Arial" pitchFamily="34" charset="0"/>
                <a:cs typeface="Arial" pitchFamily="34" charset="0"/>
              </a:rPr>
              <a:t>Metis Supporting Documentation</a:t>
            </a:r>
          </a:p>
        </p:txBody>
      </p:sp>
    </p:spTree>
    <p:extLst>
      <p:ext uri="{BB962C8B-B14F-4D97-AF65-F5344CB8AC3E}">
        <p14:creationId xmlns:p14="http://schemas.microsoft.com/office/powerpoint/2010/main" val="327204227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288925" y="1600200"/>
            <a:ext cx="1768475" cy="553998"/>
          </a:xfrm>
          <a:prstGeom prst="rect">
            <a:avLst/>
          </a:prstGeom>
        </p:spPr>
        <p:txBody>
          <a:bodyPr wrap="square" lIns="0" tIns="0" rIns="0" bIns="0">
            <a:spAutoFit/>
          </a:bodyPr>
          <a:lstStyle/>
          <a:p>
            <a:pPr marL="171450" indent="-171450">
              <a:buFont typeface="Arial" pitchFamily="34" charset="0"/>
              <a:buChar char="•"/>
            </a:pPr>
            <a:r>
              <a:rPr lang="en-CA" sz="1200" dirty="0">
                <a:latin typeface="Arial" pitchFamily="34" charset="0"/>
                <a:cs typeface="Arial" pitchFamily="34" charset="0"/>
              </a:rPr>
              <a:t>Follow the same steps explained in page 12 to expand the parcels</a:t>
            </a:r>
          </a:p>
        </p:txBody>
      </p:sp>
      <p:sp>
        <p:nvSpPr>
          <p:cNvPr id="4" name="Rounded Rectangular Callout 3"/>
          <p:cNvSpPr/>
          <p:nvPr/>
        </p:nvSpPr>
        <p:spPr>
          <a:xfrm>
            <a:off x="2286000" y="2986087"/>
            <a:ext cx="1958340" cy="1143000"/>
          </a:xfrm>
          <a:prstGeom prst="wedgeRoundRectCallout">
            <a:avLst>
              <a:gd name="adj1" fmla="val 64902"/>
              <a:gd name="adj2" fmla="val 222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All the required parcels are expanded with a ‘</a:t>
            </a:r>
            <a:r>
              <a:rPr lang="en-US" sz="1200" b="1" dirty="0">
                <a:solidFill>
                  <a:schemeClr val="tx1"/>
                </a:solidFill>
                <a:latin typeface="Arial" pitchFamily="34" charset="0"/>
                <a:cs typeface="Arial" pitchFamily="34" charset="0"/>
              </a:rPr>
              <a:t>-</a:t>
            </a:r>
            <a:r>
              <a:rPr lang="en-US" sz="1200" dirty="0">
                <a:solidFill>
                  <a:schemeClr val="tx1"/>
                </a:solidFill>
                <a:latin typeface="Arial" pitchFamily="34" charset="0"/>
                <a:cs typeface="Arial" pitchFamily="34" charset="0"/>
              </a:rPr>
              <a:t>’ sign and the Metis documentation can be attached using </a:t>
            </a:r>
            <a:r>
              <a:rPr lang="en-US" sz="1200" b="1" dirty="0">
                <a:solidFill>
                  <a:schemeClr val="tx1"/>
                </a:solidFill>
                <a:latin typeface="Arial" pitchFamily="34" charset="0"/>
                <a:cs typeface="Arial" pitchFamily="34" charset="0"/>
              </a:rPr>
              <a:t>Browse</a:t>
            </a:r>
            <a:r>
              <a:rPr lang="en-US" sz="1200" dirty="0">
                <a:solidFill>
                  <a:schemeClr val="tx1"/>
                </a:solidFill>
                <a:latin typeface="Arial" pitchFamily="34" charset="0"/>
                <a:cs typeface="Arial" pitchFamily="34" charset="0"/>
              </a:rPr>
              <a:t> and </a:t>
            </a:r>
            <a:r>
              <a:rPr lang="en-US" sz="1200" b="1" dirty="0">
                <a:solidFill>
                  <a:schemeClr val="tx1"/>
                </a:solidFill>
                <a:latin typeface="Arial" pitchFamily="34" charset="0"/>
                <a:cs typeface="Arial" pitchFamily="34" charset="0"/>
              </a:rPr>
              <a:t>Add</a:t>
            </a:r>
            <a:r>
              <a:rPr lang="en-US" sz="1200" dirty="0">
                <a:solidFill>
                  <a:schemeClr val="tx1"/>
                </a:solidFill>
                <a:latin typeface="Arial" pitchFamily="34" charset="0"/>
                <a:cs typeface="Arial" pitchFamily="34" charset="0"/>
              </a:rPr>
              <a:t> buttons</a:t>
            </a:r>
            <a:endParaRPr lang="en-CA" sz="1200" b="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1095375"/>
            <a:ext cx="36099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228600" y="762000"/>
            <a:ext cx="8229600" cy="731838"/>
          </a:xfrm>
        </p:spPr>
        <p:txBody>
          <a:bodyPr>
            <a:normAutofit/>
          </a:bodyPr>
          <a:lstStyle/>
          <a:p>
            <a:pPr algn="l"/>
            <a:r>
              <a:rPr lang="en-CA" sz="1600" b="1" dirty="0">
                <a:latin typeface="Arial" pitchFamily="34" charset="0"/>
                <a:cs typeface="Arial" pitchFamily="34" charset="0"/>
              </a:rPr>
              <a:t>Attach Metis</a:t>
            </a:r>
            <a:r>
              <a:rPr lang="en-CA" sz="1600" b="1" baseline="0" dirty="0">
                <a:latin typeface="Arial" pitchFamily="34" charset="0"/>
                <a:cs typeface="Arial" pitchFamily="34" charset="0"/>
              </a:rPr>
              <a:t> Supporting Documents</a:t>
            </a: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69886517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371600"/>
            <a:ext cx="50958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3352800" y="5853197"/>
            <a:ext cx="1219200" cy="228600"/>
          </a:xfrm>
          <a:prstGeom prst="wedgeRoundRectCallout">
            <a:avLst>
              <a:gd name="adj1" fmla="val -15310"/>
              <a:gd name="adj2" fmla="val -1282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a:t>
            </a:r>
            <a:r>
              <a:rPr lang="en-US" sz="1200" b="1" dirty="0">
                <a:solidFill>
                  <a:schemeClr val="tx1"/>
                </a:solidFill>
                <a:latin typeface="Arial" pitchFamily="34" charset="0"/>
                <a:cs typeface="Arial" pitchFamily="34" charset="0"/>
              </a:rPr>
              <a:t> Save</a:t>
            </a:r>
            <a:endParaRPr lang="en-CA" sz="1200" dirty="0">
              <a:solidFill>
                <a:schemeClr val="tx1"/>
              </a:solidFill>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662487"/>
            <a:ext cx="23050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6324600" y="5791200"/>
            <a:ext cx="1141071" cy="352595"/>
          </a:xfrm>
          <a:prstGeom prst="wedgeRoundRectCallout">
            <a:avLst>
              <a:gd name="adj1" fmla="val 62904"/>
              <a:gd name="adj2" fmla="val -374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Click</a:t>
            </a:r>
            <a:r>
              <a:rPr lang="en-US" sz="1200" b="1" dirty="0">
                <a:solidFill>
                  <a:schemeClr val="tx1"/>
                </a:solidFill>
                <a:latin typeface="Arial" pitchFamily="34" charset="0"/>
                <a:cs typeface="Arial" pitchFamily="34" charset="0"/>
              </a:rPr>
              <a:t> OK </a:t>
            </a:r>
            <a:r>
              <a:rPr lang="en-US" sz="1200" dirty="0">
                <a:solidFill>
                  <a:schemeClr val="tx1"/>
                </a:solidFill>
                <a:latin typeface="Arial" pitchFamily="34" charset="0"/>
                <a:cs typeface="Arial" pitchFamily="34" charset="0"/>
              </a:rPr>
              <a:t>to</a:t>
            </a:r>
            <a:r>
              <a:rPr lang="en-US" sz="1200" b="1"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Save</a:t>
            </a:r>
            <a:endParaRPr lang="en-CA" sz="1200"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Saving Parcels</a:t>
            </a:r>
            <a:r>
              <a:rPr lang="en-CA" sz="1600" b="1" baseline="0" dirty="0">
                <a:latin typeface="Arial" pitchFamily="34" charset="0"/>
                <a:cs typeface="Arial" pitchFamily="34" charset="0"/>
              </a:rPr>
              <a:t> for Bid</a:t>
            </a: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418720055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447800"/>
            <a:ext cx="5105400" cy="266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76201" y="2743369"/>
            <a:ext cx="1371599" cy="838031"/>
          </a:xfrm>
          <a:prstGeom prst="wedgeRoundRectCallout">
            <a:avLst>
              <a:gd name="adj1" fmla="val 59149"/>
              <a:gd name="adj2" fmla="val -266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 dropdown arrows to select the roles</a:t>
            </a:r>
            <a:endParaRPr lang="en-CA" sz="1200" dirty="0">
              <a:solidFill>
                <a:schemeClr val="tx1"/>
              </a:solidFill>
              <a:latin typeface="Arial" pitchFamily="34" charset="0"/>
              <a:cs typeface="Arial" pitchFamily="34" charset="0"/>
            </a:endParaRPr>
          </a:p>
        </p:txBody>
      </p:sp>
      <p:sp>
        <p:nvSpPr>
          <p:cNvPr id="4" name="Rounded Rectangular Callout 3"/>
          <p:cNvSpPr/>
          <p:nvPr/>
        </p:nvSpPr>
        <p:spPr>
          <a:xfrm>
            <a:off x="4191000" y="2362200"/>
            <a:ext cx="1295400" cy="419099"/>
          </a:xfrm>
          <a:prstGeom prst="wedgeRoundRectCallout">
            <a:avLst>
              <a:gd name="adj1" fmla="val -78900"/>
              <a:gd name="adj2" fmla="val 499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Click</a:t>
            </a:r>
            <a:r>
              <a:rPr lang="en-US" sz="1200" b="1" dirty="0">
                <a:solidFill>
                  <a:schemeClr val="tx1"/>
                </a:solidFill>
                <a:latin typeface="Arial" pitchFamily="34" charset="0"/>
                <a:cs typeface="Arial" pitchFamily="34" charset="0"/>
              </a:rPr>
              <a:t> Add</a:t>
            </a:r>
            <a:endParaRPr lang="en-CA" sz="1200" dirty="0">
              <a:solidFill>
                <a:schemeClr val="tx1"/>
              </a:solidFill>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264518"/>
            <a:ext cx="5073650" cy="308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3619500" y="4914901"/>
            <a:ext cx="1104900" cy="419099"/>
          </a:xfrm>
          <a:prstGeom prst="wedgeRoundRectCallout">
            <a:avLst>
              <a:gd name="adj1" fmla="val 81207"/>
              <a:gd name="adj2" fmla="val -1188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Roles Added</a:t>
            </a:r>
            <a:endParaRPr lang="en-CA" sz="1200" dirty="0">
              <a:solidFill>
                <a:schemeClr val="tx1"/>
              </a:solidFill>
              <a:latin typeface="Arial" pitchFamily="34" charset="0"/>
              <a:cs typeface="Arial" pitchFamily="34" charset="0"/>
            </a:endParaRPr>
          </a:p>
        </p:txBody>
      </p:sp>
      <p:sp>
        <p:nvSpPr>
          <p:cNvPr id="12" name="Rounded Rectangular Callout 11"/>
          <p:cNvSpPr/>
          <p:nvPr/>
        </p:nvSpPr>
        <p:spPr>
          <a:xfrm>
            <a:off x="5181600" y="6096000"/>
            <a:ext cx="1219200" cy="228600"/>
          </a:xfrm>
          <a:prstGeom prst="wedgeRoundRectCallout">
            <a:avLst>
              <a:gd name="adj1" fmla="val 64690"/>
              <a:gd name="adj2" fmla="val -615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a:t>
            </a:r>
            <a:r>
              <a:rPr lang="en-US" sz="1200" b="1" dirty="0">
                <a:solidFill>
                  <a:schemeClr val="tx1"/>
                </a:solidFill>
                <a:latin typeface="Arial" pitchFamily="34" charset="0"/>
                <a:cs typeface="Arial" pitchFamily="34" charset="0"/>
              </a:rPr>
              <a:t> Save</a:t>
            </a:r>
            <a:endParaRPr lang="en-CA" sz="1200" dirty="0">
              <a:solidFill>
                <a:schemeClr val="tx1"/>
              </a:solidFill>
              <a:latin typeface="Arial" pitchFamily="34" charset="0"/>
              <a:cs typeface="Arial" pitchFamily="34" charset="0"/>
            </a:endParaRPr>
          </a:p>
        </p:txBody>
      </p:sp>
      <p:pic>
        <p:nvPicPr>
          <p:cNvPr id="13" name="Picture 6" descr="C:\Users\khana\AppData\Local\Temp\SNAGHTML219a97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080" y="4953000"/>
            <a:ext cx="1499720" cy="105972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7393329" y="5943600"/>
            <a:ext cx="1141071" cy="352595"/>
          </a:xfrm>
          <a:prstGeom prst="wedgeRoundRectCallout">
            <a:avLst>
              <a:gd name="adj1" fmla="val 61123"/>
              <a:gd name="adj2" fmla="val -5473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Click</a:t>
            </a:r>
            <a:r>
              <a:rPr lang="en-US" sz="1200" b="1" dirty="0">
                <a:solidFill>
                  <a:schemeClr val="tx1"/>
                </a:solidFill>
                <a:latin typeface="Arial" pitchFamily="34" charset="0"/>
                <a:cs typeface="Arial" pitchFamily="34" charset="0"/>
              </a:rPr>
              <a:t> OK </a:t>
            </a:r>
            <a:r>
              <a:rPr lang="en-US" sz="1200" dirty="0">
                <a:solidFill>
                  <a:schemeClr val="tx1"/>
                </a:solidFill>
                <a:latin typeface="Arial" pitchFamily="34" charset="0"/>
                <a:cs typeface="Arial" pitchFamily="34" charset="0"/>
              </a:rPr>
              <a:t>to</a:t>
            </a:r>
            <a:r>
              <a:rPr lang="en-US" sz="1200" b="1"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Save</a:t>
            </a:r>
            <a:endParaRPr lang="en-CA" sz="1200"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762000"/>
            <a:ext cx="2590800" cy="731838"/>
          </a:xfrm>
        </p:spPr>
        <p:txBody>
          <a:bodyPr>
            <a:normAutofit/>
          </a:bodyPr>
          <a:lstStyle/>
          <a:p>
            <a:pPr algn="l"/>
            <a:r>
              <a:rPr lang="en-CA" sz="1600" b="1" dirty="0">
                <a:latin typeface="Arial" pitchFamily="34" charset="0"/>
                <a:cs typeface="Arial" pitchFamily="34" charset="0"/>
              </a:rPr>
              <a:t>Add Roles</a:t>
            </a:r>
          </a:p>
        </p:txBody>
      </p:sp>
    </p:spTree>
    <p:extLst>
      <p:ext uri="{BB962C8B-B14F-4D97-AF65-F5344CB8AC3E}">
        <p14:creationId xmlns:p14="http://schemas.microsoft.com/office/powerpoint/2010/main" val="206154503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3025"/>
            <a:ext cx="59150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0"/>
            <a:ext cx="36576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914400" y="4249885"/>
            <a:ext cx="1141071" cy="474515"/>
          </a:xfrm>
          <a:prstGeom prst="wedgeRoundRectCallout">
            <a:avLst>
              <a:gd name="adj1" fmla="val 62904"/>
              <a:gd name="adj2" fmla="val -374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Click</a:t>
            </a:r>
            <a:r>
              <a:rPr lang="en-US" sz="1200" b="1" dirty="0">
                <a:solidFill>
                  <a:schemeClr val="tx1"/>
                </a:solidFill>
                <a:latin typeface="Arial" pitchFamily="34" charset="0"/>
                <a:cs typeface="Arial" pitchFamily="34" charset="0"/>
              </a:rPr>
              <a:t> Submit</a:t>
            </a:r>
            <a:endParaRPr lang="en-CA" sz="1200" dirty="0">
              <a:solidFill>
                <a:schemeClr val="tx1"/>
              </a:solidFill>
              <a:latin typeface="Arial" pitchFamily="34" charset="0"/>
              <a:cs typeface="Arial" pitchFamily="34" charset="0"/>
            </a:endParaRPr>
          </a:p>
        </p:txBody>
      </p:sp>
      <p:sp>
        <p:nvSpPr>
          <p:cNvPr id="7" name="Rounded Rectangular Callout 6"/>
          <p:cNvSpPr/>
          <p:nvPr/>
        </p:nvSpPr>
        <p:spPr>
          <a:xfrm>
            <a:off x="5562600" y="5848180"/>
            <a:ext cx="1141071" cy="476420"/>
          </a:xfrm>
          <a:prstGeom prst="wedgeRoundRectCallout">
            <a:avLst>
              <a:gd name="adj1" fmla="val 62904"/>
              <a:gd name="adj2" fmla="val -374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Click</a:t>
            </a:r>
            <a:r>
              <a:rPr lang="en-US" sz="1200" b="1" dirty="0">
                <a:solidFill>
                  <a:schemeClr val="tx1"/>
                </a:solidFill>
                <a:latin typeface="Arial" pitchFamily="34" charset="0"/>
                <a:cs typeface="Arial" pitchFamily="34" charset="0"/>
              </a:rPr>
              <a:t> OK </a:t>
            </a:r>
            <a:r>
              <a:rPr lang="en-US" sz="1200" dirty="0">
                <a:solidFill>
                  <a:schemeClr val="tx1"/>
                </a:solidFill>
                <a:latin typeface="Arial" pitchFamily="34" charset="0"/>
                <a:cs typeface="Arial" pitchFamily="34" charset="0"/>
              </a:rPr>
              <a:t>to</a:t>
            </a:r>
            <a:r>
              <a:rPr lang="en-US" sz="1200" b="1"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Confirm</a:t>
            </a:r>
            <a:endParaRPr lang="en-CA" sz="1200" dirty="0">
              <a:solidFill>
                <a:schemeClr val="tx1"/>
              </a:solidFill>
              <a:latin typeface="Arial" pitchFamily="34" charset="0"/>
              <a:cs typeface="Arial" pitchFamily="34" charset="0"/>
            </a:endParaRPr>
          </a:p>
        </p:txBody>
      </p:sp>
      <p:sp>
        <p:nvSpPr>
          <p:cNvPr id="2" name="Title 1"/>
          <p:cNvSpPr>
            <a:spLocks noGrp="1"/>
          </p:cNvSpPr>
          <p:nvPr>
            <p:ph type="title" idx="4294967295"/>
          </p:nvPr>
        </p:nvSpPr>
        <p:spPr>
          <a:xfrm>
            <a:off x="228600" y="762000"/>
            <a:ext cx="1752600" cy="731838"/>
          </a:xfrm>
        </p:spPr>
        <p:txBody>
          <a:bodyPr>
            <a:normAutofit/>
          </a:bodyPr>
          <a:lstStyle/>
          <a:p>
            <a:pPr algn="l"/>
            <a:r>
              <a:rPr lang="en-CA" sz="1600" b="1" dirty="0">
                <a:latin typeface="Arial" pitchFamily="34" charset="0"/>
                <a:cs typeface="Arial" pitchFamily="34" charset="0"/>
              </a:rPr>
              <a:t>Add</a:t>
            </a:r>
            <a:r>
              <a:rPr lang="en-CA" sz="1600" b="1" baseline="0" dirty="0">
                <a:latin typeface="Arial" pitchFamily="34" charset="0"/>
                <a:cs typeface="Arial" pitchFamily="34" charset="0"/>
              </a:rPr>
              <a:t> Roles</a:t>
            </a:r>
            <a:endParaRPr lang="en-CA" sz="1600" b="1" dirty="0">
              <a:latin typeface="Arial" pitchFamily="34" charset="0"/>
              <a:cs typeface="Arial" pitchFamily="34" charset="0"/>
            </a:endParaRPr>
          </a:p>
        </p:txBody>
      </p:sp>
    </p:spTree>
    <p:extLst>
      <p:ext uri="{BB962C8B-B14F-4D97-AF65-F5344CB8AC3E}">
        <p14:creationId xmlns:p14="http://schemas.microsoft.com/office/powerpoint/2010/main" val="112003616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43075"/>
            <a:ext cx="59626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228600" y="792162"/>
            <a:ext cx="8229600" cy="655638"/>
          </a:xfrm>
        </p:spPr>
        <p:txBody>
          <a:bodyPr>
            <a:normAutofit/>
          </a:bodyPr>
          <a:lstStyle/>
          <a:p>
            <a:pPr algn="l"/>
            <a:r>
              <a:rPr lang="en-US" sz="1600" b="1" dirty="0">
                <a:latin typeface="Arial" pitchFamily="34" charset="0"/>
                <a:cs typeface="Arial" pitchFamily="34" charset="0"/>
              </a:rPr>
              <a:t>Bid</a:t>
            </a:r>
            <a:r>
              <a:rPr lang="en-US" sz="1600" b="1" baseline="0" dirty="0">
                <a:latin typeface="Arial" pitchFamily="34" charset="0"/>
                <a:cs typeface="Arial" pitchFamily="34" charset="0"/>
              </a:rPr>
              <a:t> Request Submitted</a:t>
            </a:r>
            <a:endParaRPr lang="en-CA" sz="1600" b="1" dirty="0">
              <a:latin typeface="Arial" pitchFamily="34" charset="0"/>
              <a:cs typeface="Arial" pitchFamily="34" charset="0"/>
            </a:endParaRPr>
          </a:p>
        </p:txBody>
      </p:sp>
      <p:sp>
        <p:nvSpPr>
          <p:cNvPr id="4" name="Rounded Rectangular Callout 3"/>
          <p:cNvSpPr/>
          <p:nvPr/>
        </p:nvSpPr>
        <p:spPr>
          <a:xfrm>
            <a:off x="6705600" y="2971800"/>
            <a:ext cx="1828800" cy="779315"/>
          </a:xfrm>
          <a:prstGeom prst="wedgeRoundRectCallout">
            <a:avLst>
              <a:gd name="adj1" fmla="val -78494"/>
              <a:gd name="adj2" fmla="val 2689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Request submitted successfully</a:t>
            </a:r>
            <a:r>
              <a:rPr lang="en-US" sz="1200" dirty="0">
                <a:solidFill>
                  <a:schemeClr val="tx1"/>
                </a:solidFill>
                <a:latin typeface="Arial" pitchFamily="34" charset="0"/>
                <a:cs typeface="Arial" pitchFamily="34" charset="0"/>
              </a:rPr>
              <a:t> message appears </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8576237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14400"/>
            <a:ext cx="1295400" cy="381000"/>
          </a:xfrm>
        </p:spPr>
        <p:txBody>
          <a:bodyPr>
            <a:normAutofit/>
          </a:bodyPr>
          <a:lstStyle/>
          <a:p>
            <a:pPr algn="l"/>
            <a:r>
              <a:rPr lang="en-CA" sz="1600" b="1" dirty="0">
                <a:latin typeface="Arial" pitchFamily="34" charset="0"/>
                <a:cs typeface="Arial" pitchFamily="34" charset="0"/>
              </a:rPr>
              <a:t>Revisions</a:t>
            </a:r>
          </a:p>
        </p:txBody>
      </p:sp>
      <p:graphicFrame>
        <p:nvGraphicFramePr>
          <p:cNvPr id="4" name="Table 3"/>
          <p:cNvGraphicFramePr>
            <a:graphicFrameLocks noGrp="1"/>
          </p:cNvGraphicFramePr>
          <p:nvPr>
            <p:extLst>
              <p:ext uri="{D42A27DB-BD31-4B8C-83A1-F6EECF244321}">
                <p14:modId xmlns:p14="http://schemas.microsoft.com/office/powerpoint/2010/main" val="3134687350"/>
              </p:ext>
            </p:extLst>
          </p:nvPr>
        </p:nvGraphicFramePr>
        <p:xfrm>
          <a:off x="1835696" y="2708920"/>
          <a:ext cx="6096000" cy="2021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July 17, 2013</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 2020</a:t>
                      </a:r>
                    </a:p>
                  </a:txBody>
                  <a:tcPr/>
                </a:tc>
                <a:tc>
                  <a:txBody>
                    <a:bodyPr/>
                    <a:lstStyle/>
                    <a:p>
                      <a:r>
                        <a:rPr lang="en-CA" dirty="0"/>
                        <a:t>Updates to Headings and Links</a:t>
                      </a:r>
                    </a:p>
                  </a:txBody>
                  <a:tcPr/>
                </a:tc>
                <a:tc>
                  <a:txBody>
                    <a:bodyPr/>
                    <a:lstStyle/>
                    <a:p>
                      <a:r>
                        <a:rPr lang="en-CA" dirty="0"/>
                        <a:t>All</a:t>
                      </a:r>
                    </a:p>
                  </a:txBody>
                  <a:tcPr/>
                </a:tc>
                <a:extLst>
                  <a:ext uri="{0D108BD9-81ED-4DB2-BD59-A6C34878D82A}">
                    <a16:rowId xmlns:a16="http://schemas.microsoft.com/office/drawing/2014/main" val="4215603731"/>
                  </a:ext>
                </a:extLst>
              </a:tr>
              <a:tr h="370840">
                <a:tc>
                  <a:txBody>
                    <a:bodyPr/>
                    <a:lstStyle/>
                    <a:p>
                      <a:r>
                        <a:rPr lang="en-CA" dirty="0"/>
                        <a:t>December 2020</a:t>
                      </a:r>
                    </a:p>
                  </a:txBody>
                  <a:tcPr/>
                </a:tc>
                <a:tc>
                  <a:txBody>
                    <a:bodyPr/>
                    <a:lstStyle/>
                    <a:p>
                      <a:r>
                        <a:rPr lang="en-CA" dirty="0"/>
                        <a:t>Update the ETS login page</a:t>
                      </a:r>
                    </a:p>
                  </a:txBody>
                  <a:tcPr/>
                </a:tc>
                <a:tc>
                  <a:txBody>
                    <a:bodyPr/>
                    <a:lstStyle/>
                    <a:p>
                      <a:r>
                        <a:rPr lang="en-CA" dirty="0"/>
                        <a:t>Various</a:t>
                      </a:r>
                    </a:p>
                  </a:txBody>
                  <a:tcPr/>
                </a:tc>
                <a:extLst>
                  <a:ext uri="{0D108BD9-81ED-4DB2-BD59-A6C34878D82A}">
                    <a16:rowId xmlns:a16="http://schemas.microsoft.com/office/drawing/2014/main" val="936614876"/>
                  </a:ext>
                </a:extLst>
              </a:tr>
            </a:tbl>
          </a:graphicData>
        </a:graphic>
      </p:graphicFrame>
    </p:spTree>
    <p:extLst>
      <p:ext uri="{BB962C8B-B14F-4D97-AF65-F5344CB8AC3E}">
        <p14:creationId xmlns:p14="http://schemas.microsoft.com/office/powerpoint/2010/main" val="531212124"/>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92162"/>
            <a:ext cx="8229600" cy="655638"/>
          </a:xfrm>
        </p:spPr>
        <p:txBody>
          <a:bodyPr>
            <a:normAutofit/>
          </a:bodyPr>
          <a:lstStyle/>
          <a:p>
            <a:pPr algn="l"/>
            <a:r>
              <a:rPr lang="en-CA" sz="1600" b="1" dirty="0">
                <a:latin typeface="Arial" pitchFamily="34" charset="0"/>
                <a:cs typeface="Arial" pitchFamily="34" charset="0"/>
              </a:rPr>
              <a:t>Status - Submitted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371600"/>
            <a:ext cx="58959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572000" y="2743200"/>
            <a:ext cx="1828800" cy="779315"/>
          </a:xfrm>
          <a:prstGeom prst="wedgeRoundRectCallout">
            <a:avLst>
              <a:gd name="adj1" fmla="val -88171"/>
              <a:gd name="adj2" fmla="val 2816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Once your bid is successfully submitted the Status changes to </a:t>
            </a:r>
            <a:r>
              <a:rPr lang="en-US" sz="1200" b="1" dirty="0">
                <a:solidFill>
                  <a:schemeClr val="tx1"/>
                </a:solidFill>
                <a:latin typeface="Arial" pitchFamily="34" charset="0"/>
                <a:cs typeface="Arial" pitchFamily="34" charset="0"/>
              </a:rPr>
              <a:t>Submitted</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4046047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696200" cy="2702278"/>
          </a:xfrm>
          <a:prstGeom prst="rect">
            <a:avLst/>
          </a:prstGeom>
        </p:spPr>
        <p:txBody>
          <a:bodyPr wrap="square">
            <a:spAutoFit/>
          </a:bodyPr>
          <a:lstStyle/>
          <a:p>
            <a:pPr lvl="0" algn="ctr">
              <a:spcBef>
                <a:spcPct val="20000"/>
              </a:spcBef>
            </a:pPr>
            <a:r>
              <a:rPr lang="en-US" sz="3200" dirty="0">
                <a:solidFill>
                  <a:prstClr val="black"/>
                </a:solidFill>
                <a:latin typeface="Arial" panose="020B0604020202020204" pitchFamily="34" charset="0"/>
              </a:rPr>
              <a:t>Resources</a:t>
            </a:r>
          </a:p>
          <a:p>
            <a:pPr lvl="0" algn="ctr">
              <a:spcBef>
                <a:spcPct val="20000"/>
              </a:spcBef>
            </a:pPr>
            <a:endParaRPr lang="en-US" sz="32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hlinkClick r:id="rId2"/>
              </a:rPr>
              <a:t>ETS Support and Online Learning </a:t>
            </a:r>
            <a:r>
              <a:rPr lang="en-US" sz="1400" dirty="0">
                <a:solidFill>
                  <a:prstClr val="black"/>
                </a:solidFill>
                <a:latin typeface="Arial" panose="020B0604020202020204" pitchFamily="34" charset="0"/>
              </a:rPr>
              <a:t>provides access to relevant guides, course and other information</a:t>
            </a:r>
          </a:p>
          <a:p>
            <a:pPr lvl="0">
              <a:spcBef>
                <a:spcPct val="20000"/>
              </a:spcBef>
            </a:pPr>
            <a:endParaRPr lang="en-US" sz="14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rPr>
              <a:t>If you have questions, please contact </a:t>
            </a:r>
          </a:p>
          <a:p>
            <a:pPr lvl="0">
              <a:spcBef>
                <a:spcPct val="20000"/>
              </a:spcBef>
            </a:pPr>
            <a:r>
              <a:rPr lang="en-US" sz="1400" dirty="0">
                <a:solidFill>
                  <a:prstClr val="black"/>
                </a:solidFill>
                <a:latin typeface="Arial" panose="020B0604020202020204" pitchFamily="34" charset="0"/>
              </a:rPr>
              <a:t>For PNG: </a:t>
            </a:r>
            <a:r>
              <a:rPr lang="en-US" sz="1400" dirty="0">
                <a:solidFill>
                  <a:prstClr val="black"/>
                </a:solidFill>
                <a:latin typeface="Arial" panose="020B0604020202020204" pitchFamily="34" charset="0"/>
                <a:hlinkClick r:id="rId3"/>
              </a:rPr>
              <a:t>Bidding.energy@gov.ab.ca</a:t>
            </a:r>
            <a:r>
              <a:rPr lang="en-US" sz="1400" dirty="0">
                <a:solidFill>
                  <a:prstClr val="black"/>
                </a:solidFill>
                <a:latin typeface="Arial" panose="020B0604020202020204" pitchFamily="34" charset="0"/>
              </a:rPr>
              <a:t> or the Sales Helpdesk at (780)644-2300 or</a:t>
            </a:r>
          </a:p>
          <a:p>
            <a:pPr lvl="0"/>
            <a:r>
              <a:rPr lang="en-US" dirty="0">
                <a:solidFill>
                  <a:prstClr val="black"/>
                </a:solidFill>
              </a:rPr>
              <a:t>for Oil Sands: </a:t>
            </a:r>
            <a:r>
              <a:rPr lang="en-US" dirty="0">
                <a:solidFill>
                  <a:prstClr val="black"/>
                </a:solidFill>
                <a:hlinkClick r:id="rId4"/>
              </a:rPr>
              <a:t>OSTenure@gov.ab.ca</a:t>
            </a:r>
            <a:endParaRPr lang="en-US" dirty="0">
              <a:solidFill>
                <a:prstClr val="black"/>
              </a:solidFill>
            </a:endParaRPr>
          </a:p>
        </p:txBody>
      </p:sp>
    </p:spTree>
    <p:extLst>
      <p:ext uri="{BB962C8B-B14F-4D97-AF65-F5344CB8AC3E}">
        <p14:creationId xmlns:p14="http://schemas.microsoft.com/office/powerpoint/2010/main" val="310831432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US" sz="100" dirty="0">
                <a:solidFill>
                  <a:schemeClr val="bg1"/>
                </a:solidFill>
              </a:rPr>
              <a:t>Conclusion</a:t>
            </a:r>
            <a:endParaRPr lang="en-CA" sz="100" dirty="0">
              <a:solidFill>
                <a:schemeClr val="bg1"/>
              </a:solidFill>
            </a:endParaRPr>
          </a:p>
        </p:txBody>
      </p:sp>
      <p:sp>
        <p:nvSpPr>
          <p:cNvPr id="7" name="Text Box 5"/>
          <p:cNvSpPr txBox="1">
            <a:spLocks noChangeArrowheads="1"/>
          </p:cNvSpPr>
          <p:nvPr/>
        </p:nvSpPr>
        <p:spPr bwMode="auto">
          <a:xfrm>
            <a:off x="152400" y="1143000"/>
            <a:ext cx="5715000" cy="193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Metis Bid Request</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marL="0" marR="0" lvl="0" indent="0" algn="ctr" defTabSz="914400" rtl="0" eaLnBrk="1" fontAlgn="base" latinLnBrk="0" hangingPunct="1">
              <a:lnSpc>
                <a:spcPct val="100000"/>
              </a:lnSpc>
              <a:spcBef>
                <a:spcPct val="0"/>
              </a:spcBef>
              <a:spcAft>
                <a:spcPct val="0"/>
              </a:spcAft>
              <a:buClrTx/>
              <a:buSzTx/>
              <a:buFontTx/>
              <a:buNone/>
              <a:tabLs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Bidding application. For additional information on Bidding, see the module, Initiate Bid Request.</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2"/>
              </a:rPr>
              <a:t>Bidding.Energy@gov.ab.ca</a:t>
            </a:r>
            <a:endParaRPr lang="en-CA" sz="1400"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402907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 y="1676400"/>
            <a:ext cx="4511675" cy="2569934"/>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how to:</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Create a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 Parcels into your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Calculate Bid amounts by Bonus or by Price per Hectare</a:t>
            </a:r>
          </a:p>
          <a:p>
            <a:pPr marL="171450" indent="-171450">
              <a:buFont typeface="Arial" pitchFamily="34" charset="0"/>
              <a:buChar char="•"/>
            </a:pPr>
            <a:endParaRPr lang="en-US" sz="1200" dirty="0">
              <a:latin typeface="Arial" pitchFamily="34" charset="0"/>
              <a:cs typeface="Arial" pitchFamily="34" charset="0"/>
            </a:endParaRPr>
          </a:p>
          <a:p>
            <a:pPr marL="171450" indent="-171450">
              <a:buFont typeface="Arial" pitchFamily="34" charset="0"/>
              <a:buChar char="•"/>
            </a:pPr>
            <a:r>
              <a:rPr lang="en-US" sz="1200" dirty="0">
                <a:latin typeface="Arial" pitchFamily="34" charset="0"/>
                <a:cs typeface="Arial" pitchFamily="34" charset="0"/>
              </a:rPr>
              <a:t>Submit Metis Supporting Documentation</a:t>
            </a:r>
            <a:endParaRPr lang="en-CA" sz="1200" dirty="0">
              <a:latin typeface="Arial" pitchFamily="34" charset="0"/>
              <a:cs typeface="Arial" pitchFamily="34" charset="0"/>
            </a:endParaRP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Submit a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Assign Roles</a:t>
            </a:r>
            <a:br>
              <a:rPr lang="en-CA" sz="1100" dirty="0"/>
            </a:br>
            <a:endParaRPr lang="en-CA" sz="1100" dirty="0"/>
          </a:p>
        </p:txBody>
      </p:sp>
      <p:pic>
        <p:nvPicPr>
          <p:cNvPr id="3" name="Picture 1" descr="Bidding - Overview - Overview - Graphic"/>
          <p:cNvPicPr>
            <a:picLocks noChangeArrowheads="1"/>
          </p:cNvPicPr>
          <p:nvPr/>
        </p:nvPicPr>
        <p:blipFill>
          <a:blip r:embed="rId2" cstate="print"/>
          <a:srcRect/>
          <a:stretch>
            <a:fillRect/>
          </a:stretch>
        </p:blipFill>
        <p:spPr bwMode="auto">
          <a:xfrm>
            <a:off x="5050155" y="2011680"/>
            <a:ext cx="2692400" cy="2730500"/>
          </a:xfrm>
          <a:prstGeom prst="rect">
            <a:avLst/>
          </a:prstGeom>
          <a:noFill/>
        </p:spPr>
      </p:pic>
      <p:sp>
        <p:nvSpPr>
          <p:cNvPr id="5" name="Title 4"/>
          <p:cNvSpPr>
            <a:spLocks noGrp="1"/>
          </p:cNvSpPr>
          <p:nvPr>
            <p:ph type="title" idx="4294967295"/>
          </p:nvPr>
        </p:nvSpPr>
        <p:spPr>
          <a:xfrm>
            <a:off x="228600" y="792162"/>
            <a:ext cx="1447800" cy="6556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28600" y="715962"/>
            <a:ext cx="3657600" cy="731838"/>
          </a:xfrm>
        </p:spPr>
        <p:txBody>
          <a:bodyPr>
            <a:normAutofit/>
          </a:bodyPr>
          <a:lstStyle/>
          <a:p>
            <a:pPr algn="l"/>
            <a:r>
              <a:rPr lang="en-CA" sz="1600" b="1" dirty="0">
                <a:latin typeface="Arial" pitchFamily="34" charset="0"/>
                <a:cs typeface="Arial" pitchFamily="34" charset="0"/>
              </a:rPr>
              <a:t>Login to ETS</a:t>
            </a:r>
          </a:p>
        </p:txBody>
      </p:sp>
      <p:pic>
        <p:nvPicPr>
          <p:cNvPr id="1026" name="Picture 2" descr="C:\Users\khana\AppData\Local\Temp\SNAGHTML198fd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520" y="3429000"/>
            <a:ext cx="4495800" cy="297142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5334000" y="3591817"/>
            <a:ext cx="1219199" cy="495300"/>
          </a:xfrm>
          <a:prstGeom prst="wedgeRoundRectCallout">
            <a:avLst>
              <a:gd name="adj1" fmla="val -54537"/>
              <a:gd name="adj2" fmla="val 800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Expand Bid Request</a:t>
            </a:r>
            <a:endParaRPr lang="en-CA" sz="1200" dirty="0">
              <a:solidFill>
                <a:schemeClr val="tx1"/>
              </a:solidFill>
              <a:latin typeface="Arial" pitchFamily="34" charset="0"/>
              <a:cs typeface="Arial" pitchFamily="34" charset="0"/>
            </a:endParaRPr>
          </a:p>
        </p:txBody>
      </p:sp>
      <p:sp>
        <p:nvSpPr>
          <p:cNvPr id="11" name="Rounded Rectangular Callout 10"/>
          <p:cNvSpPr/>
          <p:nvPr/>
        </p:nvSpPr>
        <p:spPr>
          <a:xfrm>
            <a:off x="5536277" y="5017033"/>
            <a:ext cx="1283441" cy="533400"/>
          </a:xfrm>
          <a:prstGeom prst="wedgeRoundRectCallout">
            <a:avLst>
              <a:gd name="adj1" fmla="val -52104"/>
              <a:gd name="adj2" fmla="val -841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3. Select Public Offering</a:t>
            </a:r>
            <a:endParaRPr lang="en-CA" sz="1200" dirty="0">
              <a:solidFill>
                <a:schemeClr val="tx1"/>
              </a:solidFill>
              <a:latin typeface="Arial" pitchFamily="34" charset="0"/>
              <a:cs typeface="Arial" pitchFamily="34" charset="0"/>
            </a:endParaRPr>
          </a:p>
        </p:txBody>
      </p:sp>
      <p:pic>
        <p:nvPicPr>
          <p:cNvPr id="13" name="Picture 12"/>
          <p:cNvPicPr>
            <a:picLocks noChangeAspect="1"/>
          </p:cNvPicPr>
          <p:nvPr/>
        </p:nvPicPr>
        <p:blipFill>
          <a:blip r:embed="rId3"/>
          <a:stretch>
            <a:fillRect/>
          </a:stretch>
        </p:blipFill>
        <p:spPr>
          <a:xfrm>
            <a:off x="4648200" y="5449085"/>
            <a:ext cx="938318" cy="785988"/>
          </a:xfrm>
          <a:prstGeom prst="rect">
            <a:avLst/>
          </a:prstGeom>
        </p:spPr>
      </p:pic>
      <p:pic>
        <p:nvPicPr>
          <p:cNvPr id="2" name="Picture 1">
            <a:extLst>
              <a:ext uri="{FF2B5EF4-FFF2-40B4-BE49-F238E27FC236}">
                <a16:creationId xmlns:a16="http://schemas.microsoft.com/office/drawing/2014/main" id="{72F9BD9F-2A88-4106-A2F1-EF71E276060A}"/>
              </a:ext>
            </a:extLst>
          </p:cNvPr>
          <p:cNvPicPr>
            <a:picLocks noChangeAspect="1"/>
          </p:cNvPicPr>
          <p:nvPr/>
        </p:nvPicPr>
        <p:blipFill>
          <a:blip r:embed="rId4"/>
          <a:stretch>
            <a:fillRect/>
          </a:stretch>
        </p:blipFill>
        <p:spPr>
          <a:xfrm>
            <a:off x="76200" y="1223226"/>
            <a:ext cx="5683877" cy="2280187"/>
          </a:xfrm>
          <a:prstGeom prst="rect">
            <a:avLst/>
          </a:prstGeom>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28600" y="1485543"/>
            <a:ext cx="3200400" cy="2400657"/>
          </a:xfrm>
          <a:prstGeom prst="rect">
            <a:avLst/>
          </a:prstGeom>
        </p:spPr>
        <p:txBody>
          <a:bodyPr wrap="square" lIns="0" tIns="0" rIns="0" bIns="0">
            <a:spAutoFit/>
          </a:bodyPr>
          <a:lstStyle/>
          <a:p>
            <a:pPr marL="228600" indent="-228600">
              <a:buFont typeface="+mj-lt"/>
              <a:buAutoNum type="alphaLcPeriod"/>
            </a:pPr>
            <a:r>
              <a:rPr lang="en-CA" sz="1200" b="1" dirty="0">
                <a:latin typeface="Arial" pitchFamily="34" charset="0"/>
                <a:cs typeface="Arial" pitchFamily="34" charset="0"/>
              </a:rPr>
              <a:t>Request Detail</a:t>
            </a:r>
            <a:r>
              <a:rPr lang="en-CA" sz="1200" dirty="0">
                <a:latin typeface="Arial" pitchFamily="34" charset="0"/>
                <a:cs typeface="Arial" pitchFamily="34" charset="0"/>
              </a:rPr>
              <a:t> - this screen contains the information required for you to begin preparing your bid</a:t>
            </a:r>
          </a:p>
          <a:p>
            <a:pPr marL="228600" indent="-228600">
              <a:buFont typeface="+mj-lt"/>
              <a:buAutoNum type="alphaLcPeriod"/>
            </a:pPr>
            <a:endParaRPr lang="en-CA" sz="1200" dirty="0">
              <a:latin typeface="Arial" pitchFamily="34" charset="0"/>
              <a:cs typeface="Arial" pitchFamily="34" charset="0"/>
            </a:endParaRPr>
          </a:p>
          <a:p>
            <a:pPr marL="228600" indent="-228600">
              <a:buFont typeface="+mj-lt"/>
              <a:buAutoNum type="alphaLcPeriod"/>
            </a:pPr>
            <a:r>
              <a:rPr lang="en-CA" sz="1200" b="1" dirty="0">
                <a:latin typeface="Arial" pitchFamily="34" charset="0"/>
                <a:cs typeface="Arial" pitchFamily="34" charset="0"/>
              </a:rPr>
              <a:t>Parcel</a:t>
            </a:r>
            <a:r>
              <a:rPr lang="en-CA" sz="1200" dirty="0">
                <a:latin typeface="Arial" pitchFamily="34" charset="0"/>
                <a:cs typeface="Arial" pitchFamily="34" charset="0"/>
              </a:rPr>
              <a:t> – this screen displays the available parcels that you can bid on for a selected sale date. This screen can be populated using the Query by Map function, or Load from File function</a:t>
            </a:r>
          </a:p>
          <a:p>
            <a:pPr marL="228600" indent="-228600">
              <a:buFont typeface="+mj-lt"/>
              <a:buAutoNum type="alphaLcPeriod"/>
            </a:pPr>
            <a:endParaRPr lang="en-CA" sz="1200" dirty="0">
              <a:latin typeface="Arial" pitchFamily="34" charset="0"/>
              <a:cs typeface="Arial" pitchFamily="34" charset="0"/>
            </a:endParaRPr>
          </a:p>
          <a:p>
            <a:pPr marL="228600" indent="-228600">
              <a:buFont typeface="+mj-lt"/>
              <a:buAutoNum type="alphaLcPeriod"/>
            </a:pPr>
            <a:r>
              <a:rPr lang="en-CA" sz="1200" b="1" dirty="0">
                <a:latin typeface="Arial" pitchFamily="34" charset="0"/>
                <a:cs typeface="Arial" pitchFamily="34" charset="0"/>
              </a:rPr>
              <a:t>Roles</a:t>
            </a:r>
            <a:r>
              <a:rPr lang="en-CA" sz="1200" dirty="0">
                <a:latin typeface="Arial" pitchFamily="34" charset="0"/>
                <a:cs typeface="Arial" pitchFamily="34" charset="0"/>
              </a:rPr>
              <a:t> – this screen allows you to identify who the viewers and submitters are for the Bids.</a:t>
            </a:r>
          </a:p>
        </p:txBody>
      </p:sp>
      <p:sp>
        <p:nvSpPr>
          <p:cNvPr id="5" name="Title 4"/>
          <p:cNvSpPr>
            <a:spLocks noGrp="1"/>
          </p:cNvSpPr>
          <p:nvPr>
            <p:ph type="title" idx="4294967295"/>
          </p:nvPr>
        </p:nvSpPr>
        <p:spPr>
          <a:xfrm>
            <a:off x="228600" y="762000"/>
            <a:ext cx="2743200" cy="731838"/>
          </a:xfrm>
        </p:spPr>
        <p:txBody>
          <a:bodyPr>
            <a:normAutofit/>
          </a:bodyPr>
          <a:lstStyle/>
          <a:p>
            <a:pPr algn="l"/>
            <a:r>
              <a:rPr lang="en-US" sz="1600" b="1" dirty="0">
                <a:latin typeface="Arial" pitchFamily="34" charset="0"/>
                <a:cs typeface="Arial" pitchFamily="34" charset="0"/>
              </a:rPr>
              <a:t>Bid</a:t>
            </a:r>
            <a:r>
              <a:rPr lang="en-US" sz="1600" b="1" baseline="0" dirty="0">
                <a:latin typeface="Arial" pitchFamily="34" charset="0"/>
                <a:cs typeface="Arial" pitchFamily="34" charset="0"/>
              </a:rPr>
              <a:t> Request Screen - Tabs</a:t>
            </a:r>
            <a:endParaRPr lang="en-CA" sz="1600" b="1" dirty="0">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799"/>
            <a:ext cx="5548761"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4967" y="4230469"/>
            <a:ext cx="3132633" cy="646331"/>
          </a:xfrm>
          <a:prstGeom prst="rect">
            <a:avLst/>
          </a:prstGeom>
        </p:spPr>
        <p:txBody>
          <a:bodyPr wrap="square">
            <a:spAutoFit/>
          </a:bodyPr>
          <a:lstStyle/>
          <a:p>
            <a:r>
              <a:rPr lang="en-CA" sz="1200" b="1" dirty="0">
                <a:solidFill>
                  <a:schemeClr val="accent3">
                    <a:lumMod val="50000"/>
                  </a:schemeClr>
                </a:solidFill>
                <a:latin typeface="Arial" pitchFamily="34" charset="0"/>
                <a:cs typeface="Arial" pitchFamily="34" charset="0"/>
              </a:rPr>
              <a:t>Use the Current Department Time link to validate the time. Bids will be closed according to this clock on Sale Days.</a:t>
            </a:r>
          </a:p>
        </p:txBody>
      </p:sp>
      <p:pic>
        <p:nvPicPr>
          <p:cNvPr id="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284017"/>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2784" y="5105400"/>
            <a:ext cx="3134816" cy="461665"/>
          </a:xfrm>
          <a:prstGeom prst="rect">
            <a:avLst/>
          </a:prstGeom>
        </p:spPr>
        <p:txBody>
          <a:bodyPr wrap="square">
            <a:spAutoFit/>
          </a:bodyPr>
          <a:lstStyle/>
          <a:p>
            <a:r>
              <a:rPr lang="en-CA" sz="1200" b="1" dirty="0">
                <a:solidFill>
                  <a:schemeClr val="accent3">
                    <a:lumMod val="50000"/>
                  </a:schemeClr>
                </a:solidFill>
                <a:latin typeface="Arial" pitchFamily="34" charset="0"/>
                <a:cs typeface="Arial" pitchFamily="34" charset="0"/>
              </a:rPr>
              <a:t>Use the Bidding Rules link to review current bidding rules.</a:t>
            </a: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7" y="5158948"/>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22784" y="5867400"/>
            <a:ext cx="8392616" cy="461665"/>
          </a:xfrm>
          <a:prstGeom prst="rect">
            <a:avLst/>
          </a:prstGeom>
        </p:spPr>
        <p:txBody>
          <a:bodyPr wrap="square">
            <a:spAutoFit/>
          </a:bodyPr>
          <a:lstStyle/>
          <a:p>
            <a:r>
              <a:rPr lang="en-CA" sz="1200" b="1" dirty="0">
                <a:solidFill>
                  <a:schemeClr val="accent3">
                    <a:lumMod val="50000"/>
                  </a:schemeClr>
                </a:solidFill>
                <a:latin typeface="Arial" pitchFamily="34" charset="0"/>
                <a:cs typeface="Arial" pitchFamily="34" charset="0"/>
              </a:rPr>
              <a:t>The next available sale date is displayed. Use the drop-down arrow to change the Sale Date.  You must create separate Bid Requests for each sale.</a:t>
            </a: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7" y="5920948"/>
            <a:ext cx="448767" cy="44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40817" y="958334"/>
            <a:ext cx="4038599" cy="369332"/>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Request Detail</a:t>
            </a:r>
            <a:r>
              <a:rPr lang="en-CA" sz="1200" dirty="0">
                <a:latin typeface="Arial" pitchFamily="34" charset="0"/>
                <a:cs typeface="Arial" pitchFamily="34" charset="0"/>
              </a:rPr>
              <a:t> screen allows you to add or change information on the bid request. </a:t>
            </a:r>
          </a:p>
        </p:txBody>
      </p:sp>
      <p:sp>
        <p:nvSpPr>
          <p:cNvPr id="5" name="Title 4"/>
          <p:cNvSpPr>
            <a:spLocks noGrp="1"/>
          </p:cNvSpPr>
          <p:nvPr>
            <p:ph type="title" idx="4294967295"/>
          </p:nvPr>
        </p:nvSpPr>
        <p:spPr>
          <a:xfrm>
            <a:off x="228600" y="639762"/>
            <a:ext cx="2057400" cy="884238"/>
          </a:xfrm>
        </p:spPr>
        <p:txBody>
          <a:bodyPr>
            <a:normAutofit/>
          </a:bodyPr>
          <a:lstStyle/>
          <a:p>
            <a:pPr algn="l"/>
            <a:r>
              <a:rPr lang="en-CA" sz="1600" b="1" dirty="0">
                <a:latin typeface="Arial" pitchFamily="34" charset="0"/>
                <a:cs typeface="Arial" pitchFamily="34" charset="0"/>
              </a:rPr>
              <a:t>Request</a:t>
            </a:r>
            <a:r>
              <a:rPr lang="en-CA" sz="1600" b="1" baseline="0" dirty="0">
                <a:latin typeface="Arial" pitchFamily="34" charset="0"/>
                <a:cs typeface="Arial" pitchFamily="34" charset="0"/>
              </a:rPr>
              <a:t> Detail Tab</a:t>
            </a:r>
            <a:endParaRPr lang="en-CA" sz="1600" b="1" dirty="0">
              <a:latin typeface="Arial" pitchFamily="34" charset="0"/>
              <a:cs typeface="Arial" pitchFamily="34" charset="0"/>
            </a:endParaRPr>
          </a:p>
        </p:txBody>
      </p:sp>
      <p:sp>
        <p:nvSpPr>
          <p:cNvPr id="4" name="Rectangle 3"/>
          <p:cNvSpPr/>
          <p:nvPr/>
        </p:nvSpPr>
        <p:spPr>
          <a:xfrm>
            <a:off x="76200" y="1340108"/>
            <a:ext cx="4724399" cy="4832092"/>
          </a:xfrm>
          <a:prstGeom prst="rect">
            <a:avLst/>
          </a:prstGeom>
        </p:spPr>
        <p:txBody>
          <a:bodyPr wrap="square">
            <a:spAutoFit/>
          </a:bodyPr>
          <a:lstStyle/>
          <a:p>
            <a:pPr marL="171450" indent="-171450">
              <a:buFont typeface="Arial" pitchFamily="34" charset="0"/>
              <a:buChar char="•"/>
            </a:pPr>
            <a:r>
              <a:rPr lang="en-US" sz="1100" b="1" dirty="0">
                <a:latin typeface="Arial" pitchFamily="34" charset="0"/>
                <a:cs typeface="Arial" pitchFamily="34" charset="0"/>
              </a:rPr>
              <a:t>Comment: </a:t>
            </a:r>
            <a:r>
              <a:rPr lang="en-US" sz="1100" dirty="0">
                <a:latin typeface="Arial" pitchFamily="34" charset="0"/>
                <a:cs typeface="Arial" pitchFamily="34" charset="0"/>
              </a:rPr>
              <a:t>Enter Comments</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Sale</a:t>
            </a:r>
            <a:r>
              <a:rPr lang="en-CA" sz="1100" dirty="0">
                <a:latin typeface="Arial" pitchFamily="34" charset="0"/>
                <a:cs typeface="Arial" pitchFamily="34" charset="0"/>
              </a:rPr>
              <a:t> </a:t>
            </a:r>
            <a:r>
              <a:rPr lang="en-CA" sz="1100" b="1" dirty="0">
                <a:latin typeface="Arial" pitchFamily="34" charset="0"/>
                <a:cs typeface="Arial" pitchFamily="34" charset="0"/>
              </a:rPr>
              <a:t>Date</a:t>
            </a:r>
            <a:r>
              <a:rPr lang="en-CA" sz="1100" dirty="0">
                <a:latin typeface="Arial" pitchFamily="34" charset="0"/>
                <a:cs typeface="Arial" pitchFamily="34" charset="0"/>
              </a:rPr>
              <a:t> - The Default Sale Date is the next available sale. There are commonly 3 or 4 sale dates to select from in the drop down menu. </a:t>
            </a:r>
            <a:r>
              <a:rPr lang="en-CA" sz="1100">
                <a:latin typeface="Arial" pitchFamily="34" charset="0"/>
                <a:cs typeface="Arial" pitchFamily="34" charset="0"/>
              </a:rPr>
              <a:t>Both PNG </a:t>
            </a:r>
            <a:r>
              <a:rPr lang="en-CA" sz="1100" dirty="0">
                <a:latin typeface="Arial" pitchFamily="34" charset="0"/>
                <a:cs typeface="Arial" pitchFamily="34" charset="0"/>
              </a:rPr>
              <a:t>and OS Sales are held on the same sale dates. Ensure that you have selected the correct sale date prior to preparing your bids.</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Status</a:t>
            </a:r>
            <a:r>
              <a:rPr lang="en-CA" sz="1100" dirty="0">
                <a:latin typeface="Arial" pitchFamily="34" charset="0"/>
                <a:cs typeface="Arial" pitchFamily="34" charset="0"/>
              </a:rPr>
              <a:t> - The initial status of the request is Work In Progress.</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Calculate</a:t>
            </a:r>
            <a:r>
              <a:rPr lang="en-CA" sz="1100" dirty="0">
                <a:latin typeface="Arial" pitchFamily="34" charset="0"/>
                <a:cs typeface="Arial" pitchFamily="34" charset="0"/>
              </a:rPr>
              <a:t> </a:t>
            </a:r>
            <a:r>
              <a:rPr lang="en-CA" sz="1100" b="1" dirty="0">
                <a:latin typeface="Arial" pitchFamily="34" charset="0"/>
                <a:cs typeface="Arial" pitchFamily="34" charset="0"/>
              </a:rPr>
              <a:t>Bid</a:t>
            </a:r>
            <a:r>
              <a:rPr lang="en-CA" sz="1100" dirty="0">
                <a:latin typeface="Arial" pitchFamily="34" charset="0"/>
                <a:cs typeface="Arial" pitchFamily="34" charset="0"/>
              </a:rPr>
              <a:t> </a:t>
            </a:r>
            <a:r>
              <a:rPr lang="en-CA" sz="1100" b="1" dirty="0">
                <a:latin typeface="Arial" pitchFamily="34" charset="0"/>
                <a:cs typeface="Arial" pitchFamily="34" charset="0"/>
              </a:rPr>
              <a:t>by</a:t>
            </a:r>
            <a:r>
              <a:rPr lang="en-CA" sz="1100" dirty="0">
                <a:latin typeface="Arial" pitchFamily="34" charset="0"/>
                <a:cs typeface="Arial" pitchFamily="34" charset="0"/>
              </a:rPr>
              <a:t> - You can choose to calculate your bid by BONUS or PRICE PER HECTARE. This field is mandatory.</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Created</a:t>
            </a:r>
            <a:r>
              <a:rPr lang="en-CA" sz="1100" dirty="0">
                <a:latin typeface="Arial" pitchFamily="34" charset="0"/>
                <a:cs typeface="Arial" pitchFamily="34" charset="0"/>
              </a:rPr>
              <a:t> </a:t>
            </a:r>
            <a:r>
              <a:rPr lang="en-CA" sz="1100" b="1" dirty="0">
                <a:latin typeface="Arial" pitchFamily="34" charset="0"/>
                <a:cs typeface="Arial" pitchFamily="34" charset="0"/>
              </a:rPr>
              <a:t>By</a:t>
            </a:r>
            <a:r>
              <a:rPr lang="en-CA" sz="1100" dirty="0">
                <a:latin typeface="Arial" pitchFamily="34" charset="0"/>
                <a:cs typeface="Arial" pitchFamily="34" charset="0"/>
              </a:rPr>
              <a:t> - is defaulted to the user who is logged in. Only the individual with a Coordinator role can use the drop-down arrow to select a different CREATOR.</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dirty="0">
                <a:latin typeface="Arial" pitchFamily="34" charset="0"/>
                <a:cs typeface="Arial" pitchFamily="34" charset="0"/>
              </a:rPr>
              <a:t>The </a:t>
            </a:r>
            <a:r>
              <a:rPr lang="en-CA" sz="1100" b="1" dirty="0">
                <a:latin typeface="Arial" pitchFamily="34" charset="0"/>
                <a:cs typeface="Arial" pitchFamily="34" charset="0"/>
              </a:rPr>
              <a:t>Client</a:t>
            </a:r>
            <a:r>
              <a:rPr lang="en-CA" sz="1100" dirty="0">
                <a:latin typeface="Arial" pitchFamily="34" charset="0"/>
                <a:cs typeface="Arial" pitchFamily="34" charset="0"/>
              </a:rPr>
              <a:t> </a:t>
            </a:r>
            <a:r>
              <a:rPr lang="en-CA" sz="1100" b="1" dirty="0">
                <a:latin typeface="Arial" pitchFamily="34" charset="0"/>
                <a:cs typeface="Arial" pitchFamily="34" charset="0"/>
              </a:rPr>
              <a:t>Name</a:t>
            </a:r>
            <a:r>
              <a:rPr lang="en-CA" sz="1100" dirty="0">
                <a:latin typeface="Arial" pitchFamily="34" charset="0"/>
                <a:cs typeface="Arial" pitchFamily="34" charset="0"/>
              </a:rPr>
              <a:t> or </a:t>
            </a:r>
            <a:r>
              <a:rPr lang="en-CA" sz="1100" b="1" dirty="0">
                <a:latin typeface="Arial" pitchFamily="34" charset="0"/>
                <a:cs typeface="Arial" pitchFamily="34" charset="0"/>
              </a:rPr>
              <a:t>Bid</a:t>
            </a:r>
            <a:r>
              <a:rPr lang="en-CA" sz="1100" dirty="0">
                <a:latin typeface="Arial" pitchFamily="34" charset="0"/>
                <a:cs typeface="Arial" pitchFamily="34" charset="0"/>
              </a:rPr>
              <a:t> </a:t>
            </a:r>
            <a:r>
              <a:rPr lang="en-CA" sz="1100" b="1" dirty="0" err="1">
                <a:latin typeface="Arial" pitchFamily="34" charset="0"/>
                <a:cs typeface="Arial" pitchFamily="34" charset="0"/>
              </a:rPr>
              <a:t>Payor</a:t>
            </a:r>
            <a:r>
              <a:rPr lang="en-CA" sz="1100" dirty="0">
                <a:latin typeface="Arial" pitchFamily="34" charset="0"/>
                <a:cs typeface="Arial" pitchFamily="34" charset="0"/>
              </a:rPr>
              <a:t> - is the company that will be debited for the total amount of all of the successful bids.  You MUST be set up with an Electronic Funds Transfer account by the Sales area. If you do not want to be debited for all of your successful bids, you must submit separate Bid Request identifying the new </a:t>
            </a:r>
            <a:r>
              <a:rPr lang="en-CA" sz="1100" dirty="0" err="1">
                <a:latin typeface="Arial" pitchFamily="34" charset="0"/>
                <a:cs typeface="Arial" pitchFamily="34" charset="0"/>
              </a:rPr>
              <a:t>Payor</a:t>
            </a:r>
            <a:r>
              <a:rPr lang="en-CA" sz="1100" dirty="0">
                <a:latin typeface="Arial" pitchFamily="34" charset="0"/>
                <a:cs typeface="Arial" pitchFamily="34" charset="0"/>
              </a:rPr>
              <a:t> for those parcels you are not paying for.  This field is mandatory.</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Contact</a:t>
            </a:r>
            <a:r>
              <a:rPr lang="en-CA" sz="1100" dirty="0">
                <a:latin typeface="Arial" pitchFamily="34" charset="0"/>
                <a:cs typeface="Arial" pitchFamily="34" charset="0"/>
              </a:rPr>
              <a:t> - Use the drop-down arrow to select the Contact person or keep the default. This is the person Alberta Energy contacts with any emails or phone calls. To pick another person as the contact, you must add this person to the bid request as a Viewer first.</a:t>
            </a:r>
          </a:p>
        </p:txBody>
      </p:sp>
      <p:sp>
        <p:nvSpPr>
          <p:cNvPr id="17" name="Rectangle 16"/>
          <p:cNvSpPr/>
          <p:nvPr/>
        </p:nvSpPr>
        <p:spPr>
          <a:xfrm>
            <a:off x="5105399" y="5867400"/>
            <a:ext cx="3886201" cy="461665"/>
          </a:xfrm>
          <a:prstGeom prst="rect">
            <a:avLst/>
          </a:prstGeom>
        </p:spPr>
        <p:txBody>
          <a:bodyPr wrap="square">
            <a:spAutoFit/>
          </a:bodyPr>
          <a:lstStyle/>
          <a:p>
            <a:r>
              <a:rPr lang="en-CA" sz="1200" b="1" dirty="0">
                <a:solidFill>
                  <a:schemeClr val="accent3">
                    <a:lumMod val="50000"/>
                  </a:schemeClr>
                </a:solidFill>
                <a:latin typeface="Arial" pitchFamily="34" charset="0"/>
                <a:cs typeface="Arial" pitchFamily="34" charset="0"/>
              </a:rPr>
              <a:t>You cannot save a request until you choose at least one parcel</a:t>
            </a:r>
          </a:p>
        </p:txBody>
      </p:sp>
      <p:pic>
        <p:nvPicPr>
          <p:cNvPr id="18"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86055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484" y="1752600"/>
            <a:ext cx="439451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7391400" y="1600200"/>
            <a:ext cx="1676400" cy="1066800"/>
          </a:xfrm>
          <a:prstGeom prst="wedgeRoundRectCallout">
            <a:avLst>
              <a:gd name="adj1" fmla="val -44200"/>
              <a:gd name="adj2" fmla="val 7387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1. Enter </a:t>
            </a:r>
            <a:r>
              <a:rPr lang="en-US" sz="1200" b="1" dirty="0">
                <a:solidFill>
                  <a:schemeClr val="tx1"/>
                </a:solidFill>
                <a:latin typeface="Arial" pitchFamily="34" charset="0"/>
                <a:cs typeface="Arial" pitchFamily="34" charset="0"/>
              </a:rPr>
              <a:t>Comments</a:t>
            </a:r>
            <a:r>
              <a:rPr lang="en-US" sz="1200"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Select</a:t>
            </a:r>
            <a:r>
              <a:rPr lang="en-US" sz="1200" b="1" dirty="0">
                <a:solidFill>
                  <a:schemeClr val="tx1"/>
                </a:solidFill>
                <a:latin typeface="Arial" pitchFamily="34" charset="0"/>
                <a:cs typeface="Arial" pitchFamily="34" charset="0"/>
              </a:rPr>
              <a:t> Sale Date</a:t>
            </a:r>
            <a:r>
              <a:rPr lang="en-US" sz="1200" dirty="0">
                <a:solidFill>
                  <a:schemeClr val="tx1"/>
                </a:solidFill>
                <a:latin typeface="Arial" pitchFamily="34" charset="0"/>
                <a:cs typeface="Arial" pitchFamily="34" charset="0"/>
              </a:rPr>
              <a:t>, and choose </a:t>
            </a:r>
            <a:r>
              <a:rPr lang="en-US" sz="1200" b="1" dirty="0">
                <a:solidFill>
                  <a:schemeClr val="tx1"/>
                </a:solidFill>
                <a:latin typeface="Arial" pitchFamily="34" charset="0"/>
                <a:cs typeface="Arial" pitchFamily="34" charset="0"/>
              </a:rPr>
              <a:t>Calculate Bid by</a:t>
            </a:r>
            <a:r>
              <a:rPr lang="en-US" sz="1200" dirty="0">
                <a:solidFill>
                  <a:schemeClr val="tx1"/>
                </a:solidFill>
                <a:latin typeface="Arial" pitchFamily="34" charset="0"/>
                <a:cs typeface="Arial" pitchFamily="34" charset="0"/>
              </a:rPr>
              <a:t> method</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6885517" y="4191000"/>
            <a:ext cx="1676400" cy="533400"/>
          </a:xfrm>
          <a:prstGeom prst="wedgeRoundRectCallout">
            <a:avLst>
              <a:gd name="adj1" fmla="val 18224"/>
              <a:gd name="adj2" fmla="val -994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Client Name (Bid </a:t>
            </a:r>
            <a:r>
              <a:rPr lang="en-US" sz="1200" b="1" dirty="0" err="1">
                <a:solidFill>
                  <a:schemeClr val="tx1"/>
                </a:solidFill>
                <a:latin typeface="Arial" pitchFamily="34" charset="0"/>
                <a:cs typeface="Arial" pitchFamily="34" charset="0"/>
              </a:rPr>
              <a:t>Payor</a:t>
            </a:r>
            <a:r>
              <a:rPr lang="en-US" sz="1200" b="1"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0625"/>
            <a:ext cx="58959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2947988" y="1658144"/>
            <a:ext cx="1905000" cy="266700"/>
          </a:xfrm>
          <a:prstGeom prst="wedgeRoundRectCallout">
            <a:avLst>
              <a:gd name="adj1" fmla="val -19109"/>
              <a:gd name="adj2" fmla="val 1100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Click on the </a:t>
            </a:r>
            <a:r>
              <a:rPr lang="en-US" sz="1200" b="1" dirty="0">
                <a:solidFill>
                  <a:schemeClr val="tx1"/>
                </a:solidFill>
                <a:latin typeface="Arial" pitchFamily="34" charset="0"/>
                <a:cs typeface="Arial" pitchFamily="34" charset="0"/>
              </a:rPr>
              <a:t>Parcel</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4" name="Rounded Rectangular Callout 3"/>
          <p:cNvSpPr/>
          <p:nvPr/>
        </p:nvSpPr>
        <p:spPr>
          <a:xfrm>
            <a:off x="6072188" y="5277644"/>
            <a:ext cx="1828800" cy="395288"/>
          </a:xfrm>
          <a:prstGeom prst="wedgeRoundRectCallout">
            <a:avLst>
              <a:gd name="adj1" fmla="val 18224"/>
              <a:gd name="adj2" fmla="val -994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Or Click on </a:t>
            </a:r>
            <a:r>
              <a:rPr lang="en-US" sz="1200" b="1" dirty="0">
                <a:solidFill>
                  <a:schemeClr val="tx1"/>
                </a:solidFill>
                <a:latin typeface="Arial" pitchFamily="34" charset="0"/>
                <a:cs typeface="Arial" pitchFamily="34" charset="0"/>
              </a:rPr>
              <a:t>right arrow</a:t>
            </a:r>
            <a:r>
              <a:rPr lang="en-US" sz="1200" dirty="0">
                <a:solidFill>
                  <a:schemeClr val="tx1"/>
                </a:solidFill>
                <a:latin typeface="Arial" pitchFamily="34" charset="0"/>
                <a:cs typeface="Arial" pitchFamily="34" charset="0"/>
              </a:rPr>
              <a:t> to go to Parcels Screen</a:t>
            </a:r>
            <a:endParaRPr lang="en-CA" sz="1200" b="1" dirty="0">
              <a:solidFill>
                <a:schemeClr val="tx1"/>
              </a:solidFill>
              <a:latin typeface="Arial" pitchFamily="34" charset="0"/>
              <a:cs typeface="Arial" pitchFamily="34" charset="0"/>
            </a:endParaRPr>
          </a:p>
        </p:txBody>
      </p:sp>
      <p:sp>
        <p:nvSpPr>
          <p:cNvPr id="7" name="Rectangle 6"/>
          <p:cNvSpPr/>
          <p:nvPr/>
        </p:nvSpPr>
        <p:spPr>
          <a:xfrm>
            <a:off x="827584" y="5922674"/>
            <a:ext cx="7325816" cy="276999"/>
          </a:xfrm>
          <a:prstGeom prst="rect">
            <a:avLst/>
          </a:prstGeom>
        </p:spPr>
        <p:txBody>
          <a:bodyPr wrap="square">
            <a:spAutoFit/>
          </a:bodyPr>
          <a:lstStyle/>
          <a:p>
            <a:r>
              <a:rPr lang="en-CA" sz="1200" b="1" dirty="0">
                <a:solidFill>
                  <a:schemeClr val="accent3">
                    <a:lumMod val="50000"/>
                  </a:schemeClr>
                </a:solidFill>
                <a:latin typeface="Arial" pitchFamily="34" charset="0"/>
                <a:cs typeface="Arial" pitchFamily="34" charset="0"/>
              </a:rPr>
              <a:t>Clicking on the right arrow will take you to the next tab or, you can click on the PARCEL tab at top</a:t>
            </a:r>
          </a:p>
        </p:txBody>
      </p:sp>
      <p:pic>
        <p:nvPicPr>
          <p:cNvPr id="8"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17" y="5860553"/>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28600" y="685800"/>
            <a:ext cx="8229600" cy="884238"/>
          </a:xfrm>
        </p:spPr>
        <p:txBody>
          <a:bodyPr>
            <a:normAutofit/>
          </a:bodyPr>
          <a:lstStyle/>
          <a:p>
            <a:pPr algn="l"/>
            <a:r>
              <a:rPr lang="en-CA" sz="1600" b="1" dirty="0">
                <a:latin typeface="Arial" pitchFamily="34" charset="0"/>
                <a:cs typeface="Arial" pitchFamily="34" charset="0"/>
              </a:rPr>
              <a:t>Parcel Tab</a:t>
            </a:r>
          </a:p>
        </p:txBody>
      </p:sp>
    </p:spTree>
    <p:extLst>
      <p:ext uri="{BB962C8B-B14F-4D97-AF65-F5344CB8AC3E}">
        <p14:creationId xmlns:p14="http://schemas.microsoft.com/office/powerpoint/2010/main" val="331938564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60350" y="1866543"/>
            <a:ext cx="7359650" cy="2400657"/>
          </a:xfrm>
          <a:prstGeom prst="rect">
            <a:avLst/>
          </a:prstGeom>
        </p:spPr>
        <p:txBody>
          <a:bodyPr wrap="square" lIns="0" tIns="0" rIns="0" bIns="0">
            <a:spAutoFit/>
          </a:bodyPr>
          <a:lstStyle/>
          <a:p>
            <a:r>
              <a:rPr lang="en-CA" sz="1200" dirty="0">
                <a:latin typeface="Arial" pitchFamily="34" charset="0"/>
                <a:cs typeface="Arial" pitchFamily="34" charset="0"/>
              </a:rPr>
              <a:t>The Bidding system will assist you in calculating your bid amount. You can choose to calculate your bid by BONUS or PRICE PER HECTARE.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you choose to </a:t>
            </a:r>
            <a:r>
              <a:rPr lang="en-CA" sz="1200" b="1" dirty="0">
                <a:latin typeface="Arial" pitchFamily="34" charset="0"/>
                <a:cs typeface="Arial" pitchFamily="34" charset="0"/>
              </a:rPr>
              <a:t>Calculate by Bonus</a:t>
            </a:r>
            <a:r>
              <a:rPr lang="en-CA" sz="1200" dirty="0">
                <a:latin typeface="Arial" pitchFamily="34" charset="0"/>
                <a:cs typeface="Arial" pitchFamily="34" charset="0"/>
              </a:rPr>
              <a:t>, the system will enter your specified Bonus value against each Parcel selected, and will calculate the Price per Hectare for each of the Parcels selected, dividing the Bonus by the Parcel hectares.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you choose to </a:t>
            </a:r>
            <a:r>
              <a:rPr lang="en-CA" sz="1200" b="1" dirty="0">
                <a:latin typeface="Arial" pitchFamily="34" charset="0"/>
                <a:cs typeface="Arial" pitchFamily="34" charset="0"/>
              </a:rPr>
              <a:t>Calculate by Price per Hectare</a:t>
            </a:r>
            <a:r>
              <a:rPr lang="en-CA" sz="1200" dirty="0">
                <a:latin typeface="Arial" pitchFamily="34" charset="0"/>
                <a:cs typeface="Arial" pitchFamily="34" charset="0"/>
              </a:rPr>
              <a:t>, the system will automatically calculate the Bonus amount for all of the Parcels selected, using the value you insert times the Parcel hectares.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Refer to Submit Request page of this training module to view the </a:t>
            </a:r>
            <a:r>
              <a:rPr lang="en-CA" sz="1200" b="1" i="1" dirty="0">
                <a:latin typeface="Arial" pitchFamily="34" charset="0"/>
                <a:cs typeface="Arial" pitchFamily="34" charset="0"/>
              </a:rPr>
              <a:t>More Information - Bid by Bonus</a:t>
            </a:r>
            <a:r>
              <a:rPr lang="en-CA" sz="1200" b="1" dirty="0">
                <a:latin typeface="Arial" pitchFamily="34" charset="0"/>
                <a:cs typeface="Arial" pitchFamily="34" charset="0"/>
              </a:rPr>
              <a:t>.</a:t>
            </a:r>
            <a:br>
              <a:rPr lang="en-CA" sz="1200" b="1" dirty="0">
                <a:latin typeface="Arial" pitchFamily="34" charset="0"/>
                <a:cs typeface="Arial" pitchFamily="34" charset="0"/>
              </a:rPr>
            </a:br>
            <a:br>
              <a:rPr lang="en-CA" sz="1200" b="1" dirty="0">
                <a:latin typeface="Arial" pitchFamily="34" charset="0"/>
                <a:cs typeface="Arial" pitchFamily="34" charset="0"/>
              </a:rPr>
            </a:br>
            <a:r>
              <a:rPr lang="en-CA" sz="1200" b="1" dirty="0">
                <a:latin typeface="Arial" pitchFamily="34" charset="0"/>
                <a:cs typeface="Arial" pitchFamily="34" charset="0"/>
              </a:rPr>
              <a:t>Refer to Query by Map training module to view the </a:t>
            </a:r>
            <a:r>
              <a:rPr lang="en-CA" sz="1200" b="1" i="1" dirty="0">
                <a:latin typeface="Arial" pitchFamily="34" charset="0"/>
                <a:cs typeface="Arial" pitchFamily="34" charset="0"/>
              </a:rPr>
              <a:t>More Information - Bid by Price Per Hectare</a:t>
            </a:r>
            <a:r>
              <a:rPr lang="en-CA" sz="1200" b="1" dirty="0">
                <a:latin typeface="Arial" pitchFamily="34" charset="0"/>
                <a:cs typeface="Arial" pitchFamily="34" charset="0"/>
              </a:rPr>
              <a:t>.</a:t>
            </a:r>
            <a:endParaRPr lang="en-CA" sz="1200" dirty="0">
              <a:latin typeface="Arial" pitchFamily="34" charset="0"/>
              <a:cs typeface="Arial" pitchFamily="34" charset="0"/>
            </a:endParaRPr>
          </a:p>
        </p:txBody>
      </p:sp>
      <p:sp>
        <p:nvSpPr>
          <p:cNvPr id="4" name="Title 3"/>
          <p:cNvSpPr>
            <a:spLocks noGrp="1"/>
          </p:cNvSpPr>
          <p:nvPr>
            <p:ph type="title" idx="4294967295"/>
          </p:nvPr>
        </p:nvSpPr>
        <p:spPr>
          <a:xfrm>
            <a:off x="228600" y="762000"/>
            <a:ext cx="3581400" cy="731838"/>
          </a:xfrm>
        </p:spPr>
        <p:txBody>
          <a:bodyPr>
            <a:normAutofit/>
          </a:bodyPr>
          <a:lstStyle/>
          <a:p>
            <a:pPr algn="l"/>
            <a:r>
              <a:rPr lang="en-CA" sz="1600" b="1" dirty="0">
                <a:latin typeface="Arial" pitchFamily="34" charset="0"/>
                <a:cs typeface="Arial" pitchFamily="34" charset="0"/>
              </a:rPr>
              <a:t>Bid by Bonus or Price Per Hectare</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85899" y="3853934"/>
            <a:ext cx="2176301" cy="184666"/>
          </a:xfrm>
          <a:prstGeom prst="rect">
            <a:avLst/>
          </a:prstGeom>
        </p:spPr>
        <p:txBody>
          <a:bodyPr wrap="square" lIns="0" tIns="0" rIns="0" bIns="0">
            <a:spAutoFit/>
          </a:bodyPr>
          <a:lstStyle/>
          <a:p>
            <a:r>
              <a:rPr lang="en-CA" sz="1200" i="1" dirty="0">
                <a:latin typeface="Arial" pitchFamily="34" charset="0"/>
                <a:cs typeface="Arial" pitchFamily="34" charset="0"/>
                <a:hlinkClick r:id="rId2"/>
              </a:rPr>
              <a:t>View Add Parcel Screen</a:t>
            </a:r>
            <a:endParaRPr lang="en-CA" sz="1200" i="1" dirty="0">
              <a:latin typeface="Arial" pitchFamily="34" charset="0"/>
              <a:cs typeface="Arial" pitchFamily="34" charset="0"/>
            </a:endParaRPr>
          </a:p>
        </p:txBody>
      </p:sp>
      <p:sp>
        <p:nvSpPr>
          <p:cNvPr id="3" name="Rectangle 2"/>
          <p:cNvSpPr>
            <a:spLocks/>
          </p:cNvSpPr>
          <p:nvPr/>
        </p:nvSpPr>
        <p:spPr>
          <a:xfrm>
            <a:off x="231775" y="1626275"/>
            <a:ext cx="2892425" cy="2215991"/>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Parcel</a:t>
            </a:r>
            <a:r>
              <a:rPr lang="en-CA" sz="1200" dirty="0">
                <a:latin typeface="Arial" pitchFamily="34" charset="0"/>
                <a:cs typeface="Arial" pitchFamily="34" charset="0"/>
              </a:rPr>
              <a:t> screen allows you to add/delete parcels and to enter corresponding client information. There are 2 methods of manually adding Parcels to your Bid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Method 1 - Select Parcel</a:t>
            </a:r>
            <a:br>
              <a:rPr lang="en-CA" sz="1200" b="1" dirty="0">
                <a:latin typeface="Arial" pitchFamily="34" charset="0"/>
                <a:cs typeface="Arial" pitchFamily="34" charset="0"/>
              </a:rPr>
            </a:br>
            <a:r>
              <a:rPr lang="en-CA" sz="1200" b="1" dirty="0">
                <a:latin typeface="Arial" pitchFamily="34" charset="0"/>
                <a:cs typeface="Arial" pitchFamily="34" charset="0"/>
              </a:rPr>
              <a:t>Method 2 - Load from File</a:t>
            </a:r>
          </a:p>
          <a:p>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Clicking on the </a:t>
            </a:r>
            <a:r>
              <a:rPr lang="en-CA" sz="1200" b="1" dirty="0">
                <a:latin typeface="Arial" pitchFamily="34" charset="0"/>
                <a:cs typeface="Arial" pitchFamily="34" charset="0"/>
              </a:rPr>
              <a:t>Add Parcel</a:t>
            </a:r>
            <a:r>
              <a:rPr lang="en-CA" sz="1200" dirty="0">
                <a:latin typeface="Arial" pitchFamily="34" charset="0"/>
                <a:cs typeface="Arial" pitchFamily="34" charset="0"/>
              </a:rPr>
              <a:t> button will display the Add Parcel Screen.</a:t>
            </a:r>
          </a:p>
        </p:txBody>
      </p:sp>
      <p:sp>
        <p:nvSpPr>
          <p:cNvPr id="6" name="Title 5"/>
          <p:cNvSpPr>
            <a:spLocks noGrp="1"/>
          </p:cNvSpPr>
          <p:nvPr>
            <p:ph type="title" idx="4294967295"/>
          </p:nvPr>
        </p:nvSpPr>
        <p:spPr>
          <a:xfrm>
            <a:off x="304800" y="685800"/>
            <a:ext cx="2590800" cy="808038"/>
          </a:xfrm>
        </p:spPr>
        <p:txBody>
          <a:bodyPr>
            <a:normAutofit/>
          </a:bodyPr>
          <a:lstStyle/>
          <a:p>
            <a:pPr algn="l"/>
            <a:r>
              <a:rPr lang="en-CA" sz="1600" b="1" dirty="0">
                <a:latin typeface="Arial" pitchFamily="34" charset="0"/>
                <a:cs typeface="Arial" pitchFamily="34" charset="0"/>
              </a:rPr>
              <a:t>Parcel Tab – add Parcel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43050"/>
            <a:ext cx="59817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module describes the procedure for a Metis Bid Request and how to upload the Metis supporting documentation.</Course_x0020_Description>
    <Module xmlns="d317fc56-cd2a-4fee-83bf-2acf5d88d7a0">Module</Module>
    <Area xmlns="d317fc56-cd2a-4fee-83bf-2acf5d88d7a0">Bidding</Area>
    <Area_x0020_2 xmlns="1509703c-35a2-4cc5-bc03-45b4c99b43c1">Main Page</Area_x0020_2>
    <Course_x0020_Description2 xmlns="1509703c-35a2-4cc5-bc03-45b4c99b43c1" xsi:nil="true"/>
  </documentManagement>
</p:properti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F9290-F33D-457F-8B26-7D921DDF01B0}">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C6F39563-1187-42EA-9468-D3B6A5F54775}">
  <ds:schemaRefs>
    <ds:schemaRef ds:uri="Microsoft.SharePoint.Taxonomy.ContentTypeSync"/>
  </ds:schemaRefs>
</ds:datastoreItem>
</file>

<file path=customXml/itemProps3.xml><?xml version="1.0" encoding="utf-8"?>
<ds:datastoreItem xmlns:ds="http://schemas.openxmlformats.org/officeDocument/2006/customXml" ds:itemID="{B60FA790-8CF9-4014-9153-1D2D65AE2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74452E-70D3-476C-B5C3-D0C338D78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7214</TotalTime>
  <Words>1413</Words>
  <Application>Microsoft Office PowerPoint</Application>
  <PresentationFormat>On-screen Show (4:3)</PresentationFormat>
  <Paragraphs>134</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Freestyle Script</vt:lpstr>
      <vt:lpstr>Office Theme</vt:lpstr>
      <vt:lpstr>Welcome</vt:lpstr>
      <vt:lpstr>Revisions</vt:lpstr>
      <vt:lpstr>Introduction</vt:lpstr>
      <vt:lpstr>Login to ETS</vt:lpstr>
      <vt:lpstr>Bid Request Screen - Tabs</vt:lpstr>
      <vt:lpstr>Request Detail Tab</vt:lpstr>
      <vt:lpstr>Parcel Tab</vt:lpstr>
      <vt:lpstr>Bid by Bonus or Price Per Hectare</vt:lpstr>
      <vt:lpstr>Parcel Tab – add Parcel</vt:lpstr>
      <vt:lpstr>Add Parcel</vt:lpstr>
      <vt:lpstr>Select Parcels to Bid</vt:lpstr>
      <vt:lpstr>Parcel Details</vt:lpstr>
      <vt:lpstr>Metis Supporting Documentation</vt:lpstr>
      <vt:lpstr>Metis Supporting Documentation</vt:lpstr>
      <vt:lpstr>Attach Metis Supporting Documents</vt:lpstr>
      <vt:lpstr>Saving Parcels for Bid</vt:lpstr>
      <vt:lpstr>Add Roles</vt:lpstr>
      <vt:lpstr>Add Roles</vt:lpstr>
      <vt:lpstr>Bid Request Submitted</vt:lpstr>
      <vt:lpstr>Status - Submitted</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Metis Bid Request</dc:title>
  <dc:creator>Karen Chinnery</dc:creator>
  <cp:lastModifiedBy>Lynn McIntosh</cp:lastModifiedBy>
  <cp:revision>165</cp:revision>
  <cp:lastPrinted>2013-07-22T17:11:54Z</cp:lastPrinted>
  <dcterms:created xsi:type="dcterms:W3CDTF">2012-06-04T22:49:26Z</dcterms:created>
  <dcterms:modified xsi:type="dcterms:W3CDTF">2025-10-28T20:15:35Z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2020-12-10T18:55:13Z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4bcdf006-93d1-49a1-8df6-8c395957e40e</vt:lpwstr>
  </property>
  <property fmtid="{D5CDD505-2E9C-101B-9397-08002B2CF9AE}" pid="9" name="MSIP_Label_abf2ea38-542c-4b75-bd7d-582ec36a519f_ContentBits">
    <vt:lpwstr>2</vt:lpwstr>
  </property>
</Properties>
</file>