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3"/>
  </p:notesMasterIdLst>
  <p:sldIdLst>
    <p:sldId id="258" r:id="rId6"/>
    <p:sldId id="274" r:id="rId7"/>
    <p:sldId id="257" r:id="rId8"/>
    <p:sldId id="259" r:id="rId9"/>
    <p:sldId id="260" r:id="rId10"/>
    <p:sldId id="261" r:id="rId11"/>
    <p:sldId id="262" r:id="rId12"/>
    <p:sldId id="263" r:id="rId13"/>
    <p:sldId id="264" r:id="rId14"/>
    <p:sldId id="276" r:id="rId15"/>
    <p:sldId id="265" r:id="rId16"/>
    <p:sldId id="266" r:id="rId17"/>
    <p:sldId id="267" r:id="rId18"/>
    <p:sldId id="268" r:id="rId19"/>
    <p:sldId id="269" r:id="rId20"/>
    <p:sldId id="270" r:id="rId21"/>
    <p:sldId id="271"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273"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92" d="100"/>
          <a:sy n="92" d="100"/>
        </p:scale>
        <p:origin x="1032" y="84"/>
      </p:cViewPr>
      <p:guideLst>
        <p:guide orient="horz" pos="2160"/>
        <p:guide pos="2880"/>
      </p:guideLst>
    </p:cSldViewPr>
  </p:slideViewPr>
  <p:outlineViewPr>
    <p:cViewPr>
      <p:scale>
        <a:sx n="33" d="100"/>
        <a:sy n="33" d="100"/>
      </p:scale>
      <p:origin x="0" y="1956"/>
    </p:cViewPr>
  </p:outlineViewPr>
  <p:notesTextViewPr>
    <p:cViewPr>
      <p:scale>
        <a:sx n="100" d="100"/>
        <a:sy n="100" d="100"/>
      </p:scale>
      <p:origin x="0" y="0"/>
    </p:cViewPr>
  </p:notesTextViewPr>
  <p:sorterViewPr>
    <p:cViewPr>
      <p:scale>
        <a:sx n="100" d="100"/>
        <a:sy n="100" d="100"/>
      </p:scale>
      <p:origin x="0" y="107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B17569-E5CD-4207-A489-2B733C2CA4E8}" type="datetimeFigureOut">
              <a:rPr lang="en-CA" smtClean="0"/>
              <a:t>2025-10-28</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243893A-A50C-4A73-8907-7BE20322AA53}" type="slidenum">
              <a:rPr lang="en-CA" smtClean="0"/>
              <a:t>‹#›</a:t>
            </a:fld>
            <a:endParaRPr lang="en-CA"/>
          </a:p>
        </p:txBody>
      </p:sp>
    </p:spTree>
    <p:extLst>
      <p:ext uri="{BB962C8B-B14F-4D97-AF65-F5344CB8AC3E}">
        <p14:creationId xmlns:p14="http://schemas.microsoft.com/office/powerpoint/2010/main" val="2759846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43893A-A50C-4A73-8907-7BE20322AA53}" type="slidenum">
              <a:rPr lang="en-CA" smtClean="0"/>
              <a:t>6</a:t>
            </a:fld>
            <a:endParaRPr lang="en-CA"/>
          </a:p>
        </p:txBody>
      </p:sp>
    </p:spTree>
    <p:extLst>
      <p:ext uri="{BB962C8B-B14F-4D97-AF65-F5344CB8AC3E}">
        <p14:creationId xmlns:p14="http://schemas.microsoft.com/office/powerpoint/2010/main" val="60979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43893A-A50C-4A73-8907-7BE20322AA53}" type="slidenum">
              <a:rPr lang="en-CA" smtClean="0"/>
              <a:t>12</a:t>
            </a:fld>
            <a:endParaRPr lang="en-CA"/>
          </a:p>
        </p:txBody>
      </p:sp>
    </p:spTree>
    <p:extLst>
      <p:ext uri="{BB962C8B-B14F-4D97-AF65-F5344CB8AC3E}">
        <p14:creationId xmlns:p14="http://schemas.microsoft.com/office/powerpoint/2010/main" val="110025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43893A-A50C-4A73-8907-7BE20322AA53}" type="slidenum">
              <a:rPr lang="en-CA" smtClean="0"/>
              <a:t>13</a:t>
            </a:fld>
            <a:endParaRPr lang="en-CA"/>
          </a:p>
        </p:txBody>
      </p:sp>
    </p:spTree>
    <p:extLst>
      <p:ext uri="{BB962C8B-B14F-4D97-AF65-F5344CB8AC3E}">
        <p14:creationId xmlns:p14="http://schemas.microsoft.com/office/powerpoint/2010/main" val="1171142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243893A-A50C-4A73-8907-7BE20322AA53}" type="slidenum">
              <a:rPr lang="en-CA" smtClean="0"/>
              <a:t>34</a:t>
            </a:fld>
            <a:endParaRPr lang="en-CA"/>
          </a:p>
        </p:txBody>
      </p:sp>
    </p:spTree>
    <p:extLst>
      <p:ext uri="{BB962C8B-B14F-4D97-AF65-F5344CB8AC3E}">
        <p14:creationId xmlns:p14="http://schemas.microsoft.com/office/powerpoint/2010/main" val="327652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F45CBD2-F329-479D-BD93-C4BAB364A1FE}"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F45CBD2-F329-479D-BD93-C4BAB364A1FE}"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F45CBD2-F329-479D-BD93-C4BAB364A1FE}"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F45CBD2-F329-479D-BD93-C4BAB364A1FE}"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45CBD2-F329-479D-BD93-C4BAB364A1FE}"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F45CBD2-F329-479D-BD93-C4BAB364A1FE}" type="datetimeFigureOut">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F45CBD2-F329-479D-BD93-C4BAB364A1FE}" type="datetimeFigureOut">
              <a:rPr lang="en-CA" smtClean="0"/>
              <a:t>2025-10-28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F45CBD2-F329-479D-BD93-C4BAB364A1FE}" type="datetimeFigureOut">
              <a:rPr lang="en-CA" smtClean="0"/>
              <a:t>2025-10-28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5CBD2-F329-479D-BD93-C4BAB364A1FE}" type="datetimeFigureOut">
              <a:rPr lang="en-CA" smtClean="0"/>
              <a:t>2025-10-28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45CBD2-F329-479D-BD93-C4BAB364A1FE}" type="datetimeFigureOut">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45CBD2-F329-479D-BD93-C4BAB364A1FE}" type="datetimeFigureOut">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51EBE0A-0FF1-42D3-80BC-9C4AAAC4DBDC}" type="slidenum">
              <a:rPr lang="en-CA" smtClean="0"/>
              <a:t>‹#›</a:t>
            </a:fld>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5CBD2-F329-479D-BD93-C4BAB364A1FE}" type="datetimeFigureOut">
              <a:rPr lang="en-CA" smtClean="0"/>
              <a:t>2025-10-28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1EBE0A-0FF1-42D3-80BC-9C4AAAC4DBDC}" type="slidenum">
              <a:rPr lang="en-CA" smtClean="0"/>
              <a:t>‹#›</a:t>
            </a:fld>
            <a:endParaRPr lang="en-CA"/>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81001"/>
            <a:ext cx="1219200" cy="276999"/>
          </a:xfrm>
          <a:prstGeom prst="rect">
            <a:avLst/>
          </a:prstGeom>
          <a:noFill/>
        </p:spPr>
        <p:txBody>
          <a:bodyPr wrap="square" rtlCol="0">
            <a:spAutoFit/>
          </a:bodyPr>
          <a:lstStyle/>
          <a:p>
            <a:r>
              <a:rPr lang="en-US" sz="1200" dirty="0">
                <a:latin typeface="Arial" pitchFamily="34" charset="0"/>
                <a:cs typeface="Arial" pitchFamily="34" charset="0"/>
              </a:rPr>
              <a:t>Page </a:t>
            </a:r>
            <a:fld id="{F40C655D-1A80-4511-A93E-130FE7E90FF6}" type="slidenum">
              <a:rPr lang="en-US" sz="1200" smtClean="0">
                <a:latin typeface="Arial" pitchFamily="34" charset="0"/>
                <a:cs typeface="Arial" pitchFamily="34" charset="0"/>
              </a:rPr>
              <a:t>‹#›</a:t>
            </a:fld>
            <a:r>
              <a:rPr lang="en-US" sz="1200" dirty="0">
                <a:latin typeface="Arial" pitchFamily="34" charset="0"/>
                <a:cs typeface="Arial" pitchFamily="34" charset="0"/>
              </a:rPr>
              <a:t> of 47</a:t>
            </a:r>
            <a:endParaRPr lang="en-CA" sz="1200" dirty="0">
              <a:latin typeface="Arial" pitchFamily="34" charset="0"/>
              <a:cs typeface="Arial" pitchFamily="34" charset="0"/>
            </a:endParaRPr>
          </a:p>
        </p:txBody>
      </p:sp>
      <p:grpSp>
        <p:nvGrpSpPr>
          <p:cNvPr id="11" name="Group 10"/>
          <p:cNvGrpSpPr/>
          <p:nvPr userDrawn="1"/>
        </p:nvGrpSpPr>
        <p:grpSpPr>
          <a:xfrm>
            <a:off x="179512" y="-68284"/>
            <a:ext cx="8964488" cy="923330"/>
            <a:chOff x="179512" y="4026424"/>
            <a:chExt cx="8964488" cy="923330"/>
          </a:xfrm>
        </p:grpSpPr>
        <p:grpSp>
          <p:nvGrpSpPr>
            <p:cNvPr id="12" name="Group 11"/>
            <p:cNvGrpSpPr/>
            <p:nvPr userDrawn="1"/>
          </p:nvGrpSpPr>
          <p:grpSpPr>
            <a:xfrm>
              <a:off x="179512" y="4094164"/>
              <a:ext cx="8964488" cy="787850"/>
              <a:chOff x="390128" y="3908965"/>
              <a:chExt cx="8638456" cy="787850"/>
            </a:xfrm>
          </p:grpSpPr>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3" name="TextBox 12"/>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Bidding</a:t>
              </a:r>
            </a:p>
            <a:p>
              <a:pPr algn="r"/>
              <a:r>
                <a:rPr lang="en-CA" baseline="0" dirty="0">
                  <a:solidFill>
                    <a:schemeClr val="bg1"/>
                  </a:solidFill>
                </a:rPr>
                <a:t>Government of Alberta</a:t>
              </a:r>
            </a:p>
          </p:txBody>
        </p:sp>
      </p:grpSp>
      <p:sp>
        <p:nvSpPr>
          <p:cNvPr id="8" name="MSIPCMContentMarking" descr="{&quot;HashCode&quot;:-1542678785,&quot;Placement&quot;:&quot;Footer&quot;,&quot;Top&quot;:517.997253,&quot;Left&quot;:0.0,&quot;SlideWidth&quot;:72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1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3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17.xml"/></Relationships>
</file>

<file path=ppt/slides/_rels/slide4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hyperlink" Target="mailto:Bidding.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 Id="rId4" Type="http://schemas.openxmlformats.org/officeDocument/2006/relationships/hyperlink" Target="mailto:OSTenure@gov.ab.c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mailto:Bidding.Energy@gov.ab.ca"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onboardenergytraining/ObjectFiles/AddParcelScreen.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286251" y="2057400"/>
            <a:ext cx="4476749" cy="2215991"/>
          </a:xfrm>
          <a:prstGeom prst="rect">
            <a:avLst/>
          </a:prstGeom>
        </p:spPr>
        <p:txBody>
          <a:bodyPr wrap="square" lIns="0" tIns="0" rIns="0" bIns="0">
            <a:spAutoFit/>
          </a:bodyPr>
          <a:lstStyle/>
          <a:p>
            <a:r>
              <a:rPr lang="en-CA" sz="1200" dirty="0">
                <a:latin typeface="Arial" pitchFamily="34" charset="0"/>
                <a:cs typeface="Arial" pitchFamily="34" charset="0"/>
              </a:rPr>
              <a:t>Your total bid includes the bonus, rent at $3.50/ha or $50.00 whichever is greater, and an agreement fee of $625.00.</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A bonus offer of less than $35.00 per hectare for a lease or a licence will not be considered.</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Electronic Funds Transfer (EFT) is the only method of payment for bids.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In order for you to create bid requests, you MUST have a </a:t>
            </a:r>
            <a:r>
              <a:rPr lang="en-CA" sz="1200" b="1" dirty="0">
                <a:latin typeface="Arial" pitchFamily="34" charset="0"/>
                <a:cs typeface="Arial" pitchFamily="34" charset="0"/>
              </a:rPr>
              <a:t>Creator</a:t>
            </a:r>
            <a:r>
              <a:rPr lang="en-CA" sz="1200" dirty="0">
                <a:latin typeface="Arial" pitchFamily="34" charset="0"/>
                <a:cs typeface="Arial" pitchFamily="34" charset="0"/>
              </a:rPr>
              <a:t> role. Once a bid request is created, it can be submitted by someone who has been assigned the role of </a:t>
            </a:r>
            <a:r>
              <a:rPr lang="en-CA" sz="1200" b="1" dirty="0">
                <a:latin typeface="Arial" pitchFamily="34" charset="0"/>
                <a:cs typeface="Arial" pitchFamily="34" charset="0"/>
              </a:rPr>
              <a:t>Submitter</a:t>
            </a:r>
            <a:r>
              <a:rPr lang="en-CA" sz="1200" dirty="0">
                <a:latin typeface="Arial" pitchFamily="34" charset="0"/>
                <a:cs typeface="Arial" pitchFamily="34" charset="0"/>
              </a:rPr>
              <a:t>.</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p:txBody>
          <a:bodyPr>
            <a:normAutofit/>
          </a:bodyPr>
          <a:lstStyle/>
          <a:p>
            <a:r>
              <a:rPr lang="en-CA" sz="100" dirty="0">
                <a:solidFill>
                  <a:schemeClr val="bg1"/>
                </a:solidFill>
              </a:rPr>
              <a:t>Welcome</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68437"/>
            <a:ext cx="4468813"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6200" y="3087469"/>
            <a:ext cx="4464921"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Initiate Bid Request</a:t>
            </a: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609600"/>
            <a:ext cx="5257800" cy="808038"/>
          </a:xfrm>
        </p:spPr>
        <p:txBody>
          <a:bodyPr>
            <a:normAutofit/>
          </a:bodyPr>
          <a:lstStyle/>
          <a:p>
            <a:pPr algn="l"/>
            <a:r>
              <a:rPr lang="en-CA" sz="1600" b="1" dirty="0">
                <a:latin typeface="Arial" pitchFamily="34" charset="0"/>
                <a:cs typeface="Arial" pitchFamily="34" charset="0"/>
              </a:rPr>
              <a:t>Add Parcel using Select Parcel Method (Continued)</a:t>
            </a:r>
          </a:p>
        </p:txBody>
      </p:sp>
      <p:sp>
        <p:nvSpPr>
          <p:cNvPr id="3" name="Rectangle 2"/>
          <p:cNvSpPr/>
          <p:nvPr/>
        </p:nvSpPr>
        <p:spPr>
          <a:xfrm>
            <a:off x="5410200" y="1458248"/>
            <a:ext cx="3048000" cy="3647152"/>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Bonus</a:t>
            </a:r>
            <a:r>
              <a:rPr lang="en-CA" sz="1050" dirty="0">
                <a:latin typeface="Arial" pitchFamily="34" charset="0"/>
                <a:cs typeface="Arial" pitchFamily="34" charset="0"/>
              </a:rPr>
              <a:t> - You must enter the total money value (Bonus) you are bidding for each parcel you selected.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Mineral</a:t>
            </a:r>
            <a:r>
              <a:rPr lang="en-CA" sz="1050" dirty="0">
                <a:latin typeface="Arial" pitchFamily="34" charset="0"/>
                <a:cs typeface="Arial" pitchFamily="34" charset="0"/>
              </a:rPr>
              <a:t> </a:t>
            </a:r>
            <a:r>
              <a:rPr lang="en-CA" sz="1050" b="1" dirty="0">
                <a:latin typeface="Arial" pitchFamily="34" charset="0"/>
                <a:cs typeface="Arial" pitchFamily="34" charset="0"/>
              </a:rPr>
              <a:t>Type</a:t>
            </a:r>
            <a:r>
              <a:rPr lang="en-CA" sz="1050" dirty="0">
                <a:latin typeface="Arial" pitchFamily="34" charset="0"/>
                <a:cs typeface="Arial" pitchFamily="34" charset="0"/>
              </a:rPr>
              <a:t> - Mineral type of the parcel (PNG or OS). You can change the order of parcels to OS Mineral Type first by clicking on the Mineral Type column header.</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Agreement</a:t>
            </a:r>
            <a:r>
              <a:rPr lang="en-CA" sz="1050" dirty="0">
                <a:latin typeface="Arial" pitchFamily="34" charset="0"/>
                <a:cs typeface="Arial" pitchFamily="34" charset="0"/>
              </a:rPr>
              <a:t> </a:t>
            </a:r>
            <a:r>
              <a:rPr lang="en-CA" sz="1050" b="1" dirty="0">
                <a:latin typeface="Arial" pitchFamily="34" charset="0"/>
                <a:cs typeface="Arial" pitchFamily="34" charset="0"/>
              </a:rPr>
              <a:t>type</a:t>
            </a:r>
            <a:r>
              <a:rPr lang="en-CA" sz="1050" dirty="0">
                <a:latin typeface="Arial" pitchFamily="34" charset="0"/>
                <a:cs typeface="Arial" pitchFamily="34" charset="0"/>
              </a:rPr>
              <a:t> - Agreement type of the parcel (Lease, Licence or Permit).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Metis</a:t>
            </a:r>
            <a:r>
              <a:rPr lang="en-CA" sz="1050" dirty="0">
                <a:latin typeface="Arial" pitchFamily="34" charset="0"/>
                <a:cs typeface="Arial" pitchFamily="34" charset="0"/>
              </a:rPr>
              <a:t> - The Yes/No flag indicates if the parcel is a Metis parcel.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Parcel</a:t>
            </a:r>
            <a:r>
              <a:rPr lang="en-CA" sz="1050" dirty="0">
                <a:latin typeface="Arial" pitchFamily="34" charset="0"/>
                <a:cs typeface="Arial" pitchFamily="34" charset="0"/>
              </a:rPr>
              <a:t> </a:t>
            </a:r>
            <a:r>
              <a:rPr lang="en-CA" sz="1050" b="1" dirty="0">
                <a:latin typeface="Arial" pitchFamily="34" charset="0"/>
                <a:cs typeface="Arial" pitchFamily="34" charset="0"/>
              </a:rPr>
              <a:t>Number</a:t>
            </a:r>
            <a:r>
              <a:rPr lang="en-CA" sz="1050" dirty="0">
                <a:latin typeface="Arial" pitchFamily="34" charset="0"/>
                <a:cs typeface="Arial" pitchFamily="34" charset="0"/>
              </a:rPr>
              <a:t> - Clicking on a parcel number will show the land and rights associated with the parcel.</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Select</a:t>
            </a:r>
            <a:r>
              <a:rPr lang="en-CA" sz="1050" dirty="0">
                <a:latin typeface="Arial" pitchFamily="34" charset="0"/>
                <a:cs typeface="Arial" pitchFamily="34" charset="0"/>
              </a:rPr>
              <a:t> </a:t>
            </a:r>
            <a:r>
              <a:rPr lang="en-CA" sz="1050" b="1" dirty="0">
                <a:latin typeface="Arial" pitchFamily="34" charset="0"/>
                <a:cs typeface="Arial" pitchFamily="34" charset="0"/>
              </a:rPr>
              <a:t>Parcel</a:t>
            </a:r>
            <a:r>
              <a:rPr lang="en-CA" sz="1050" dirty="0">
                <a:latin typeface="Arial" pitchFamily="34" charset="0"/>
                <a:cs typeface="Arial" pitchFamily="34" charset="0"/>
              </a:rPr>
              <a:t> - Clicking on the box beside the Parcel number will select that parcel.</a:t>
            </a:r>
          </a:p>
          <a:p>
            <a:pPr marL="171450" indent="-171450">
              <a:buFont typeface="Arial" pitchFamily="34" charset="0"/>
              <a:buChar char="•"/>
            </a:pPr>
            <a:endParaRPr lang="en-CA" sz="1050" dirty="0">
              <a:latin typeface="Arial" pitchFamily="34" charset="0"/>
              <a:cs typeface="Arial"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428750"/>
            <a:ext cx="44100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10395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029200" y="1905000"/>
            <a:ext cx="3429001" cy="1107996"/>
          </a:xfrm>
          <a:prstGeom prst="rect">
            <a:avLst/>
          </a:prstGeom>
        </p:spPr>
        <p:txBody>
          <a:bodyPr wrap="square" lIns="0" tIns="0" rIns="0" bIns="0">
            <a:spAutoFit/>
          </a:bodyPr>
          <a:lstStyle/>
          <a:p>
            <a:r>
              <a:rPr lang="en-CA" sz="1200" dirty="0">
                <a:latin typeface="Arial" pitchFamily="34" charset="0"/>
                <a:cs typeface="Arial" pitchFamily="34" charset="0"/>
              </a:rPr>
              <a:t>Use the </a:t>
            </a:r>
            <a:r>
              <a:rPr lang="en-CA" sz="1200" b="1" dirty="0">
                <a:latin typeface="Arial" pitchFamily="34" charset="0"/>
                <a:cs typeface="Arial" pitchFamily="34" charset="0"/>
              </a:rPr>
              <a:t>Load from File</a:t>
            </a:r>
            <a:r>
              <a:rPr lang="en-CA" sz="1200" dirty="0">
                <a:latin typeface="Arial" pitchFamily="34" charset="0"/>
                <a:cs typeface="Arial" pitchFamily="34" charset="0"/>
              </a:rPr>
              <a:t> method to load your parcels, monetary values and client information from an XML or CSV file that was created using your in-house system.</a:t>
            </a:r>
          </a:p>
          <a:p>
            <a:endParaRPr lang="en-CA" sz="1200" dirty="0">
              <a:latin typeface="Arial" pitchFamily="34" charset="0"/>
              <a:cs typeface="Arial" pitchFamily="34" charset="0"/>
            </a:endParaRPr>
          </a:p>
          <a:p>
            <a:endParaRPr lang="en-CA" sz="1200" dirty="0">
              <a:solidFill>
                <a:srgbClr val="FF0000"/>
              </a:solidFill>
              <a:latin typeface="Arial" pitchFamily="34" charset="0"/>
              <a:cs typeface="Arial" pitchFamily="34" charset="0"/>
            </a:endParaRPr>
          </a:p>
        </p:txBody>
      </p:sp>
      <p:sp>
        <p:nvSpPr>
          <p:cNvPr id="5" name="Title 4"/>
          <p:cNvSpPr>
            <a:spLocks noGrp="1"/>
          </p:cNvSpPr>
          <p:nvPr>
            <p:ph type="title" idx="4294967295"/>
          </p:nvPr>
        </p:nvSpPr>
        <p:spPr>
          <a:xfrm>
            <a:off x="609600" y="792162"/>
            <a:ext cx="4191000" cy="579438"/>
          </a:xfrm>
        </p:spPr>
        <p:txBody>
          <a:bodyPr>
            <a:normAutofit/>
          </a:bodyPr>
          <a:lstStyle/>
          <a:p>
            <a:pPr algn="l"/>
            <a:r>
              <a:rPr lang="en-CA" sz="1600" b="1" dirty="0">
                <a:latin typeface="Arial" pitchFamily="34" charset="0"/>
                <a:cs typeface="Arial" pitchFamily="34" charset="0"/>
              </a:rPr>
              <a:t>Add Parcel using Load from File Method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 y="1447800"/>
            <a:ext cx="4373602" cy="2721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257800" y="3153826"/>
            <a:ext cx="2671264" cy="2031325"/>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Load</a:t>
            </a:r>
            <a:r>
              <a:rPr lang="en-CA" sz="1050" dirty="0">
                <a:latin typeface="Arial" pitchFamily="34" charset="0"/>
                <a:cs typeface="Arial" pitchFamily="34" charset="0"/>
              </a:rPr>
              <a:t> </a:t>
            </a:r>
            <a:r>
              <a:rPr lang="en-CA" sz="1050" b="1" dirty="0">
                <a:latin typeface="Arial" pitchFamily="34" charset="0"/>
                <a:cs typeface="Arial" pitchFamily="34" charset="0"/>
              </a:rPr>
              <a:t>from</a:t>
            </a:r>
            <a:r>
              <a:rPr lang="en-CA" sz="1050" dirty="0">
                <a:latin typeface="Arial" pitchFamily="34" charset="0"/>
                <a:cs typeface="Arial" pitchFamily="34" charset="0"/>
              </a:rPr>
              <a:t> </a:t>
            </a:r>
            <a:r>
              <a:rPr lang="en-CA" sz="1050" b="1" dirty="0">
                <a:latin typeface="Arial" pitchFamily="34" charset="0"/>
                <a:cs typeface="Arial" pitchFamily="34" charset="0"/>
              </a:rPr>
              <a:t>File</a:t>
            </a:r>
            <a:r>
              <a:rPr lang="en-CA" sz="1050" dirty="0">
                <a:latin typeface="Arial" pitchFamily="34" charset="0"/>
                <a:cs typeface="Arial" pitchFamily="34" charset="0"/>
              </a:rPr>
              <a:t> - Select the Load from File button.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Browse</a:t>
            </a:r>
            <a:r>
              <a:rPr lang="en-CA" sz="1050" dirty="0">
                <a:latin typeface="Arial" pitchFamily="34" charset="0"/>
                <a:cs typeface="Arial" pitchFamily="34" charset="0"/>
              </a:rPr>
              <a:t> - Click Browse to find the file containing the XML or CSV file you have created.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Select</a:t>
            </a:r>
            <a:r>
              <a:rPr lang="en-CA" sz="1050" dirty="0">
                <a:latin typeface="Arial" pitchFamily="34" charset="0"/>
                <a:cs typeface="Arial" pitchFamily="34" charset="0"/>
              </a:rPr>
              <a:t> - Select the file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OK</a:t>
            </a:r>
            <a:r>
              <a:rPr lang="en-CA" sz="1050" dirty="0">
                <a:latin typeface="Arial" pitchFamily="34" charset="0"/>
                <a:cs typeface="Arial" pitchFamily="34" charset="0"/>
              </a:rPr>
              <a:t> - Clicking on the OK button will populate the Parcel screen with the information from the XML or CSV file.</a:t>
            </a:r>
          </a:p>
        </p:txBody>
      </p:sp>
    </p:spTree>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495800" y="838200"/>
            <a:ext cx="4191000" cy="677108"/>
          </a:xfrm>
          <a:prstGeom prst="rect">
            <a:avLst/>
          </a:prstGeom>
        </p:spPr>
        <p:txBody>
          <a:bodyPr wrap="square" lIns="0" tIns="0" rIns="0" bIns="0">
            <a:spAutoFit/>
          </a:bodyPr>
          <a:lstStyle/>
          <a:p>
            <a:r>
              <a:rPr lang="en-CA" sz="1100" dirty="0">
                <a:latin typeface="Arial" pitchFamily="34" charset="0"/>
                <a:cs typeface="Arial" pitchFamily="34" charset="0"/>
              </a:rPr>
              <a:t>In the Add Parcel screen, you must add the client information (</a:t>
            </a:r>
            <a:r>
              <a:rPr lang="en-CA" sz="1100" b="1" dirty="0">
                <a:latin typeface="Arial" pitchFamily="34" charset="0"/>
                <a:cs typeface="Arial" pitchFamily="34" charset="0"/>
              </a:rPr>
              <a:t>Lessee(s), Designated Representative, and Confidential Rental </a:t>
            </a:r>
            <a:r>
              <a:rPr lang="en-CA" sz="1100" b="1" dirty="0" err="1">
                <a:latin typeface="Arial" pitchFamily="34" charset="0"/>
                <a:cs typeface="Arial" pitchFamily="34" charset="0"/>
              </a:rPr>
              <a:t>Payor</a:t>
            </a:r>
            <a:r>
              <a:rPr lang="en-CA" sz="1100" dirty="0">
                <a:latin typeface="Arial" pitchFamily="34" charset="0"/>
                <a:cs typeface="Arial" pitchFamily="34" charset="0"/>
              </a:rPr>
              <a:t>) for the parcels you are bidding on. Once you have filled in the information, click OK.</a:t>
            </a:r>
          </a:p>
        </p:txBody>
      </p:sp>
      <p:sp>
        <p:nvSpPr>
          <p:cNvPr id="5" name="Title 4"/>
          <p:cNvSpPr>
            <a:spLocks noGrp="1"/>
          </p:cNvSpPr>
          <p:nvPr>
            <p:ph type="title" idx="4294967295"/>
          </p:nvPr>
        </p:nvSpPr>
        <p:spPr>
          <a:xfrm>
            <a:off x="609600" y="639762"/>
            <a:ext cx="3352800" cy="731838"/>
          </a:xfrm>
        </p:spPr>
        <p:txBody>
          <a:bodyPr>
            <a:normAutofit/>
          </a:bodyPr>
          <a:lstStyle/>
          <a:p>
            <a:pPr algn="l"/>
            <a:r>
              <a:rPr lang="en-CA" sz="1600" b="1" dirty="0">
                <a:latin typeface="Arial" pitchFamily="34" charset="0"/>
                <a:cs typeface="Arial" pitchFamily="34" charset="0"/>
              </a:rPr>
              <a:t>Add Parcel – Client Information</a:t>
            </a:r>
          </a:p>
        </p:txBody>
      </p:sp>
      <p:sp>
        <p:nvSpPr>
          <p:cNvPr id="6" name="Rectangle 5"/>
          <p:cNvSpPr/>
          <p:nvPr/>
        </p:nvSpPr>
        <p:spPr>
          <a:xfrm>
            <a:off x="4343400" y="1524000"/>
            <a:ext cx="4572000" cy="5032147"/>
          </a:xfrm>
          <a:prstGeom prst="rect">
            <a:avLst/>
          </a:prstGeom>
        </p:spPr>
        <p:txBody>
          <a:bodyPr>
            <a:spAutoFit/>
          </a:bodyPr>
          <a:lstStyle/>
          <a:p>
            <a:pPr marL="171450" lvl="0" indent="-171450">
              <a:buFont typeface="Arial" pitchFamily="34" charset="0"/>
              <a:buChar char="•"/>
            </a:pPr>
            <a:r>
              <a:rPr lang="en-CA" sz="1000" b="1" dirty="0">
                <a:solidFill>
                  <a:prstClr val="black"/>
                </a:solidFill>
                <a:latin typeface="Arial" pitchFamily="34" charset="0"/>
                <a:cs typeface="Arial" pitchFamily="34" charset="0"/>
              </a:rPr>
              <a:t>Default</a:t>
            </a:r>
            <a:r>
              <a:rPr lang="en-CA" sz="1000" dirty="0">
                <a:solidFill>
                  <a:prstClr val="black"/>
                </a:solidFill>
                <a:latin typeface="Arial" pitchFamily="34" charset="0"/>
                <a:cs typeface="Arial" pitchFamily="34" charset="0"/>
              </a:rPr>
              <a:t> </a:t>
            </a:r>
            <a:r>
              <a:rPr lang="en-CA" sz="1000" b="1" dirty="0">
                <a:solidFill>
                  <a:prstClr val="black"/>
                </a:solidFill>
                <a:latin typeface="Arial" pitchFamily="34" charset="0"/>
                <a:cs typeface="Arial" pitchFamily="34" charset="0"/>
              </a:rPr>
              <a:t>Client</a:t>
            </a:r>
            <a:r>
              <a:rPr lang="en-CA" sz="1000" dirty="0">
                <a:solidFill>
                  <a:prstClr val="black"/>
                </a:solidFill>
                <a:latin typeface="Arial" pitchFamily="34" charset="0"/>
                <a:cs typeface="Arial" pitchFamily="34" charset="0"/>
              </a:rPr>
              <a:t> </a:t>
            </a:r>
            <a:r>
              <a:rPr lang="en-CA" sz="1000" b="1" dirty="0">
                <a:solidFill>
                  <a:prstClr val="black"/>
                </a:solidFill>
                <a:latin typeface="Arial" pitchFamily="34" charset="0"/>
                <a:cs typeface="Arial" pitchFamily="34" charset="0"/>
              </a:rPr>
              <a:t>Name</a:t>
            </a:r>
            <a:r>
              <a:rPr lang="en-CA" sz="1000" dirty="0">
                <a:solidFill>
                  <a:prstClr val="black"/>
                </a:solidFill>
                <a:latin typeface="Arial" pitchFamily="34" charset="0"/>
                <a:cs typeface="Arial" pitchFamily="34" charset="0"/>
              </a:rPr>
              <a:t> - Clicking on the Default Client Name button will default your client name as the Lessee, Designated Representative and Confidential Rental </a:t>
            </a:r>
            <a:r>
              <a:rPr lang="en-CA" sz="1000" dirty="0" err="1">
                <a:solidFill>
                  <a:prstClr val="black"/>
                </a:solidFill>
                <a:latin typeface="Arial" pitchFamily="34" charset="0"/>
                <a:cs typeface="Arial" pitchFamily="34" charset="0"/>
              </a:rPr>
              <a:t>Payor</a:t>
            </a:r>
            <a:r>
              <a:rPr lang="en-CA" sz="1000" dirty="0">
                <a:solidFill>
                  <a:prstClr val="black"/>
                </a:solidFill>
                <a:latin typeface="Arial" pitchFamily="34" charset="0"/>
                <a:cs typeface="Arial" pitchFamily="34" charset="0"/>
              </a:rPr>
              <a:t> for the parcel(s).</a:t>
            </a:r>
          </a:p>
          <a:p>
            <a:pPr marL="171450" lvl="0" indent="-171450">
              <a:buFont typeface="Arial" pitchFamily="34" charset="0"/>
              <a:buChar char="•"/>
            </a:pPr>
            <a:endParaRPr lang="en-US" sz="1000" dirty="0">
              <a:solidFill>
                <a:prstClr val="black"/>
              </a:solidFill>
              <a:latin typeface="Arial" pitchFamily="34" charset="0"/>
              <a:cs typeface="Arial" pitchFamily="34" charset="0"/>
            </a:endParaRPr>
          </a:p>
          <a:p>
            <a:pPr marL="171450" lvl="0" indent="-171450">
              <a:buFont typeface="Arial" pitchFamily="34" charset="0"/>
              <a:buChar char="•"/>
            </a:pPr>
            <a:r>
              <a:rPr lang="en-CA" sz="1000" b="1" dirty="0">
                <a:solidFill>
                  <a:prstClr val="black"/>
                </a:solidFill>
                <a:latin typeface="Arial" pitchFamily="34" charset="0"/>
                <a:cs typeface="Arial" pitchFamily="34" charset="0"/>
              </a:rPr>
              <a:t>Lessee</a:t>
            </a:r>
            <a:r>
              <a:rPr lang="en-CA" sz="1000" dirty="0">
                <a:solidFill>
                  <a:prstClr val="black"/>
                </a:solidFill>
                <a:latin typeface="Arial" pitchFamily="34" charset="0"/>
                <a:cs typeface="Arial" pitchFamily="34" charset="0"/>
              </a:rPr>
              <a:t> - The Lessee is the client who has an interest in the lease, licence or permit.</a:t>
            </a:r>
          </a:p>
          <a:p>
            <a:pPr marL="171450" lvl="0" indent="-171450">
              <a:buFont typeface="Arial" pitchFamily="34" charset="0"/>
              <a:buChar char="•"/>
            </a:pPr>
            <a:endParaRPr lang="en-US" sz="1000" dirty="0">
              <a:solidFill>
                <a:prstClr val="black"/>
              </a:solidFill>
              <a:latin typeface="Arial" pitchFamily="34" charset="0"/>
              <a:cs typeface="Arial" pitchFamily="34" charset="0"/>
            </a:endParaRPr>
          </a:p>
          <a:p>
            <a:pPr marL="171450" lvl="0" indent="-171450">
              <a:buFont typeface="Arial" pitchFamily="34" charset="0"/>
              <a:buChar char="•"/>
            </a:pPr>
            <a:r>
              <a:rPr lang="en-CA" sz="1000" b="1" dirty="0">
                <a:solidFill>
                  <a:prstClr val="black"/>
                </a:solidFill>
                <a:latin typeface="Arial" pitchFamily="34" charset="0"/>
                <a:cs typeface="Arial" pitchFamily="34" charset="0"/>
              </a:rPr>
              <a:t>Percent</a:t>
            </a:r>
            <a:r>
              <a:rPr lang="en-CA" sz="1000" dirty="0">
                <a:solidFill>
                  <a:prstClr val="black"/>
                </a:solidFill>
                <a:latin typeface="Arial" pitchFamily="34" charset="0"/>
                <a:cs typeface="Arial" pitchFamily="34" charset="0"/>
              </a:rPr>
              <a:t> - Each Lessee's interest must be shown as a percentage and the total of all the percentages must be 100 percent.</a:t>
            </a:r>
          </a:p>
          <a:p>
            <a:pPr marL="171450" lvl="0" indent="-171450">
              <a:buFont typeface="Arial" pitchFamily="34" charset="0"/>
              <a:buChar char="•"/>
            </a:pPr>
            <a:endParaRPr lang="en-US" sz="1000" dirty="0">
              <a:solidFill>
                <a:prstClr val="black"/>
              </a:solidFill>
              <a:latin typeface="Arial" pitchFamily="34" charset="0"/>
              <a:cs typeface="Arial" pitchFamily="34" charset="0"/>
            </a:endParaRPr>
          </a:p>
          <a:p>
            <a:pPr marL="171450" indent="-171450">
              <a:buFont typeface="Arial" pitchFamily="34" charset="0"/>
              <a:buChar char="•"/>
            </a:pPr>
            <a:r>
              <a:rPr lang="en-CA" sz="1000" b="1" dirty="0">
                <a:solidFill>
                  <a:prstClr val="black"/>
                </a:solidFill>
                <a:latin typeface="Arial" pitchFamily="34" charset="0"/>
                <a:cs typeface="Arial" pitchFamily="34" charset="0"/>
              </a:rPr>
              <a:t>Add</a:t>
            </a:r>
            <a:r>
              <a:rPr lang="en-CA" sz="1000" dirty="0">
                <a:latin typeface="Arial" pitchFamily="34" charset="0"/>
                <a:cs typeface="Arial" pitchFamily="34" charset="0"/>
              </a:rPr>
              <a:t> </a:t>
            </a:r>
            <a:r>
              <a:rPr lang="en-CA" sz="1000" b="1" dirty="0">
                <a:solidFill>
                  <a:prstClr val="black"/>
                </a:solidFill>
                <a:latin typeface="Arial" pitchFamily="34" charset="0"/>
                <a:cs typeface="Arial" pitchFamily="34" charset="0"/>
              </a:rPr>
              <a:t>Lessee</a:t>
            </a:r>
            <a:r>
              <a:rPr lang="en-CA" sz="1000" dirty="0">
                <a:latin typeface="Arial" pitchFamily="34" charset="0"/>
                <a:cs typeface="Arial" pitchFamily="34" charset="0"/>
              </a:rPr>
              <a:t> - Use the Add Lessee button to select the lessee, or add additional lessees from the FIND CLIENT screen.</a:t>
            </a:r>
          </a:p>
          <a:p>
            <a:pPr marL="171450" indent="-171450">
              <a:buFont typeface="Arial" pitchFamily="34" charset="0"/>
              <a:buChar char="•"/>
            </a:pPr>
            <a:r>
              <a:rPr lang="en-CA" sz="1000" b="1" dirty="0">
                <a:solidFill>
                  <a:prstClr val="black"/>
                </a:solidFill>
                <a:latin typeface="Arial" pitchFamily="34" charset="0"/>
                <a:cs typeface="Arial" pitchFamily="34" charset="0"/>
              </a:rPr>
              <a:t>Designated</a:t>
            </a:r>
            <a:r>
              <a:rPr lang="en-CA" sz="1000" dirty="0">
                <a:latin typeface="Arial" pitchFamily="34" charset="0"/>
                <a:cs typeface="Arial" pitchFamily="34" charset="0"/>
              </a:rPr>
              <a:t> </a:t>
            </a:r>
            <a:r>
              <a:rPr lang="en-CA" sz="1000" b="1" dirty="0">
                <a:solidFill>
                  <a:prstClr val="black"/>
                </a:solidFill>
                <a:latin typeface="Arial" pitchFamily="34" charset="0"/>
                <a:cs typeface="Arial" pitchFamily="34" charset="0"/>
              </a:rPr>
              <a:t>Representative</a:t>
            </a:r>
            <a:r>
              <a:rPr lang="en-CA" sz="1000" dirty="0">
                <a:latin typeface="Arial" pitchFamily="34" charset="0"/>
                <a:cs typeface="Arial" pitchFamily="34" charset="0"/>
              </a:rPr>
              <a:t> is the client designated as the representative of the lease, licence or permit. This client will receive all correspondence from Alberta Energy relating to the agreement.</a:t>
            </a:r>
          </a:p>
          <a:p>
            <a:pPr marL="171450" indent="-171450">
              <a:buFont typeface="Arial" pitchFamily="34" charset="0"/>
              <a:buChar char="•"/>
            </a:pPr>
            <a:endParaRPr lang="en-CA" sz="1000" dirty="0">
              <a:latin typeface="Arial" pitchFamily="34" charset="0"/>
              <a:cs typeface="Arial" pitchFamily="34" charset="0"/>
            </a:endParaRPr>
          </a:p>
          <a:p>
            <a:pPr marL="171450" indent="-171450">
              <a:buFont typeface="Arial" pitchFamily="34" charset="0"/>
              <a:buChar char="•"/>
            </a:pPr>
            <a:r>
              <a:rPr lang="en-CA" sz="1000" b="1" dirty="0">
                <a:latin typeface="Arial" pitchFamily="34" charset="0"/>
                <a:cs typeface="Arial" pitchFamily="34" charset="0"/>
              </a:rPr>
              <a:t>Find</a:t>
            </a:r>
            <a:r>
              <a:rPr lang="en-CA" sz="1000" dirty="0">
                <a:latin typeface="Arial" pitchFamily="34" charset="0"/>
                <a:cs typeface="Arial" pitchFamily="34" charset="0"/>
              </a:rPr>
              <a:t> - If your company is not the representative of the lease, licence, or permit, use the ellipsis button to select a different Designated Representative from the FIND CLIENT screen.</a:t>
            </a:r>
          </a:p>
          <a:p>
            <a:pPr marL="171450" indent="-171450">
              <a:buFont typeface="Arial" pitchFamily="34" charset="0"/>
              <a:buChar char="•"/>
            </a:pPr>
            <a:endParaRPr lang="en-US" sz="1000" dirty="0">
              <a:latin typeface="Arial" pitchFamily="34" charset="0"/>
              <a:cs typeface="Arial" pitchFamily="34" charset="0"/>
            </a:endParaRPr>
          </a:p>
          <a:p>
            <a:pPr marL="171450" indent="-171450">
              <a:buFont typeface="Arial" pitchFamily="34" charset="0"/>
              <a:buChar char="•"/>
            </a:pPr>
            <a:r>
              <a:rPr lang="en-CA" sz="1000" b="1" dirty="0">
                <a:latin typeface="Arial" pitchFamily="34" charset="0"/>
                <a:cs typeface="Arial" pitchFamily="34" charset="0"/>
              </a:rPr>
              <a:t>The Confidential Rental </a:t>
            </a:r>
            <a:r>
              <a:rPr lang="en-CA" sz="1000" b="1" dirty="0" err="1">
                <a:latin typeface="Arial" pitchFamily="34" charset="0"/>
                <a:cs typeface="Arial" pitchFamily="34" charset="0"/>
              </a:rPr>
              <a:t>Payor</a:t>
            </a:r>
            <a:r>
              <a:rPr lang="en-CA" sz="1000" dirty="0">
                <a:latin typeface="Arial" pitchFamily="34" charset="0"/>
                <a:cs typeface="Arial" pitchFamily="34" charset="0"/>
              </a:rPr>
              <a:t> defaults to the client creating the bid request (bid </a:t>
            </a:r>
            <a:r>
              <a:rPr lang="en-CA" sz="1000" dirty="0" err="1">
                <a:latin typeface="Arial" pitchFamily="34" charset="0"/>
                <a:cs typeface="Arial" pitchFamily="34" charset="0"/>
              </a:rPr>
              <a:t>payor</a:t>
            </a:r>
            <a:r>
              <a:rPr lang="en-CA" sz="1000" dirty="0">
                <a:latin typeface="Arial" pitchFamily="34" charset="0"/>
                <a:cs typeface="Arial" pitchFamily="34" charset="0"/>
              </a:rPr>
              <a:t>).</a:t>
            </a:r>
          </a:p>
          <a:p>
            <a:pPr marL="171450" indent="-171450">
              <a:buFont typeface="Arial" pitchFamily="34" charset="0"/>
              <a:buChar char="•"/>
            </a:pPr>
            <a:endParaRPr lang="en-US" sz="1000" dirty="0">
              <a:latin typeface="Arial" pitchFamily="34" charset="0"/>
              <a:cs typeface="Arial" pitchFamily="34" charset="0"/>
            </a:endParaRPr>
          </a:p>
          <a:p>
            <a:pPr marL="171450" indent="-171450">
              <a:buFont typeface="Arial" pitchFamily="34" charset="0"/>
              <a:buChar char="•"/>
            </a:pPr>
            <a:r>
              <a:rPr lang="en-CA" sz="1000" b="1" dirty="0">
                <a:latin typeface="Arial" pitchFamily="34" charset="0"/>
                <a:cs typeface="Arial" pitchFamily="34" charset="0"/>
              </a:rPr>
              <a:t>Find</a:t>
            </a:r>
            <a:r>
              <a:rPr lang="en-CA" sz="1000" dirty="0">
                <a:latin typeface="Arial" pitchFamily="34" charset="0"/>
                <a:cs typeface="Arial" pitchFamily="34" charset="0"/>
              </a:rPr>
              <a:t> - If your company is not responsible for future rent payments, use the ellipsis button to select a different rent </a:t>
            </a:r>
            <a:r>
              <a:rPr lang="en-CA" sz="1000" dirty="0" err="1">
                <a:latin typeface="Arial" pitchFamily="34" charset="0"/>
                <a:cs typeface="Arial" pitchFamily="34" charset="0"/>
              </a:rPr>
              <a:t>payor</a:t>
            </a:r>
            <a:r>
              <a:rPr lang="en-CA" sz="1000" dirty="0">
                <a:latin typeface="Arial" pitchFamily="34" charset="0"/>
                <a:cs typeface="Arial" pitchFamily="34" charset="0"/>
              </a:rPr>
              <a:t> from the FIND CLIENT screen.</a:t>
            </a:r>
          </a:p>
          <a:p>
            <a:pPr marL="171450" indent="-171450">
              <a:buFont typeface="Arial" pitchFamily="34" charset="0"/>
              <a:buChar char="•"/>
            </a:pPr>
            <a:endParaRPr lang="en-US" sz="1000" dirty="0">
              <a:latin typeface="Arial" pitchFamily="34" charset="0"/>
              <a:cs typeface="Arial" pitchFamily="34" charset="0"/>
            </a:endParaRPr>
          </a:p>
          <a:p>
            <a:pPr marL="171450" indent="-171450">
              <a:buFont typeface="Arial" pitchFamily="34" charset="0"/>
              <a:buChar char="•"/>
            </a:pPr>
            <a:r>
              <a:rPr lang="en-CA" sz="1000" b="1" dirty="0">
                <a:latin typeface="Arial" pitchFamily="34" charset="0"/>
                <a:cs typeface="Arial" pitchFamily="34" charset="0"/>
              </a:rPr>
              <a:t>OK</a:t>
            </a:r>
            <a:r>
              <a:rPr lang="en-CA" sz="1000" dirty="0">
                <a:latin typeface="Arial" pitchFamily="34" charset="0"/>
                <a:cs typeface="Arial" pitchFamily="34" charset="0"/>
              </a:rPr>
              <a:t> - Clicking on the OK button will validate the information, and enter it on the Parcel Tab.</a:t>
            </a:r>
          </a:p>
          <a:p>
            <a:pPr marL="171450" indent="-171450">
              <a:buFont typeface="Arial" pitchFamily="34" charset="0"/>
              <a:buChar char="•"/>
            </a:pPr>
            <a:endParaRPr lang="en-US" sz="1000" dirty="0">
              <a:latin typeface="Arial" pitchFamily="34" charset="0"/>
              <a:cs typeface="Arial" pitchFamily="34" charset="0"/>
            </a:endParaRPr>
          </a:p>
          <a:p>
            <a:pPr marL="171450" indent="-171450">
              <a:buFont typeface="Arial" pitchFamily="34" charset="0"/>
              <a:buChar char="•"/>
            </a:pPr>
            <a:r>
              <a:rPr lang="en-CA" sz="1000" b="1" dirty="0">
                <a:latin typeface="Arial" pitchFamily="34" charset="0"/>
                <a:cs typeface="Arial" pitchFamily="34" charset="0"/>
              </a:rPr>
              <a:t>Clear</a:t>
            </a:r>
            <a:r>
              <a:rPr lang="en-CA" sz="1000" dirty="0">
                <a:latin typeface="Arial" pitchFamily="34" charset="0"/>
                <a:cs typeface="Arial" pitchFamily="34" charset="0"/>
              </a:rPr>
              <a:t> button resets all the values in the screen</a:t>
            </a:r>
            <a:r>
              <a:rPr lang="en-CA" sz="1050" dirty="0">
                <a:latin typeface="Arial" pitchFamily="34" charset="0"/>
                <a:cs typeface="Arial" pitchFamily="34" charset="0"/>
              </a:rPr>
              <a:t>.</a:t>
            </a:r>
          </a:p>
          <a:p>
            <a:pPr marL="171450" indent="-171450">
              <a:buFont typeface="Arial" pitchFamily="34" charset="0"/>
              <a:buChar char="•"/>
            </a:pPr>
            <a:endParaRPr lang="en-CA" sz="1050" dirty="0">
              <a:solidFill>
                <a:prstClr val="black"/>
              </a:solidFill>
              <a:latin typeface="Arial" pitchFamily="34" charset="0"/>
              <a:cs typeface="Arial"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25" y="1550868"/>
            <a:ext cx="400515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99025" y="914400"/>
            <a:ext cx="4016375" cy="5686172"/>
          </a:xfrm>
          <a:prstGeom prst="rect">
            <a:avLst/>
          </a:prstGeom>
        </p:spPr>
        <p:txBody>
          <a:bodyPr wrap="square" lIns="0" tIns="0" rIns="0" bIns="0">
            <a:spAutoFit/>
          </a:bodyPr>
          <a:lstStyle/>
          <a:p>
            <a:r>
              <a:rPr lang="en-CA" sz="1100" dirty="0">
                <a:latin typeface="Arial" pitchFamily="34" charset="0"/>
                <a:cs typeface="Arial" pitchFamily="34" charset="0"/>
              </a:rPr>
              <a:t>Once the </a:t>
            </a:r>
            <a:r>
              <a:rPr lang="en-CA" sz="1100" b="1" dirty="0">
                <a:latin typeface="Arial" pitchFamily="34" charset="0"/>
                <a:cs typeface="Arial" pitchFamily="34" charset="0"/>
              </a:rPr>
              <a:t>Parcel</a:t>
            </a:r>
            <a:r>
              <a:rPr lang="en-CA" sz="1100" dirty="0">
                <a:latin typeface="Arial" pitchFamily="34" charset="0"/>
                <a:cs typeface="Arial" pitchFamily="34" charset="0"/>
              </a:rPr>
              <a:t> tab is populated , the Bonus or Price/Ha of a parcel and the client information can be modified by clicking on the following buttons:</a:t>
            </a:r>
            <a:br>
              <a:rPr lang="en-CA" sz="1100" dirty="0">
                <a:latin typeface="Arial" pitchFamily="34" charset="0"/>
                <a:cs typeface="Arial" pitchFamily="34" charset="0"/>
              </a:rPr>
            </a:br>
            <a:br>
              <a:rPr lang="en-CA" sz="1100" dirty="0">
                <a:latin typeface="Arial" pitchFamily="34" charset="0"/>
                <a:cs typeface="Arial" pitchFamily="34" charset="0"/>
              </a:rPr>
            </a:br>
            <a:r>
              <a:rPr lang="en-CA" sz="1050" b="1" dirty="0">
                <a:latin typeface="Arial" pitchFamily="34" charset="0"/>
                <a:cs typeface="Arial" pitchFamily="34" charset="0"/>
              </a:rPr>
              <a:t>Re-Calculate</a:t>
            </a:r>
            <a:r>
              <a:rPr lang="en-CA" sz="1050" dirty="0">
                <a:latin typeface="Arial" pitchFamily="34" charset="0"/>
                <a:cs typeface="Arial" pitchFamily="34" charset="0"/>
              </a:rPr>
              <a:t> button re-calculates the Bonus, Price/Ha, and Bid Amount based on the changes made.</a:t>
            </a:r>
            <a:br>
              <a:rPr lang="en-CA" sz="1050" dirty="0">
                <a:latin typeface="Arial" pitchFamily="34" charset="0"/>
                <a:cs typeface="Arial" pitchFamily="34" charset="0"/>
              </a:rPr>
            </a:br>
            <a:br>
              <a:rPr lang="en-CA" sz="1050" dirty="0">
                <a:latin typeface="Arial" pitchFamily="34" charset="0"/>
                <a:cs typeface="Arial" pitchFamily="34" charset="0"/>
              </a:rPr>
            </a:br>
            <a:r>
              <a:rPr lang="en-CA" sz="1050" b="1" dirty="0">
                <a:latin typeface="Arial" pitchFamily="34" charset="0"/>
                <a:cs typeface="Arial" pitchFamily="34" charset="0"/>
              </a:rPr>
              <a:t>Add Parcel</a:t>
            </a:r>
            <a:r>
              <a:rPr lang="en-CA" sz="1050" dirty="0">
                <a:latin typeface="Arial" pitchFamily="34" charset="0"/>
                <a:cs typeface="Arial" pitchFamily="34" charset="0"/>
              </a:rPr>
              <a:t> button allows you to add more parcels to your bid request.</a:t>
            </a:r>
            <a:br>
              <a:rPr lang="en-CA" sz="1050" dirty="0">
                <a:latin typeface="Arial" pitchFamily="34" charset="0"/>
                <a:cs typeface="Arial" pitchFamily="34" charset="0"/>
              </a:rPr>
            </a:br>
            <a:br>
              <a:rPr lang="en-CA" sz="1050" dirty="0">
                <a:latin typeface="Arial" pitchFamily="34" charset="0"/>
                <a:cs typeface="Arial" pitchFamily="34" charset="0"/>
              </a:rPr>
            </a:br>
            <a:r>
              <a:rPr lang="en-CA" sz="1050" b="1" dirty="0">
                <a:latin typeface="Arial" pitchFamily="34" charset="0"/>
                <a:cs typeface="Arial" pitchFamily="34" charset="0"/>
              </a:rPr>
              <a:t>Copy Parcel</a:t>
            </a:r>
            <a:r>
              <a:rPr lang="en-CA" sz="1050" dirty="0">
                <a:latin typeface="Arial" pitchFamily="34" charset="0"/>
                <a:cs typeface="Arial" pitchFamily="34" charset="0"/>
              </a:rPr>
              <a:t> button allows you to copy the Bonus or Price/Ha and/or client information from one parcel to other parcels on the same bid request.</a:t>
            </a:r>
            <a:br>
              <a:rPr lang="en-CA" sz="1050" dirty="0">
                <a:latin typeface="Arial" pitchFamily="34" charset="0"/>
                <a:cs typeface="Arial" pitchFamily="34" charset="0"/>
              </a:rPr>
            </a:br>
            <a:br>
              <a:rPr lang="en-CA" sz="1050" dirty="0">
                <a:latin typeface="Arial" pitchFamily="34" charset="0"/>
                <a:cs typeface="Arial" pitchFamily="34" charset="0"/>
              </a:rPr>
            </a:br>
            <a:r>
              <a:rPr lang="en-CA" sz="1050" b="1" dirty="0">
                <a:latin typeface="Arial" pitchFamily="34" charset="0"/>
                <a:cs typeface="Arial" pitchFamily="34" charset="0"/>
              </a:rPr>
              <a:t>Delete Selected Parcel(s)</a:t>
            </a:r>
            <a:r>
              <a:rPr lang="en-CA" sz="1050" dirty="0">
                <a:latin typeface="Arial" pitchFamily="34" charset="0"/>
                <a:cs typeface="Arial" pitchFamily="34" charset="0"/>
              </a:rPr>
              <a:t> button allows you to delete parcels from your bid request.</a:t>
            </a:r>
          </a:p>
          <a:p>
            <a:pPr marL="171450" indent="-171450">
              <a:buFont typeface="Arial" pitchFamily="34" charset="0"/>
              <a:buChar char="•"/>
            </a:pPr>
            <a:r>
              <a:rPr lang="en-CA" sz="1050" b="1" dirty="0">
                <a:latin typeface="Arial" pitchFamily="34" charset="0"/>
                <a:cs typeface="Arial" pitchFamily="34" charset="0"/>
              </a:rPr>
              <a:t>Fee</a:t>
            </a:r>
            <a:r>
              <a:rPr lang="en-CA" sz="1050" dirty="0">
                <a:latin typeface="Arial" pitchFamily="34" charset="0"/>
                <a:cs typeface="Arial" pitchFamily="34" charset="0"/>
              </a:rPr>
              <a:t> - Mineral Agreement Issuance Fee</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Rent</a:t>
            </a:r>
            <a:r>
              <a:rPr lang="en-CA" sz="1050" dirty="0">
                <a:latin typeface="Arial" pitchFamily="34" charset="0"/>
                <a:cs typeface="Arial" pitchFamily="34" charset="0"/>
              </a:rPr>
              <a:t> - Annual Rent</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Bid</a:t>
            </a:r>
            <a:r>
              <a:rPr lang="en-CA" sz="1050" dirty="0">
                <a:latin typeface="Arial" pitchFamily="34" charset="0"/>
                <a:cs typeface="Arial" pitchFamily="34" charset="0"/>
              </a:rPr>
              <a:t> </a:t>
            </a:r>
            <a:r>
              <a:rPr lang="en-CA" sz="1050" b="1" dirty="0">
                <a:latin typeface="Arial" pitchFamily="34" charset="0"/>
                <a:cs typeface="Arial" pitchFamily="34" charset="0"/>
              </a:rPr>
              <a:t>amount</a:t>
            </a:r>
            <a:r>
              <a:rPr lang="en-CA" sz="1050" dirty="0">
                <a:latin typeface="Arial" pitchFamily="34" charset="0"/>
                <a:cs typeface="Arial" pitchFamily="34" charset="0"/>
              </a:rPr>
              <a:t> includes the Bonus Amount, the Agreement Fee and the Rent for the first year of the agreement.</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Delete</a:t>
            </a:r>
            <a:r>
              <a:rPr lang="en-CA" sz="1050" dirty="0">
                <a:latin typeface="Arial" pitchFamily="34" charset="0"/>
                <a:cs typeface="Arial" pitchFamily="34" charset="0"/>
              </a:rPr>
              <a:t> - Click the Delete checkbox to select the Parcel you want to delete.  Clicking on the Delete Selected Parcel(s) button will delete the selected parcel(s).</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Information</a:t>
            </a:r>
            <a:r>
              <a:rPr lang="en-CA" sz="1050" dirty="0">
                <a:latin typeface="Arial" pitchFamily="34" charset="0"/>
                <a:cs typeface="Arial" pitchFamily="34" charset="0"/>
              </a:rPr>
              <a:t> - Clicking on the "+” sign will show the land and rights and client information associated with the parcel.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Save</a:t>
            </a:r>
            <a:r>
              <a:rPr lang="en-CA" sz="1050" dirty="0">
                <a:latin typeface="Arial" pitchFamily="34" charset="0"/>
                <a:cs typeface="Arial" pitchFamily="34" charset="0"/>
              </a:rPr>
              <a:t> - Clicking on the Save button will save the changes.</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Close</a:t>
            </a:r>
            <a:r>
              <a:rPr lang="en-CA" sz="1050" dirty="0">
                <a:latin typeface="Arial" pitchFamily="34" charset="0"/>
                <a:cs typeface="Arial" pitchFamily="34" charset="0"/>
              </a:rPr>
              <a:t> - Clicking on the Close button will close the screen and all the changes will be lost.</a:t>
            </a:r>
          </a:p>
        </p:txBody>
      </p:sp>
      <p:sp>
        <p:nvSpPr>
          <p:cNvPr id="5" name="Title 4"/>
          <p:cNvSpPr>
            <a:spLocks noGrp="1"/>
          </p:cNvSpPr>
          <p:nvPr>
            <p:ph type="title" idx="4294967295"/>
          </p:nvPr>
        </p:nvSpPr>
        <p:spPr>
          <a:xfrm>
            <a:off x="152400" y="563562"/>
            <a:ext cx="4800600" cy="731838"/>
          </a:xfrm>
        </p:spPr>
        <p:txBody>
          <a:bodyPr>
            <a:normAutofit/>
          </a:bodyPr>
          <a:lstStyle/>
          <a:p>
            <a:pPr algn="l"/>
            <a:r>
              <a:rPr lang="en-CA" sz="1600" b="1" dirty="0">
                <a:latin typeface="Arial" pitchFamily="34" charset="0"/>
                <a:cs typeface="Arial" pitchFamily="34" charset="0"/>
              </a:rPr>
              <a:t>Change Parcel Information</a:t>
            </a:r>
            <a:r>
              <a:rPr lang="en-CA" sz="1600" b="1" baseline="0" dirty="0">
                <a:latin typeface="Arial" pitchFamily="34" charset="0"/>
                <a:cs typeface="Arial" pitchFamily="34" charset="0"/>
              </a:rPr>
              <a:t> Prior to Submitting</a:t>
            </a:r>
            <a:endParaRPr lang="en-CA" sz="1600" b="1" dirty="0">
              <a:latin typeface="Arial" pitchFamily="34" charset="0"/>
              <a:cs typeface="Arial"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543"/>
          <a:stretch/>
        </p:blipFill>
        <p:spPr bwMode="auto">
          <a:xfrm>
            <a:off x="184150" y="1370400"/>
            <a:ext cx="4604596" cy="25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260975" y="1244769"/>
            <a:ext cx="3273425" cy="507831"/>
          </a:xfrm>
          <a:prstGeom prst="rect">
            <a:avLst/>
          </a:prstGeom>
        </p:spPr>
        <p:txBody>
          <a:bodyPr wrap="square" lIns="0" tIns="0" rIns="0" bIns="0">
            <a:spAutoFit/>
          </a:bodyPr>
          <a:lstStyle/>
          <a:p>
            <a:r>
              <a:rPr lang="en-CA" sz="1100" b="1" i="1" dirty="0">
                <a:latin typeface="Arial" pitchFamily="34" charset="0"/>
                <a:cs typeface="Arial" pitchFamily="34" charset="0"/>
              </a:rPr>
              <a:t>Tip:</a:t>
            </a:r>
            <a:r>
              <a:rPr lang="en-CA" sz="1100" i="1" dirty="0">
                <a:latin typeface="Arial" pitchFamily="34" charset="0"/>
                <a:cs typeface="Arial" pitchFamily="34" charset="0"/>
              </a:rPr>
              <a:t> </a:t>
            </a:r>
            <a:r>
              <a:rPr lang="en-CA" sz="1100" dirty="0">
                <a:latin typeface="Arial" pitchFamily="34" charset="0"/>
                <a:cs typeface="Arial" pitchFamily="34" charset="0"/>
              </a:rPr>
              <a:t>Always save your bid request before performing the Copy Parcel operation to make sure you are copying the right information.</a:t>
            </a:r>
          </a:p>
        </p:txBody>
      </p:sp>
      <p:sp>
        <p:nvSpPr>
          <p:cNvPr id="5" name="Title 4"/>
          <p:cNvSpPr>
            <a:spLocks noGrp="1"/>
          </p:cNvSpPr>
          <p:nvPr>
            <p:ph type="title" idx="4294967295"/>
          </p:nvPr>
        </p:nvSpPr>
        <p:spPr>
          <a:xfrm>
            <a:off x="457200" y="685800"/>
            <a:ext cx="5943600" cy="731838"/>
          </a:xfrm>
        </p:spPr>
        <p:txBody>
          <a:bodyPr>
            <a:normAutofit/>
          </a:bodyPr>
          <a:lstStyle/>
          <a:p>
            <a:pPr algn="l"/>
            <a:r>
              <a:rPr lang="en-CA" sz="1600" b="1" dirty="0">
                <a:latin typeface="Arial" pitchFamily="34" charset="0"/>
                <a:cs typeface="Arial" pitchFamily="34" charset="0"/>
              </a:rPr>
              <a:t>Change Parcel Information Prior</a:t>
            </a:r>
            <a:r>
              <a:rPr lang="en-CA" sz="1600" b="1" baseline="0" dirty="0">
                <a:latin typeface="Arial" pitchFamily="34" charset="0"/>
                <a:cs typeface="Arial" pitchFamily="34" charset="0"/>
              </a:rPr>
              <a:t> to Submitting (Continued)</a:t>
            </a:r>
            <a:endParaRPr lang="en-CA" sz="1600" b="1" dirty="0">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29" y="1371600"/>
            <a:ext cx="4572257" cy="282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30787" y="2438400"/>
            <a:ext cx="3733800" cy="2516073"/>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Source</a:t>
            </a:r>
            <a:r>
              <a:rPr lang="en-CA" sz="1050" dirty="0">
                <a:latin typeface="Arial" pitchFamily="34" charset="0"/>
                <a:cs typeface="Arial" pitchFamily="34" charset="0"/>
              </a:rPr>
              <a:t> </a:t>
            </a:r>
            <a:r>
              <a:rPr lang="en-CA" sz="1050" b="1" dirty="0">
                <a:latin typeface="Arial" pitchFamily="34" charset="0"/>
                <a:cs typeface="Arial" pitchFamily="34" charset="0"/>
              </a:rPr>
              <a:t>Parcel</a:t>
            </a:r>
            <a:r>
              <a:rPr lang="en-CA" sz="1050" dirty="0">
                <a:latin typeface="Arial" pitchFamily="34" charset="0"/>
                <a:cs typeface="Arial" pitchFamily="34" charset="0"/>
              </a:rPr>
              <a:t> - Source Parcel can be chosen from the list of  parcels selected for the bid request.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Select</a:t>
            </a:r>
            <a:r>
              <a:rPr lang="en-CA" sz="1050" dirty="0">
                <a:latin typeface="Arial" pitchFamily="34" charset="0"/>
                <a:cs typeface="Arial" pitchFamily="34" charset="0"/>
              </a:rPr>
              <a:t> - Select the box beside the parcel number that you want to copy to.</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Copy</a:t>
            </a:r>
            <a:r>
              <a:rPr lang="en-CA" sz="1050" dirty="0">
                <a:latin typeface="Arial" pitchFamily="34" charset="0"/>
                <a:cs typeface="Arial" pitchFamily="34" charset="0"/>
              </a:rPr>
              <a:t> </a:t>
            </a:r>
            <a:r>
              <a:rPr lang="en-CA" sz="1050" b="1" dirty="0">
                <a:latin typeface="Arial" pitchFamily="34" charset="0"/>
                <a:cs typeface="Arial" pitchFamily="34" charset="0"/>
              </a:rPr>
              <a:t>Bonus</a:t>
            </a:r>
            <a:r>
              <a:rPr lang="en-CA" sz="1050" dirty="0">
                <a:latin typeface="Arial" pitchFamily="34" charset="0"/>
                <a:cs typeface="Arial" pitchFamily="34" charset="0"/>
              </a:rPr>
              <a:t> - Select the Copy Bonus box to copy the bonus.  If bid is created by Price/Ha, this box will be called Copy Price/Ha.</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Copy</a:t>
            </a:r>
            <a:r>
              <a:rPr lang="en-CA" sz="1050" dirty="0">
                <a:latin typeface="Arial" pitchFamily="34" charset="0"/>
                <a:cs typeface="Arial" pitchFamily="34" charset="0"/>
              </a:rPr>
              <a:t> </a:t>
            </a:r>
            <a:r>
              <a:rPr lang="en-CA" sz="1050" b="1" dirty="0">
                <a:latin typeface="Arial" pitchFamily="34" charset="0"/>
                <a:cs typeface="Arial" pitchFamily="34" charset="0"/>
              </a:rPr>
              <a:t>Client</a:t>
            </a:r>
            <a:r>
              <a:rPr lang="en-CA" sz="1050" dirty="0">
                <a:latin typeface="Arial" pitchFamily="34" charset="0"/>
                <a:cs typeface="Arial" pitchFamily="34" charset="0"/>
              </a:rPr>
              <a:t> </a:t>
            </a:r>
            <a:r>
              <a:rPr lang="en-CA" sz="1050" b="1" dirty="0">
                <a:latin typeface="Arial" pitchFamily="34" charset="0"/>
                <a:cs typeface="Arial" pitchFamily="34" charset="0"/>
              </a:rPr>
              <a:t>Information</a:t>
            </a:r>
            <a:r>
              <a:rPr lang="en-CA" sz="1050" dirty="0">
                <a:latin typeface="Arial" pitchFamily="34" charset="0"/>
                <a:cs typeface="Arial" pitchFamily="34" charset="0"/>
              </a:rPr>
              <a:t> - Select the Copy Client Information box to copy the client information.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OK</a:t>
            </a:r>
            <a:r>
              <a:rPr lang="en-CA" sz="1050" dirty="0">
                <a:latin typeface="Arial" pitchFamily="34" charset="0"/>
                <a:cs typeface="Arial" pitchFamily="34" charset="0"/>
              </a:rPr>
              <a:t> - Click OK to perform the copy operation.  Clicking  CANCEL will cancel the copy operation.</a:t>
            </a:r>
          </a:p>
        </p:txBody>
      </p:sp>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94250" y="1167945"/>
            <a:ext cx="3892550" cy="1015663"/>
          </a:xfrm>
          <a:prstGeom prst="rect">
            <a:avLst/>
          </a:prstGeom>
        </p:spPr>
        <p:txBody>
          <a:bodyPr wrap="square" lIns="0" tIns="0" rIns="0" bIns="0">
            <a:spAutoFit/>
          </a:bodyPr>
          <a:lstStyle/>
          <a:p>
            <a:r>
              <a:rPr lang="en-CA" sz="1100" dirty="0">
                <a:latin typeface="Arial" pitchFamily="34" charset="0"/>
                <a:cs typeface="Arial" pitchFamily="34" charset="0"/>
              </a:rPr>
              <a:t>When you </a:t>
            </a:r>
            <a:r>
              <a:rPr lang="en-CA" sz="1100" b="1" dirty="0">
                <a:latin typeface="Arial" pitchFamily="34" charset="0"/>
                <a:cs typeface="Arial" pitchFamily="34" charset="0"/>
              </a:rPr>
              <a:t>save</a:t>
            </a:r>
            <a:r>
              <a:rPr lang="en-CA" sz="1100" dirty="0">
                <a:latin typeface="Arial" pitchFamily="34" charset="0"/>
                <a:cs typeface="Arial" pitchFamily="34" charset="0"/>
              </a:rPr>
              <a:t> the bid request, any error or warning messages will be displayed at the top of the screen. If there are no errors, the system will assign a </a:t>
            </a:r>
            <a:r>
              <a:rPr lang="en-CA" sz="1100" b="1" dirty="0">
                <a:latin typeface="Arial" pitchFamily="34" charset="0"/>
                <a:cs typeface="Arial" pitchFamily="34" charset="0"/>
              </a:rPr>
              <a:t>Bid Request Number</a:t>
            </a:r>
            <a:r>
              <a:rPr lang="en-CA" sz="1100" dirty="0">
                <a:latin typeface="Arial" pitchFamily="34" charset="0"/>
                <a:cs typeface="Arial" pitchFamily="34" charset="0"/>
              </a:rPr>
              <a:t> and provide a link to the </a:t>
            </a:r>
            <a:r>
              <a:rPr lang="en-CA" sz="1100" b="1" dirty="0">
                <a:latin typeface="Arial" pitchFamily="34" charset="0"/>
                <a:cs typeface="Arial" pitchFamily="34" charset="0"/>
              </a:rPr>
              <a:t>Original Bid Request</a:t>
            </a:r>
            <a:r>
              <a:rPr lang="en-CA" sz="1100" dirty="0">
                <a:latin typeface="Arial" pitchFamily="34" charset="0"/>
                <a:cs typeface="Arial" pitchFamily="34" charset="0"/>
              </a:rPr>
              <a:t>.</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b="1" dirty="0">
                <a:latin typeface="Arial" pitchFamily="34" charset="0"/>
                <a:cs typeface="Arial" pitchFamily="34" charset="0"/>
              </a:rPr>
              <a:t>Tip</a:t>
            </a:r>
            <a:r>
              <a:rPr lang="en-CA" sz="1100" dirty="0">
                <a:latin typeface="Arial" pitchFamily="34" charset="0"/>
                <a:cs typeface="Arial" pitchFamily="34" charset="0"/>
              </a:rPr>
              <a:t>: Saving a bid request does not submit it to Alberta Energy.</a:t>
            </a:r>
          </a:p>
        </p:txBody>
      </p:sp>
      <p:sp>
        <p:nvSpPr>
          <p:cNvPr id="4" name="Rectangle 3"/>
          <p:cNvSpPr>
            <a:spLocks/>
          </p:cNvSpPr>
          <p:nvPr/>
        </p:nvSpPr>
        <p:spPr>
          <a:xfrm>
            <a:off x="52387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39762"/>
            <a:ext cx="1524000" cy="808038"/>
          </a:xfrm>
        </p:spPr>
        <p:txBody>
          <a:bodyPr>
            <a:normAutofit/>
          </a:bodyPr>
          <a:lstStyle/>
          <a:p>
            <a:pPr algn="l"/>
            <a:r>
              <a:rPr lang="en-CA" sz="1600" b="1" dirty="0">
                <a:latin typeface="Arial" pitchFamily="34" charset="0"/>
                <a:cs typeface="Arial" pitchFamily="34" charset="0"/>
              </a:rPr>
              <a:t>Save Request</a:t>
            </a:r>
          </a:p>
        </p:txBody>
      </p:sp>
      <p:sp>
        <p:nvSpPr>
          <p:cNvPr id="5" name="Rectangle 4"/>
          <p:cNvSpPr/>
          <p:nvPr/>
        </p:nvSpPr>
        <p:spPr>
          <a:xfrm>
            <a:off x="4724400" y="2533162"/>
            <a:ext cx="4038600" cy="3162404"/>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A Bid Request Number </a:t>
            </a:r>
            <a:r>
              <a:rPr lang="en-CA" sz="1050" dirty="0">
                <a:latin typeface="Arial" pitchFamily="34" charset="0"/>
                <a:cs typeface="Arial" pitchFamily="34" charset="0"/>
              </a:rPr>
              <a:t>is assigned when the request is saved.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Original</a:t>
            </a:r>
            <a:r>
              <a:rPr lang="en-CA" sz="1050" dirty="0">
                <a:latin typeface="Arial" pitchFamily="34" charset="0"/>
                <a:cs typeface="Arial" pitchFamily="34" charset="0"/>
              </a:rPr>
              <a:t> </a:t>
            </a:r>
            <a:r>
              <a:rPr lang="en-CA" sz="1050" b="1" dirty="0">
                <a:latin typeface="Arial" pitchFamily="34" charset="0"/>
                <a:cs typeface="Arial" pitchFamily="34" charset="0"/>
              </a:rPr>
              <a:t>Bid</a:t>
            </a:r>
            <a:r>
              <a:rPr lang="en-CA" sz="1050" dirty="0">
                <a:latin typeface="Arial" pitchFamily="34" charset="0"/>
                <a:cs typeface="Arial" pitchFamily="34" charset="0"/>
              </a:rPr>
              <a:t> </a:t>
            </a:r>
            <a:r>
              <a:rPr lang="en-CA" sz="1050" b="1" dirty="0">
                <a:latin typeface="Arial" pitchFamily="34" charset="0"/>
                <a:cs typeface="Arial" pitchFamily="34" charset="0"/>
              </a:rPr>
              <a:t>Request</a:t>
            </a:r>
            <a:r>
              <a:rPr lang="en-CA" sz="1050" dirty="0">
                <a:latin typeface="Arial" pitchFamily="34" charset="0"/>
                <a:cs typeface="Arial" pitchFamily="34" charset="0"/>
              </a:rPr>
              <a:t> - Clicking on the Original Bid Request link will open your bid document.</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Right</a:t>
            </a:r>
            <a:r>
              <a:rPr lang="en-CA" sz="1050" dirty="0">
                <a:latin typeface="Arial" pitchFamily="34" charset="0"/>
                <a:cs typeface="Arial" pitchFamily="34" charset="0"/>
              </a:rPr>
              <a:t> </a:t>
            </a:r>
            <a:r>
              <a:rPr lang="en-CA" sz="1050" b="1" dirty="0">
                <a:latin typeface="Arial" pitchFamily="34" charset="0"/>
                <a:cs typeface="Arial" pitchFamily="34" charset="0"/>
              </a:rPr>
              <a:t>Arrow</a:t>
            </a:r>
            <a:r>
              <a:rPr lang="en-CA" sz="1050" dirty="0">
                <a:latin typeface="Arial" pitchFamily="34" charset="0"/>
                <a:cs typeface="Arial" pitchFamily="34" charset="0"/>
              </a:rPr>
              <a:t> - To move to the Roles tab, you can click on the right arrow or click on the Roles tab at the top of the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Submit</a:t>
            </a:r>
            <a:r>
              <a:rPr lang="en-CA" sz="1050" dirty="0">
                <a:latin typeface="Arial" pitchFamily="34" charset="0"/>
                <a:cs typeface="Arial" pitchFamily="34" charset="0"/>
              </a:rPr>
              <a:t> - If the Submit button is greyed out, you must add a Submitter in the Roles screen to submit the bid.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Delete</a:t>
            </a:r>
            <a:r>
              <a:rPr lang="en-CA" sz="1050" dirty="0">
                <a:latin typeface="Arial" pitchFamily="34" charset="0"/>
                <a:cs typeface="Arial" pitchFamily="34" charset="0"/>
              </a:rPr>
              <a:t> - Clicking on the Delete button will display a confirmation message. Upon acceptance, the status of the request will be changed to Client Cancelled. Client Cancelled bid requests cannot be edited.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Close</a:t>
            </a:r>
            <a:r>
              <a:rPr lang="en-CA" sz="1050" dirty="0">
                <a:latin typeface="Arial" pitchFamily="34" charset="0"/>
                <a:cs typeface="Arial" pitchFamily="34" charset="0"/>
              </a:rPr>
              <a:t> - Clicking on the Close button will close the screen and all the changes will be lost.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59815"/>
            <a:ext cx="4311856" cy="2654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18050" y="1033552"/>
            <a:ext cx="3816350" cy="1862048"/>
          </a:xfrm>
          <a:prstGeom prst="rect">
            <a:avLst/>
          </a:prstGeom>
        </p:spPr>
        <p:txBody>
          <a:bodyPr wrap="square" lIns="0" tIns="0" rIns="0" bIns="0">
            <a:spAutoFit/>
          </a:bodyPr>
          <a:lstStyle/>
          <a:p>
            <a:r>
              <a:rPr lang="en-CA" sz="1100" dirty="0">
                <a:latin typeface="Arial" pitchFamily="34" charset="0"/>
                <a:cs typeface="Arial" pitchFamily="34" charset="0"/>
              </a:rPr>
              <a:t>The </a:t>
            </a:r>
            <a:r>
              <a:rPr lang="en-CA" sz="1100" b="1" dirty="0">
                <a:latin typeface="Arial" pitchFamily="34" charset="0"/>
                <a:cs typeface="Arial" pitchFamily="34" charset="0"/>
              </a:rPr>
              <a:t>Roles</a:t>
            </a:r>
            <a:r>
              <a:rPr lang="en-CA" sz="1100" dirty="0">
                <a:latin typeface="Arial" pitchFamily="34" charset="0"/>
                <a:cs typeface="Arial" pitchFamily="34" charset="0"/>
              </a:rPr>
              <a:t> screen is used to define who can view and submit your request. If you have already added a viewer and/or submitter by accessing the Account folder, Preferences page, Bid Request Preferences, the Viewer and Submitter box will be filled in. You can add or delete Viewers and Submitters for each bid request.</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b="1" i="1" dirty="0">
                <a:latin typeface="Arial" pitchFamily="34" charset="0"/>
                <a:cs typeface="Arial" pitchFamily="34" charset="0"/>
              </a:rPr>
              <a:t>Tip:</a:t>
            </a:r>
            <a:r>
              <a:rPr lang="en-CA" sz="1100" dirty="0">
                <a:latin typeface="Arial" pitchFamily="34" charset="0"/>
                <a:cs typeface="Arial" pitchFamily="34" charset="0"/>
              </a:rPr>
              <a:t> If the submitter and the creator of the bid request are different users, it is the responsibility of the creator to advise the submitter that the request is now available for submission to the Department.</a:t>
            </a:r>
          </a:p>
        </p:txBody>
      </p:sp>
      <p:sp>
        <p:nvSpPr>
          <p:cNvPr id="4" name="Rectangle 3"/>
          <p:cNvSpPr>
            <a:spLocks/>
          </p:cNvSpPr>
          <p:nvPr/>
        </p:nvSpPr>
        <p:spPr>
          <a:xfrm>
            <a:off x="52387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563562"/>
            <a:ext cx="1219200" cy="808038"/>
          </a:xfrm>
        </p:spPr>
        <p:txBody>
          <a:bodyPr>
            <a:normAutofit/>
          </a:bodyPr>
          <a:lstStyle/>
          <a:p>
            <a:pPr algn="l"/>
            <a:r>
              <a:rPr lang="en-CA" sz="1600" b="1" dirty="0">
                <a:latin typeface="Arial" pitchFamily="34" charset="0"/>
                <a:cs typeface="Arial" pitchFamily="34" charset="0"/>
              </a:rPr>
              <a:t>Roles</a:t>
            </a:r>
            <a:r>
              <a:rPr lang="en-CA" sz="1600" b="1" baseline="0" dirty="0">
                <a:latin typeface="Arial" pitchFamily="34" charset="0"/>
                <a:cs typeface="Arial" pitchFamily="34" charset="0"/>
              </a:rPr>
              <a:t> Tab</a:t>
            </a:r>
            <a:endParaRPr lang="en-CA" sz="1600" b="1" dirty="0">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32773"/>
            <a:ext cx="4173802" cy="257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56150" y="3124200"/>
            <a:ext cx="3740150" cy="2516073"/>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 Adding a Viewer to the bid request is optional. Use the drop-down arrow to find and select users who can view requests.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Submitters</a:t>
            </a:r>
            <a:r>
              <a:rPr lang="en-CA" sz="1050" dirty="0">
                <a:latin typeface="Arial" pitchFamily="34" charset="0"/>
                <a:cs typeface="Arial" pitchFamily="34" charset="0"/>
              </a:rPr>
              <a:t> - This submitter was set up in the ETS Account - Bid Request Preference and can submit the bid.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Delete</a:t>
            </a:r>
            <a:r>
              <a:rPr lang="en-CA" sz="1050" dirty="0">
                <a:latin typeface="Arial" pitchFamily="34" charset="0"/>
                <a:cs typeface="Arial" pitchFamily="34" charset="0"/>
              </a:rPr>
              <a:t> - Use the Delete button to remove a Viewer or Submitter from your bid request.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Submitter</a:t>
            </a:r>
            <a:r>
              <a:rPr lang="en-CA" sz="1050" dirty="0">
                <a:latin typeface="Arial" pitchFamily="34" charset="0"/>
                <a:cs typeface="Arial" pitchFamily="34" charset="0"/>
              </a:rPr>
              <a:t> - If the Submit button is greyed out, you must add a Submitter to submit your bid request.  Use the drop-down arrow to find and select users who can submit requests.</a:t>
            </a:r>
          </a:p>
        </p:txBody>
      </p:sp>
      <p:pic>
        <p:nvPicPr>
          <p:cNvPr id="3" name="Picture 2">
            <a:extLst>
              <a:ext uri="{FF2B5EF4-FFF2-40B4-BE49-F238E27FC236}">
                <a16:creationId xmlns:a16="http://schemas.microsoft.com/office/drawing/2014/main" id="{7299AA79-15EA-457E-9BF4-85415103F28B}"/>
              </a:ext>
            </a:extLst>
          </p:cNvPr>
          <p:cNvPicPr>
            <a:picLocks noChangeAspect="1"/>
          </p:cNvPicPr>
          <p:nvPr/>
        </p:nvPicPr>
        <p:blipFill>
          <a:blip r:embed="rId3"/>
          <a:stretch>
            <a:fillRect/>
          </a:stretch>
        </p:blipFill>
        <p:spPr>
          <a:xfrm>
            <a:off x="304800" y="3276600"/>
            <a:ext cx="914400" cy="662763"/>
          </a:xfrm>
          <a:prstGeom prst="rect">
            <a:avLst/>
          </a:prstGeom>
        </p:spPr>
      </p:pic>
    </p:spTree>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74700" y="1887141"/>
            <a:ext cx="7073900" cy="1846659"/>
          </a:xfrm>
          <a:prstGeom prst="rect">
            <a:avLst/>
          </a:prstGeom>
        </p:spPr>
        <p:txBody>
          <a:bodyPr wrap="square" lIns="0" tIns="0" rIns="0" bIns="0">
            <a:spAutoFit/>
          </a:bodyPr>
          <a:lstStyle/>
          <a:p>
            <a:r>
              <a:rPr lang="en-CA" sz="1200" dirty="0">
                <a:latin typeface="Arial" pitchFamily="34" charset="0"/>
                <a:cs typeface="Arial" pitchFamily="34" charset="0"/>
              </a:rPr>
              <a:t>If you do not have a submitter role, the user selected as the Submitter for this request must log onto the system and submit the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Clicking on the SUBMIT button will display a confirmation message. Upon acceptance, the system validates the request and if no errors are encountered, the request will be submitted to Alberta Energy. The status of your request will change to "Submitted" and the SUBMIT button changes to WITHDRAW AND EDIT.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dirty="0">
                <a:latin typeface="Arial" pitchFamily="34" charset="0"/>
                <a:cs typeface="Arial" pitchFamily="34" charset="0"/>
              </a:rPr>
              <a:t> Once submitted only the Contact Name, Contact Phone, or Created By fields can be changed and saved without withdrawing the request.</a:t>
            </a:r>
          </a:p>
        </p:txBody>
      </p:sp>
      <p:sp>
        <p:nvSpPr>
          <p:cNvPr id="3" name="Rectangle 2"/>
          <p:cNvSpPr>
            <a:spLocks/>
          </p:cNvSpPr>
          <p:nvPr/>
        </p:nvSpPr>
        <p:spPr>
          <a:xfrm>
            <a:off x="7620000" y="860167"/>
            <a:ext cx="139065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2" action="ppaction://hlinksldjump"/>
              </a:rPr>
              <a:t>More Information (Pages 18 to 45)</a:t>
            </a:r>
            <a:endParaRPr lang="en-CA" sz="1200" b="1" i="1" dirty="0">
              <a:latin typeface="Arial" pitchFamily="34" charset="0"/>
              <a:cs typeface="Arial" pitchFamily="34" charset="0"/>
            </a:endParaRPr>
          </a:p>
        </p:txBody>
      </p:sp>
      <p:sp>
        <p:nvSpPr>
          <p:cNvPr id="5" name="Title 4"/>
          <p:cNvSpPr>
            <a:spLocks noGrp="1"/>
          </p:cNvSpPr>
          <p:nvPr>
            <p:ph type="title" idx="4294967295"/>
          </p:nvPr>
        </p:nvSpPr>
        <p:spPr>
          <a:xfrm>
            <a:off x="609600" y="762000"/>
            <a:ext cx="3048000" cy="465137"/>
          </a:xfrm>
        </p:spPr>
        <p:txBody>
          <a:bodyPr>
            <a:normAutofit fontScale="90000"/>
          </a:bodyPr>
          <a:lstStyle/>
          <a:p>
            <a:pPr algn="l"/>
            <a:r>
              <a:rPr lang="en-CA" sz="1600" b="1" dirty="0">
                <a:latin typeface="Arial" pitchFamily="34" charset="0"/>
                <a:cs typeface="Arial" pitchFamily="34" charset="0"/>
              </a:rPr>
              <a:t>Submit Request – Bid by Bonus</a:t>
            </a:r>
          </a:p>
        </p:txBody>
      </p:sp>
    </p:spTree>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a:off x="6400800" y="2391869"/>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553200" y="1148708"/>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Selecting </a:t>
            </a:r>
            <a:r>
              <a:rPr lang="en-US" sz="1100" b="1" dirty="0">
                <a:solidFill>
                  <a:prstClr val="black"/>
                </a:solidFill>
                <a:latin typeface="Arial" pitchFamily="34" charset="0"/>
                <a:cs typeface="Arial" pitchFamily="34" charset="0"/>
              </a:rPr>
              <a:t>Bid request </a:t>
            </a:r>
            <a:r>
              <a:rPr lang="en-US" sz="1100" dirty="0">
                <a:solidFill>
                  <a:prstClr val="black"/>
                </a:solidFill>
                <a:latin typeface="Arial" pitchFamily="34" charset="0"/>
                <a:cs typeface="Arial" pitchFamily="34" charset="0"/>
              </a:rPr>
              <a:t>folder expands tree node to show </a:t>
            </a:r>
            <a:r>
              <a:rPr lang="en-US" sz="1100" b="1" dirty="0">
                <a:solidFill>
                  <a:prstClr val="black"/>
                </a:solidFill>
                <a:latin typeface="Arial" pitchFamily="34" charset="0"/>
                <a:cs typeface="Arial" pitchFamily="34" charset="0"/>
              </a:rPr>
              <a:t>PNG or Oil Sands </a:t>
            </a:r>
            <a:r>
              <a:rPr lang="en-US" sz="1100" dirty="0">
                <a:solidFill>
                  <a:prstClr val="black"/>
                </a:solidFill>
                <a:latin typeface="Arial" pitchFamily="34" charset="0"/>
                <a:cs typeface="Arial" pitchFamily="34" charset="0"/>
              </a:rPr>
              <a:t>folder</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2" action="ppaction://hlinksldjump"/>
              </a:rPr>
              <a:t>Back to Submit Request – Bid by Bonus</a:t>
            </a:r>
            <a:endParaRPr lang="en-CA" sz="1200" b="1" i="1" dirty="0">
              <a:latin typeface="Arial" pitchFamily="34" charset="0"/>
              <a:cs typeface="Arial" pitchFamily="34" charset="0"/>
            </a:endParaRPr>
          </a:p>
        </p:txBody>
      </p:sp>
      <p:pic>
        <p:nvPicPr>
          <p:cNvPr id="7" name="Picture 6">
            <a:extLst>
              <a:ext uri="{FF2B5EF4-FFF2-40B4-BE49-F238E27FC236}">
                <a16:creationId xmlns:a16="http://schemas.microsoft.com/office/drawing/2014/main" id="{36EE685A-0DCA-4B44-BAD3-3DE7876BFAAC}"/>
              </a:ext>
            </a:extLst>
          </p:cNvPr>
          <p:cNvPicPr>
            <a:picLocks noChangeAspect="1"/>
          </p:cNvPicPr>
          <p:nvPr/>
        </p:nvPicPr>
        <p:blipFill>
          <a:blip r:embed="rId3"/>
          <a:stretch>
            <a:fillRect/>
          </a:stretch>
        </p:blipFill>
        <p:spPr>
          <a:xfrm>
            <a:off x="76200" y="1517008"/>
            <a:ext cx="6244554" cy="1545871"/>
          </a:xfrm>
          <a:prstGeom prst="rect">
            <a:avLst/>
          </a:prstGeom>
        </p:spPr>
      </p:pic>
      <p:pic>
        <p:nvPicPr>
          <p:cNvPr id="8" name="Picture 7">
            <a:extLst>
              <a:ext uri="{FF2B5EF4-FFF2-40B4-BE49-F238E27FC236}">
                <a16:creationId xmlns:a16="http://schemas.microsoft.com/office/drawing/2014/main" id="{877BE060-D9CD-4BF2-98B4-7864A31A24D7}"/>
              </a:ext>
            </a:extLst>
          </p:cNvPr>
          <p:cNvPicPr>
            <a:picLocks noChangeAspect="1"/>
          </p:cNvPicPr>
          <p:nvPr/>
        </p:nvPicPr>
        <p:blipFill>
          <a:blip r:embed="rId4"/>
          <a:stretch>
            <a:fillRect/>
          </a:stretch>
        </p:blipFill>
        <p:spPr>
          <a:xfrm>
            <a:off x="1111630" y="3439668"/>
            <a:ext cx="7398130" cy="2275332"/>
          </a:xfrm>
          <a:prstGeom prst="rect">
            <a:avLst/>
          </a:prstGeom>
        </p:spPr>
      </p:pic>
    </p:spTree>
    <p:extLst>
      <p:ext uri="{BB962C8B-B14F-4D97-AF65-F5344CB8AC3E}">
        <p14:creationId xmlns:p14="http://schemas.microsoft.com/office/powerpoint/2010/main" val="2388328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044" y="3258505"/>
            <a:ext cx="5219756" cy="314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6172200" y="2266778"/>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Selecting </a:t>
            </a:r>
            <a:r>
              <a:rPr lang="en-US" sz="1100" b="1" dirty="0">
                <a:solidFill>
                  <a:prstClr val="black"/>
                </a:solidFill>
                <a:latin typeface="Arial" pitchFamily="34" charset="0"/>
                <a:cs typeface="Arial" pitchFamily="34" charset="0"/>
              </a:rPr>
              <a:t>Public Offering </a:t>
            </a:r>
            <a:r>
              <a:rPr lang="en-US" sz="1100" dirty="0">
                <a:solidFill>
                  <a:prstClr val="black"/>
                </a:solidFill>
                <a:latin typeface="Arial" pitchFamily="34" charset="0"/>
                <a:cs typeface="Arial" pitchFamily="34" charset="0"/>
              </a:rPr>
              <a:t>link brings up the </a:t>
            </a:r>
            <a:r>
              <a:rPr lang="en-US" sz="1100" b="1" dirty="0">
                <a:solidFill>
                  <a:prstClr val="black"/>
                </a:solidFill>
                <a:latin typeface="Arial" pitchFamily="34" charset="0"/>
                <a:cs typeface="Arial" pitchFamily="34" charset="0"/>
              </a:rPr>
              <a:t>Bid Request </a:t>
            </a:r>
            <a:r>
              <a:rPr lang="en-US" sz="1100" dirty="0">
                <a:solidFill>
                  <a:prstClr val="black"/>
                </a:solidFill>
                <a:latin typeface="Arial" pitchFamily="34" charset="0"/>
                <a:cs typeface="Arial" pitchFamily="34" charset="0"/>
              </a:rPr>
              <a:t>page</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FFF2905-B8C9-48AB-A47E-C0FA125B8D2B}"/>
              </a:ext>
            </a:extLst>
          </p:cNvPr>
          <p:cNvPicPr>
            <a:picLocks noChangeAspect="1"/>
          </p:cNvPicPr>
          <p:nvPr/>
        </p:nvPicPr>
        <p:blipFill>
          <a:blip r:embed="rId4"/>
          <a:stretch>
            <a:fillRect/>
          </a:stretch>
        </p:blipFill>
        <p:spPr>
          <a:xfrm>
            <a:off x="3879217" y="4953000"/>
            <a:ext cx="876244" cy="692844"/>
          </a:xfrm>
          <a:prstGeom prst="rect">
            <a:avLst/>
          </a:prstGeom>
        </p:spPr>
      </p:pic>
      <p:pic>
        <p:nvPicPr>
          <p:cNvPr id="7" name="Picture 6">
            <a:extLst>
              <a:ext uri="{FF2B5EF4-FFF2-40B4-BE49-F238E27FC236}">
                <a16:creationId xmlns:a16="http://schemas.microsoft.com/office/drawing/2014/main" id="{811014BB-0700-42C5-9E30-0EBBCCF16AC4}"/>
              </a:ext>
            </a:extLst>
          </p:cNvPr>
          <p:cNvPicPr>
            <a:picLocks noChangeAspect="1"/>
          </p:cNvPicPr>
          <p:nvPr/>
        </p:nvPicPr>
        <p:blipFill>
          <a:blip r:embed="rId5"/>
          <a:stretch>
            <a:fillRect/>
          </a:stretch>
        </p:blipFill>
        <p:spPr>
          <a:xfrm>
            <a:off x="193965" y="1274186"/>
            <a:ext cx="5767468" cy="1773813"/>
          </a:xfrm>
          <a:prstGeom prst="rect">
            <a:avLst/>
          </a:prstGeom>
        </p:spPr>
      </p:pic>
    </p:spTree>
    <p:extLst>
      <p:ext uri="{BB962C8B-B14F-4D97-AF65-F5344CB8AC3E}">
        <p14:creationId xmlns:p14="http://schemas.microsoft.com/office/powerpoint/2010/main" val="175622749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15962"/>
            <a:ext cx="1295400" cy="731838"/>
          </a:xfrm>
        </p:spPr>
        <p:txBody>
          <a:bodyPr>
            <a:normAutofit/>
          </a:bodyPr>
          <a:lstStyle/>
          <a:p>
            <a:pPr algn="l"/>
            <a:r>
              <a:rPr lang="en-CA" sz="1600" b="1" dirty="0">
                <a:latin typeface="Arial" pitchFamily="34" charset="0"/>
                <a:cs typeface="Arial" pitchFamily="34" charset="0"/>
              </a:rPr>
              <a:t>Revisions</a:t>
            </a:r>
          </a:p>
        </p:txBody>
      </p:sp>
      <p:graphicFrame>
        <p:nvGraphicFramePr>
          <p:cNvPr id="4" name="Table 3"/>
          <p:cNvGraphicFramePr>
            <a:graphicFrameLocks noGrp="1"/>
          </p:cNvGraphicFramePr>
          <p:nvPr>
            <p:extLst>
              <p:ext uri="{D42A27DB-BD31-4B8C-83A1-F6EECF244321}">
                <p14:modId xmlns:p14="http://schemas.microsoft.com/office/powerpoint/2010/main" val="3079397507"/>
              </p:ext>
            </p:extLst>
          </p:nvPr>
        </p:nvGraphicFramePr>
        <p:xfrm>
          <a:off x="1835696" y="2708920"/>
          <a:ext cx="6096000" cy="2123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Date</a:t>
                      </a:r>
                      <a:endParaRPr lang="en-CA" dirty="0"/>
                    </a:p>
                  </a:txBody>
                  <a:tcPr/>
                </a:tc>
                <a:tc>
                  <a:txBody>
                    <a:bodyPr/>
                    <a:lstStyle/>
                    <a:p>
                      <a:r>
                        <a:rPr lang="en-US" dirty="0"/>
                        <a:t>Revisions Type</a:t>
                      </a:r>
                      <a:endParaRPr lang="en-CA" dirty="0"/>
                    </a:p>
                  </a:txBody>
                  <a:tcPr/>
                </a:tc>
                <a:tc>
                  <a:txBody>
                    <a:bodyPr/>
                    <a:lstStyle/>
                    <a:p>
                      <a:r>
                        <a:rPr lang="en-US" dirty="0"/>
                        <a:t>Page Number</a:t>
                      </a:r>
                      <a:endParaRPr lang="en-CA" dirty="0"/>
                    </a:p>
                  </a:txBody>
                  <a:tcPr/>
                </a:tc>
                <a:extLst>
                  <a:ext uri="{0D108BD9-81ED-4DB2-BD59-A6C34878D82A}">
                    <a16:rowId xmlns:a16="http://schemas.microsoft.com/office/drawing/2014/main" val="10000"/>
                  </a:ext>
                </a:extLst>
              </a:tr>
              <a:tr h="370840">
                <a:tc>
                  <a:txBody>
                    <a:bodyPr/>
                    <a:lstStyle/>
                    <a:p>
                      <a:r>
                        <a:rPr lang="en-US" dirty="0"/>
                        <a:t>August 31, 2012</a:t>
                      </a:r>
                      <a:endParaRPr lang="en-CA" dirty="0"/>
                    </a:p>
                  </a:txBody>
                  <a:tcPr/>
                </a:tc>
                <a:tc>
                  <a:txBody>
                    <a:bodyPr/>
                    <a:lstStyle/>
                    <a:p>
                      <a:r>
                        <a:rPr lang="en-US" dirty="0"/>
                        <a:t>Conversion</a:t>
                      </a:r>
                      <a:endParaRPr lang="en-CA" dirty="0"/>
                    </a:p>
                  </a:txBody>
                  <a:tcPr/>
                </a:tc>
                <a:tc>
                  <a:txBody>
                    <a:bodyPr/>
                    <a:lstStyle/>
                    <a:p>
                      <a:r>
                        <a:rPr lang="en-US" dirty="0"/>
                        <a:t>All</a:t>
                      </a:r>
                      <a:endParaRPr lang="en-CA" dirty="0"/>
                    </a:p>
                  </a:txBody>
                  <a:tcPr/>
                </a:tc>
                <a:extLst>
                  <a:ext uri="{0D108BD9-81ED-4DB2-BD59-A6C34878D82A}">
                    <a16:rowId xmlns:a16="http://schemas.microsoft.com/office/drawing/2014/main" val="10001"/>
                  </a:ext>
                </a:extLst>
              </a:tr>
              <a:tr h="370840">
                <a:tc>
                  <a:txBody>
                    <a:bodyPr/>
                    <a:lstStyle/>
                    <a:p>
                      <a:r>
                        <a:rPr lang="en-US" dirty="0"/>
                        <a:t>May 10, 2013</a:t>
                      </a:r>
                      <a:endParaRPr lang="en-CA" dirty="0"/>
                    </a:p>
                  </a:txBody>
                  <a:tcPr/>
                </a:tc>
                <a:tc>
                  <a:txBody>
                    <a:bodyPr/>
                    <a:lstStyle/>
                    <a:p>
                      <a:r>
                        <a:rPr lang="en-US" dirty="0"/>
                        <a:t>Updated</a:t>
                      </a:r>
                      <a:r>
                        <a:rPr lang="en-US" baseline="0" dirty="0"/>
                        <a:t> Query by Map </a:t>
                      </a:r>
                      <a:endParaRPr lang="en-CA" dirty="0"/>
                    </a:p>
                  </a:txBody>
                  <a:tcPr/>
                </a:tc>
                <a:tc>
                  <a:txBody>
                    <a:bodyPr/>
                    <a:lstStyle/>
                    <a:p>
                      <a:r>
                        <a:rPr lang="en-US" dirty="0"/>
                        <a:t>4</a:t>
                      </a:r>
                    </a:p>
                  </a:txBody>
                  <a:tcPr/>
                </a:tc>
                <a:extLst>
                  <a:ext uri="{0D108BD9-81ED-4DB2-BD59-A6C34878D82A}">
                    <a16:rowId xmlns:a16="http://schemas.microsoft.com/office/drawing/2014/main" val="10002"/>
                  </a:ext>
                </a:extLst>
              </a:tr>
              <a:tr h="370840">
                <a:tc>
                  <a:txBody>
                    <a:bodyPr/>
                    <a:lstStyle/>
                    <a:p>
                      <a:r>
                        <a:rPr lang="en-CA" dirty="0"/>
                        <a:t>April 2020</a:t>
                      </a:r>
                    </a:p>
                  </a:txBody>
                  <a:tcPr/>
                </a:tc>
                <a:tc>
                  <a:txBody>
                    <a:bodyPr/>
                    <a:lstStyle/>
                    <a:p>
                      <a:r>
                        <a:rPr lang="en-CA" dirty="0"/>
                        <a:t>Update</a:t>
                      </a:r>
                    </a:p>
                  </a:txBody>
                  <a:tcPr/>
                </a:tc>
                <a:tc>
                  <a:txBody>
                    <a:bodyPr/>
                    <a:lstStyle/>
                    <a:p>
                      <a:r>
                        <a:rPr lang="en-US" dirty="0"/>
                        <a:t>All</a:t>
                      </a:r>
                    </a:p>
                  </a:txBody>
                  <a:tcPr/>
                </a:tc>
                <a:extLst>
                  <a:ext uri="{0D108BD9-81ED-4DB2-BD59-A6C34878D82A}">
                    <a16:rowId xmlns:a16="http://schemas.microsoft.com/office/drawing/2014/main" val="2832283643"/>
                  </a:ext>
                </a:extLst>
              </a:tr>
              <a:tr h="370840">
                <a:tc>
                  <a:txBody>
                    <a:bodyPr/>
                    <a:lstStyle/>
                    <a:p>
                      <a:r>
                        <a:rPr lang="en-CA" dirty="0"/>
                        <a:t>July 15, 2021</a:t>
                      </a:r>
                    </a:p>
                  </a:txBody>
                  <a:tcPr/>
                </a:tc>
                <a:tc>
                  <a:txBody>
                    <a:bodyPr/>
                    <a:lstStyle/>
                    <a:p>
                      <a:r>
                        <a:rPr lang="en-CA" dirty="0"/>
                        <a:t>Update</a:t>
                      </a:r>
                    </a:p>
                  </a:txBody>
                  <a:tcPr/>
                </a:tc>
                <a:tc>
                  <a:txBody>
                    <a:bodyPr/>
                    <a:lstStyle/>
                    <a:p>
                      <a:r>
                        <a:rPr lang="en-US" dirty="0"/>
                        <a:t>1</a:t>
                      </a:r>
                    </a:p>
                  </a:txBody>
                  <a:tcPr/>
                </a:tc>
                <a:extLst>
                  <a:ext uri="{0D108BD9-81ED-4DB2-BD59-A6C34878D82A}">
                    <a16:rowId xmlns:a16="http://schemas.microsoft.com/office/drawing/2014/main" val="3336298568"/>
                  </a:ext>
                </a:extLst>
              </a:tr>
            </a:tbl>
          </a:graphicData>
        </a:graphic>
      </p:graphicFrame>
    </p:spTree>
    <p:extLst>
      <p:ext uri="{BB962C8B-B14F-4D97-AF65-F5344CB8AC3E}">
        <p14:creationId xmlns:p14="http://schemas.microsoft.com/office/powerpoint/2010/main" val="531212124"/>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76880"/>
            <a:ext cx="6019800" cy="3623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Select </a:t>
            </a:r>
            <a:r>
              <a:rPr lang="en-US" sz="1100" b="1" dirty="0">
                <a:solidFill>
                  <a:prstClr val="black"/>
                </a:solidFill>
                <a:latin typeface="Arial" pitchFamily="34" charset="0"/>
                <a:cs typeface="Arial" pitchFamily="34" charset="0"/>
              </a:rPr>
              <a:t>method of calculating bonus</a:t>
            </a:r>
            <a:r>
              <a:rPr lang="en-US" sz="1100" dirty="0">
                <a:solidFill>
                  <a:prstClr val="black"/>
                </a:solidFill>
                <a:latin typeface="Arial" pitchFamily="34" charset="0"/>
                <a:cs typeface="Arial" pitchFamily="34" charset="0"/>
              </a:rPr>
              <a:t> from dropdown list and select </a:t>
            </a:r>
            <a:r>
              <a:rPr lang="en-US" sz="1100" b="1" dirty="0">
                <a:solidFill>
                  <a:prstClr val="black"/>
                </a:solidFill>
                <a:latin typeface="Arial" pitchFamily="34" charset="0"/>
                <a:cs typeface="Arial" pitchFamily="34" charset="0"/>
              </a:rPr>
              <a:t>company</a:t>
            </a:r>
            <a:r>
              <a:rPr lang="en-US" sz="1100" dirty="0">
                <a:solidFill>
                  <a:prstClr val="black"/>
                </a:solidFill>
                <a:latin typeface="Arial" pitchFamily="34" charset="0"/>
                <a:cs typeface="Arial" pitchFamily="34" charset="0"/>
              </a:rPr>
              <a:t> responsible</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FAF3592E-F537-4AB0-902A-F1506D277A3E}"/>
              </a:ext>
            </a:extLst>
          </p:cNvPr>
          <p:cNvPicPr>
            <a:picLocks noChangeAspect="1"/>
          </p:cNvPicPr>
          <p:nvPr/>
        </p:nvPicPr>
        <p:blipFill>
          <a:blip r:embed="rId5"/>
          <a:stretch>
            <a:fillRect/>
          </a:stretch>
        </p:blipFill>
        <p:spPr>
          <a:xfrm>
            <a:off x="3124200" y="4648200"/>
            <a:ext cx="963706" cy="762000"/>
          </a:xfrm>
          <a:prstGeom prst="rect">
            <a:avLst/>
          </a:prstGeom>
        </p:spPr>
      </p:pic>
      <p:pic>
        <p:nvPicPr>
          <p:cNvPr id="3" name="Picture 2">
            <a:extLst>
              <a:ext uri="{FF2B5EF4-FFF2-40B4-BE49-F238E27FC236}">
                <a16:creationId xmlns:a16="http://schemas.microsoft.com/office/drawing/2014/main" id="{B5CDBD6B-6745-4CF2-AA64-01886FB2CC33}"/>
              </a:ext>
            </a:extLst>
          </p:cNvPr>
          <p:cNvPicPr>
            <a:picLocks noChangeAspect="1"/>
          </p:cNvPicPr>
          <p:nvPr/>
        </p:nvPicPr>
        <p:blipFill>
          <a:blip r:embed="rId5"/>
          <a:stretch>
            <a:fillRect/>
          </a:stretch>
        </p:blipFill>
        <p:spPr>
          <a:xfrm>
            <a:off x="76200" y="2440342"/>
            <a:ext cx="851242" cy="673075"/>
          </a:xfrm>
          <a:prstGeom prst="rect">
            <a:avLst/>
          </a:prstGeom>
        </p:spPr>
      </p:pic>
    </p:spTree>
    <p:extLst>
      <p:ext uri="{BB962C8B-B14F-4D97-AF65-F5344CB8AC3E}">
        <p14:creationId xmlns:p14="http://schemas.microsoft.com/office/powerpoint/2010/main" val="2329041403"/>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838200"/>
            <a:ext cx="5257801"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943" y="3048000"/>
            <a:ext cx="544285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To select parcels click on </a:t>
            </a:r>
            <a:r>
              <a:rPr lang="en-US" sz="1100" b="1" dirty="0">
                <a:solidFill>
                  <a:prstClr val="black"/>
                </a:solidFill>
                <a:latin typeface="Arial" pitchFamily="34" charset="0"/>
                <a:cs typeface="Arial" pitchFamily="34" charset="0"/>
              </a:rPr>
              <a:t>parcel</a:t>
            </a:r>
            <a:r>
              <a:rPr lang="en-US" sz="1100" dirty="0">
                <a:solidFill>
                  <a:prstClr val="black"/>
                </a:solidFill>
                <a:latin typeface="Arial" pitchFamily="34" charset="0"/>
                <a:cs typeface="Arial" pitchFamily="34" charset="0"/>
              </a:rPr>
              <a:t> tab</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E075069A-4D54-49E2-9649-F72104A3C561}"/>
              </a:ext>
            </a:extLst>
          </p:cNvPr>
          <p:cNvPicPr>
            <a:picLocks noChangeAspect="1"/>
          </p:cNvPicPr>
          <p:nvPr/>
        </p:nvPicPr>
        <p:blipFill>
          <a:blip r:embed="rId5"/>
          <a:stretch>
            <a:fillRect/>
          </a:stretch>
        </p:blipFill>
        <p:spPr>
          <a:xfrm>
            <a:off x="3657027" y="4724400"/>
            <a:ext cx="866295" cy="684977"/>
          </a:xfrm>
          <a:prstGeom prst="rect">
            <a:avLst/>
          </a:prstGeom>
        </p:spPr>
      </p:pic>
      <p:pic>
        <p:nvPicPr>
          <p:cNvPr id="3" name="Picture 2">
            <a:extLst>
              <a:ext uri="{FF2B5EF4-FFF2-40B4-BE49-F238E27FC236}">
                <a16:creationId xmlns:a16="http://schemas.microsoft.com/office/drawing/2014/main" id="{7A512520-93DC-42BA-9573-9ACCC0406F00}"/>
              </a:ext>
            </a:extLst>
          </p:cNvPr>
          <p:cNvPicPr>
            <a:picLocks noChangeAspect="1"/>
          </p:cNvPicPr>
          <p:nvPr/>
        </p:nvPicPr>
        <p:blipFill>
          <a:blip r:embed="rId5"/>
          <a:stretch>
            <a:fillRect/>
          </a:stretch>
        </p:blipFill>
        <p:spPr>
          <a:xfrm>
            <a:off x="217371" y="2529795"/>
            <a:ext cx="809541" cy="640102"/>
          </a:xfrm>
          <a:prstGeom prst="rect">
            <a:avLst/>
          </a:prstGeom>
        </p:spPr>
      </p:pic>
    </p:spTree>
    <p:extLst>
      <p:ext uri="{BB962C8B-B14F-4D97-AF65-F5344CB8AC3E}">
        <p14:creationId xmlns:p14="http://schemas.microsoft.com/office/powerpoint/2010/main" val="282135422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9384"/>
            <a:ext cx="4876800" cy="293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891561"/>
            <a:ext cx="5829300" cy="350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Enter the </a:t>
            </a:r>
            <a:r>
              <a:rPr lang="en-US" sz="1100" b="1" dirty="0">
                <a:solidFill>
                  <a:prstClr val="black"/>
                </a:solidFill>
                <a:latin typeface="Arial" pitchFamily="34" charset="0"/>
                <a:cs typeface="Arial" pitchFamily="34" charset="0"/>
              </a:rPr>
              <a:t>default bonus</a:t>
            </a:r>
            <a:r>
              <a:rPr lang="en-US" sz="1100" dirty="0">
                <a:solidFill>
                  <a:prstClr val="black"/>
                </a:solidFill>
                <a:latin typeface="Arial" pitchFamily="34" charset="0"/>
                <a:cs typeface="Arial" pitchFamily="34" charset="0"/>
              </a:rPr>
              <a:t> amount if you are bidding the same bonus amount</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585E7A41-4512-46D1-BB36-4A38AEB455BF}"/>
              </a:ext>
            </a:extLst>
          </p:cNvPr>
          <p:cNvPicPr>
            <a:picLocks noChangeAspect="1"/>
          </p:cNvPicPr>
          <p:nvPr/>
        </p:nvPicPr>
        <p:blipFill>
          <a:blip r:embed="rId5"/>
          <a:stretch>
            <a:fillRect/>
          </a:stretch>
        </p:blipFill>
        <p:spPr>
          <a:xfrm>
            <a:off x="3276600" y="4667035"/>
            <a:ext cx="784058" cy="619952"/>
          </a:xfrm>
          <a:prstGeom prst="rect">
            <a:avLst/>
          </a:prstGeom>
        </p:spPr>
      </p:pic>
      <p:pic>
        <p:nvPicPr>
          <p:cNvPr id="3" name="Picture 2">
            <a:extLst>
              <a:ext uri="{FF2B5EF4-FFF2-40B4-BE49-F238E27FC236}">
                <a16:creationId xmlns:a16="http://schemas.microsoft.com/office/drawing/2014/main" id="{7A727E36-15CB-4D26-AF58-C89606BE4DD0}"/>
              </a:ext>
            </a:extLst>
          </p:cNvPr>
          <p:cNvPicPr>
            <a:picLocks noChangeAspect="1"/>
          </p:cNvPicPr>
          <p:nvPr/>
        </p:nvPicPr>
        <p:blipFill>
          <a:blip r:embed="rId5"/>
          <a:stretch>
            <a:fillRect/>
          </a:stretch>
        </p:blipFill>
        <p:spPr>
          <a:xfrm>
            <a:off x="76200" y="2438400"/>
            <a:ext cx="655377" cy="518205"/>
          </a:xfrm>
          <a:prstGeom prst="rect">
            <a:avLst/>
          </a:prstGeom>
        </p:spPr>
      </p:pic>
    </p:spTree>
    <p:extLst>
      <p:ext uri="{BB962C8B-B14F-4D97-AF65-F5344CB8AC3E}">
        <p14:creationId xmlns:p14="http://schemas.microsoft.com/office/powerpoint/2010/main" val="2041726558"/>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94056"/>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310738"/>
            <a:ext cx="4991100" cy="300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Enter each bonus separately if different amounts</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BBAF2823-0CD8-4ACA-AB20-163AE95567EC}"/>
              </a:ext>
            </a:extLst>
          </p:cNvPr>
          <p:cNvPicPr>
            <a:picLocks noChangeAspect="1"/>
          </p:cNvPicPr>
          <p:nvPr/>
        </p:nvPicPr>
        <p:blipFill>
          <a:blip r:embed="rId5"/>
          <a:stretch>
            <a:fillRect/>
          </a:stretch>
        </p:blipFill>
        <p:spPr>
          <a:xfrm>
            <a:off x="4094934" y="4910180"/>
            <a:ext cx="655377" cy="518205"/>
          </a:xfrm>
          <a:prstGeom prst="rect">
            <a:avLst/>
          </a:prstGeom>
        </p:spPr>
      </p:pic>
      <p:pic>
        <p:nvPicPr>
          <p:cNvPr id="3" name="Picture 2">
            <a:extLst>
              <a:ext uri="{FF2B5EF4-FFF2-40B4-BE49-F238E27FC236}">
                <a16:creationId xmlns:a16="http://schemas.microsoft.com/office/drawing/2014/main" id="{7262A38C-75AA-4517-9D54-31199B41C0F6}"/>
              </a:ext>
            </a:extLst>
          </p:cNvPr>
          <p:cNvPicPr>
            <a:picLocks noChangeAspect="1"/>
          </p:cNvPicPr>
          <p:nvPr/>
        </p:nvPicPr>
        <p:blipFill>
          <a:blip r:embed="rId5"/>
          <a:stretch>
            <a:fillRect/>
          </a:stretch>
        </p:blipFill>
        <p:spPr>
          <a:xfrm>
            <a:off x="124326" y="2350918"/>
            <a:ext cx="655377" cy="518205"/>
          </a:xfrm>
          <a:prstGeom prst="rect">
            <a:avLst/>
          </a:prstGeom>
        </p:spPr>
      </p:pic>
    </p:spTree>
    <p:extLst>
      <p:ext uri="{BB962C8B-B14F-4D97-AF65-F5344CB8AC3E}">
        <p14:creationId xmlns:p14="http://schemas.microsoft.com/office/powerpoint/2010/main" val="3963279828"/>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38200"/>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6858000" y="5638800"/>
            <a:ext cx="1524000"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Selection of additional parcels is shown on next slide</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3225F82E-83B0-445F-8388-5F698DD162F3}"/>
              </a:ext>
            </a:extLst>
          </p:cNvPr>
          <p:cNvPicPr>
            <a:picLocks noChangeAspect="1"/>
          </p:cNvPicPr>
          <p:nvPr/>
        </p:nvPicPr>
        <p:blipFill>
          <a:blip r:embed="rId4"/>
          <a:stretch>
            <a:fillRect/>
          </a:stretch>
        </p:blipFill>
        <p:spPr>
          <a:xfrm>
            <a:off x="114300" y="2621218"/>
            <a:ext cx="867335" cy="685800"/>
          </a:xfrm>
          <a:prstGeom prst="rect">
            <a:avLst/>
          </a:prstGeom>
        </p:spPr>
      </p:pic>
    </p:spTree>
    <p:extLst>
      <p:ext uri="{BB962C8B-B14F-4D97-AF65-F5344CB8AC3E}">
        <p14:creationId xmlns:p14="http://schemas.microsoft.com/office/powerpoint/2010/main" val="3047964219"/>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88209"/>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 </a:t>
            </a:r>
            <a:r>
              <a:rPr lang="en-US" sz="1100" b="1" dirty="0">
                <a:solidFill>
                  <a:prstClr val="black"/>
                </a:solidFill>
                <a:latin typeface="Arial" pitchFamily="34" charset="0"/>
                <a:cs typeface="Arial" pitchFamily="34" charset="0"/>
              </a:rPr>
              <a:t>Default client name </a:t>
            </a:r>
            <a:r>
              <a:rPr lang="en-US" sz="1100" dirty="0">
                <a:solidFill>
                  <a:prstClr val="black"/>
                </a:solidFill>
                <a:latin typeface="Arial" pitchFamily="34" charset="0"/>
                <a:cs typeface="Arial" pitchFamily="34" charset="0"/>
              </a:rPr>
              <a:t>or </a:t>
            </a:r>
            <a:r>
              <a:rPr lang="en-US" sz="1100" b="1" dirty="0">
                <a:solidFill>
                  <a:prstClr val="black"/>
                </a:solidFill>
                <a:latin typeface="Arial" pitchFamily="34" charset="0"/>
                <a:cs typeface="Arial" pitchFamily="34" charset="0"/>
              </a:rPr>
              <a:t>add lessee</a:t>
            </a:r>
            <a:r>
              <a:rPr lang="en-US" sz="1100" dirty="0">
                <a:solidFill>
                  <a:prstClr val="black"/>
                </a:solidFill>
                <a:latin typeface="Arial" pitchFamily="34" charset="0"/>
                <a:cs typeface="Arial" pitchFamily="34" charset="0"/>
              </a:rPr>
              <a:t>, you can also enter the names of both</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A1778514-C10C-4F52-AF72-6D1929CFF2AB}"/>
              </a:ext>
            </a:extLst>
          </p:cNvPr>
          <p:cNvPicPr>
            <a:picLocks noChangeAspect="1"/>
          </p:cNvPicPr>
          <p:nvPr/>
        </p:nvPicPr>
        <p:blipFill>
          <a:blip r:embed="rId5"/>
          <a:stretch>
            <a:fillRect/>
          </a:stretch>
        </p:blipFill>
        <p:spPr>
          <a:xfrm>
            <a:off x="3305461" y="4748388"/>
            <a:ext cx="782826" cy="618978"/>
          </a:xfrm>
          <a:prstGeom prst="rect">
            <a:avLst/>
          </a:prstGeom>
        </p:spPr>
      </p:pic>
      <p:pic>
        <p:nvPicPr>
          <p:cNvPr id="3" name="Picture 2">
            <a:extLst>
              <a:ext uri="{FF2B5EF4-FFF2-40B4-BE49-F238E27FC236}">
                <a16:creationId xmlns:a16="http://schemas.microsoft.com/office/drawing/2014/main" id="{4993BEAC-332A-49E9-93F1-21CE24C30944}"/>
              </a:ext>
            </a:extLst>
          </p:cNvPr>
          <p:cNvPicPr>
            <a:picLocks noChangeAspect="1"/>
          </p:cNvPicPr>
          <p:nvPr/>
        </p:nvPicPr>
        <p:blipFill>
          <a:blip r:embed="rId5"/>
          <a:stretch>
            <a:fillRect/>
          </a:stretch>
        </p:blipFill>
        <p:spPr>
          <a:xfrm>
            <a:off x="228600" y="2514600"/>
            <a:ext cx="708079" cy="559876"/>
          </a:xfrm>
          <a:prstGeom prst="rect">
            <a:avLst/>
          </a:prstGeom>
        </p:spPr>
      </p:pic>
    </p:spTree>
    <p:extLst>
      <p:ext uri="{BB962C8B-B14F-4D97-AF65-F5344CB8AC3E}">
        <p14:creationId xmlns:p14="http://schemas.microsoft.com/office/powerpoint/2010/main" val="836659186"/>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22752"/>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Clicking </a:t>
            </a:r>
            <a:r>
              <a:rPr lang="en-US" sz="1100" b="1" dirty="0">
                <a:solidFill>
                  <a:prstClr val="black"/>
                </a:solidFill>
                <a:latin typeface="Arial" pitchFamily="34" charset="0"/>
                <a:cs typeface="Arial" pitchFamily="34" charset="0"/>
              </a:rPr>
              <a:t>find</a:t>
            </a:r>
            <a:r>
              <a:rPr lang="en-US" sz="1100" dirty="0">
                <a:solidFill>
                  <a:prstClr val="black"/>
                </a:solidFill>
                <a:latin typeface="Arial" pitchFamily="34" charset="0"/>
                <a:cs typeface="Arial" pitchFamily="34" charset="0"/>
              </a:rPr>
              <a:t> after entering first 4 letters of client name will bring up the full client name</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8089B103-3886-45E7-8903-32F04625BD2E}"/>
              </a:ext>
            </a:extLst>
          </p:cNvPr>
          <p:cNvPicPr>
            <a:picLocks noChangeAspect="1"/>
          </p:cNvPicPr>
          <p:nvPr/>
        </p:nvPicPr>
        <p:blipFill>
          <a:blip r:embed="rId5"/>
          <a:stretch>
            <a:fillRect/>
          </a:stretch>
        </p:blipFill>
        <p:spPr>
          <a:xfrm>
            <a:off x="3097731" y="4726579"/>
            <a:ext cx="864580" cy="683621"/>
          </a:xfrm>
          <a:prstGeom prst="rect">
            <a:avLst/>
          </a:prstGeom>
        </p:spPr>
      </p:pic>
      <p:pic>
        <p:nvPicPr>
          <p:cNvPr id="3" name="Picture 2">
            <a:extLst>
              <a:ext uri="{FF2B5EF4-FFF2-40B4-BE49-F238E27FC236}">
                <a16:creationId xmlns:a16="http://schemas.microsoft.com/office/drawing/2014/main" id="{E2C4CB49-4D86-4901-B833-D6B3BFAFA889}"/>
              </a:ext>
            </a:extLst>
          </p:cNvPr>
          <p:cNvPicPr>
            <a:picLocks noChangeAspect="1"/>
          </p:cNvPicPr>
          <p:nvPr/>
        </p:nvPicPr>
        <p:blipFill>
          <a:blip r:embed="rId5"/>
          <a:stretch>
            <a:fillRect/>
          </a:stretch>
        </p:blipFill>
        <p:spPr>
          <a:xfrm>
            <a:off x="76200" y="2749759"/>
            <a:ext cx="863096" cy="682448"/>
          </a:xfrm>
          <a:prstGeom prst="rect">
            <a:avLst/>
          </a:prstGeom>
        </p:spPr>
      </p:pic>
    </p:spTree>
    <p:extLst>
      <p:ext uri="{BB962C8B-B14F-4D97-AF65-F5344CB8AC3E}">
        <p14:creationId xmlns:p14="http://schemas.microsoft.com/office/powerpoint/2010/main" val="3016715529"/>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57098"/>
            <a:ext cx="4651998" cy="280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20924"/>
            <a:ext cx="5448300" cy="327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le 4"/>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9F982D5F-D831-4590-A85D-943FD093E464}"/>
              </a:ext>
            </a:extLst>
          </p:cNvPr>
          <p:cNvPicPr>
            <a:picLocks noChangeAspect="1"/>
          </p:cNvPicPr>
          <p:nvPr/>
        </p:nvPicPr>
        <p:blipFill>
          <a:blip r:embed="rId5"/>
          <a:stretch>
            <a:fillRect/>
          </a:stretch>
        </p:blipFill>
        <p:spPr>
          <a:xfrm>
            <a:off x="3696100" y="4876800"/>
            <a:ext cx="770965" cy="609600"/>
          </a:xfrm>
          <a:prstGeom prst="rect">
            <a:avLst/>
          </a:prstGeom>
        </p:spPr>
      </p:pic>
      <p:pic>
        <p:nvPicPr>
          <p:cNvPr id="3" name="Picture 2">
            <a:extLst>
              <a:ext uri="{FF2B5EF4-FFF2-40B4-BE49-F238E27FC236}">
                <a16:creationId xmlns:a16="http://schemas.microsoft.com/office/drawing/2014/main" id="{52D43FE4-8AE4-4DC3-A5B1-5DA23EA22C59}"/>
              </a:ext>
            </a:extLst>
          </p:cNvPr>
          <p:cNvPicPr>
            <a:picLocks noChangeAspect="1"/>
          </p:cNvPicPr>
          <p:nvPr/>
        </p:nvPicPr>
        <p:blipFill>
          <a:blip r:embed="rId5"/>
          <a:stretch>
            <a:fillRect/>
          </a:stretch>
        </p:blipFill>
        <p:spPr>
          <a:xfrm>
            <a:off x="76200" y="2350918"/>
            <a:ext cx="655377" cy="518205"/>
          </a:xfrm>
          <a:prstGeom prst="rect">
            <a:avLst/>
          </a:prstGeom>
        </p:spPr>
      </p:pic>
    </p:spTree>
    <p:extLst>
      <p:ext uri="{BB962C8B-B14F-4D97-AF65-F5344CB8AC3E}">
        <p14:creationId xmlns:p14="http://schemas.microsoft.com/office/powerpoint/2010/main" val="1405475398"/>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133114"/>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Clicking </a:t>
            </a:r>
            <a:r>
              <a:rPr lang="en-US" sz="1100" b="1" dirty="0">
                <a:solidFill>
                  <a:prstClr val="black"/>
                </a:solidFill>
                <a:latin typeface="Arial" pitchFamily="34" charset="0"/>
                <a:cs typeface="Arial" pitchFamily="34" charset="0"/>
              </a:rPr>
              <a:t>find</a:t>
            </a:r>
            <a:r>
              <a:rPr lang="en-US" sz="1100" dirty="0">
                <a:solidFill>
                  <a:prstClr val="black"/>
                </a:solidFill>
                <a:latin typeface="Arial" pitchFamily="34" charset="0"/>
                <a:cs typeface="Arial" pitchFamily="34" charset="0"/>
              </a:rPr>
              <a:t> after entering first 4 letters of client name will bring up the full client name</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529CD184-61D0-4969-8B8A-E969998703F2}"/>
              </a:ext>
            </a:extLst>
          </p:cNvPr>
          <p:cNvPicPr>
            <a:picLocks noChangeAspect="1"/>
          </p:cNvPicPr>
          <p:nvPr/>
        </p:nvPicPr>
        <p:blipFill>
          <a:blip r:embed="rId5"/>
          <a:stretch>
            <a:fillRect/>
          </a:stretch>
        </p:blipFill>
        <p:spPr>
          <a:xfrm>
            <a:off x="3657600" y="4862659"/>
            <a:ext cx="788849" cy="623741"/>
          </a:xfrm>
          <a:prstGeom prst="rect">
            <a:avLst/>
          </a:prstGeom>
        </p:spPr>
      </p:pic>
      <p:pic>
        <p:nvPicPr>
          <p:cNvPr id="3" name="Picture 2">
            <a:extLst>
              <a:ext uri="{FF2B5EF4-FFF2-40B4-BE49-F238E27FC236}">
                <a16:creationId xmlns:a16="http://schemas.microsoft.com/office/drawing/2014/main" id="{3F1134A9-FC9A-4862-9A6C-2CA46A3627E2}"/>
              </a:ext>
            </a:extLst>
          </p:cNvPr>
          <p:cNvPicPr>
            <a:picLocks noChangeAspect="1"/>
          </p:cNvPicPr>
          <p:nvPr/>
        </p:nvPicPr>
        <p:blipFill>
          <a:blip r:embed="rId5"/>
          <a:stretch>
            <a:fillRect/>
          </a:stretch>
        </p:blipFill>
        <p:spPr>
          <a:xfrm>
            <a:off x="76200" y="2350918"/>
            <a:ext cx="655377" cy="518205"/>
          </a:xfrm>
          <a:prstGeom prst="rect">
            <a:avLst/>
          </a:prstGeom>
        </p:spPr>
      </p:pic>
    </p:spTree>
    <p:extLst>
      <p:ext uri="{BB962C8B-B14F-4D97-AF65-F5344CB8AC3E}">
        <p14:creationId xmlns:p14="http://schemas.microsoft.com/office/powerpoint/2010/main" val="124512820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630" y="2819400"/>
            <a:ext cx="594916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To override the default, click on the Find Client button</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F5C65549-25AA-4484-8A8E-CC993C9B975B}"/>
              </a:ext>
            </a:extLst>
          </p:cNvPr>
          <p:cNvPicPr>
            <a:picLocks noChangeAspect="1"/>
          </p:cNvPicPr>
          <p:nvPr/>
        </p:nvPicPr>
        <p:blipFill>
          <a:blip r:embed="rId5"/>
          <a:stretch>
            <a:fillRect/>
          </a:stretch>
        </p:blipFill>
        <p:spPr>
          <a:xfrm>
            <a:off x="3128255" y="4726396"/>
            <a:ext cx="830163" cy="656408"/>
          </a:xfrm>
          <a:prstGeom prst="rect">
            <a:avLst/>
          </a:prstGeom>
        </p:spPr>
      </p:pic>
      <p:pic>
        <p:nvPicPr>
          <p:cNvPr id="3" name="Picture 2">
            <a:extLst>
              <a:ext uri="{FF2B5EF4-FFF2-40B4-BE49-F238E27FC236}">
                <a16:creationId xmlns:a16="http://schemas.microsoft.com/office/drawing/2014/main" id="{0A4F5316-3445-4A8B-96DA-FCE9B18BA0B5}"/>
              </a:ext>
            </a:extLst>
          </p:cNvPr>
          <p:cNvPicPr>
            <a:picLocks noChangeAspect="1"/>
          </p:cNvPicPr>
          <p:nvPr/>
        </p:nvPicPr>
        <p:blipFill>
          <a:blip r:embed="rId5"/>
          <a:stretch>
            <a:fillRect/>
          </a:stretch>
        </p:blipFill>
        <p:spPr>
          <a:xfrm>
            <a:off x="173397" y="2529560"/>
            <a:ext cx="733124" cy="579679"/>
          </a:xfrm>
          <a:prstGeom prst="rect">
            <a:avLst/>
          </a:prstGeom>
        </p:spPr>
      </p:pic>
    </p:spTree>
    <p:extLst>
      <p:ext uri="{BB962C8B-B14F-4D97-AF65-F5344CB8AC3E}">
        <p14:creationId xmlns:p14="http://schemas.microsoft.com/office/powerpoint/2010/main" val="3847224785"/>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870325" y="1981200"/>
            <a:ext cx="4511675" cy="1831271"/>
          </a:xfrm>
          <a:prstGeom prst="rect">
            <a:avLst/>
          </a:prstGeom>
        </p:spPr>
        <p:txBody>
          <a:bodyPr wrap="square" lIns="0" tIns="0" rIns="0" bIns="0">
            <a:spAutoFit/>
          </a:bodyPr>
          <a:lstStyle/>
          <a:p>
            <a:r>
              <a:rPr lang="en-CA" sz="1200" b="1" dirty="0">
                <a:latin typeface="Arial" pitchFamily="34" charset="0"/>
                <a:cs typeface="Arial" pitchFamily="34" charset="0"/>
              </a:rPr>
              <a:t>In this module, you will learn how to:</a:t>
            </a:r>
          </a:p>
          <a:p>
            <a:endParaRPr lang="en-CA" sz="1200" b="1"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Create a Bid Request</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Import Parcels into your Bid Request using Query by Map</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Calculate Bid amounts by Bonus or by Price per Hectare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Submit a Bid Request</a:t>
            </a:r>
            <a:br>
              <a:rPr lang="en-CA" sz="1100" dirty="0"/>
            </a:br>
            <a:endParaRPr lang="en-CA" sz="1100" dirty="0"/>
          </a:p>
        </p:txBody>
      </p:sp>
      <p:pic>
        <p:nvPicPr>
          <p:cNvPr id="3" name="Picture 1" descr="Bidding - Overview - Overview - Graphic"/>
          <p:cNvPicPr>
            <a:picLocks noChangeArrowheads="1"/>
          </p:cNvPicPr>
          <p:nvPr/>
        </p:nvPicPr>
        <p:blipFill>
          <a:blip r:embed="rId2" cstate="print"/>
          <a:srcRect/>
          <a:stretch>
            <a:fillRect/>
          </a:stretch>
        </p:blipFill>
        <p:spPr bwMode="auto">
          <a:xfrm>
            <a:off x="508000" y="1536700"/>
            <a:ext cx="2692400" cy="2730500"/>
          </a:xfrm>
          <a:prstGeom prst="rect">
            <a:avLst/>
          </a:prstGeom>
          <a:noFill/>
        </p:spPr>
      </p:pic>
      <p:sp>
        <p:nvSpPr>
          <p:cNvPr id="5" name="Title 4"/>
          <p:cNvSpPr>
            <a:spLocks noGrp="1"/>
          </p:cNvSpPr>
          <p:nvPr>
            <p:ph type="title" idx="4294967295"/>
          </p:nvPr>
        </p:nvSpPr>
        <p:spPr>
          <a:xfrm>
            <a:off x="609600" y="533400"/>
            <a:ext cx="1447800" cy="8842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74928"/>
            <a:ext cx="5128690" cy="308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644826"/>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Clicking </a:t>
            </a:r>
            <a:r>
              <a:rPr lang="en-US" sz="1100" b="1" dirty="0">
                <a:solidFill>
                  <a:prstClr val="black"/>
                </a:solidFill>
                <a:latin typeface="Arial" pitchFamily="34" charset="0"/>
                <a:cs typeface="Arial" pitchFamily="34" charset="0"/>
              </a:rPr>
              <a:t>find</a:t>
            </a:r>
            <a:r>
              <a:rPr lang="en-US" sz="1100" dirty="0">
                <a:solidFill>
                  <a:prstClr val="black"/>
                </a:solidFill>
                <a:latin typeface="Arial" pitchFamily="34" charset="0"/>
                <a:cs typeface="Arial" pitchFamily="34" charset="0"/>
              </a:rPr>
              <a:t> after entering first 4 letters of client name will bring up the full client name</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688E2B92-2CD0-4230-A640-CD66EF319A16}"/>
              </a:ext>
            </a:extLst>
          </p:cNvPr>
          <p:cNvPicPr>
            <a:picLocks noChangeAspect="1"/>
          </p:cNvPicPr>
          <p:nvPr/>
        </p:nvPicPr>
        <p:blipFill>
          <a:blip r:embed="rId5"/>
          <a:stretch>
            <a:fillRect/>
          </a:stretch>
        </p:blipFill>
        <p:spPr>
          <a:xfrm>
            <a:off x="2971800" y="4629089"/>
            <a:ext cx="867336" cy="685800"/>
          </a:xfrm>
          <a:prstGeom prst="rect">
            <a:avLst/>
          </a:prstGeom>
        </p:spPr>
      </p:pic>
      <p:pic>
        <p:nvPicPr>
          <p:cNvPr id="3" name="Picture 2">
            <a:extLst>
              <a:ext uri="{FF2B5EF4-FFF2-40B4-BE49-F238E27FC236}">
                <a16:creationId xmlns:a16="http://schemas.microsoft.com/office/drawing/2014/main" id="{14069ECF-2698-4C94-85C2-8A2CA0362498}"/>
              </a:ext>
            </a:extLst>
          </p:cNvPr>
          <p:cNvPicPr>
            <a:picLocks noChangeAspect="1"/>
          </p:cNvPicPr>
          <p:nvPr/>
        </p:nvPicPr>
        <p:blipFill>
          <a:blip r:embed="rId5"/>
          <a:stretch>
            <a:fillRect/>
          </a:stretch>
        </p:blipFill>
        <p:spPr>
          <a:xfrm>
            <a:off x="76200" y="2514600"/>
            <a:ext cx="708079" cy="559876"/>
          </a:xfrm>
          <a:prstGeom prst="rect">
            <a:avLst/>
          </a:prstGeom>
        </p:spPr>
      </p:pic>
    </p:spTree>
    <p:extLst>
      <p:ext uri="{BB962C8B-B14F-4D97-AF65-F5344CB8AC3E}">
        <p14:creationId xmlns:p14="http://schemas.microsoft.com/office/powerpoint/2010/main" val="392313276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189732"/>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agreement fee and first year’s rent is added</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CB02B146-E180-44C8-AC8F-F2CB57E48965}"/>
              </a:ext>
            </a:extLst>
          </p:cNvPr>
          <p:cNvPicPr>
            <a:picLocks noChangeAspect="1"/>
          </p:cNvPicPr>
          <p:nvPr/>
        </p:nvPicPr>
        <p:blipFill>
          <a:blip r:embed="rId5"/>
          <a:stretch>
            <a:fillRect/>
          </a:stretch>
        </p:blipFill>
        <p:spPr>
          <a:xfrm>
            <a:off x="3764940" y="4876800"/>
            <a:ext cx="770965" cy="609600"/>
          </a:xfrm>
          <a:prstGeom prst="rect">
            <a:avLst/>
          </a:prstGeom>
        </p:spPr>
      </p:pic>
      <p:pic>
        <p:nvPicPr>
          <p:cNvPr id="3" name="Picture 2">
            <a:extLst>
              <a:ext uri="{FF2B5EF4-FFF2-40B4-BE49-F238E27FC236}">
                <a16:creationId xmlns:a16="http://schemas.microsoft.com/office/drawing/2014/main" id="{B1E93DE8-56BC-4EB5-A04A-B4F898FE425D}"/>
              </a:ext>
            </a:extLst>
          </p:cNvPr>
          <p:cNvPicPr>
            <a:picLocks noChangeAspect="1"/>
          </p:cNvPicPr>
          <p:nvPr/>
        </p:nvPicPr>
        <p:blipFill>
          <a:blip r:embed="rId5"/>
          <a:stretch>
            <a:fillRect/>
          </a:stretch>
        </p:blipFill>
        <p:spPr>
          <a:xfrm>
            <a:off x="0" y="2362200"/>
            <a:ext cx="778969" cy="615929"/>
          </a:xfrm>
          <a:prstGeom prst="rect">
            <a:avLst/>
          </a:prstGeom>
        </p:spPr>
      </p:pic>
    </p:spTree>
    <p:extLst>
      <p:ext uri="{BB962C8B-B14F-4D97-AF65-F5344CB8AC3E}">
        <p14:creationId xmlns:p14="http://schemas.microsoft.com/office/powerpoint/2010/main" val="1258155445"/>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685800"/>
            <a:ext cx="5105400" cy="533400"/>
          </a:xfrm>
        </p:spPr>
        <p:txBody>
          <a:bodyPr>
            <a:normAutofit/>
          </a:bodyPr>
          <a:lstStyle/>
          <a:p>
            <a:pPr algn="l"/>
            <a:r>
              <a:rPr lang="en-CA" sz="1600" b="1" dirty="0">
                <a:latin typeface="Arial" pitchFamily="34" charset="0"/>
                <a:cs typeface="Arial" pitchFamily="34" charset="0"/>
              </a:rPr>
              <a:t>To Change Parcel</a:t>
            </a:r>
            <a:r>
              <a:rPr lang="en-CA" sz="1600" b="1" baseline="0" dirty="0">
                <a:latin typeface="Arial" pitchFamily="34" charset="0"/>
                <a:cs typeface="Arial" pitchFamily="34" charset="0"/>
              </a:rPr>
              <a:t> Information prior to Submitting</a:t>
            </a:r>
            <a:endParaRPr lang="en-CA" sz="1600" b="1" dirty="0">
              <a:latin typeface="Arial" pitchFamily="34" charset="0"/>
              <a:cs typeface="Arial" pitchFamily="34" charset="0"/>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94614"/>
            <a:ext cx="4610100" cy="277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63340"/>
            <a:ext cx="5143500" cy="309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Clicking </a:t>
            </a:r>
            <a:r>
              <a:rPr lang="en-US" sz="1100" b="1" dirty="0">
                <a:solidFill>
                  <a:prstClr val="black"/>
                </a:solidFill>
                <a:latin typeface="Arial" pitchFamily="34" charset="0"/>
                <a:cs typeface="Arial" pitchFamily="34" charset="0"/>
              </a:rPr>
              <a:t>OK</a:t>
            </a:r>
            <a:r>
              <a:rPr lang="en-US" sz="1100" dirty="0">
                <a:solidFill>
                  <a:prstClr val="black"/>
                </a:solidFill>
                <a:latin typeface="Arial" pitchFamily="34" charset="0"/>
                <a:cs typeface="Arial" pitchFamily="34" charset="0"/>
              </a:rPr>
              <a:t> will complete the deletion process</a:t>
            </a:r>
            <a:endParaRPr lang="en-CA" sz="1100" dirty="0">
              <a:solidFill>
                <a:prstClr val="black"/>
              </a:solidFill>
              <a:latin typeface="Arial" pitchFamily="34" charset="0"/>
              <a:cs typeface="Arial" pitchFamily="34" charset="0"/>
            </a:endParaRPr>
          </a:p>
        </p:txBody>
      </p:sp>
      <p:sp>
        <p:nvSpPr>
          <p:cNvPr id="8" name="Rectangle 7"/>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3" name="Picture 2">
            <a:extLst>
              <a:ext uri="{FF2B5EF4-FFF2-40B4-BE49-F238E27FC236}">
                <a16:creationId xmlns:a16="http://schemas.microsoft.com/office/drawing/2014/main" id="{9C8490B6-24A9-4A0E-AC1E-16F304EF2F56}"/>
              </a:ext>
            </a:extLst>
          </p:cNvPr>
          <p:cNvPicPr>
            <a:picLocks noChangeAspect="1"/>
          </p:cNvPicPr>
          <p:nvPr/>
        </p:nvPicPr>
        <p:blipFill>
          <a:blip r:embed="rId5"/>
          <a:stretch>
            <a:fillRect/>
          </a:stretch>
        </p:blipFill>
        <p:spPr>
          <a:xfrm>
            <a:off x="3920691" y="4866800"/>
            <a:ext cx="972376" cy="768855"/>
          </a:xfrm>
          <a:prstGeom prst="rect">
            <a:avLst/>
          </a:prstGeom>
        </p:spPr>
      </p:pic>
      <p:pic>
        <p:nvPicPr>
          <p:cNvPr id="4" name="Picture 3">
            <a:extLst>
              <a:ext uri="{FF2B5EF4-FFF2-40B4-BE49-F238E27FC236}">
                <a16:creationId xmlns:a16="http://schemas.microsoft.com/office/drawing/2014/main" id="{289255B8-3E16-4CAD-AF8A-49B555D210A3}"/>
              </a:ext>
            </a:extLst>
          </p:cNvPr>
          <p:cNvPicPr>
            <a:picLocks noChangeAspect="1"/>
          </p:cNvPicPr>
          <p:nvPr/>
        </p:nvPicPr>
        <p:blipFill>
          <a:blip r:embed="rId5"/>
          <a:stretch>
            <a:fillRect/>
          </a:stretch>
        </p:blipFill>
        <p:spPr>
          <a:xfrm>
            <a:off x="145582" y="2482254"/>
            <a:ext cx="811873" cy="641946"/>
          </a:xfrm>
          <a:prstGeom prst="rect">
            <a:avLst/>
          </a:prstGeom>
        </p:spPr>
      </p:pic>
    </p:spTree>
    <p:extLst>
      <p:ext uri="{BB962C8B-B14F-4D97-AF65-F5344CB8AC3E}">
        <p14:creationId xmlns:p14="http://schemas.microsoft.com/office/powerpoint/2010/main" val="3233356175"/>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 y="990600"/>
            <a:ext cx="4343400" cy="261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26587"/>
            <a:ext cx="5486400" cy="330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Bid amount will change</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579A3BD5-2A18-42D5-A626-6A1D850A58A9}"/>
              </a:ext>
            </a:extLst>
          </p:cNvPr>
          <p:cNvPicPr>
            <a:picLocks noChangeAspect="1"/>
          </p:cNvPicPr>
          <p:nvPr/>
        </p:nvPicPr>
        <p:blipFill>
          <a:blip r:embed="rId5"/>
          <a:stretch>
            <a:fillRect/>
          </a:stretch>
        </p:blipFill>
        <p:spPr>
          <a:xfrm>
            <a:off x="3668697" y="4752314"/>
            <a:ext cx="735662" cy="581686"/>
          </a:xfrm>
          <a:prstGeom prst="rect">
            <a:avLst/>
          </a:prstGeom>
        </p:spPr>
      </p:pic>
      <p:pic>
        <p:nvPicPr>
          <p:cNvPr id="3" name="Picture 2">
            <a:extLst>
              <a:ext uri="{FF2B5EF4-FFF2-40B4-BE49-F238E27FC236}">
                <a16:creationId xmlns:a16="http://schemas.microsoft.com/office/drawing/2014/main" id="{CEE72D9E-ACFB-45BB-98AD-6A3A6D190027}"/>
              </a:ext>
            </a:extLst>
          </p:cNvPr>
          <p:cNvPicPr>
            <a:picLocks noChangeAspect="1"/>
          </p:cNvPicPr>
          <p:nvPr/>
        </p:nvPicPr>
        <p:blipFill>
          <a:blip r:embed="rId5"/>
          <a:stretch>
            <a:fillRect/>
          </a:stretch>
        </p:blipFill>
        <p:spPr>
          <a:xfrm>
            <a:off x="107210" y="2438400"/>
            <a:ext cx="502390" cy="397239"/>
          </a:xfrm>
          <a:prstGeom prst="rect">
            <a:avLst/>
          </a:prstGeom>
        </p:spPr>
      </p:pic>
    </p:spTree>
    <p:extLst>
      <p:ext uri="{BB962C8B-B14F-4D97-AF65-F5344CB8AC3E}">
        <p14:creationId xmlns:p14="http://schemas.microsoft.com/office/powerpoint/2010/main" val="3438620460"/>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866776"/>
            <a:ext cx="4610100" cy="277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774290"/>
            <a:ext cx="5981700" cy="360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can select new parcel now</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5"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C9BCFD89-BB2B-49E6-AA90-5432D4218962}"/>
              </a:ext>
            </a:extLst>
          </p:cNvPr>
          <p:cNvPicPr>
            <a:picLocks noChangeAspect="1"/>
          </p:cNvPicPr>
          <p:nvPr/>
        </p:nvPicPr>
        <p:blipFill>
          <a:blip r:embed="rId6"/>
          <a:stretch>
            <a:fillRect/>
          </a:stretch>
        </p:blipFill>
        <p:spPr>
          <a:xfrm>
            <a:off x="3124200" y="4665764"/>
            <a:ext cx="867335" cy="685800"/>
          </a:xfrm>
          <a:prstGeom prst="rect">
            <a:avLst/>
          </a:prstGeom>
        </p:spPr>
      </p:pic>
      <p:pic>
        <p:nvPicPr>
          <p:cNvPr id="4" name="Picture 3">
            <a:extLst>
              <a:ext uri="{FF2B5EF4-FFF2-40B4-BE49-F238E27FC236}">
                <a16:creationId xmlns:a16="http://schemas.microsoft.com/office/drawing/2014/main" id="{84A038B2-E7E9-475D-A97C-32D8BBF6ADE3}"/>
              </a:ext>
            </a:extLst>
          </p:cNvPr>
          <p:cNvPicPr>
            <a:picLocks noChangeAspect="1"/>
          </p:cNvPicPr>
          <p:nvPr/>
        </p:nvPicPr>
        <p:blipFill>
          <a:blip r:embed="rId6"/>
          <a:stretch>
            <a:fillRect/>
          </a:stretch>
        </p:blipFill>
        <p:spPr>
          <a:xfrm>
            <a:off x="136730" y="2350918"/>
            <a:ext cx="655377" cy="518205"/>
          </a:xfrm>
          <a:prstGeom prst="rect">
            <a:avLst/>
          </a:prstGeom>
        </p:spPr>
      </p:pic>
    </p:spTree>
    <p:extLst>
      <p:ext uri="{BB962C8B-B14F-4D97-AF65-F5344CB8AC3E}">
        <p14:creationId xmlns:p14="http://schemas.microsoft.com/office/powerpoint/2010/main" val="3637393012"/>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809964"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91560"/>
            <a:ext cx="5829300" cy="350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Copy parcel function copies the bonus amount and client information from one parcel to the other on the bid request</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ADDA3756-9F35-4D40-9AE3-162CB03F9161}"/>
              </a:ext>
            </a:extLst>
          </p:cNvPr>
          <p:cNvPicPr>
            <a:picLocks noChangeAspect="1"/>
          </p:cNvPicPr>
          <p:nvPr/>
        </p:nvPicPr>
        <p:blipFill>
          <a:blip r:embed="rId5"/>
          <a:stretch>
            <a:fillRect/>
          </a:stretch>
        </p:blipFill>
        <p:spPr>
          <a:xfrm>
            <a:off x="3276600" y="4702593"/>
            <a:ext cx="922492" cy="729412"/>
          </a:xfrm>
          <a:prstGeom prst="rect">
            <a:avLst/>
          </a:prstGeom>
        </p:spPr>
      </p:pic>
      <p:pic>
        <p:nvPicPr>
          <p:cNvPr id="3" name="Picture 2">
            <a:extLst>
              <a:ext uri="{FF2B5EF4-FFF2-40B4-BE49-F238E27FC236}">
                <a16:creationId xmlns:a16="http://schemas.microsoft.com/office/drawing/2014/main" id="{2B432526-731A-4542-9E3B-86801F694EAF}"/>
              </a:ext>
            </a:extLst>
          </p:cNvPr>
          <p:cNvPicPr>
            <a:picLocks noChangeAspect="1"/>
          </p:cNvPicPr>
          <p:nvPr/>
        </p:nvPicPr>
        <p:blipFill>
          <a:blip r:embed="rId5"/>
          <a:stretch>
            <a:fillRect/>
          </a:stretch>
        </p:blipFill>
        <p:spPr>
          <a:xfrm>
            <a:off x="85023" y="2372552"/>
            <a:ext cx="757873" cy="599248"/>
          </a:xfrm>
          <a:prstGeom prst="rect">
            <a:avLst/>
          </a:prstGeom>
        </p:spPr>
      </p:pic>
    </p:spTree>
    <p:extLst>
      <p:ext uri="{BB962C8B-B14F-4D97-AF65-F5344CB8AC3E}">
        <p14:creationId xmlns:p14="http://schemas.microsoft.com/office/powerpoint/2010/main" val="3586576403"/>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482" y="3059508"/>
            <a:ext cx="5550318" cy="334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Select the parcel you are copying from and next select the parcel you are copying to</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0555C00E-950D-4464-B020-6F9ADA76E299}"/>
              </a:ext>
            </a:extLst>
          </p:cNvPr>
          <p:cNvPicPr>
            <a:picLocks noChangeAspect="1"/>
          </p:cNvPicPr>
          <p:nvPr/>
        </p:nvPicPr>
        <p:blipFill>
          <a:blip r:embed="rId5"/>
          <a:stretch>
            <a:fillRect/>
          </a:stretch>
        </p:blipFill>
        <p:spPr>
          <a:xfrm>
            <a:off x="3517482" y="4800600"/>
            <a:ext cx="762000" cy="602512"/>
          </a:xfrm>
          <a:prstGeom prst="rect">
            <a:avLst/>
          </a:prstGeom>
        </p:spPr>
      </p:pic>
      <p:pic>
        <p:nvPicPr>
          <p:cNvPr id="3" name="Picture 2">
            <a:extLst>
              <a:ext uri="{FF2B5EF4-FFF2-40B4-BE49-F238E27FC236}">
                <a16:creationId xmlns:a16="http://schemas.microsoft.com/office/drawing/2014/main" id="{92E69C61-295F-4475-BE0C-ADF64240178E}"/>
              </a:ext>
            </a:extLst>
          </p:cNvPr>
          <p:cNvPicPr>
            <a:picLocks noChangeAspect="1"/>
          </p:cNvPicPr>
          <p:nvPr/>
        </p:nvPicPr>
        <p:blipFill>
          <a:blip r:embed="rId5"/>
          <a:stretch>
            <a:fillRect/>
          </a:stretch>
        </p:blipFill>
        <p:spPr>
          <a:xfrm>
            <a:off x="182880" y="2551730"/>
            <a:ext cx="781800" cy="618167"/>
          </a:xfrm>
          <a:prstGeom prst="rect">
            <a:avLst/>
          </a:prstGeom>
        </p:spPr>
      </p:pic>
    </p:spTree>
    <p:extLst>
      <p:ext uri="{BB962C8B-B14F-4D97-AF65-F5344CB8AC3E}">
        <p14:creationId xmlns:p14="http://schemas.microsoft.com/office/powerpoint/2010/main" val="3383253934"/>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52114"/>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Clicking ‘+’ sign will show the parcel information</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1360E922-EA96-4C9B-A3D8-DA9A9D1A323C}"/>
              </a:ext>
            </a:extLst>
          </p:cNvPr>
          <p:cNvPicPr>
            <a:picLocks noChangeAspect="1"/>
          </p:cNvPicPr>
          <p:nvPr/>
        </p:nvPicPr>
        <p:blipFill>
          <a:blip r:embed="rId5"/>
          <a:stretch>
            <a:fillRect/>
          </a:stretch>
        </p:blipFill>
        <p:spPr>
          <a:xfrm>
            <a:off x="3581400" y="4800599"/>
            <a:ext cx="847165" cy="669851"/>
          </a:xfrm>
          <a:prstGeom prst="rect">
            <a:avLst/>
          </a:prstGeom>
        </p:spPr>
      </p:pic>
      <p:pic>
        <p:nvPicPr>
          <p:cNvPr id="3" name="Picture 2">
            <a:extLst>
              <a:ext uri="{FF2B5EF4-FFF2-40B4-BE49-F238E27FC236}">
                <a16:creationId xmlns:a16="http://schemas.microsoft.com/office/drawing/2014/main" id="{1DBFC78C-BE89-4BD9-A159-8858DE4B0698}"/>
              </a:ext>
            </a:extLst>
          </p:cNvPr>
          <p:cNvPicPr>
            <a:picLocks noChangeAspect="1"/>
          </p:cNvPicPr>
          <p:nvPr/>
        </p:nvPicPr>
        <p:blipFill>
          <a:blip r:embed="rId5"/>
          <a:stretch>
            <a:fillRect/>
          </a:stretch>
        </p:blipFill>
        <p:spPr>
          <a:xfrm>
            <a:off x="147451" y="2610021"/>
            <a:ext cx="708079" cy="559876"/>
          </a:xfrm>
          <a:prstGeom prst="rect">
            <a:avLst/>
          </a:prstGeom>
        </p:spPr>
      </p:pic>
    </p:spTree>
    <p:extLst>
      <p:ext uri="{BB962C8B-B14F-4D97-AF65-F5344CB8AC3E}">
        <p14:creationId xmlns:p14="http://schemas.microsoft.com/office/powerpoint/2010/main" val="2605601239"/>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91561"/>
            <a:ext cx="5829300" cy="350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Clicking ‘-’ sign closes the screen. You can make changes to the bid amount if required</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06095931-C975-4FB9-B4B9-4B303507B1BE}"/>
              </a:ext>
            </a:extLst>
          </p:cNvPr>
          <p:cNvPicPr>
            <a:picLocks noChangeAspect="1"/>
          </p:cNvPicPr>
          <p:nvPr/>
        </p:nvPicPr>
        <p:blipFill>
          <a:blip r:embed="rId5"/>
          <a:stretch>
            <a:fillRect/>
          </a:stretch>
        </p:blipFill>
        <p:spPr>
          <a:xfrm>
            <a:off x="3352800" y="4724400"/>
            <a:ext cx="770965" cy="609600"/>
          </a:xfrm>
          <a:prstGeom prst="rect">
            <a:avLst/>
          </a:prstGeom>
        </p:spPr>
      </p:pic>
      <p:pic>
        <p:nvPicPr>
          <p:cNvPr id="3" name="Picture 2">
            <a:extLst>
              <a:ext uri="{FF2B5EF4-FFF2-40B4-BE49-F238E27FC236}">
                <a16:creationId xmlns:a16="http://schemas.microsoft.com/office/drawing/2014/main" id="{64C077AF-151A-4C0B-ADBC-DF1D54A97DD4}"/>
              </a:ext>
            </a:extLst>
          </p:cNvPr>
          <p:cNvPicPr>
            <a:picLocks noChangeAspect="1"/>
          </p:cNvPicPr>
          <p:nvPr/>
        </p:nvPicPr>
        <p:blipFill>
          <a:blip r:embed="rId5"/>
          <a:stretch>
            <a:fillRect/>
          </a:stretch>
        </p:blipFill>
        <p:spPr>
          <a:xfrm>
            <a:off x="76200" y="2438400"/>
            <a:ext cx="791234" cy="625627"/>
          </a:xfrm>
          <a:prstGeom prst="rect">
            <a:avLst/>
          </a:prstGeom>
        </p:spPr>
      </p:pic>
    </p:spTree>
    <p:extLst>
      <p:ext uri="{BB962C8B-B14F-4D97-AF65-F5344CB8AC3E}">
        <p14:creationId xmlns:p14="http://schemas.microsoft.com/office/powerpoint/2010/main" val="221983317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71600"/>
            <a:ext cx="6248400" cy="376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1C35408A-5184-49FC-BC24-2E1FFF4C566B}"/>
              </a:ext>
            </a:extLst>
          </p:cNvPr>
          <p:cNvPicPr>
            <a:picLocks noChangeAspect="1"/>
          </p:cNvPicPr>
          <p:nvPr/>
        </p:nvPicPr>
        <p:blipFill>
          <a:blip r:embed="rId4"/>
          <a:stretch>
            <a:fillRect/>
          </a:stretch>
        </p:blipFill>
        <p:spPr>
          <a:xfrm>
            <a:off x="1371600" y="3352800"/>
            <a:ext cx="963706" cy="762000"/>
          </a:xfrm>
          <a:prstGeom prst="rect">
            <a:avLst/>
          </a:prstGeom>
        </p:spPr>
      </p:pic>
    </p:spTree>
    <p:extLst>
      <p:ext uri="{BB962C8B-B14F-4D97-AF65-F5344CB8AC3E}">
        <p14:creationId xmlns:p14="http://schemas.microsoft.com/office/powerpoint/2010/main" val="1244207996"/>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048000" y="4096941"/>
            <a:ext cx="4406900" cy="1846659"/>
          </a:xfrm>
          <a:prstGeom prst="rect">
            <a:avLst/>
          </a:prstGeom>
        </p:spPr>
        <p:txBody>
          <a:bodyPr wrap="square" lIns="0" tIns="0" rIns="0" bIns="0">
            <a:spAutoFit/>
          </a:bodyPr>
          <a:lstStyle/>
          <a:p>
            <a:pPr marL="228600" indent="-228600">
              <a:buFont typeface="+mj-lt"/>
              <a:buAutoNum type="arabicPeriod" startAt="2"/>
            </a:pPr>
            <a:r>
              <a:rPr lang="en-CA" sz="1200" b="1" u="sng" dirty="0">
                <a:latin typeface="Arial" pitchFamily="34" charset="0"/>
                <a:cs typeface="Arial" pitchFamily="34" charset="0"/>
              </a:rPr>
              <a:t>Public Offering</a:t>
            </a:r>
          </a:p>
          <a:p>
            <a:endParaRPr lang="en-CA" sz="1200" b="1" u="sng" dirty="0">
              <a:latin typeface="Arial" pitchFamily="34" charset="0"/>
              <a:cs typeface="Arial" pitchFamily="34" charset="0"/>
            </a:endParaRPr>
          </a:p>
          <a:p>
            <a:r>
              <a:rPr lang="en-CA" sz="1200" dirty="0">
                <a:latin typeface="Arial" pitchFamily="34" charset="0"/>
                <a:cs typeface="Arial" pitchFamily="34" charset="0"/>
              </a:rPr>
              <a:t>Allows you to create a Bid Request by selecting a Sale Date and displaying all of the available parcels or, by loading your parcels from an .xml or a .</a:t>
            </a:r>
            <a:r>
              <a:rPr lang="en-CA" sz="1200" dirty="0" err="1">
                <a:latin typeface="Arial" pitchFamily="34" charset="0"/>
                <a:cs typeface="Arial" pitchFamily="34" charset="0"/>
              </a:rPr>
              <a:t>csv</a:t>
            </a:r>
            <a:r>
              <a:rPr lang="en-CA" sz="1200" dirty="0">
                <a:latin typeface="Arial" pitchFamily="34" charset="0"/>
                <a:cs typeface="Arial" pitchFamily="34" charset="0"/>
              </a:rPr>
              <a:t> file.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Public Offering option allows users to create a bid request for the PNG and OS rights for a specific sale date. Users must fill in the information on the Bid Request screen and then submit the request to Alberta Energy</a:t>
            </a:r>
          </a:p>
        </p:txBody>
      </p:sp>
      <p:sp>
        <p:nvSpPr>
          <p:cNvPr id="3" name="Rectangle 2"/>
          <p:cNvSpPr>
            <a:spLocks/>
          </p:cNvSpPr>
          <p:nvPr/>
        </p:nvSpPr>
        <p:spPr>
          <a:xfrm>
            <a:off x="3048000" y="2057400"/>
            <a:ext cx="4406900" cy="2031325"/>
          </a:xfrm>
          <a:prstGeom prst="rect">
            <a:avLst/>
          </a:prstGeom>
        </p:spPr>
        <p:txBody>
          <a:bodyPr wrap="square" lIns="0" tIns="0" rIns="0" bIns="0">
            <a:spAutoFit/>
          </a:bodyPr>
          <a:lstStyle/>
          <a:p>
            <a:pPr marL="228600" indent="-228600">
              <a:buFont typeface="+mj-lt"/>
              <a:buAutoNum type="arabicPeriod"/>
            </a:pPr>
            <a:r>
              <a:rPr lang="en-US" sz="1200" b="1" u="sng" dirty="0">
                <a:latin typeface="Arial" pitchFamily="34" charset="0"/>
                <a:cs typeface="Arial" pitchFamily="34" charset="0"/>
              </a:rPr>
              <a:t>Query by Map</a:t>
            </a:r>
          </a:p>
          <a:p>
            <a:pPr marL="228600" indent="-228600">
              <a:buAutoNum type="arabicPeriod"/>
            </a:pPr>
            <a:endParaRPr lang="en-CA" sz="1200" dirty="0">
              <a:latin typeface="Arial" pitchFamily="34" charset="0"/>
              <a:cs typeface="Arial" pitchFamily="34" charset="0"/>
            </a:endParaRPr>
          </a:p>
          <a:p>
            <a:r>
              <a:rPr lang="en-CA" sz="1200" dirty="0">
                <a:latin typeface="Arial" pitchFamily="34" charset="0"/>
                <a:cs typeface="Arial" pitchFamily="34" charset="0"/>
              </a:rPr>
              <a:t>Allows you to select P&amp;NG and OS parcels geographically using a Map and then load them into the Bid Request screen. The P&amp;NG and OS parcels are on separate maps. Once the Bid Request screen has been populated with the graphically selected Parcel information, you will complete the Bid Request in the same manner as Method 2. To learn more about Query by Map please refer to the module </a:t>
            </a:r>
            <a:r>
              <a:rPr lang="en-CA" sz="1200" b="1" dirty="0">
                <a:latin typeface="Arial" pitchFamily="34" charset="0"/>
                <a:cs typeface="Arial" pitchFamily="34" charset="0"/>
              </a:rPr>
              <a:t>Query by Map</a:t>
            </a:r>
            <a:r>
              <a:rPr lang="en-CA" sz="1200" dirty="0">
                <a:latin typeface="Arial" pitchFamily="34" charset="0"/>
                <a:cs typeface="Arial" pitchFamily="34" charset="0"/>
              </a:rPr>
              <a:t> on Bidding Home page of online learning.</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sp>
        <p:nvSpPr>
          <p:cNvPr id="5" name="Rectangle 4"/>
          <p:cNvSpPr>
            <a:spLocks/>
          </p:cNvSpPr>
          <p:nvPr/>
        </p:nvSpPr>
        <p:spPr>
          <a:xfrm>
            <a:off x="3048000" y="1752600"/>
            <a:ext cx="4507901" cy="184666"/>
          </a:xfrm>
          <a:prstGeom prst="rect">
            <a:avLst/>
          </a:prstGeom>
        </p:spPr>
        <p:txBody>
          <a:bodyPr wrap="square" lIns="0" tIns="0" rIns="0" bIns="0">
            <a:spAutoFit/>
          </a:bodyPr>
          <a:lstStyle/>
          <a:p>
            <a:r>
              <a:rPr lang="en-CA" sz="1200" dirty="0">
                <a:latin typeface="Arial" pitchFamily="34" charset="0"/>
                <a:cs typeface="Arial" pitchFamily="34" charset="0"/>
              </a:rPr>
              <a:t>A </a:t>
            </a:r>
            <a:r>
              <a:rPr lang="en-CA" sz="1200" b="1" dirty="0">
                <a:latin typeface="Arial" pitchFamily="34" charset="0"/>
                <a:cs typeface="Arial" pitchFamily="34" charset="0"/>
              </a:rPr>
              <a:t>Bid Request</a:t>
            </a:r>
            <a:r>
              <a:rPr lang="en-CA" sz="1200" dirty="0">
                <a:latin typeface="Arial" pitchFamily="34" charset="0"/>
                <a:cs typeface="Arial" pitchFamily="34" charset="0"/>
              </a:rPr>
              <a:t> can be created using 2 methods.</a:t>
            </a:r>
          </a:p>
        </p:txBody>
      </p:sp>
      <p:sp>
        <p:nvSpPr>
          <p:cNvPr id="8" name="Title 7"/>
          <p:cNvSpPr>
            <a:spLocks noGrp="1"/>
          </p:cNvSpPr>
          <p:nvPr>
            <p:ph type="title" idx="4294967295"/>
          </p:nvPr>
        </p:nvSpPr>
        <p:spPr>
          <a:xfrm>
            <a:off x="685800" y="639762"/>
            <a:ext cx="3657600" cy="731838"/>
          </a:xfrm>
        </p:spPr>
        <p:txBody>
          <a:bodyPr>
            <a:normAutofit/>
          </a:bodyPr>
          <a:lstStyle/>
          <a:p>
            <a:pPr algn="l"/>
            <a:r>
              <a:rPr lang="en-CA" sz="1600" b="1" dirty="0">
                <a:latin typeface="Arial" pitchFamily="34" charset="0"/>
                <a:cs typeface="Arial" pitchFamily="34" charset="0"/>
              </a:rPr>
              <a:t>Methods of Creating a Bid</a:t>
            </a:r>
            <a:r>
              <a:rPr lang="en-CA" sz="1600" b="1" baseline="0" dirty="0">
                <a:latin typeface="Arial" pitchFamily="34" charset="0"/>
                <a:cs typeface="Arial" pitchFamily="34" charset="0"/>
              </a:rPr>
              <a:t> Request</a:t>
            </a:r>
            <a:endParaRPr lang="en-CA" sz="1600" b="1" dirty="0">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152400" y="1371600"/>
            <a:ext cx="2780952" cy="3142857"/>
          </a:xfrm>
          <a:prstGeom prst="rect">
            <a:avLst/>
          </a:prstGeom>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685800"/>
            <a:ext cx="2209800" cy="533400"/>
          </a:xfrm>
        </p:spPr>
        <p:txBody>
          <a:bodyPr>
            <a:normAutofit/>
          </a:bodyPr>
          <a:lstStyle/>
          <a:p>
            <a:pPr algn="l"/>
            <a:r>
              <a:rPr lang="en-CA" sz="1600" b="1" dirty="0">
                <a:latin typeface="Arial" pitchFamily="34" charset="0"/>
                <a:cs typeface="Arial" pitchFamily="34" charset="0"/>
              </a:rPr>
              <a:t>To Save Bid Request</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066801"/>
            <a:ext cx="468338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986" y="3200399"/>
            <a:ext cx="5314064" cy="3199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 </a:t>
            </a:r>
            <a:r>
              <a:rPr lang="en-US" sz="1100" b="1" dirty="0">
                <a:solidFill>
                  <a:prstClr val="black"/>
                </a:solidFill>
                <a:latin typeface="Arial" pitchFamily="34" charset="0"/>
                <a:cs typeface="Arial" pitchFamily="34" charset="0"/>
              </a:rPr>
              <a:t>OK</a:t>
            </a:r>
            <a:r>
              <a:rPr lang="en-US" sz="1100" dirty="0">
                <a:solidFill>
                  <a:prstClr val="black"/>
                </a:solidFill>
                <a:latin typeface="Arial" pitchFamily="34" charset="0"/>
                <a:cs typeface="Arial" pitchFamily="34" charset="0"/>
              </a:rPr>
              <a:t> after clicking </a:t>
            </a:r>
            <a:r>
              <a:rPr lang="en-US" sz="1100" b="1" dirty="0">
                <a:solidFill>
                  <a:prstClr val="black"/>
                </a:solidFill>
                <a:latin typeface="Arial" pitchFamily="34" charset="0"/>
                <a:cs typeface="Arial" pitchFamily="34" charset="0"/>
              </a:rPr>
              <a:t>save</a:t>
            </a:r>
            <a:r>
              <a:rPr lang="en-US" sz="1100" dirty="0">
                <a:solidFill>
                  <a:prstClr val="black"/>
                </a:solidFill>
                <a:latin typeface="Arial" pitchFamily="34" charset="0"/>
                <a:cs typeface="Arial" pitchFamily="34" charset="0"/>
              </a:rPr>
              <a:t> button</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3" name="Picture 2">
            <a:extLst>
              <a:ext uri="{FF2B5EF4-FFF2-40B4-BE49-F238E27FC236}">
                <a16:creationId xmlns:a16="http://schemas.microsoft.com/office/drawing/2014/main" id="{AE36B196-2216-4722-95C6-2788D7E9C4BF}"/>
              </a:ext>
            </a:extLst>
          </p:cNvPr>
          <p:cNvPicPr>
            <a:picLocks noChangeAspect="1"/>
          </p:cNvPicPr>
          <p:nvPr/>
        </p:nvPicPr>
        <p:blipFill>
          <a:blip r:embed="rId5"/>
          <a:stretch>
            <a:fillRect/>
          </a:stretch>
        </p:blipFill>
        <p:spPr>
          <a:xfrm>
            <a:off x="3721986" y="4819183"/>
            <a:ext cx="858570" cy="678869"/>
          </a:xfrm>
          <a:prstGeom prst="rect">
            <a:avLst/>
          </a:prstGeom>
        </p:spPr>
      </p:pic>
      <p:pic>
        <p:nvPicPr>
          <p:cNvPr id="4" name="Picture 3">
            <a:extLst>
              <a:ext uri="{FF2B5EF4-FFF2-40B4-BE49-F238E27FC236}">
                <a16:creationId xmlns:a16="http://schemas.microsoft.com/office/drawing/2014/main" id="{9CC489BF-E370-4338-8A48-AF373E6667E5}"/>
              </a:ext>
            </a:extLst>
          </p:cNvPr>
          <p:cNvPicPr>
            <a:picLocks noChangeAspect="1"/>
          </p:cNvPicPr>
          <p:nvPr/>
        </p:nvPicPr>
        <p:blipFill>
          <a:blip r:embed="rId5"/>
          <a:stretch>
            <a:fillRect/>
          </a:stretch>
        </p:blipFill>
        <p:spPr>
          <a:xfrm>
            <a:off x="160156" y="2568312"/>
            <a:ext cx="756771" cy="598377"/>
          </a:xfrm>
          <a:prstGeom prst="rect">
            <a:avLst/>
          </a:prstGeom>
        </p:spPr>
      </p:pic>
    </p:spTree>
    <p:extLst>
      <p:ext uri="{BB962C8B-B14F-4D97-AF65-F5344CB8AC3E}">
        <p14:creationId xmlns:p14="http://schemas.microsoft.com/office/powerpoint/2010/main" val="1056212496"/>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677744"/>
            <a:ext cx="6057900" cy="364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To view the request click on </a:t>
            </a:r>
            <a:r>
              <a:rPr lang="en-US" sz="1100" b="1" dirty="0">
                <a:solidFill>
                  <a:prstClr val="black"/>
                </a:solidFill>
                <a:latin typeface="Arial" pitchFamily="34" charset="0"/>
                <a:cs typeface="Arial" pitchFamily="34" charset="0"/>
              </a:rPr>
              <a:t>Original Bid Request</a:t>
            </a:r>
            <a:endParaRPr lang="en-CA" sz="1100" b="1"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8E55A72F-B61A-469D-B9B3-0F4C6BA323CA}"/>
              </a:ext>
            </a:extLst>
          </p:cNvPr>
          <p:cNvPicPr>
            <a:picLocks noChangeAspect="1"/>
          </p:cNvPicPr>
          <p:nvPr/>
        </p:nvPicPr>
        <p:blipFill>
          <a:blip r:embed="rId5"/>
          <a:stretch>
            <a:fillRect/>
          </a:stretch>
        </p:blipFill>
        <p:spPr>
          <a:xfrm>
            <a:off x="76200" y="2390165"/>
            <a:ext cx="770965" cy="609600"/>
          </a:xfrm>
          <a:prstGeom prst="rect">
            <a:avLst/>
          </a:prstGeom>
        </p:spPr>
      </p:pic>
    </p:spTree>
    <p:extLst>
      <p:ext uri="{BB962C8B-B14F-4D97-AF65-F5344CB8AC3E}">
        <p14:creationId xmlns:p14="http://schemas.microsoft.com/office/powerpoint/2010/main" val="3635680009"/>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609600"/>
            <a:ext cx="2514600" cy="685800"/>
          </a:xfrm>
        </p:spPr>
        <p:txBody>
          <a:bodyPr>
            <a:normAutofit/>
          </a:bodyPr>
          <a:lstStyle/>
          <a:p>
            <a:pPr algn="l"/>
            <a:r>
              <a:rPr lang="en-CA" sz="1600" b="1" dirty="0">
                <a:latin typeface="Arial" pitchFamily="34" charset="0"/>
                <a:cs typeface="Arial" pitchFamily="34" charset="0"/>
              </a:rPr>
              <a:t>To Submit</a:t>
            </a:r>
            <a:r>
              <a:rPr lang="en-CA" sz="1600" b="1" baseline="0" dirty="0">
                <a:latin typeface="Arial" pitchFamily="34" charset="0"/>
                <a:cs typeface="Arial" pitchFamily="34" charset="0"/>
              </a:rPr>
              <a:t> Bid Request</a:t>
            </a:r>
            <a:endParaRPr lang="en-CA" sz="1600" b="1" dirty="0">
              <a:latin typeface="Arial" pitchFamily="34" charset="0"/>
              <a:cs typeface="Arial"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066800"/>
            <a:ext cx="4769715" cy="28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315842"/>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If preference page was used to add viewer and/or submitter the information will automatically be populated</a:t>
            </a:r>
            <a:endParaRPr lang="en-CA" sz="1100" dirty="0">
              <a:solidFill>
                <a:prstClr val="black"/>
              </a:solidFill>
              <a:latin typeface="Arial" pitchFamily="34" charset="0"/>
              <a:cs typeface="Arial" pitchFamily="34" charset="0"/>
            </a:endParaRPr>
          </a:p>
        </p:txBody>
      </p:sp>
      <p:sp>
        <p:nvSpPr>
          <p:cNvPr id="7" name="Rectangle 6"/>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3" name="Picture 2">
            <a:extLst>
              <a:ext uri="{FF2B5EF4-FFF2-40B4-BE49-F238E27FC236}">
                <a16:creationId xmlns:a16="http://schemas.microsoft.com/office/drawing/2014/main" id="{5447EC92-B887-4D01-A447-C10173B20597}"/>
              </a:ext>
            </a:extLst>
          </p:cNvPr>
          <p:cNvPicPr>
            <a:picLocks noChangeAspect="1"/>
          </p:cNvPicPr>
          <p:nvPr/>
        </p:nvPicPr>
        <p:blipFill>
          <a:blip r:embed="rId5"/>
          <a:stretch>
            <a:fillRect/>
          </a:stretch>
        </p:blipFill>
        <p:spPr>
          <a:xfrm>
            <a:off x="3294246" y="4904628"/>
            <a:ext cx="832141" cy="657972"/>
          </a:xfrm>
          <a:prstGeom prst="rect">
            <a:avLst/>
          </a:prstGeom>
        </p:spPr>
      </p:pic>
      <p:pic>
        <p:nvPicPr>
          <p:cNvPr id="4" name="Picture 3">
            <a:extLst>
              <a:ext uri="{FF2B5EF4-FFF2-40B4-BE49-F238E27FC236}">
                <a16:creationId xmlns:a16="http://schemas.microsoft.com/office/drawing/2014/main" id="{6F2DF689-1B03-48F2-9CCF-13818272BF62}"/>
              </a:ext>
            </a:extLst>
          </p:cNvPr>
          <p:cNvPicPr>
            <a:picLocks noChangeAspect="1"/>
          </p:cNvPicPr>
          <p:nvPr/>
        </p:nvPicPr>
        <p:blipFill>
          <a:blip r:embed="rId5"/>
          <a:stretch>
            <a:fillRect/>
          </a:stretch>
        </p:blipFill>
        <p:spPr>
          <a:xfrm>
            <a:off x="467626" y="2606010"/>
            <a:ext cx="867335" cy="685800"/>
          </a:xfrm>
          <a:prstGeom prst="rect">
            <a:avLst/>
          </a:prstGeom>
        </p:spPr>
      </p:pic>
    </p:spTree>
    <p:extLst>
      <p:ext uri="{BB962C8B-B14F-4D97-AF65-F5344CB8AC3E}">
        <p14:creationId xmlns:p14="http://schemas.microsoft.com/office/powerpoint/2010/main" val="2295627789"/>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70110"/>
            <a:ext cx="5791200" cy="348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Click </a:t>
            </a:r>
            <a:r>
              <a:rPr lang="en-US" sz="1100" b="1" dirty="0">
                <a:solidFill>
                  <a:prstClr val="black"/>
                </a:solidFill>
                <a:latin typeface="Arial" pitchFamily="34" charset="0"/>
                <a:cs typeface="Arial" pitchFamily="34" charset="0"/>
              </a:rPr>
              <a:t>submit</a:t>
            </a:r>
            <a:r>
              <a:rPr lang="en-US" sz="1100" dirty="0">
                <a:solidFill>
                  <a:prstClr val="black"/>
                </a:solidFill>
                <a:latin typeface="Arial" pitchFamily="34" charset="0"/>
                <a:cs typeface="Arial" pitchFamily="34" charset="0"/>
              </a:rPr>
              <a:t> and </a:t>
            </a:r>
            <a:r>
              <a:rPr lang="en-US" sz="1100" b="1" dirty="0">
                <a:solidFill>
                  <a:prstClr val="black"/>
                </a:solidFill>
                <a:latin typeface="Arial" pitchFamily="34" charset="0"/>
                <a:cs typeface="Arial" pitchFamily="34" charset="0"/>
              </a:rPr>
              <a:t>ok </a:t>
            </a:r>
            <a:r>
              <a:rPr lang="en-US" sz="1100" dirty="0">
                <a:solidFill>
                  <a:prstClr val="black"/>
                </a:solidFill>
                <a:latin typeface="Arial" pitchFamily="34" charset="0"/>
                <a:cs typeface="Arial" pitchFamily="34" charset="0"/>
              </a:rPr>
              <a:t>button to complete the bid submission</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E8821197-A10E-45E0-B4E9-47EB8A9D9023}"/>
              </a:ext>
            </a:extLst>
          </p:cNvPr>
          <p:cNvPicPr>
            <a:picLocks noChangeAspect="1"/>
          </p:cNvPicPr>
          <p:nvPr/>
        </p:nvPicPr>
        <p:blipFill>
          <a:blip r:embed="rId5"/>
          <a:stretch>
            <a:fillRect/>
          </a:stretch>
        </p:blipFill>
        <p:spPr>
          <a:xfrm>
            <a:off x="3352800" y="4648200"/>
            <a:ext cx="963706" cy="762000"/>
          </a:xfrm>
          <a:prstGeom prst="rect">
            <a:avLst/>
          </a:prstGeom>
        </p:spPr>
      </p:pic>
      <p:pic>
        <p:nvPicPr>
          <p:cNvPr id="3" name="Picture 2">
            <a:extLst>
              <a:ext uri="{FF2B5EF4-FFF2-40B4-BE49-F238E27FC236}">
                <a16:creationId xmlns:a16="http://schemas.microsoft.com/office/drawing/2014/main" id="{69476C2A-1F7F-49C8-86C4-6D9B1B975279}"/>
              </a:ext>
            </a:extLst>
          </p:cNvPr>
          <p:cNvPicPr>
            <a:picLocks noChangeAspect="1"/>
          </p:cNvPicPr>
          <p:nvPr/>
        </p:nvPicPr>
        <p:blipFill>
          <a:blip r:embed="rId5"/>
          <a:stretch>
            <a:fillRect/>
          </a:stretch>
        </p:blipFill>
        <p:spPr>
          <a:xfrm>
            <a:off x="198607" y="2338226"/>
            <a:ext cx="850146" cy="672208"/>
          </a:xfrm>
          <a:prstGeom prst="rect">
            <a:avLst/>
          </a:prstGeom>
        </p:spPr>
      </p:pic>
    </p:spTree>
    <p:extLst>
      <p:ext uri="{BB962C8B-B14F-4D97-AF65-F5344CB8AC3E}">
        <p14:creationId xmlns:p14="http://schemas.microsoft.com/office/powerpoint/2010/main" val="3386341654"/>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73404"/>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69489"/>
            <a:ext cx="5905500" cy="355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62600" y="1828800"/>
            <a:ext cx="990600" cy="7812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6248400" y="1143000"/>
            <a:ext cx="2133600" cy="7366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Selecting the </a:t>
            </a:r>
            <a:r>
              <a:rPr lang="en-US" sz="1100" b="1" dirty="0">
                <a:solidFill>
                  <a:prstClr val="black"/>
                </a:solidFill>
                <a:latin typeface="Arial" pitchFamily="34" charset="0"/>
                <a:cs typeface="Arial" pitchFamily="34" charset="0"/>
              </a:rPr>
              <a:t>original bid request</a:t>
            </a:r>
            <a:r>
              <a:rPr lang="en-US" sz="1100" dirty="0">
                <a:solidFill>
                  <a:prstClr val="black"/>
                </a:solidFill>
                <a:latin typeface="Arial" pitchFamily="34" charset="0"/>
                <a:cs typeface="Arial" pitchFamily="34" charset="0"/>
              </a:rPr>
              <a:t> link will open up the original bid request details</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63C5A02-B5BE-4470-A403-5F3BF9532AD9}"/>
              </a:ext>
            </a:extLst>
          </p:cNvPr>
          <p:cNvPicPr>
            <a:picLocks noChangeAspect="1"/>
          </p:cNvPicPr>
          <p:nvPr/>
        </p:nvPicPr>
        <p:blipFill>
          <a:blip r:embed="rId5"/>
          <a:stretch>
            <a:fillRect/>
          </a:stretch>
        </p:blipFill>
        <p:spPr>
          <a:xfrm>
            <a:off x="144780" y="2514600"/>
            <a:ext cx="939397" cy="742779"/>
          </a:xfrm>
          <a:prstGeom prst="rect">
            <a:avLst/>
          </a:prstGeom>
        </p:spPr>
      </p:pic>
    </p:spTree>
    <p:extLst>
      <p:ext uri="{BB962C8B-B14F-4D97-AF65-F5344CB8AC3E}">
        <p14:creationId xmlns:p14="http://schemas.microsoft.com/office/powerpoint/2010/main" val="1311961679"/>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50594"/>
            <a:ext cx="7162800" cy="431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228600" y="5981578"/>
            <a:ext cx="1752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Submit Request – Bid by Bonus</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5CF94C0-6C64-41E1-ABCC-1591A3FFDF6B}"/>
              </a:ext>
            </a:extLst>
          </p:cNvPr>
          <p:cNvPicPr>
            <a:picLocks noChangeAspect="1"/>
          </p:cNvPicPr>
          <p:nvPr/>
        </p:nvPicPr>
        <p:blipFill>
          <a:blip r:embed="rId4"/>
          <a:stretch>
            <a:fillRect/>
          </a:stretch>
        </p:blipFill>
        <p:spPr>
          <a:xfrm>
            <a:off x="1093671" y="3505200"/>
            <a:ext cx="1060077" cy="838200"/>
          </a:xfrm>
          <a:prstGeom prst="rect">
            <a:avLst/>
          </a:prstGeom>
        </p:spPr>
      </p:pic>
    </p:spTree>
    <p:extLst>
      <p:ext uri="{BB962C8B-B14F-4D97-AF65-F5344CB8AC3E}">
        <p14:creationId xmlns:p14="http://schemas.microsoft.com/office/powerpoint/2010/main" val="797568525"/>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BED9BA-1063-4752-ABA6-99A6D83071E0}"/>
              </a:ext>
            </a:extLst>
          </p:cNvPr>
          <p:cNvSpPr/>
          <p:nvPr/>
        </p:nvSpPr>
        <p:spPr>
          <a:xfrm>
            <a:off x="457200" y="2028617"/>
            <a:ext cx="8534400" cy="2523768"/>
          </a:xfrm>
          <a:prstGeom prst="rect">
            <a:avLst/>
          </a:prstGeom>
        </p:spPr>
        <p:txBody>
          <a:bodyPr wrap="square">
            <a:spAutoFit/>
          </a:bodyPr>
          <a:lstStyle/>
          <a:p>
            <a:pPr algn="ctr">
              <a:spcBef>
                <a:spcPct val="20000"/>
              </a:spcBef>
            </a:pPr>
            <a:r>
              <a:rPr lang="en-US" sz="3200" dirty="0">
                <a:latin typeface="Arial" panose="020B0604020202020204" pitchFamily="34" charset="0"/>
              </a:rPr>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p>
          <a:p>
            <a:r>
              <a:rPr lang="en-US" dirty="0"/>
              <a:t>for PNG:  </a:t>
            </a:r>
            <a:r>
              <a:rPr lang="en-US" dirty="0">
                <a:hlinkClick r:id="rId3"/>
              </a:rPr>
              <a:t>Bidding.Energy@gov.ab.ca</a:t>
            </a:r>
            <a:r>
              <a:rPr lang="en-US" dirty="0"/>
              <a:t> or the Sales Helpdesk at (780)644-2300 or  </a:t>
            </a:r>
          </a:p>
          <a:p>
            <a:r>
              <a:rPr lang="en-US" dirty="0"/>
              <a:t>for Oil Sands: </a:t>
            </a:r>
            <a:r>
              <a:rPr lang="en-US" dirty="0">
                <a:hlinkClick r:id="rId4"/>
              </a:rPr>
              <a:t>OSTenure@gov.ab.ca</a:t>
            </a:r>
            <a:endParaRPr lang="en-US" dirty="0"/>
          </a:p>
        </p:txBody>
      </p:sp>
    </p:spTree>
    <p:extLst>
      <p:ext uri="{BB962C8B-B14F-4D97-AF65-F5344CB8AC3E}">
        <p14:creationId xmlns:p14="http://schemas.microsoft.com/office/powerpoint/2010/main" val="2018479974"/>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p:txBody>
          <a:bodyPr>
            <a:normAutofit/>
          </a:bodyPr>
          <a:lstStyle/>
          <a:p>
            <a:r>
              <a:rPr lang="en-US" sz="100" dirty="0">
                <a:solidFill>
                  <a:schemeClr val="bg1"/>
                </a:solidFill>
              </a:rPr>
              <a:t>Conclusion</a:t>
            </a:r>
            <a:endParaRPr lang="en-CA" sz="100" dirty="0">
              <a:solidFill>
                <a:schemeClr val="bg1"/>
              </a:solidFill>
            </a:endParaRPr>
          </a:p>
        </p:txBody>
      </p:sp>
      <p:sp>
        <p:nvSpPr>
          <p:cNvPr id="7" name="Text Box 5"/>
          <p:cNvSpPr txBox="1">
            <a:spLocks noChangeArrowheads="1"/>
          </p:cNvSpPr>
          <p:nvPr/>
        </p:nvSpPr>
        <p:spPr bwMode="auto">
          <a:xfrm>
            <a:off x="152400" y="1143000"/>
            <a:ext cx="5715000" cy="193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Initiate Bid Request</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p>
          <a:p>
            <a:pPr marL="0" marR="0" lvl="0" indent="0" algn="ctr" defTabSz="914400" rtl="0" eaLnBrk="1" fontAlgn="base" latinLnBrk="0" hangingPunct="1">
              <a:lnSpc>
                <a:spcPct val="100000"/>
              </a:lnSpc>
              <a:spcBef>
                <a:spcPct val="0"/>
              </a:spcBef>
              <a:spcAft>
                <a:spcPct val="0"/>
              </a:spcAft>
              <a:buClrTx/>
              <a:buSzTx/>
              <a:buFontTx/>
              <a:buNone/>
              <a:tabLst/>
            </a:pPr>
            <a:endParaRPr lang="en-US" b="1" dirty="0">
              <a:solidFill>
                <a:srgbClr val="2160AD"/>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sp>
        <p:nvSpPr>
          <p:cNvPr id="8"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the subsequent modules detailing other functionality of the Bidding application.</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2"/>
              </a:rPr>
              <a:t>Bidding.Energy@gov.ab.ca</a:t>
            </a:r>
            <a:endParaRPr lang="en-CA" sz="1400" dirty="0">
              <a:solidFill>
                <a:srgbClr val="0070C0"/>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66800"/>
            <a:ext cx="402907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22825" y="1681877"/>
            <a:ext cx="3787775" cy="2031325"/>
          </a:xfrm>
          <a:prstGeom prst="rect">
            <a:avLst/>
          </a:prstGeom>
        </p:spPr>
        <p:txBody>
          <a:bodyPr wrap="square" lIns="0" tIns="0" rIns="0" bIns="0">
            <a:spAutoFit/>
          </a:bodyPr>
          <a:lstStyle/>
          <a:p>
            <a:pPr marL="228600" indent="-228600">
              <a:buFont typeface="+mj-lt"/>
              <a:buAutoNum type="alphaLcPeriod"/>
            </a:pPr>
            <a:r>
              <a:rPr lang="en-CA" sz="1200" b="1" dirty="0">
                <a:latin typeface="Arial" pitchFamily="34" charset="0"/>
                <a:cs typeface="Arial" pitchFamily="34" charset="0"/>
              </a:rPr>
              <a:t>Request Detail</a:t>
            </a:r>
            <a:r>
              <a:rPr lang="en-CA" sz="1200" dirty="0">
                <a:latin typeface="Arial" pitchFamily="34" charset="0"/>
                <a:cs typeface="Arial" pitchFamily="34" charset="0"/>
              </a:rPr>
              <a:t> - this screen contains the information required for you to begin preparing your bid</a:t>
            </a:r>
          </a:p>
          <a:p>
            <a:pPr marL="228600" indent="-228600">
              <a:buFont typeface="+mj-lt"/>
              <a:buAutoNum type="alphaLcPeriod"/>
            </a:pPr>
            <a:endParaRPr lang="en-CA" sz="1200" dirty="0">
              <a:latin typeface="Arial" pitchFamily="34" charset="0"/>
              <a:cs typeface="Arial" pitchFamily="34" charset="0"/>
            </a:endParaRPr>
          </a:p>
          <a:p>
            <a:pPr marL="228600" indent="-228600">
              <a:buFont typeface="+mj-lt"/>
              <a:buAutoNum type="alphaLcPeriod"/>
            </a:pPr>
            <a:r>
              <a:rPr lang="en-CA" sz="1200" b="1" dirty="0">
                <a:latin typeface="Arial" pitchFamily="34" charset="0"/>
                <a:cs typeface="Arial" pitchFamily="34" charset="0"/>
              </a:rPr>
              <a:t>Parcel</a:t>
            </a:r>
            <a:r>
              <a:rPr lang="en-CA" sz="1200" dirty="0">
                <a:latin typeface="Arial" pitchFamily="34" charset="0"/>
                <a:cs typeface="Arial" pitchFamily="34" charset="0"/>
              </a:rPr>
              <a:t> – this screen displays the available parcels that you can bid on for a selected sale date. This screen can be populated using the Query by Map function, or Load from File function</a:t>
            </a:r>
          </a:p>
          <a:p>
            <a:pPr marL="228600" indent="-228600">
              <a:buFont typeface="+mj-lt"/>
              <a:buAutoNum type="alphaLcPeriod"/>
            </a:pPr>
            <a:endParaRPr lang="en-CA" sz="1200" dirty="0">
              <a:latin typeface="Arial" pitchFamily="34" charset="0"/>
              <a:cs typeface="Arial" pitchFamily="34" charset="0"/>
            </a:endParaRPr>
          </a:p>
          <a:p>
            <a:pPr marL="228600" indent="-228600">
              <a:buFont typeface="+mj-lt"/>
              <a:buAutoNum type="alphaLcPeriod"/>
            </a:pPr>
            <a:r>
              <a:rPr lang="en-CA" sz="1200" b="1" dirty="0">
                <a:latin typeface="Arial" pitchFamily="34" charset="0"/>
                <a:cs typeface="Arial" pitchFamily="34" charset="0"/>
              </a:rPr>
              <a:t>Roles</a:t>
            </a:r>
            <a:r>
              <a:rPr lang="en-CA" sz="1200" dirty="0">
                <a:latin typeface="Arial" pitchFamily="34" charset="0"/>
                <a:cs typeface="Arial" pitchFamily="34" charset="0"/>
              </a:rPr>
              <a:t> – this screen allows you to identify who the viewers and submitters are for the Bids.</a:t>
            </a:r>
          </a:p>
        </p:txBody>
      </p:sp>
      <p:sp>
        <p:nvSpPr>
          <p:cNvPr id="5" name="Title 4"/>
          <p:cNvSpPr>
            <a:spLocks noGrp="1"/>
          </p:cNvSpPr>
          <p:nvPr>
            <p:ph type="title" idx="4294967295"/>
          </p:nvPr>
        </p:nvSpPr>
        <p:spPr>
          <a:xfrm>
            <a:off x="685800" y="639762"/>
            <a:ext cx="2209800" cy="731838"/>
          </a:xfrm>
        </p:spPr>
        <p:txBody>
          <a:bodyPr>
            <a:normAutofit/>
          </a:bodyPr>
          <a:lstStyle/>
          <a:p>
            <a:pPr algn="l"/>
            <a:r>
              <a:rPr lang="en-US" sz="1600" b="1" dirty="0">
                <a:latin typeface="Arial" pitchFamily="34" charset="0"/>
                <a:cs typeface="Arial" pitchFamily="34" charset="0"/>
              </a:rPr>
              <a:t>Bid</a:t>
            </a:r>
            <a:r>
              <a:rPr lang="en-US" sz="1600" b="1" baseline="0" dirty="0">
                <a:latin typeface="Arial" pitchFamily="34" charset="0"/>
                <a:cs typeface="Arial" pitchFamily="34" charset="0"/>
              </a:rPr>
              <a:t> Request Screen</a:t>
            </a:r>
            <a:endParaRPr lang="en-CA" sz="1600" b="1" dirty="0">
              <a:latin typeface="Arial" pitchFamily="34" charset="0"/>
              <a:cs typeface="Arial" pitchFamily="34" charset="0"/>
            </a:endParaRPr>
          </a:p>
        </p:txBody>
      </p:sp>
      <p:sp>
        <p:nvSpPr>
          <p:cNvPr id="4" name="Rectangle 3"/>
          <p:cNvSpPr/>
          <p:nvPr/>
        </p:nvSpPr>
        <p:spPr>
          <a:xfrm>
            <a:off x="152400" y="4133671"/>
            <a:ext cx="4572000" cy="1723549"/>
          </a:xfrm>
          <a:prstGeom prst="rect">
            <a:avLst/>
          </a:prstGeom>
        </p:spPr>
        <p:txBody>
          <a:bodyPr>
            <a:spAutoFit/>
          </a:bodyPr>
          <a:lstStyle/>
          <a:p>
            <a:endParaRPr lang="en-CA" dirty="0"/>
          </a:p>
          <a:p>
            <a:r>
              <a:rPr lang="en-CA" sz="1100" b="1" i="1" dirty="0">
                <a:latin typeface="Arial" pitchFamily="34" charset="0"/>
                <a:cs typeface="Arial" pitchFamily="34" charset="0"/>
              </a:rPr>
              <a:t>Tip</a:t>
            </a:r>
            <a:r>
              <a:rPr lang="en-CA" sz="1100" i="1" dirty="0">
                <a:latin typeface="Arial" pitchFamily="34" charset="0"/>
                <a:cs typeface="Arial" pitchFamily="34" charset="0"/>
              </a:rPr>
              <a:t>:</a:t>
            </a:r>
            <a:r>
              <a:rPr lang="en-CA" sz="1100" dirty="0">
                <a:latin typeface="Arial" pitchFamily="34" charset="0"/>
                <a:cs typeface="Arial" pitchFamily="34" charset="0"/>
              </a:rPr>
              <a:t> Use the Current Department Time link to validate the time. Bids will be closed according to this clock on Sale Days.</a:t>
            </a:r>
          </a:p>
          <a:p>
            <a:endParaRPr lang="en-US" sz="1100" dirty="0">
              <a:latin typeface="Arial" pitchFamily="34" charset="0"/>
              <a:cs typeface="Arial" pitchFamily="34" charset="0"/>
            </a:endParaRPr>
          </a:p>
          <a:p>
            <a:r>
              <a:rPr lang="en-CA" sz="1100" b="1" i="1" dirty="0">
                <a:latin typeface="Arial" pitchFamily="34" charset="0"/>
                <a:cs typeface="Arial" pitchFamily="34" charset="0"/>
              </a:rPr>
              <a:t>Tip</a:t>
            </a:r>
            <a:r>
              <a:rPr lang="en-CA" sz="1100" dirty="0">
                <a:latin typeface="Arial" pitchFamily="34" charset="0"/>
                <a:cs typeface="Arial" pitchFamily="34" charset="0"/>
              </a:rPr>
              <a:t>: Use the Bidding Rules link to review current bidding rules.</a:t>
            </a:r>
          </a:p>
          <a:p>
            <a:endParaRPr lang="en-CA" sz="1100" dirty="0">
              <a:latin typeface="Arial" pitchFamily="34" charset="0"/>
              <a:cs typeface="Arial" pitchFamily="34" charset="0"/>
            </a:endParaRPr>
          </a:p>
          <a:p>
            <a:r>
              <a:rPr lang="en-CA" sz="1100" b="1" i="1" dirty="0">
                <a:latin typeface="Arial" pitchFamily="34" charset="0"/>
                <a:cs typeface="Arial" pitchFamily="34" charset="0"/>
              </a:rPr>
              <a:t>Tip</a:t>
            </a:r>
            <a:r>
              <a:rPr lang="en-CA" sz="1100" dirty="0">
                <a:latin typeface="Arial" pitchFamily="34" charset="0"/>
                <a:cs typeface="Arial" pitchFamily="34" charset="0"/>
              </a:rPr>
              <a:t>: The next available sale date is displayed. Use the drop-down arrow to change the Sale Date.  You must create separate Bid Requests for each sale.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1"/>
            <a:ext cx="4114800" cy="260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648201" y="990600"/>
            <a:ext cx="4267200" cy="369332"/>
          </a:xfrm>
          <a:prstGeom prst="rect">
            <a:avLst/>
          </a:prstGeom>
        </p:spPr>
        <p:txBody>
          <a:bodyPr wrap="square" lIns="0" tIns="0" rIns="0" bIns="0">
            <a:spAutoFit/>
          </a:bodyPr>
          <a:lstStyle/>
          <a:p>
            <a:r>
              <a:rPr lang="en-CA" sz="1200" dirty="0">
                <a:latin typeface="Arial" pitchFamily="34" charset="0"/>
                <a:cs typeface="Arial" pitchFamily="34" charset="0"/>
              </a:rPr>
              <a:t>The </a:t>
            </a:r>
            <a:r>
              <a:rPr lang="en-CA" sz="1200" b="1" dirty="0">
                <a:latin typeface="Arial" pitchFamily="34" charset="0"/>
                <a:cs typeface="Arial" pitchFamily="34" charset="0"/>
              </a:rPr>
              <a:t>Request Detail</a:t>
            </a:r>
            <a:r>
              <a:rPr lang="en-CA" sz="1200" dirty="0">
                <a:latin typeface="Arial" pitchFamily="34" charset="0"/>
                <a:cs typeface="Arial" pitchFamily="34" charset="0"/>
              </a:rPr>
              <a:t> screen allows you to add or change information on the bid request. </a:t>
            </a:r>
          </a:p>
        </p:txBody>
      </p:sp>
      <p:sp>
        <p:nvSpPr>
          <p:cNvPr id="5" name="Title 4"/>
          <p:cNvSpPr>
            <a:spLocks noGrp="1"/>
          </p:cNvSpPr>
          <p:nvPr>
            <p:ph type="title" idx="4294967295"/>
          </p:nvPr>
        </p:nvSpPr>
        <p:spPr>
          <a:xfrm>
            <a:off x="685800" y="533400"/>
            <a:ext cx="2057400" cy="884238"/>
          </a:xfrm>
        </p:spPr>
        <p:txBody>
          <a:bodyPr>
            <a:normAutofit/>
          </a:bodyPr>
          <a:lstStyle/>
          <a:p>
            <a:pPr algn="l"/>
            <a:r>
              <a:rPr lang="en-CA" sz="1600" b="1" dirty="0">
                <a:latin typeface="Arial" pitchFamily="34" charset="0"/>
                <a:cs typeface="Arial" pitchFamily="34" charset="0"/>
              </a:rPr>
              <a:t>Request</a:t>
            </a:r>
            <a:r>
              <a:rPr lang="en-CA" sz="1600" b="1" baseline="0" dirty="0">
                <a:latin typeface="Arial" pitchFamily="34" charset="0"/>
                <a:cs typeface="Arial" pitchFamily="34" charset="0"/>
              </a:rPr>
              <a:t> Detail Tab</a:t>
            </a:r>
            <a:endParaRPr lang="en-CA" sz="1600" b="1" dirty="0">
              <a:latin typeface="Arial" pitchFamily="34" charset="0"/>
              <a:cs typeface="Arial" pitchFamily="34" charset="0"/>
            </a:endParaRPr>
          </a:p>
        </p:txBody>
      </p:sp>
      <p:sp>
        <p:nvSpPr>
          <p:cNvPr id="4" name="Rectangle 3"/>
          <p:cNvSpPr/>
          <p:nvPr/>
        </p:nvSpPr>
        <p:spPr>
          <a:xfrm>
            <a:off x="4495800" y="1447800"/>
            <a:ext cx="4572000" cy="1069524"/>
          </a:xfrm>
          <a:prstGeom prst="rect">
            <a:avLst/>
          </a:prstGeom>
        </p:spPr>
        <p:txBody>
          <a:bodyPr>
            <a:spAutoFit/>
          </a:bodyPr>
          <a:lstStyle/>
          <a:p>
            <a:pPr marL="171450" indent="-171450">
              <a:buFont typeface="Arial" pitchFamily="34" charset="0"/>
              <a:buChar char="•"/>
            </a:pPr>
            <a:r>
              <a:rPr lang="en-CA" sz="1050" b="1" dirty="0">
                <a:latin typeface="Arial" pitchFamily="34" charset="0"/>
                <a:cs typeface="Arial" pitchFamily="34" charset="0"/>
              </a:rPr>
              <a:t>Sale</a:t>
            </a:r>
            <a:r>
              <a:rPr lang="en-CA" sz="1050" dirty="0">
                <a:latin typeface="Arial" pitchFamily="34" charset="0"/>
                <a:cs typeface="Arial" pitchFamily="34" charset="0"/>
              </a:rPr>
              <a:t> </a:t>
            </a:r>
            <a:r>
              <a:rPr lang="en-CA" sz="1050" b="1" dirty="0">
                <a:latin typeface="Arial" pitchFamily="34" charset="0"/>
                <a:cs typeface="Arial" pitchFamily="34" charset="0"/>
              </a:rPr>
              <a:t>Date</a:t>
            </a:r>
            <a:r>
              <a:rPr lang="en-CA" sz="1050" dirty="0">
                <a:latin typeface="Arial" pitchFamily="34" charset="0"/>
                <a:cs typeface="Arial" pitchFamily="34" charset="0"/>
              </a:rPr>
              <a:t> - The Default Sale Date is the next available sale. There are commonly 3 or 4 sale dates to select from in the drop down menu. Both PNG and OS Sales are held on the same sale dates. Ensure that you have selected the correct sale date prior to preparing your bids.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Status</a:t>
            </a:r>
            <a:r>
              <a:rPr lang="en-CA" sz="1050" dirty="0">
                <a:latin typeface="Arial" pitchFamily="34" charset="0"/>
                <a:cs typeface="Arial" pitchFamily="34" charset="0"/>
              </a:rPr>
              <a:t> - The initial status of the request is Work In Progress</a:t>
            </a:r>
            <a:r>
              <a:rPr lang="en-CA" sz="1100" dirty="0">
                <a:latin typeface="Arial" pitchFamily="34" charset="0"/>
                <a:cs typeface="Arial" pitchFamily="34" charset="0"/>
              </a:rPr>
              <a:t>.</a:t>
            </a:r>
          </a:p>
        </p:txBody>
      </p:sp>
      <p:sp>
        <p:nvSpPr>
          <p:cNvPr id="6" name="Rectangle 5"/>
          <p:cNvSpPr/>
          <p:nvPr/>
        </p:nvSpPr>
        <p:spPr>
          <a:xfrm>
            <a:off x="4495800" y="2677448"/>
            <a:ext cx="4648200" cy="3485570"/>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Calculate</a:t>
            </a:r>
            <a:r>
              <a:rPr lang="en-CA" sz="1050" dirty="0">
                <a:latin typeface="Arial" pitchFamily="34" charset="0"/>
                <a:cs typeface="Arial" pitchFamily="34" charset="0"/>
              </a:rPr>
              <a:t> </a:t>
            </a:r>
            <a:r>
              <a:rPr lang="en-CA" sz="1050" b="1" dirty="0">
                <a:latin typeface="Arial" pitchFamily="34" charset="0"/>
                <a:cs typeface="Arial" pitchFamily="34" charset="0"/>
              </a:rPr>
              <a:t>Bid</a:t>
            </a:r>
            <a:r>
              <a:rPr lang="en-CA" sz="1050" dirty="0">
                <a:latin typeface="Arial" pitchFamily="34" charset="0"/>
                <a:cs typeface="Arial" pitchFamily="34" charset="0"/>
              </a:rPr>
              <a:t> </a:t>
            </a:r>
            <a:r>
              <a:rPr lang="en-CA" sz="1050" b="1" dirty="0">
                <a:latin typeface="Arial" pitchFamily="34" charset="0"/>
                <a:cs typeface="Arial" pitchFamily="34" charset="0"/>
              </a:rPr>
              <a:t>by</a:t>
            </a:r>
            <a:r>
              <a:rPr lang="en-CA" sz="1050" dirty="0">
                <a:latin typeface="Arial" pitchFamily="34" charset="0"/>
                <a:cs typeface="Arial" pitchFamily="34" charset="0"/>
              </a:rPr>
              <a:t> - You can choose to calculate your bid by BONUS or PRICE PER HECTARE. This field is mandatory.</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Created</a:t>
            </a:r>
            <a:r>
              <a:rPr lang="en-CA" sz="1050" dirty="0">
                <a:latin typeface="Arial" pitchFamily="34" charset="0"/>
                <a:cs typeface="Arial" pitchFamily="34" charset="0"/>
              </a:rPr>
              <a:t> </a:t>
            </a:r>
            <a:r>
              <a:rPr lang="en-CA" sz="1050" b="1" dirty="0">
                <a:latin typeface="Arial" pitchFamily="34" charset="0"/>
                <a:cs typeface="Arial" pitchFamily="34" charset="0"/>
              </a:rPr>
              <a:t>By</a:t>
            </a:r>
            <a:r>
              <a:rPr lang="en-CA" sz="1050" dirty="0">
                <a:latin typeface="Arial" pitchFamily="34" charset="0"/>
                <a:cs typeface="Arial" pitchFamily="34" charset="0"/>
              </a:rPr>
              <a:t> - is defaulted to the user who is logged in. Only the individual with a Coordinator role can use the drop-down arrow to select a different CREATOR.</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dirty="0">
                <a:latin typeface="Arial" pitchFamily="34" charset="0"/>
                <a:cs typeface="Arial" pitchFamily="34" charset="0"/>
              </a:rPr>
              <a:t>The </a:t>
            </a:r>
            <a:r>
              <a:rPr lang="en-CA" sz="1050" b="1" dirty="0">
                <a:latin typeface="Arial" pitchFamily="34" charset="0"/>
                <a:cs typeface="Arial" pitchFamily="34" charset="0"/>
              </a:rPr>
              <a:t>Client</a:t>
            </a:r>
            <a:r>
              <a:rPr lang="en-CA" sz="1050" dirty="0">
                <a:latin typeface="Arial" pitchFamily="34" charset="0"/>
                <a:cs typeface="Arial" pitchFamily="34" charset="0"/>
              </a:rPr>
              <a:t> </a:t>
            </a:r>
            <a:r>
              <a:rPr lang="en-CA" sz="1050" b="1" dirty="0">
                <a:latin typeface="Arial" pitchFamily="34" charset="0"/>
                <a:cs typeface="Arial" pitchFamily="34" charset="0"/>
              </a:rPr>
              <a:t>Name</a:t>
            </a:r>
            <a:r>
              <a:rPr lang="en-CA" sz="1050" dirty="0">
                <a:latin typeface="Arial" pitchFamily="34" charset="0"/>
                <a:cs typeface="Arial" pitchFamily="34" charset="0"/>
              </a:rPr>
              <a:t> or </a:t>
            </a:r>
            <a:r>
              <a:rPr lang="en-CA" sz="1050" b="1" dirty="0">
                <a:latin typeface="Arial" pitchFamily="34" charset="0"/>
                <a:cs typeface="Arial" pitchFamily="34" charset="0"/>
              </a:rPr>
              <a:t>Bid</a:t>
            </a:r>
            <a:r>
              <a:rPr lang="en-CA" sz="1050" dirty="0">
                <a:latin typeface="Arial" pitchFamily="34" charset="0"/>
                <a:cs typeface="Arial" pitchFamily="34" charset="0"/>
              </a:rPr>
              <a:t> </a:t>
            </a:r>
            <a:r>
              <a:rPr lang="en-CA" sz="1050" b="1" dirty="0" err="1">
                <a:latin typeface="Arial" pitchFamily="34" charset="0"/>
                <a:cs typeface="Arial" pitchFamily="34" charset="0"/>
              </a:rPr>
              <a:t>Payor</a:t>
            </a:r>
            <a:r>
              <a:rPr lang="en-CA" sz="1050" dirty="0">
                <a:latin typeface="Arial" pitchFamily="34" charset="0"/>
                <a:cs typeface="Arial" pitchFamily="34" charset="0"/>
              </a:rPr>
              <a:t> - is the company that will be debited for the total amount of all of the successful bids.  You MUST be set up with an Electronic Funds Transfer account by the Sales area. If you do not want to be debited for all of your successful bids, you must submit another Bid Request identifying the new </a:t>
            </a:r>
            <a:r>
              <a:rPr lang="en-CA" sz="1050" dirty="0" err="1">
                <a:latin typeface="Arial" pitchFamily="34" charset="0"/>
                <a:cs typeface="Arial" pitchFamily="34" charset="0"/>
              </a:rPr>
              <a:t>Payor</a:t>
            </a:r>
            <a:r>
              <a:rPr lang="en-CA" sz="1050" dirty="0">
                <a:latin typeface="Arial" pitchFamily="34" charset="0"/>
                <a:cs typeface="Arial" pitchFamily="34" charset="0"/>
              </a:rPr>
              <a:t> for those parcels you are not paying for.  This field is mandatory.</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US" sz="1050" b="1" dirty="0">
                <a:latin typeface="Arial" pitchFamily="34" charset="0"/>
                <a:cs typeface="Arial" pitchFamily="34" charset="0"/>
              </a:rPr>
              <a:t>Right Arrow</a:t>
            </a:r>
            <a:r>
              <a:rPr lang="en-US" sz="1050" dirty="0">
                <a:latin typeface="Arial" pitchFamily="34" charset="0"/>
                <a:cs typeface="Arial" pitchFamily="34" charset="0"/>
              </a:rPr>
              <a:t> -  Clicking on the right arrow will take you to the next tab or, you can click on the PARCEL tab at top</a:t>
            </a:r>
            <a:endParaRPr lang="en-CA" sz="1050" dirty="0">
              <a:latin typeface="Arial" pitchFamily="34" charset="0"/>
              <a:cs typeface="Arial" pitchFamily="34" charset="0"/>
            </a:endParaRP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Contact</a:t>
            </a:r>
            <a:r>
              <a:rPr lang="en-CA" sz="1050" dirty="0">
                <a:latin typeface="Arial" pitchFamily="34" charset="0"/>
                <a:cs typeface="Arial" pitchFamily="34" charset="0"/>
              </a:rPr>
              <a:t> - Use the drop-down arrow to select the Contact person or keep the default. This is the person the DOE contacts with any emails or phone calls. To pick another person as the contact, you must add this person to the bid request as a Viewer first.</a:t>
            </a:r>
            <a:endParaRPr lang="en-US" sz="1050" dirty="0">
              <a:latin typeface="Arial" pitchFamily="34" charset="0"/>
              <a:cs typeface="Arial" pitchFamily="34" charset="0"/>
            </a:endParaRPr>
          </a:p>
        </p:txBody>
      </p:sp>
      <p:sp>
        <p:nvSpPr>
          <p:cNvPr id="7" name="Rectangle 6"/>
          <p:cNvSpPr/>
          <p:nvPr/>
        </p:nvSpPr>
        <p:spPr>
          <a:xfrm>
            <a:off x="235758" y="5105400"/>
            <a:ext cx="4092402" cy="276999"/>
          </a:xfrm>
          <a:prstGeom prst="rect">
            <a:avLst/>
          </a:prstGeom>
        </p:spPr>
        <p:txBody>
          <a:bodyPr wrap="none">
            <a:spAutoFit/>
          </a:bodyPr>
          <a:lstStyle/>
          <a:p>
            <a:pPr lvl="0"/>
            <a:r>
              <a:rPr lang="en-CA" sz="1200" b="1" i="1" dirty="0">
                <a:solidFill>
                  <a:prstClr val="black"/>
                </a:solidFill>
                <a:latin typeface="Arial" pitchFamily="34" charset="0"/>
                <a:cs typeface="Arial" pitchFamily="34" charset="0"/>
              </a:rPr>
              <a:t>Tip:</a:t>
            </a:r>
            <a:r>
              <a:rPr lang="en-CA" sz="1200" dirty="0">
                <a:solidFill>
                  <a:prstClr val="black"/>
                </a:solidFill>
                <a:latin typeface="Arial" pitchFamily="34" charset="0"/>
                <a:cs typeface="Arial" pitchFamily="34" charset="0"/>
              </a:rPr>
              <a:t> You cannot save a request before choosing Parcels.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371600"/>
            <a:ext cx="4343399" cy="248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62000" y="1866543"/>
            <a:ext cx="7359650" cy="2400657"/>
          </a:xfrm>
          <a:prstGeom prst="rect">
            <a:avLst/>
          </a:prstGeom>
        </p:spPr>
        <p:txBody>
          <a:bodyPr wrap="square" lIns="0" tIns="0" rIns="0" bIns="0">
            <a:spAutoFit/>
          </a:bodyPr>
          <a:lstStyle/>
          <a:p>
            <a:r>
              <a:rPr lang="en-CA" sz="1200" dirty="0">
                <a:latin typeface="Arial" pitchFamily="34" charset="0"/>
                <a:cs typeface="Arial" pitchFamily="34" charset="0"/>
              </a:rPr>
              <a:t>The Bidding system will assist you in calculating your bid amount. You can choose to calculate your bid by BONUS or PRICE PER HECTARE.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If you choose to </a:t>
            </a:r>
            <a:r>
              <a:rPr lang="en-CA" sz="1200" b="1" dirty="0">
                <a:latin typeface="Arial" pitchFamily="34" charset="0"/>
                <a:cs typeface="Arial" pitchFamily="34" charset="0"/>
              </a:rPr>
              <a:t>Calculate by Bonus</a:t>
            </a:r>
            <a:r>
              <a:rPr lang="en-CA" sz="1200" dirty="0">
                <a:latin typeface="Arial" pitchFamily="34" charset="0"/>
                <a:cs typeface="Arial" pitchFamily="34" charset="0"/>
              </a:rPr>
              <a:t>, the system will enter your specified Bonus value against each Parcel selected, and will calculate the Price per Hectare for each of the Parcels selected, dividing the Bonus by the Parcel hectares.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If you choose to </a:t>
            </a:r>
            <a:r>
              <a:rPr lang="en-CA" sz="1200" b="1" dirty="0">
                <a:latin typeface="Arial" pitchFamily="34" charset="0"/>
                <a:cs typeface="Arial" pitchFamily="34" charset="0"/>
              </a:rPr>
              <a:t>Calculate by Price per Hectare</a:t>
            </a:r>
            <a:r>
              <a:rPr lang="en-CA" sz="1200" dirty="0">
                <a:latin typeface="Arial" pitchFamily="34" charset="0"/>
                <a:cs typeface="Arial" pitchFamily="34" charset="0"/>
              </a:rPr>
              <a:t>, the system will automatically calculate the Bonus amount for all of the Parcels selected, using the value you insert times the Parcel hectares.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Refer to Submit Request page of this training module to view the </a:t>
            </a:r>
            <a:r>
              <a:rPr lang="en-CA" sz="1200" b="1" i="1" dirty="0">
                <a:latin typeface="Arial" pitchFamily="34" charset="0"/>
                <a:cs typeface="Arial" pitchFamily="34" charset="0"/>
              </a:rPr>
              <a:t>More Information - Bid by Bonus</a:t>
            </a:r>
            <a:r>
              <a:rPr lang="en-CA" sz="1200" b="1" dirty="0">
                <a:latin typeface="Arial" pitchFamily="34" charset="0"/>
                <a:cs typeface="Arial" pitchFamily="34" charset="0"/>
              </a:rPr>
              <a:t>.</a:t>
            </a:r>
            <a:br>
              <a:rPr lang="en-CA" sz="1200" b="1" dirty="0">
                <a:latin typeface="Arial" pitchFamily="34" charset="0"/>
                <a:cs typeface="Arial" pitchFamily="34" charset="0"/>
              </a:rPr>
            </a:br>
            <a:br>
              <a:rPr lang="en-CA" sz="1200" b="1" dirty="0">
                <a:latin typeface="Arial" pitchFamily="34" charset="0"/>
                <a:cs typeface="Arial" pitchFamily="34" charset="0"/>
              </a:rPr>
            </a:br>
            <a:r>
              <a:rPr lang="en-CA" sz="1200" b="1" dirty="0">
                <a:latin typeface="Arial" pitchFamily="34" charset="0"/>
                <a:cs typeface="Arial" pitchFamily="34" charset="0"/>
              </a:rPr>
              <a:t>Refer to Query by Map training module to view the </a:t>
            </a:r>
            <a:r>
              <a:rPr lang="en-CA" sz="1200" b="1" i="1" dirty="0">
                <a:latin typeface="Arial" pitchFamily="34" charset="0"/>
                <a:cs typeface="Arial" pitchFamily="34" charset="0"/>
              </a:rPr>
              <a:t>More Information - Bid by Price Per Hectare</a:t>
            </a:r>
            <a:r>
              <a:rPr lang="en-CA" sz="1200" b="1" dirty="0">
                <a:latin typeface="Arial" pitchFamily="34" charset="0"/>
                <a:cs typeface="Arial" pitchFamily="34" charset="0"/>
              </a:rPr>
              <a:t>.</a:t>
            </a:r>
            <a:endParaRPr lang="en-CA" sz="1200" dirty="0">
              <a:latin typeface="Arial" pitchFamily="34" charset="0"/>
              <a:cs typeface="Arial" pitchFamily="34" charset="0"/>
            </a:endParaRPr>
          </a:p>
        </p:txBody>
      </p:sp>
      <p:sp>
        <p:nvSpPr>
          <p:cNvPr id="4" name="Title 3"/>
          <p:cNvSpPr>
            <a:spLocks noGrp="1"/>
          </p:cNvSpPr>
          <p:nvPr>
            <p:ph type="title" idx="4294967295"/>
          </p:nvPr>
        </p:nvSpPr>
        <p:spPr>
          <a:xfrm>
            <a:off x="685800" y="685800"/>
            <a:ext cx="3581400" cy="731838"/>
          </a:xfrm>
        </p:spPr>
        <p:txBody>
          <a:bodyPr>
            <a:normAutofit/>
          </a:bodyPr>
          <a:lstStyle/>
          <a:p>
            <a:pPr algn="l"/>
            <a:r>
              <a:rPr lang="en-CA" sz="1600" b="1" dirty="0">
                <a:latin typeface="Arial" pitchFamily="34" charset="0"/>
                <a:cs typeface="Arial" pitchFamily="34" charset="0"/>
              </a:rPr>
              <a:t>Bid by Bonus or Price Per Hectare</a:t>
            </a:r>
          </a:p>
        </p:txBody>
      </p:sp>
    </p:spTree>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57899" y="3853934"/>
            <a:ext cx="2176301" cy="184666"/>
          </a:xfrm>
          <a:prstGeom prst="rect">
            <a:avLst/>
          </a:prstGeom>
        </p:spPr>
        <p:txBody>
          <a:bodyPr wrap="square" lIns="0" tIns="0" rIns="0" bIns="0">
            <a:spAutoFit/>
          </a:bodyPr>
          <a:lstStyle/>
          <a:p>
            <a:r>
              <a:rPr lang="en-CA" sz="1200" i="1" dirty="0">
                <a:latin typeface="Arial" pitchFamily="34" charset="0"/>
                <a:cs typeface="Arial" pitchFamily="34" charset="0"/>
                <a:hlinkClick r:id="rId2"/>
              </a:rPr>
              <a:t>View Add Parcel Screen</a:t>
            </a:r>
            <a:endParaRPr lang="en-CA" sz="1200" i="1" dirty="0">
              <a:latin typeface="Arial" pitchFamily="34" charset="0"/>
              <a:cs typeface="Arial" pitchFamily="34" charset="0"/>
            </a:endParaRPr>
          </a:p>
        </p:txBody>
      </p:sp>
      <p:sp>
        <p:nvSpPr>
          <p:cNvPr id="3" name="Rectangle 2"/>
          <p:cNvSpPr>
            <a:spLocks/>
          </p:cNvSpPr>
          <p:nvPr/>
        </p:nvSpPr>
        <p:spPr>
          <a:xfrm>
            <a:off x="4803775" y="1626275"/>
            <a:ext cx="2892425" cy="2031325"/>
          </a:xfrm>
          <a:prstGeom prst="rect">
            <a:avLst/>
          </a:prstGeom>
        </p:spPr>
        <p:txBody>
          <a:bodyPr wrap="square" lIns="0" tIns="0" rIns="0" bIns="0">
            <a:spAutoFit/>
          </a:bodyPr>
          <a:lstStyle/>
          <a:p>
            <a:r>
              <a:rPr lang="en-CA" sz="1200" dirty="0">
                <a:latin typeface="Arial" pitchFamily="34" charset="0"/>
                <a:cs typeface="Arial" pitchFamily="34" charset="0"/>
              </a:rPr>
              <a:t>The </a:t>
            </a:r>
            <a:r>
              <a:rPr lang="en-CA" sz="1200" b="1" dirty="0">
                <a:latin typeface="Arial" pitchFamily="34" charset="0"/>
                <a:cs typeface="Arial" pitchFamily="34" charset="0"/>
              </a:rPr>
              <a:t>Parcel</a:t>
            </a:r>
            <a:r>
              <a:rPr lang="en-CA" sz="1200" dirty="0">
                <a:latin typeface="Arial" pitchFamily="34" charset="0"/>
                <a:cs typeface="Arial" pitchFamily="34" charset="0"/>
              </a:rPr>
              <a:t> screen allows you to add/delete parcels and to enter corresponding client information. There are 2 methods of manually adding Parcels to your Bid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Method 1 - Select Parcel</a:t>
            </a:r>
            <a:br>
              <a:rPr lang="en-CA" sz="1200" b="1" dirty="0">
                <a:latin typeface="Arial" pitchFamily="34" charset="0"/>
                <a:cs typeface="Arial" pitchFamily="34" charset="0"/>
              </a:rPr>
            </a:br>
            <a:r>
              <a:rPr lang="en-CA" sz="1200" b="1" dirty="0">
                <a:latin typeface="Arial" pitchFamily="34" charset="0"/>
                <a:cs typeface="Arial" pitchFamily="34" charset="0"/>
              </a:rPr>
              <a:t>Method 2 - Load from File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Clicking on the </a:t>
            </a:r>
            <a:r>
              <a:rPr lang="en-CA" sz="1200" b="1" dirty="0">
                <a:latin typeface="Arial" pitchFamily="34" charset="0"/>
                <a:cs typeface="Arial" pitchFamily="34" charset="0"/>
              </a:rPr>
              <a:t>Add Parcel</a:t>
            </a:r>
            <a:r>
              <a:rPr lang="en-CA" sz="1200" dirty="0">
                <a:latin typeface="Arial" pitchFamily="34" charset="0"/>
                <a:cs typeface="Arial" pitchFamily="34" charset="0"/>
              </a:rPr>
              <a:t> button will display the Add Parcel Screen.</a:t>
            </a:r>
          </a:p>
        </p:txBody>
      </p:sp>
      <p:pic>
        <p:nvPicPr>
          <p:cNvPr id="4" name="Picture 4" descr="http://onboardenergytraining/ObjectFiles/ParcelTab450x280.jpg"/>
          <p:cNvPicPr>
            <a:picLocks noChangeArrowheads="1"/>
          </p:cNvPicPr>
          <p:nvPr/>
        </p:nvPicPr>
        <p:blipFill rotWithShape="1">
          <a:blip r:embed="rId3" cstate="print"/>
          <a:srcRect b="12981"/>
          <a:stretch/>
        </p:blipFill>
        <p:spPr bwMode="auto">
          <a:xfrm>
            <a:off x="184150" y="1510200"/>
            <a:ext cx="4311650" cy="2376000"/>
          </a:xfrm>
          <a:prstGeom prst="rect">
            <a:avLst/>
          </a:prstGeom>
          <a:noFill/>
        </p:spPr>
      </p:pic>
      <p:sp>
        <p:nvSpPr>
          <p:cNvPr id="6" name="Title 5"/>
          <p:cNvSpPr>
            <a:spLocks noGrp="1"/>
          </p:cNvSpPr>
          <p:nvPr>
            <p:ph type="title" idx="4294967295"/>
          </p:nvPr>
        </p:nvSpPr>
        <p:spPr>
          <a:xfrm>
            <a:off x="685800" y="563562"/>
            <a:ext cx="1295400" cy="808038"/>
          </a:xfrm>
        </p:spPr>
        <p:txBody>
          <a:bodyPr>
            <a:normAutofit/>
          </a:bodyPr>
          <a:lstStyle/>
          <a:p>
            <a:pPr algn="l"/>
            <a:r>
              <a:rPr lang="en-CA" sz="1600" b="1" dirty="0">
                <a:latin typeface="Arial" pitchFamily="34" charset="0"/>
                <a:cs typeface="Arial" pitchFamily="34" charset="0"/>
              </a:rPr>
              <a:t>Parcel Tab</a:t>
            </a:r>
          </a:p>
        </p:txBody>
      </p:sp>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1" y="1295400"/>
            <a:ext cx="4190999" cy="1661993"/>
          </a:xfrm>
          <a:prstGeom prst="rect">
            <a:avLst/>
          </a:prstGeom>
        </p:spPr>
        <p:txBody>
          <a:bodyPr wrap="square" lIns="0" tIns="0" rIns="0" bIns="0">
            <a:spAutoFit/>
          </a:bodyPr>
          <a:lstStyle/>
          <a:p>
            <a:r>
              <a:rPr lang="en-CA" sz="1200" dirty="0">
                <a:latin typeface="Arial" pitchFamily="34" charset="0"/>
                <a:cs typeface="Arial" pitchFamily="34" charset="0"/>
              </a:rPr>
              <a:t>Using the </a:t>
            </a:r>
            <a:r>
              <a:rPr lang="en-CA" sz="1200" b="1" dirty="0">
                <a:latin typeface="Arial" pitchFamily="34" charset="0"/>
                <a:cs typeface="Arial" pitchFamily="34" charset="0"/>
              </a:rPr>
              <a:t>Select Parcel</a:t>
            </a:r>
            <a:r>
              <a:rPr lang="en-CA" sz="1200" dirty="0">
                <a:latin typeface="Arial" pitchFamily="34" charset="0"/>
                <a:cs typeface="Arial" pitchFamily="34" charset="0"/>
              </a:rPr>
              <a:t> method will load all of the parcels available for the Sale you selected. The parcels will be displayed in numerical sequence and will include parcels beginning with “A” (PNG Leases), followed by “B” (PNG Licences), “L” (OS Leases) and the “P” (OS Permits).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Using the Query by Map option allows you to select parcels geographically using a Map. The parcels selected can be loaded into the Bid Request Parcel screen.</a:t>
            </a:r>
          </a:p>
        </p:txBody>
      </p:sp>
      <p:sp>
        <p:nvSpPr>
          <p:cNvPr id="5" name="Title 4"/>
          <p:cNvSpPr>
            <a:spLocks noGrp="1"/>
          </p:cNvSpPr>
          <p:nvPr>
            <p:ph type="title" idx="4294967295"/>
          </p:nvPr>
        </p:nvSpPr>
        <p:spPr>
          <a:xfrm>
            <a:off x="609599" y="685800"/>
            <a:ext cx="4114801" cy="609600"/>
          </a:xfrm>
        </p:spPr>
        <p:txBody>
          <a:bodyPr>
            <a:normAutofit/>
          </a:bodyPr>
          <a:lstStyle/>
          <a:p>
            <a:pPr algn="l"/>
            <a:r>
              <a:rPr lang="en-CA" sz="1600" b="1" dirty="0">
                <a:latin typeface="Arial" pitchFamily="34" charset="0"/>
                <a:cs typeface="Arial" pitchFamily="34" charset="0"/>
              </a:rPr>
              <a:t>Add Parcel using Select Parcel Method</a:t>
            </a:r>
          </a:p>
        </p:txBody>
      </p:sp>
      <p:sp>
        <p:nvSpPr>
          <p:cNvPr id="4" name="Rectangle 3"/>
          <p:cNvSpPr/>
          <p:nvPr/>
        </p:nvSpPr>
        <p:spPr>
          <a:xfrm>
            <a:off x="2362200" y="3657600"/>
            <a:ext cx="6629400" cy="2677656"/>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Default</a:t>
            </a:r>
            <a:r>
              <a:rPr lang="en-CA" sz="1050" dirty="0">
                <a:latin typeface="Arial" pitchFamily="34" charset="0"/>
                <a:cs typeface="Arial" pitchFamily="34" charset="0"/>
              </a:rPr>
              <a:t> </a:t>
            </a:r>
            <a:r>
              <a:rPr lang="en-CA" sz="1050" b="1" dirty="0">
                <a:latin typeface="Arial" pitchFamily="34" charset="0"/>
                <a:cs typeface="Arial" pitchFamily="34" charset="0"/>
              </a:rPr>
              <a:t>Bonus</a:t>
            </a:r>
            <a:r>
              <a:rPr lang="en-CA" sz="1050" dirty="0">
                <a:latin typeface="Arial" pitchFamily="34" charset="0"/>
                <a:cs typeface="Arial" pitchFamily="34" charset="0"/>
              </a:rPr>
              <a:t> - Based on the calculation type selected on the Request Detail screen, this button will be Default Bonus or Default Price/Ha.</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Apply</a:t>
            </a:r>
            <a:r>
              <a:rPr lang="en-CA" sz="1050" dirty="0">
                <a:latin typeface="Arial" pitchFamily="34" charset="0"/>
                <a:cs typeface="Arial" pitchFamily="34" charset="0"/>
              </a:rPr>
              <a:t> </a:t>
            </a:r>
            <a:r>
              <a:rPr lang="en-CA" sz="1050" b="1" dirty="0">
                <a:latin typeface="Arial" pitchFamily="34" charset="0"/>
                <a:cs typeface="Arial" pitchFamily="34" charset="0"/>
              </a:rPr>
              <a:t>Default</a:t>
            </a:r>
            <a:r>
              <a:rPr lang="en-CA" sz="1050" dirty="0">
                <a:latin typeface="Arial" pitchFamily="34" charset="0"/>
                <a:cs typeface="Arial" pitchFamily="34" charset="0"/>
              </a:rPr>
              <a:t> </a:t>
            </a:r>
            <a:r>
              <a:rPr lang="en-CA" sz="1050" b="1" dirty="0">
                <a:latin typeface="Arial" pitchFamily="34" charset="0"/>
                <a:cs typeface="Arial" pitchFamily="34" charset="0"/>
              </a:rPr>
              <a:t>Value</a:t>
            </a:r>
            <a:r>
              <a:rPr lang="en-CA" sz="1050" dirty="0">
                <a:latin typeface="Arial" pitchFamily="34" charset="0"/>
                <a:cs typeface="Arial" pitchFamily="34" charset="0"/>
              </a:rPr>
              <a:t> - After you enter your Bonus or Price/Ha value, clicking the Apply Default Value button will populate all the parcels selected with the specified Bonus amount or Price/Ha you entered. You can amend the Bonus amount or Price/Ha for individual parcels.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Check</a:t>
            </a:r>
            <a:r>
              <a:rPr lang="en-CA" sz="1050" dirty="0">
                <a:latin typeface="Arial" pitchFamily="34" charset="0"/>
                <a:cs typeface="Arial" pitchFamily="34" charset="0"/>
              </a:rPr>
              <a:t> </a:t>
            </a:r>
            <a:r>
              <a:rPr lang="en-CA" sz="1050" b="1" dirty="0">
                <a:latin typeface="Arial" pitchFamily="34" charset="0"/>
                <a:cs typeface="Arial" pitchFamily="34" charset="0"/>
              </a:rPr>
              <a:t>All</a:t>
            </a:r>
            <a:r>
              <a:rPr lang="en-CA" sz="1050" dirty="0">
                <a:latin typeface="Arial" pitchFamily="34" charset="0"/>
                <a:cs typeface="Arial" pitchFamily="34" charset="0"/>
              </a:rPr>
              <a:t> - Clicking on this box will select ALL the parcels in the sale.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Parcel</a:t>
            </a:r>
            <a:r>
              <a:rPr lang="en-CA" sz="1050" dirty="0">
                <a:latin typeface="Arial" pitchFamily="34" charset="0"/>
                <a:cs typeface="Arial" pitchFamily="34" charset="0"/>
              </a:rPr>
              <a:t> - Parcel number as it appears in the Public Offering Notice. Clicking on the Parcel column header will sort it in ascending/descending order.</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No</a:t>
            </a:r>
            <a:r>
              <a:rPr lang="en-CA" sz="1050" dirty="0">
                <a:latin typeface="Arial" pitchFamily="34" charset="0"/>
                <a:cs typeface="Arial" pitchFamily="34" charset="0"/>
              </a:rPr>
              <a:t>. - Number of hectares in the parcel</a:t>
            </a:r>
            <a:br>
              <a:rPr lang="en-CA" sz="1050" dirty="0">
                <a:latin typeface="Arial" pitchFamily="34" charset="0"/>
                <a:cs typeface="Arial" pitchFamily="34" charset="0"/>
              </a:rPr>
            </a:b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Price/Ha</a:t>
            </a:r>
            <a:r>
              <a:rPr lang="en-CA" sz="1050" dirty="0">
                <a:latin typeface="Arial" pitchFamily="34" charset="0"/>
                <a:cs typeface="Arial" pitchFamily="34" charset="0"/>
              </a:rPr>
              <a:t> - You must enter the money value you are bidding per hectare ($ x ha = Bonus) for each parcel you selected.</a:t>
            </a:r>
            <a:endParaRPr lang="en-CA" sz="1050" b="1" dirty="0">
              <a:latin typeface="Arial" pitchFamily="34"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78778"/>
            <a:ext cx="44100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713530" y="6208298"/>
            <a:ext cx="1252266" cy="253916"/>
          </a:xfrm>
          <a:prstGeom prst="rect">
            <a:avLst/>
          </a:prstGeom>
        </p:spPr>
        <p:txBody>
          <a:bodyPr wrap="none">
            <a:spAutoFit/>
          </a:bodyPr>
          <a:lstStyle/>
          <a:p>
            <a:r>
              <a:rPr lang="en-US" sz="1050" b="1" dirty="0">
                <a:latin typeface="Arial" pitchFamily="34" charset="0"/>
                <a:cs typeface="Arial" pitchFamily="34" charset="0"/>
              </a:rPr>
              <a:t>Continued………</a:t>
            </a:r>
            <a:endParaRPr lang="en-CA" sz="1050" b="1" dirty="0">
              <a:latin typeface="Arial" pitchFamily="34" charset="0"/>
              <a:cs typeface="Arial" pitchFamily="34" charset="0"/>
            </a:endParaRPr>
          </a:p>
        </p:txBody>
      </p:sp>
    </p:spTree>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&lt;img alt="" src="/PublishingImages/Pages/Presenation.png" style="BORDER&amp;#58;0px solid;" /&gt;</EOL_x0020_Thumbnail>
    <Order1 xmlns="d317fc56-cd2a-4fee-83bf-2acf5d88d7a0">03</Order1>
    <Course_x0020_Description xmlns="d317fc56-cd2a-4fee-83bf-2acf5d88d7a0">This module provides information on how to create and submit a bid request. Creating bid requests can be done by using the Bid Request screen or, by using a map interface screen to select your parcels.</Course_x0020_Description>
    <Module xmlns="d317fc56-cd2a-4fee-83bf-2acf5d88d7a0">Module</Module>
    <Area xmlns="d317fc56-cd2a-4fee-83bf-2acf5d88d7a0">Bidding</Area>
    <Area_x0020_2 xmlns="1509703c-35a2-4cc5-bc03-45b4c99b43c1">Main Page</Area_x0020_2>
    <Course_x0020_Description2 xmlns="1509703c-35a2-4cc5-bc03-45b4c99b43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11" ma:contentTypeDescription="This is the base content type for all of the courses." ma:contentTypeScope="" ma:versionID="c604288cd4f6bd19e3eda76a8a050d32">
  <xsd:schema xmlns:xsd="http://www.w3.org/2001/XMLSchema" xmlns:xs="http://www.w3.org/2001/XMLSchema" xmlns:p="http://schemas.microsoft.com/office/2006/metadata/properties" xmlns:ns2="d317fc56-cd2a-4fee-83bf-2acf5d88d7a0" xmlns:ns3="cd3b5d7d-85b8-485a-94e1-bd5df7614905" xmlns:ns4="e6d83808-03cb-4f3c-af89-207626cead88" xmlns:ns5="1509703c-35a2-4cc5-bc03-45b4c99b43c1" targetNamespace="http://schemas.microsoft.com/office/2006/metadata/properties" ma:root="true" ma:fieldsID="b1f7dacc3d924f099186cce2e07bebea" ns2:_="" ns3:_="" ns4:_="" ns5:_="">
    <xsd:import namespace="d317fc56-cd2a-4fee-83bf-2acf5d88d7a0"/>
    <xsd:import namespace="cd3b5d7d-85b8-485a-94e1-bd5df7614905"/>
    <xsd:import namespace="e6d83808-03cb-4f3c-af89-207626cead88"/>
    <xsd:import namespace="1509703c-35a2-4cc5-bc03-45b4c99b43c1"/>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element ref="ns5:Area_x0020_2" minOccurs="0"/>
                <xsd:element ref="ns5:Course_x0020_Description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arbon Sequestration Tenure​​​​"/>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09703c-35a2-4cc5-bc03-45b4c99b43c1" elementFormDefault="qualified">
    <xsd:import namespace="http://schemas.microsoft.com/office/2006/documentManagement/types"/>
    <xsd:import namespace="http://schemas.microsoft.com/office/infopath/2007/PartnerControls"/>
    <xsd:element name="Area_x0020_2" ma:index="16" nillable="true" ma:displayName="Area 2" ma:default="Main Page" ma:format="Dropdown" ma:internalName="Area_x0020_2">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Course_x0020_Description2" ma:index="17" nillable="true" ma:displayName="Course Description2" ma:internalName="Course_x0020_Description2">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8dedacd1-8ed8-4364-83a4-3ca25ad2d993" ContentTypeId="0x0101" PreviousValue="false"/>
</file>

<file path=customXml/itemProps1.xml><?xml version="1.0" encoding="utf-8"?>
<ds:datastoreItem xmlns:ds="http://schemas.openxmlformats.org/officeDocument/2006/customXml" ds:itemID="{D8AE9DDC-E1DE-4775-82D3-B4C6A015525A}">
  <ds:schemaRefs>
    <ds:schemaRef ds:uri="http://purl.org/dc/elements/1.1/"/>
    <ds:schemaRef ds:uri="http://schemas.microsoft.com/office/2006/metadata/properties"/>
    <ds:schemaRef ds:uri="http://purl.org/dc/terms/"/>
    <ds:schemaRef ds:uri="a28024ff-2a40-414f-ae37-d51248c5ba5f"/>
    <ds:schemaRef ds:uri="http://schemas.microsoft.com/office/2006/documentManagement/types"/>
    <ds:schemaRef ds:uri="http://schemas.microsoft.com/office/infopath/2007/PartnerControls"/>
    <ds:schemaRef ds:uri="http://schemas.openxmlformats.org/package/2006/metadata/core-properties"/>
    <ds:schemaRef ds:uri="b8d50481-6e6b-4720-a87e-ab5593f2ea22"/>
    <ds:schemaRef ds:uri="http://www.w3.org/XML/1998/namespace"/>
    <ds:schemaRef ds:uri="http://purl.org/dc/dcmitype/"/>
    <ds:schemaRef ds:uri="cd3b5d7d-85b8-485a-94e1-bd5df7614905"/>
    <ds:schemaRef ds:uri="d317fc56-cd2a-4fee-83bf-2acf5d88d7a0"/>
    <ds:schemaRef ds:uri="1509703c-35a2-4cc5-bc03-45b4c99b43c1"/>
  </ds:schemaRefs>
</ds:datastoreItem>
</file>

<file path=customXml/itemProps2.xml><?xml version="1.0" encoding="utf-8"?>
<ds:datastoreItem xmlns:ds="http://schemas.openxmlformats.org/officeDocument/2006/customXml" ds:itemID="{7D3FE8DA-BF19-4A4D-B5D9-9FF2E0E7B0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fc56-cd2a-4fee-83bf-2acf5d88d7a0"/>
    <ds:schemaRef ds:uri="cd3b5d7d-85b8-485a-94e1-bd5df7614905"/>
    <ds:schemaRef ds:uri="e6d83808-03cb-4f3c-af89-207626cead88"/>
    <ds:schemaRef ds:uri="1509703c-35a2-4cc5-bc03-45b4c99b43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709487-8DA9-4D9B-B29A-C660B582F972}">
  <ds:schemaRefs>
    <ds:schemaRef ds:uri="http://schemas.microsoft.com/sharepoint/v3/contenttype/forms"/>
  </ds:schemaRefs>
</ds:datastoreItem>
</file>

<file path=customXml/itemProps4.xml><?xml version="1.0" encoding="utf-8"?>
<ds:datastoreItem xmlns:ds="http://schemas.openxmlformats.org/officeDocument/2006/customXml" ds:itemID="{498164FF-F7A0-44C8-B858-8770378FC05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5397</TotalTime>
  <Words>3394</Words>
  <Application>Microsoft Office PowerPoint</Application>
  <PresentationFormat>On-screen Show (4:3)</PresentationFormat>
  <Paragraphs>252</Paragraphs>
  <Slides>47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Freestyle Script</vt:lpstr>
      <vt:lpstr>Office Theme</vt:lpstr>
      <vt:lpstr>Welcome</vt:lpstr>
      <vt:lpstr>Revisions</vt:lpstr>
      <vt:lpstr>Introduction</vt:lpstr>
      <vt:lpstr>Methods of Creating a Bid Request</vt:lpstr>
      <vt:lpstr>Bid Request Screen</vt:lpstr>
      <vt:lpstr>Request Detail Tab</vt:lpstr>
      <vt:lpstr>Bid by Bonus or Price Per Hectare</vt:lpstr>
      <vt:lpstr>Parcel Tab</vt:lpstr>
      <vt:lpstr>Add Parcel using Select Parcel Method</vt:lpstr>
      <vt:lpstr>Add Parcel using Select Parcel Method (Continued)</vt:lpstr>
      <vt:lpstr>Add Parcel using Load from File Method</vt:lpstr>
      <vt:lpstr>Add Parcel – Client Information</vt:lpstr>
      <vt:lpstr>Change Parcel Information Prior to Submitting</vt:lpstr>
      <vt:lpstr>Change Parcel Information Prior to Submitting (Continued)</vt:lpstr>
      <vt:lpstr>Save Request</vt:lpstr>
      <vt:lpstr>Roles Tab</vt:lpstr>
      <vt:lpstr>Submit Request – Bid by Bonus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Change Parcel Information prior to Submitting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Save Bid Request</vt:lpstr>
      <vt:lpstr>PowerPoint Presentation</vt:lpstr>
      <vt:lpstr>To Submit Bid Request</vt:lpstr>
      <vt:lpstr>PowerPoint Presentation</vt:lpstr>
      <vt:lpstr>PowerPoint Presentation</vt:lpstr>
      <vt:lpstr>PowerPoint Presentation</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Initiate Bid Request</dc:title>
  <dc:creator>Karen Chinnery</dc:creator>
  <cp:lastModifiedBy>Lynn McIntosh</cp:lastModifiedBy>
  <cp:revision>140</cp:revision>
  <cp:lastPrinted>2012-11-26T17:29:07Z</cp:lastPrinted>
  <dcterms:created xsi:type="dcterms:W3CDTF">2012-06-04T22:49:26Z</dcterms:created>
  <dcterms:modified xsi:type="dcterms:W3CDTF">2025-10-28T20:14:42Z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MSIP_Label_abf2ea38-542c-4b75-bd7d-582ec36a519f_Enabled">
    <vt:lpwstr>true</vt:lpwstr>
  </property>
  <property fmtid="{D5CDD505-2E9C-101B-9397-08002B2CF9AE}" pid="4" name="MSIP_Label_abf2ea38-542c-4b75-bd7d-582ec36a519f_SetDate">
    <vt:lpwstr>2023-01-23T15:59:41Z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01b62a91-8725-44c8-8d00-44c02fa41113</vt:lpwstr>
  </property>
  <property fmtid="{D5CDD505-2E9C-101B-9397-08002B2CF9AE}" pid="9" name="MSIP_Label_abf2ea38-542c-4b75-bd7d-582ec36a519f_ContentBits">
    <vt:lpwstr>2</vt:lpwstr>
  </property>
</Properties>
</file>