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9"/>
  </p:notesMasterIdLst>
  <p:sldIdLst>
    <p:sldId id="258" r:id="rId6"/>
    <p:sldId id="276" r:id="rId7"/>
    <p:sldId id="257" r:id="rId8"/>
    <p:sldId id="259"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261" r:id="rId34"/>
    <p:sldId id="262" r:id="rId35"/>
    <p:sldId id="263" r:id="rId36"/>
    <p:sldId id="264" r:id="rId37"/>
    <p:sldId id="265" r:id="rId38"/>
    <p:sldId id="266" r:id="rId39"/>
    <p:sldId id="267" r:id="rId40"/>
    <p:sldId id="268" r:id="rId41"/>
    <p:sldId id="269" r:id="rId42"/>
    <p:sldId id="270" r:id="rId43"/>
    <p:sldId id="272" r:id="rId44"/>
    <p:sldId id="273" r:id="rId45"/>
    <p:sldId id="274" r:id="rId46"/>
    <p:sldId id="301" r:id="rId47"/>
    <p:sldId id="275"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LK" initials="M" lastIdx="1" clrIdx="0">
    <p:extLst>
      <p:ext uri="{19B8F6BF-5375-455C-9EA6-DF929625EA0E}">
        <p15:presenceInfo xmlns:p15="http://schemas.microsoft.com/office/powerpoint/2012/main" userId="KL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47" autoAdjust="0"/>
  </p:normalViewPr>
  <p:slideViewPr>
    <p:cSldViewPr>
      <p:cViewPr varScale="1">
        <p:scale>
          <a:sx n="92" d="100"/>
          <a:sy n="92" d="100"/>
        </p:scale>
        <p:origin x="103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4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41BA70-F23E-44A6-81C7-545D29AAB1D2}" type="datetimeFigureOut">
              <a:rPr lang="en-CA" smtClean="0"/>
              <a:t>2025-10-28</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F28FA2-A72F-4B6D-8CF7-CD6CAE56BE67}" type="slidenum">
              <a:rPr lang="en-CA" smtClean="0"/>
              <a:t>‹#›</a:t>
            </a:fld>
            <a:endParaRPr lang="en-CA"/>
          </a:p>
        </p:txBody>
      </p:sp>
    </p:spTree>
    <p:extLst>
      <p:ext uri="{BB962C8B-B14F-4D97-AF65-F5344CB8AC3E}">
        <p14:creationId xmlns:p14="http://schemas.microsoft.com/office/powerpoint/2010/main" val="989734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28FA2-A72F-4B6D-8CF7-CD6CAE56BE67}" type="slidenum">
              <a:rPr lang="en-CA" smtClean="0"/>
              <a:t>5</a:t>
            </a:fld>
            <a:endParaRPr lang="en-CA"/>
          </a:p>
        </p:txBody>
      </p:sp>
    </p:spTree>
    <p:extLst>
      <p:ext uri="{BB962C8B-B14F-4D97-AF65-F5344CB8AC3E}">
        <p14:creationId xmlns:p14="http://schemas.microsoft.com/office/powerpoint/2010/main" val="3059065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CF28FA2-A72F-4B6D-8CF7-CD6CAE56BE67}" type="slidenum">
              <a:rPr lang="en-CA" smtClean="0"/>
              <a:t>28</a:t>
            </a:fld>
            <a:endParaRPr lang="en-CA"/>
          </a:p>
        </p:txBody>
      </p:sp>
    </p:spTree>
    <p:extLst>
      <p:ext uri="{BB962C8B-B14F-4D97-AF65-F5344CB8AC3E}">
        <p14:creationId xmlns:p14="http://schemas.microsoft.com/office/powerpoint/2010/main" val="1412688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F3664A8E-89B5-4E4B-A8F9-0A902B8F4BF0}"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3664A8E-89B5-4E4B-A8F9-0A902B8F4BF0}"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3664A8E-89B5-4E4B-A8F9-0A902B8F4BF0}"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F3664A8E-89B5-4E4B-A8F9-0A902B8F4BF0}"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664A8E-89B5-4E4B-A8F9-0A902B8F4BF0}" type="datetimeFigureOut">
              <a:rPr lang="en-CA" smtClean="0"/>
              <a:t>2025-10-28</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F3664A8E-89B5-4E4B-A8F9-0A902B8F4BF0}" type="datetimeFigureOut">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F3664A8E-89B5-4E4B-A8F9-0A902B8F4BF0}" type="datetimeFigureOut">
              <a:rPr lang="en-CA" smtClean="0"/>
              <a:t>2025-10-28</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F3664A8E-89B5-4E4B-A8F9-0A902B8F4BF0}" type="datetimeFigureOut">
              <a:rPr lang="en-CA" smtClean="0"/>
              <a:t>2025-10-28</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664A8E-89B5-4E4B-A8F9-0A902B8F4BF0}" type="datetimeFigureOut">
              <a:rPr lang="en-CA" smtClean="0"/>
              <a:t>2025-10-28</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664A8E-89B5-4E4B-A8F9-0A902B8F4BF0}" type="datetimeFigureOut">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664A8E-89B5-4E4B-A8F9-0A902B8F4BF0}" type="datetimeFigureOut">
              <a:rPr lang="en-CA" smtClean="0"/>
              <a:t>2025-10-28</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7E48928-C116-4FA3-9E16-6289BB7C4169}" type="slidenum">
              <a:rPr lang="en-CA" smtClean="0"/>
              <a:t>‹#›</a:t>
            </a:fld>
            <a:endParaRPr lang="en-CA"/>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64A8E-89B5-4E4B-A8F9-0A902B8F4BF0}" type="datetimeFigureOut">
              <a:rPr lang="en-CA" smtClean="0"/>
              <a:t>2025-10-28</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E48928-C116-4FA3-9E16-6289BB7C4169}" type="slidenum">
              <a:rPr lang="en-CA" smtClean="0"/>
              <a:t>‹#›</a:t>
            </a:fld>
            <a:endParaRPr lang="en-CA"/>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6430963"/>
            <a:ext cx="9144000"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userDrawn="1"/>
        </p:nvSpPr>
        <p:spPr>
          <a:xfrm>
            <a:off x="7924800" y="6553200"/>
            <a:ext cx="1219200" cy="276999"/>
          </a:xfrm>
          <a:prstGeom prst="rect">
            <a:avLst/>
          </a:prstGeom>
          <a:noFill/>
        </p:spPr>
        <p:txBody>
          <a:bodyPr wrap="square" rtlCol="0">
            <a:spAutoFit/>
          </a:bodyPr>
          <a:lstStyle/>
          <a:p>
            <a:r>
              <a:rPr lang="en-US" sz="1200" dirty="0">
                <a:latin typeface="Arial" pitchFamily="34" charset="0"/>
                <a:cs typeface="Arial" pitchFamily="34" charset="0"/>
              </a:rPr>
              <a:t>Page</a:t>
            </a:r>
            <a:r>
              <a:rPr lang="en-US" sz="1200" baseline="0" dirty="0">
                <a:latin typeface="Arial" pitchFamily="34" charset="0"/>
                <a:cs typeface="Arial" pitchFamily="34" charset="0"/>
              </a:rPr>
              <a:t> </a:t>
            </a:r>
            <a:fld id="{441756B1-A451-4AB5-BBA7-90C8A1357330}" type="slidenum">
              <a:rPr lang="en-US" sz="1200" baseline="0" smtClean="0">
                <a:latin typeface="Arial" pitchFamily="34" charset="0"/>
                <a:cs typeface="Arial" pitchFamily="34" charset="0"/>
              </a:rPr>
              <a:t>‹#›</a:t>
            </a:fld>
            <a:r>
              <a:rPr lang="en-US" sz="1200" baseline="0" dirty="0">
                <a:latin typeface="Arial" pitchFamily="34" charset="0"/>
                <a:cs typeface="Arial" pitchFamily="34" charset="0"/>
              </a:rPr>
              <a:t> of 43</a:t>
            </a:r>
            <a:endParaRPr lang="en-CA" sz="1200" dirty="0">
              <a:latin typeface="Arial" pitchFamily="34" charset="0"/>
              <a:cs typeface="Arial" pitchFamily="34" charset="0"/>
            </a:endParaRPr>
          </a:p>
        </p:txBody>
      </p:sp>
      <p:grpSp>
        <p:nvGrpSpPr>
          <p:cNvPr id="10" name="Group 9">
            <a:extLst>
              <a:ext uri="{FF2B5EF4-FFF2-40B4-BE49-F238E27FC236}">
                <a16:creationId xmlns:a16="http://schemas.microsoft.com/office/drawing/2014/main" id="{8B6F54D0-8E45-40B7-A5BB-92AC7D85DEDF}"/>
              </a:ext>
            </a:extLst>
          </p:cNvPr>
          <p:cNvGrpSpPr/>
          <p:nvPr userDrawn="1"/>
        </p:nvGrpSpPr>
        <p:grpSpPr>
          <a:xfrm>
            <a:off x="179512" y="-77192"/>
            <a:ext cx="8964488" cy="923330"/>
            <a:chOff x="179512" y="4026424"/>
            <a:chExt cx="8964488" cy="923330"/>
          </a:xfrm>
        </p:grpSpPr>
        <p:grpSp>
          <p:nvGrpSpPr>
            <p:cNvPr id="11" name="Group 10">
              <a:extLst>
                <a:ext uri="{FF2B5EF4-FFF2-40B4-BE49-F238E27FC236}">
                  <a16:creationId xmlns:a16="http://schemas.microsoft.com/office/drawing/2014/main" id="{AB92BF20-0D4A-41D0-AC9F-739E04E54479}"/>
                </a:ext>
              </a:extLst>
            </p:cNvPr>
            <p:cNvGrpSpPr/>
            <p:nvPr userDrawn="1"/>
          </p:nvGrpSpPr>
          <p:grpSpPr>
            <a:xfrm>
              <a:off x="179512" y="4094164"/>
              <a:ext cx="8964488" cy="787850"/>
              <a:chOff x="390128" y="3908965"/>
              <a:chExt cx="8638456" cy="787850"/>
            </a:xfrm>
          </p:grpSpPr>
          <p:pic>
            <p:nvPicPr>
              <p:cNvPr id="13" name="Picture 2">
                <a:extLst>
                  <a:ext uri="{FF2B5EF4-FFF2-40B4-BE49-F238E27FC236}">
                    <a16:creationId xmlns:a16="http://schemas.microsoft.com/office/drawing/2014/main" id="{C49C9417-A196-428E-930C-C894B81B21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771800" y="3908965"/>
                <a:ext cx="6256784" cy="78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a:extLst>
                  <a:ext uri="{FF2B5EF4-FFF2-40B4-BE49-F238E27FC236}">
                    <a16:creationId xmlns:a16="http://schemas.microsoft.com/office/drawing/2014/main" id="{96E94E06-3E53-471B-A200-7AAF5C20A8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90128" y="4008237"/>
                <a:ext cx="2267744" cy="637488"/>
              </a:xfrm>
              <a:prstGeom prst="rect">
                <a:avLst/>
              </a:prstGeom>
            </p:spPr>
          </p:pic>
        </p:grpSp>
        <p:sp>
          <p:nvSpPr>
            <p:cNvPr id="12" name="TextBox 11">
              <a:extLst>
                <a:ext uri="{FF2B5EF4-FFF2-40B4-BE49-F238E27FC236}">
                  <a16:creationId xmlns:a16="http://schemas.microsoft.com/office/drawing/2014/main" id="{991852F3-D453-40D8-9261-1A12EAF4C431}"/>
                </a:ext>
              </a:extLst>
            </p:cNvPr>
            <p:cNvSpPr txBox="1"/>
            <p:nvPr userDrawn="1"/>
          </p:nvSpPr>
          <p:spPr>
            <a:xfrm>
              <a:off x="4644008" y="4026424"/>
              <a:ext cx="4364708" cy="923330"/>
            </a:xfrm>
            <a:prstGeom prst="rect">
              <a:avLst/>
            </a:prstGeom>
            <a:noFill/>
          </p:spPr>
          <p:txBody>
            <a:bodyPr wrap="square" rtlCol="0">
              <a:spAutoFit/>
            </a:bodyPr>
            <a:lstStyle/>
            <a:p>
              <a:pPr algn="r"/>
              <a:endParaRPr lang="en-CA" baseline="0" dirty="0">
                <a:solidFill>
                  <a:schemeClr val="bg1"/>
                </a:solidFill>
              </a:endParaRPr>
            </a:p>
            <a:p>
              <a:pPr algn="r"/>
              <a:r>
                <a:rPr lang="en-CA" baseline="0" dirty="0">
                  <a:solidFill>
                    <a:schemeClr val="bg1"/>
                  </a:solidFill>
                </a:rPr>
                <a:t>Postings</a:t>
              </a:r>
            </a:p>
            <a:p>
              <a:pPr algn="r"/>
              <a:r>
                <a:rPr lang="en-CA" baseline="0" dirty="0">
                  <a:solidFill>
                    <a:schemeClr val="bg1"/>
                  </a:solidFill>
                </a:rPr>
                <a:t>Government of Alberta</a:t>
              </a:r>
            </a:p>
          </p:txBody>
        </p:sp>
      </p:grpSp>
      <p:sp>
        <p:nvSpPr>
          <p:cNvPr id="8" name="MSIPCMContentMarking" descr="{&quot;HashCode&quot;:-1542678785,&quot;Placement&quot;:&quot;Footer&quot;,&quot;Top&quot;:517.997253,&quot;Left&quot;:0.0,&quot;SlideWidth&quot;:720,&quot;SlideHeight&quot;:540}"/>
          <p:cNvSpPr txBox="1"/>
          <p:nvPr userDrawn="1"/>
        </p:nvSpPr>
        <p:spPr>
          <a:xfrm>
            <a:off x="0" y="6578565"/>
            <a:ext cx="1804584" cy="279435"/>
          </a:xfrm>
          <a:prstGeom prst="rect">
            <a:avLst/>
          </a:prstGeom>
          <a:noFill/>
        </p:spPr>
        <p:txBody>
          <a:bodyPr vert="horz" wrap="square" lIns="0" tIns="0" rIns="0" bIns="0" rtlCol="0" anchor="ctr" anchorCtr="1">
            <a:spAutoFit/>
          </a:bodyPr>
          <a:lstStyle/>
          <a:p>
            <a:pPr algn="l">
              <a:spcBef>
                <a:spcPts val="0"/>
              </a:spcBef>
              <a:spcAft>
                <a:spcPts val="0"/>
              </a:spcAft>
            </a:pPr>
            <a:r>
              <a:rPr lang="en-CA" sz="1100">
                <a:solidFill>
                  <a:srgbClr val="000000"/>
                </a:solidFill>
                <a:latin typeface="Calibri" panose="020F0502020204030204" pitchFamily="34" charset="0"/>
              </a:rPr>
              <a:t>Classification: Protected 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mailto:Bidding.Energy@gov.ab.ca" TargetMode="External"/><Relationship Id="rId2" Type="http://schemas.openxmlformats.org/officeDocument/2006/relationships/hyperlink" Target="https://training.energy.gov.ab.ca/Pages/default.aspx" TargetMode="External"/><Relationship Id="rId1" Type="http://schemas.openxmlformats.org/officeDocument/2006/relationships/slideLayout" Target="../slideLayouts/slideLayout7.xml"/><Relationship Id="rId4" Type="http://schemas.openxmlformats.org/officeDocument/2006/relationships/hyperlink" Target="mailto:OSTenure@gov.ab.ca"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mailto:Postings.Energy@gov.ab.ca"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slide" Target="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689475" y="2133600"/>
            <a:ext cx="3616325" cy="923330"/>
          </a:xfrm>
          <a:prstGeom prst="rect">
            <a:avLst/>
          </a:prstGeom>
        </p:spPr>
        <p:txBody>
          <a:bodyPr wrap="square" lIns="0" tIns="0" rIns="0" bIns="0">
            <a:spAutoFit/>
          </a:bodyPr>
          <a:lstStyle/>
          <a:p>
            <a:r>
              <a:rPr lang="en-CA" sz="1200" dirty="0">
                <a:latin typeface="Arial" pitchFamily="34" charset="0"/>
                <a:cs typeface="Arial" pitchFamily="34" charset="0"/>
              </a:rPr>
              <a:t>The </a:t>
            </a:r>
            <a:r>
              <a:rPr lang="en-CA" sz="1200" b="1" dirty="0">
                <a:latin typeface="Arial" pitchFamily="34" charset="0"/>
                <a:cs typeface="Arial" pitchFamily="34" charset="0"/>
              </a:rPr>
              <a:t>Direct Purchase</a:t>
            </a:r>
            <a:r>
              <a:rPr lang="en-CA" sz="1200" dirty="0">
                <a:latin typeface="Arial" pitchFamily="34" charset="0"/>
                <a:cs typeface="Arial" pitchFamily="34" charset="0"/>
              </a:rPr>
              <a:t> functionality in Posting allows users to submit a request to acquire Crown Petroleum and Natural Gas (PNG) and Oil Sands (OS) rights without going through the public offering process.</a:t>
            </a:r>
          </a:p>
        </p:txBody>
      </p:sp>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7" name="Text Box 5"/>
          <p:cNvSpPr txBox="1">
            <a:spLocks noChangeArrowheads="1"/>
          </p:cNvSpPr>
          <p:nvPr/>
        </p:nvSpPr>
        <p:spPr bwMode="auto">
          <a:xfrm>
            <a:off x="27711" y="1573560"/>
            <a:ext cx="4474165" cy="2160240"/>
          </a:xfrm>
          <a:prstGeom prst="rect">
            <a:avLst/>
          </a:prstGeom>
          <a:noFill/>
          <a:ln w="0"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scene3d>
              <a:camera prst="orthographicFront">
                <a:rot lat="0" lon="600000" rev="600000"/>
              </a:camera>
              <a:lightRig rig="threePt" dir="t"/>
            </a:scene3d>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0" b="1" i="0" u="none" strike="noStrike" cap="none" normalizeH="0" dirty="0">
                <a:ln>
                  <a:noFill/>
                </a:ln>
                <a:solidFill>
                  <a:srgbClr val="2160AD"/>
                </a:solidFill>
                <a:effectLst/>
                <a:latin typeface="Freestyle Script" pitchFamily="66" charset="0"/>
                <a:cs typeface="Arial" pitchFamily="34" charset="0"/>
              </a:rPr>
              <a:t>Welcome!</a:t>
            </a:r>
          </a:p>
        </p:txBody>
      </p:sp>
      <p:sp>
        <p:nvSpPr>
          <p:cNvPr id="8" name="Rectangle 7"/>
          <p:cNvSpPr/>
          <p:nvPr/>
        </p:nvSpPr>
        <p:spPr>
          <a:xfrm>
            <a:off x="335679" y="3087469"/>
            <a:ext cx="4197076" cy="923330"/>
          </a:xfrm>
          <a:prstGeom prst="rect">
            <a:avLst/>
          </a:prstGeom>
        </p:spPr>
        <p:txBody>
          <a:bodyPr wrap="square">
            <a:spAutoFit/>
          </a:bodyPr>
          <a:lstStyle/>
          <a:p>
            <a:pPr lvl="0" algn="ctr" fontAlgn="base">
              <a:spcBef>
                <a:spcPct val="0"/>
              </a:spcBef>
              <a:spcAft>
                <a:spcPct val="0"/>
              </a:spcAft>
            </a:pPr>
            <a:r>
              <a:rPr lang="en-US" b="1" dirty="0">
                <a:solidFill>
                  <a:srgbClr val="0070C0"/>
                </a:solidFill>
                <a:latin typeface="Arial" pitchFamily="34" charset="0"/>
                <a:cs typeface="Arial" pitchFamily="34" charset="0"/>
              </a:rPr>
              <a:t>To the ETS – Direct Purchase Request</a:t>
            </a:r>
          </a:p>
          <a:p>
            <a:pPr lvl="0" algn="ctr" fontAlgn="base">
              <a:spcBef>
                <a:spcPct val="0"/>
              </a:spcBef>
              <a:spcAft>
                <a:spcPct val="0"/>
              </a:spcAft>
            </a:pPr>
            <a:r>
              <a:rPr lang="en-US" b="1" dirty="0">
                <a:solidFill>
                  <a:srgbClr val="0070C0"/>
                </a:solidFill>
                <a:latin typeface="Arial" pitchFamily="34" charset="0"/>
                <a:cs typeface="Arial" pitchFamily="34" charset="0"/>
              </a:rPr>
              <a:t>Online Training Course</a:t>
            </a:r>
            <a:endParaRPr lang="en-US" dirty="0">
              <a:solidFill>
                <a:srgbClr val="0070C0"/>
              </a:solidFill>
              <a:latin typeface="Arial" pitchFamily="34" charset="0"/>
              <a:cs typeface="Arial" pitchFamily="34" charset="0"/>
            </a:endParaRPr>
          </a:p>
        </p:txBody>
      </p:sp>
      <p:sp>
        <p:nvSpPr>
          <p:cNvPr id="3" name="Title 2"/>
          <p:cNvSpPr>
            <a:spLocks noGrp="1"/>
          </p:cNvSpPr>
          <p:nvPr>
            <p:ph type="title" idx="4294967295"/>
          </p:nvPr>
        </p:nvSpPr>
        <p:spPr/>
        <p:txBody>
          <a:bodyPr>
            <a:normAutofit/>
          </a:bodyPr>
          <a:lstStyle/>
          <a:p>
            <a:r>
              <a:rPr lang="en-CA" sz="100" dirty="0">
                <a:solidFill>
                  <a:schemeClr val="bg1"/>
                </a:solidFill>
              </a:rPr>
              <a:t>Welcome</a:t>
            </a:r>
          </a:p>
        </p:txBody>
      </p:sp>
    </p:spTree>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73404"/>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25826"/>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4D9B1DC1-7936-48F0-8B83-0078A035CF4B}"/>
              </a:ext>
            </a:extLst>
          </p:cNvPr>
          <p:cNvPicPr>
            <a:picLocks noChangeAspect="1"/>
          </p:cNvPicPr>
          <p:nvPr/>
        </p:nvPicPr>
        <p:blipFill>
          <a:blip r:embed="rId5"/>
          <a:stretch>
            <a:fillRect/>
          </a:stretch>
        </p:blipFill>
        <p:spPr>
          <a:xfrm>
            <a:off x="3657600" y="5692096"/>
            <a:ext cx="655377" cy="518205"/>
          </a:xfrm>
          <a:prstGeom prst="rect">
            <a:avLst/>
          </a:prstGeom>
        </p:spPr>
      </p:pic>
      <p:pic>
        <p:nvPicPr>
          <p:cNvPr id="3" name="Picture 2">
            <a:extLst>
              <a:ext uri="{FF2B5EF4-FFF2-40B4-BE49-F238E27FC236}">
                <a16:creationId xmlns:a16="http://schemas.microsoft.com/office/drawing/2014/main" id="{6FBA2DAC-EE7F-4BCA-B5BE-D3360ECC3D75}"/>
              </a:ext>
            </a:extLst>
          </p:cNvPr>
          <p:cNvPicPr>
            <a:picLocks noChangeAspect="1"/>
          </p:cNvPicPr>
          <p:nvPr/>
        </p:nvPicPr>
        <p:blipFill>
          <a:blip r:embed="rId5"/>
          <a:stretch>
            <a:fillRect/>
          </a:stretch>
        </p:blipFill>
        <p:spPr>
          <a:xfrm>
            <a:off x="152400" y="3392102"/>
            <a:ext cx="655377" cy="518205"/>
          </a:xfrm>
          <a:prstGeom prst="rect">
            <a:avLst/>
          </a:prstGeom>
        </p:spPr>
      </p:pic>
    </p:spTree>
    <p:extLst>
      <p:ext uri="{BB962C8B-B14F-4D97-AF65-F5344CB8AC3E}">
        <p14:creationId xmlns:p14="http://schemas.microsoft.com/office/powerpoint/2010/main" val="9251961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442855" cy="3276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159404"/>
            <a:ext cx="5257800" cy="3165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7B999A80-42E3-4EA3-87EF-6099C87A18FE}"/>
              </a:ext>
            </a:extLst>
          </p:cNvPr>
          <p:cNvPicPr>
            <a:picLocks noChangeAspect="1"/>
          </p:cNvPicPr>
          <p:nvPr/>
        </p:nvPicPr>
        <p:blipFill>
          <a:blip r:embed="rId5"/>
          <a:stretch>
            <a:fillRect/>
          </a:stretch>
        </p:blipFill>
        <p:spPr>
          <a:xfrm>
            <a:off x="3896570" y="5617660"/>
            <a:ext cx="701330" cy="554540"/>
          </a:xfrm>
          <a:prstGeom prst="rect">
            <a:avLst/>
          </a:prstGeom>
        </p:spPr>
      </p:pic>
      <p:pic>
        <p:nvPicPr>
          <p:cNvPr id="3" name="Picture 2">
            <a:extLst>
              <a:ext uri="{FF2B5EF4-FFF2-40B4-BE49-F238E27FC236}">
                <a16:creationId xmlns:a16="http://schemas.microsoft.com/office/drawing/2014/main" id="{57F7B944-5C29-471F-ABF7-C965F17DE033}"/>
              </a:ext>
            </a:extLst>
          </p:cNvPr>
          <p:cNvPicPr>
            <a:picLocks noChangeAspect="1"/>
          </p:cNvPicPr>
          <p:nvPr/>
        </p:nvPicPr>
        <p:blipFill>
          <a:blip r:embed="rId5"/>
          <a:stretch>
            <a:fillRect/>
          </a:stretch>
        </p:blipFill>
        <p:spPr>
          <a:xfrm>
            <a:off x="145983" y="3394626"/>
            <a:ext cx="742320" cy="586951"/>
          </a:xfrm>
          <a:prstGeom prst="rect">
            <a:avLst/>
          </a:prstGeom>
        </p:spPr>
      </p:pic>
    </p:spTree>
    <p:extLst>
      <p:ext uri="{BB962C8B-B14F-4D97-AF65-F5344CB8AC3E}">
        <p14:creationId xmlns:p14="http://schemas.microsoft.com/office/powerpoint/2010/main" val="3918670109"/>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14400"/>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66136"/>
            <a:ext cx="5943600" cy="357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0CAAA1B8-6B32-4014-83E9-0540FF565061}"/>
              </a:ext>
            </a:extLst>
          </p:cNvPr>
          <p:cNvPicPr>
            <a:picLocks noChangeAspect="1"/>
          </p:cNvPicPr>
          <p:nvPr/>
        </p:nvPicPr>
        <p:blipFill>
          <a:blip r:embed="rId5"/>
          <a:stretch>
            <a:fillRect/>
          </a:stretch>
        </p:blipFill>
        <p:spPr>
          <a:xfrm>
            <a:off x="144723" y="3148539"/>
            <a:ext cx="655377" cy="518205"/>
          </a:xfrm>
          <a:prstGeom prst="rect">
            <a:avLst/>
          </a:prstGeom>
        </p:spPr>
      </p:pic>
    </p:spTree>
    <p:extLst>
      <p:ext uri="{BB962C8B-B14F-4D97-AF65-F5344CB8AC3E}">
        <p14:creationId xmlns:p14="http://schemas.microsoft.com/office/powerpoint/2010/main" val="1205842206"/>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61234"/>
            <a:ext cx="5753100" cy="3463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spTree>
    <p:extLst>
      <p:ext uri="{BB962C8B-B14F-4D97-AF65-F5344CB8AC3E}">
        <p14:creationId xmlns:p14="http://schemas.microsoft.com/office/powerpoint/2010/main" val="1263605511"/>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572000" cy="2752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78530"/>
            <a:ext cx="5676900" cy="341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9518E047-FECA-4C6F-A16A-0424F271A463}"/>
              </a:ext>
            </a:extLst>
          </p:cNvPr>
          <p:cNvPicPr>
            <a:picLocks noChangeAspect="1"/>
          </p:cNvPicPr>
          <p:nvPr/>
        </p:nvPicPr>
        <p:blipFill>
          <a:blip r:embed="rId5"/>
          <a:stretch>
            <a:fillRect/>
          </a:stretch>
        </p:blipFill>
        <p:spPr>
          <a:xfrm>
            <a:off x="3358415" y="5486400"/>
            <a:ext cx="809324" cy="639931"/>
          </a:xfrm>
          <a:prstGeom prst="rect">
            <a:avLst/>
          </a:prstGeom>
        </p:spPr>
      </p:pic>
    </p:spTree>
    <p:extLst>
      <p:ext uri="{BB962C8B-B14F-4D97-AF65-F5344CB8AC3E}">
        <p14:creationId xmlns:p14="http://schemas.microsoft.com/office/powerpoint/2010/main" val="1867606408"/>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838202"/>
            <a:ext cx="4876800" cy="2935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4722"/>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2D35722B-0E8B-4DE3-A666-033437BD3E59}"/>
              </a:ext>
            </a:extLst>
          </p:cNvPr>
          <p:cNvPicPr>
            <a:picLocks noChangeAspect="1"/>
          </p:cNvPicPr>
          <p:nvPr/>
        </p:nvPicPr>
        <p:blipFill>
          <a:blip r:embed="rId5"/>
          <a:stretch>
            <a:fillRect/>
          </a:stretch>
        </p:blipFill>
        <p:spPr>
          <a:xfrm>
            <a:off x="76201" y="3112681"/>
            <a:ext cx="800100" cy="632637"/>
          </a:xfrm>
          <a:prstGeom prst="rect">
            <a:avLst/>
          </a:prstGeom>
        </p:spPr>
      </p:pic>
    </p:spTree>
    <p:extLst>
      <p:ext uri="{BB962C8B-B14F-4D97-AF65-F5344CB8AC3E}">
        <p14:creationId xmlns:p14="http://schemas.microsoft.com/office/powerpoint/2010/main" val="3027060521"/>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838201"/>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149422"/>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spTree>
    <p:extLst>
      <p:ext uri="{BB962C8B-B14F-4D97-AF65-F5344CB8AC3E}">
        <p14:creationId xmlns:p14="http://schemas.microsoft.com/office/powerpoint/2010/main" val="1713143039"/>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72642"/>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521" y="3124200"/>
            <a:ext cx="531627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spTree>
    <p:extLst>
      <p:ext uri="{BB962C8B-B14F-4D97-AF65-F5344CB8AC3E}">
        <p14:creationId xmlns:p14="http://schemas.microsoft.com/office/powerpoint/2010/main" val="3418750731"/>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562600" cy="334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789072"/>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EEFBD547-42A9-4A86-B2DE-349BFD1688F5}"/>
              </a:ext>
            </a:extLst>
          </p:cNvPr>
          <p:cNvPicPr>
            <a:picLocks noChangeAspect="1"/>
          </p:cNvPicPr>
          <p:nvPr/>
        </p:nvPicPr>
        <p:blipFill>
          <a:blip r:embed="rId5"/>
          <a:stretch>
            <a:fillRect/>
          </a:stretch>
        </p:blipFill>
        <p:spPr>
          <a:xfrm>
            <a:off x="3225265" y="5575998"/>
            <a:ext cx="888925" cy="702871"/>
          </a:xfrm>
          <a:prstGeom prst="rect">
            <a:avLst/>
          </a:prstGeom>
        </p:spPr>
      </p:pic>
      <p:pic>
        <p:nvPicPr>
          <p:cNvPr id="3" name="Picture 2">
            <a:extLst>
              <a:ext uri="{FF2B5EF4-FFF2-40B4-BE49-F238E27FC236}">
                <a16:creationId xmlns:a16="http://schemas.microsoft.com/office/drawing/2014/main" id="{14898D74-4D43-442C-8FA7-543FEFCD7EE6}"/>
              </a:ext>
            </a:extLst>
          </p:cNvPr>
          <p:cNvPicPr>
            <a:picLocks noChangeAspect="1"/>
          </p:cNvPicPr>
          <p:nvPr/>
        </p:nvPicPr>
        <p:blipFill>
          <a:blip r:embed="rId5"/>
          <a:stretch>
            <a:fillRect/>
          </a:stretch>
        </p:blipFill>
        <p:spPr>
          <a:xfrm>
            <a:off x="124670" y="3428999"/>
            <a:ext cx="867337" cy="685801"/>
          </a:xfrm>
          <a:prstGeom prst="rect">
            <a:avLst/>
          </a:prstGeom>
        </p:spPr>
      </p:pic>
    </p:spTree>
    <p:extLst>
      <p:ext uri="{BB962C8B-B14F-4D97-AF65-F5344CB8AC3E}">
        <p14:creationId xmlns:p14="http://schemas.microsoft.com/office/powerpoint/2010/main" val="1392003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700680"/>
            <a:ext cx="6019800" cy="362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spTree>
    <p:extLst>
      <p:ext uri="{BB962C8B-B14F-4D97-AF65-F5344CB8AC3E}">
        <p14:creationId xmlns:p14="http://schemas.microsoft.com/office/powerpoint/2010/main" val="1400542918"/>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0"/>
            <a:ext cx="1143000" cy="655638"/>
          </a:xfrm>
        </p:spPr>
        <p:txBody>
          <a:bodyPr>
            <a:normAutofit/>
          </a:bodyPr>
          <a:lstStyle/>
          <a:p>
            <a:pPr algn="l"/>
            <a:r>
              <a:rPr lang="en-US" sz="1600" b="1" dirty="0">
                <a:latin typeface="Arial" pitchFamily="34" charset="0"/>
                <a:cs typeface="Arial" pitchFamily="34" charset="0"/>
              </a:rPr>
              <a:t>Revision</a:t>
            </a:r>
            <a:endParaRPr lang="en-CA" sz="1600" b="1" dirty="0">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63040758"/>
              </p:ext>
            </p:extLst>
          </p:nvPr>
        </p:nvGraphicFramePr>
        <p:xfrm>
          <a:off x="1835696" y="2708920"/>
          <a:ext cx="6096000" cy="1752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Date</a:t>
                      </a:r>
                      <a:endParaRPr lang="en-CA" dirty="0"/>
                    </a:p>
                  </a:txBody>
                  <a:tcPr/>
                </a:tc>
                <a:tc>
                  <a:txBody>
                    <a:bodyPr/>
                    <a:lstStyle/>
                    <a:p>
                      <a:r>
                        <a:rPr lang="en-US" dirty="0"/>
                        <a:t>Revisions Type</a:t>
                      </a:r>
                      <a:endParaRPr lang="en-CA" dirty="0"/>
                    </a:p>
                  </a:txBody>
                  <a:tcPr/>
                </a:tc>
                <a:tc>
                  <a:txBody>
                    <a:bodyPr/>
                    <a:lstStyle/>
                    <a:p>
                      <a:r>
                        <a:rPr lang="en-US" dirty="0"/>
                        <a:t>Page Number</a:t>
                      </a:r>
                      <a:endParaRPr lang="en-CA" dirty="0"/>
                    </a:p>
                  </a:txBody>
                  <a:tcPr/>
                </a:tc>
                <a:extLst>
                  <a:ext uri="{0D108BD9-81ED-4DB2-BD59-A6C34878D82A}">
                    <a16:rowId xmlns:a16="http://schemas.microsoft.com/office/drawing/2014/main" val="10000"/>
                  </a:ext>
                </a:extLst>
              </a:tr>
              <a:tr h="370840">
                <a:tc>
                  <a:txBody>
                    <a:bodyPr/>
                    <a:lstStyle/>
                    <a:p>
                      <a:r>
                        <a:rPr lang="en-US" dirty="0"/>
                        <a:t>August 31, 2012</a:t>
                      </a:r>
                      <a:endParaRPr lang="en-CA" dirty="0"/>
                    </a:p>
                  </a:txBody>
                  <a:tcPr/>
                </a:tc>
                <a:tc>
                  <a:txBody>
                    <a:bodyPr/>
                    <a:lstStyle/>
                    <a:p>
                      <a:r>
                        <a:rPr lang="en-US" dirty="0"/>
                        <a:t>Conversion</a:t>
                      </a:r>
                      <a:endParaRPr lang="en-CA" dirty="0"/>
                    </a:p>
                  </a:txBody>
                  <a:tcPr/>
                </a:tc>
                <a:tc>
                  <a:txBody>
                    <a:bodyPr/>
                    <a:lstStyle/>
                    <a:p>
                      <a:r>
                        <a:rPr lang="en-US" dirty="0"/>
                        <a:t>All</a:t>
                      </a:r>
                      <a:endParaRPr lang="en-CA" dirty="0"/>
                    </a:p>
                  </a:txBody>
                  <a:tcPr/>
                </a:tc>
                <a:extLst>
                  <a:ext uri="{0D108BD9-81ED-4DB2-BD59-A6C34878D82A}">
                    <a16:rowId xmlns:a16="http://schemas.microsoft.com/office/drawing/2014/main" val="10001"/>
                  </a:ext>
                </a:extLst>
              </a:tr>
              <a:tr h="370840">
                <a:tc>
                  <a:txBody>
                    <a:bodyPr/>
                    <a:lstStyle/>
                    <a:p>
                      <a:r>
                        <a:rPr lang="en-CA" dirty="0"/>
                        <a:t>April 2020</a:t>
                      </a:r>
                    </a:p>
                  </a:txBody>
                  <a:tcPr/>
                </a:tc>
                <a:tc>
                  <a:txBody>
                    <a:bodyPr/>
                    <a:lstStyle/>
                    <a:p>
                      <a:r>
                        <a:rPr lang="en-CA" dirty="0"/>
                        <a:t>Updated</a:t>
                      </a:r>
                    </a:p>
                  </a:txBody>
                  <a:tcPr/>
                </a:tc>
                <a:tc>
                  <a:txBody>
                    <a:bodyPr/>
                    <a:lstStyle/>
                    <a:p>
                      <a:r>
                        <a:rPr lang="en-CA" dirty="0"/>
                        <a:t>All</a:t>
                      </a:r>
                    </a:p>
                  </a:txBody>
                  <a:tcPr/>
                </a:tc>
                <a:extLst>
                  <a:ext uri="{0D108BD9-81ED-4DB2-BD59-A6C34878D82A}">
                    <a16:rowId xmlns:a16="http://schemas.microsoft.com/office/drawing/2014/main" val="10002"/>
                  </a:ext>
                </a:extLst>
              </a:tr>
              <a:tr h="370840">
                <a:tc>
                  <a:txBody>
                    <a:bodyPr/>
                    <a:lstStyle/>
                    <a:p>
                      <a:r>
                        <a:rPr lang="en-CA" dirty="0"/>
                        <a:t>December 2020</a:t>
                      </a:r>
                    </a:p>
                  </a:txBody>
                  <a:tcPr/>
                </a:tc>
                <a:tc>
                  <a:txBody>
                    <a:bodyPr/>
                    <a:lstStyle/>
                    <a:p>
                      <a:r>
                        <a:rPr lang="en-CA" dirty="0"/>
                        <a:t>Updated ETS login page</a:t>
                      </a:r>
                    </a:p>
                  </a:txBody>
                  <a:tcPr/>
                </a:tc>
                <a:tc>
                  <a:txBody>
                    <a:bodyPr/>
                    <a:lstStyle/>
                    <a:p>
                      <a:r>
                        <a:rPr lang="en-CA" dirty="0"/>
                        <a:t>Various</a:t>
                      </a:r>
                    </a:p>
                  </a:txBody>
                  <a:tcPr/>
                </a:tc>
                <a:extLst>
                  <a:ext uri="{0D108BD9-81ED-4DB2-BD59-A6C34878D82A}">
                    <a16:rowId xmlns:a16="http://schemas.microsoft.com/office/drawing/2014/main" val="3411795968"/>
                  </a:ext>
                </a:extLst>
              </a:tr>
            </a:tbl>
          </a:graphicData>
        </a:graphic>
      </p:graphicFrame>
    </p:spTree>
    <p:extLst>
      <p:ext uri="{BB962C8B-B14F-4D97-AF65-F5344CB8AC3E}">
        <p14:creationId xmlns:p14="http://schemas.microsoft.com/office/powerpoint/2010/main" val="532247993"/>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2" action="ppaction://hlinksldjump"/>
              </a:rPr>
              <a:t>Back to Initiate Requests</a:t>
            </a:r>
            <a:endParaRPr lang="en-CA" sz="1200" b="1" dirty="0">
              <a:latin typeface="Arial" pitchFamily="34" charset="0"/>
              <a:cs typeface="Arial" pitchFamily="34" charset="0"/>
            </a:endParaRPr>
          </a:p>
        </p:txBody>
      </p:sp>
      <p:sp>
        <p:nvSpPr>
          <p:cNvPr id="6" name="TextBox 5">
            <a:extLst>
              <a:ext uri="{FF2B5EF4-FFF2-40B4-BE49-F238E27FC236}">
                <a16:creationId xmlns:a16="http://schemas.microsoft.com/office/drawing/2014/main" id="{9C701101-0EAC-47E9-8579-5E4BE2EC0859}"/>
              </a:ext>
            </a:extLst>
          </p:cNvPr>
          <p:cNvSpPr txBox="1"/>
          <p:nvPr/>
        </p:nvSpPr>
        <p:spPr>
          <a:xfrm>
            <a:off x="2324100" y="1371600"/>
            <a:ext cx="4495800" cy="116955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When Alberta Energy has received your request the status will change from Submitted to Processing.  When Alberta Energy has finalized the review of your request, you will be notified that you must accept or decline the purchase price.  There will be a Purchase Price tab added to your request.  </a:t>
            </a:r>
            <a:r>
              <a:rPr lang="en-US" sz="1000" b="1" dirty="0">
                <a:latin typeface="Arial" panose="020B0604020202020204" pitchFamily="34" charset="0"/>
                <a:cs typeface="Arial" panose="020B0604020202020204" pitchFamily="34" charset="0"/>
              </a:rPr>
              <a:t>Please note if you decline this purchase price, you cannot request this land again by Direct Purchase.  It will only be available through the Public Offering.</a:t>
            </a:r>
          </a:p>
        </p:txBody>
      </p:sp>
      <p:pic>
        <p:nvPicPr>
          <p:cNvPr id="5" name="Picture 4"/>
          <p:cNvPicPr>
            <a:picLocks noChangeAspect="1"/>
          </p:cNvPicPr>
          <p:nvPr/>
        </p:nvPicPr>
        <p:blipFill>
          <a:blip r:embed="rId3"/>
          <a:stretch>
            <a:fillRect/>
          </a:stretch>
        </p:blipFill>
        <p:spPr>
          <a:xfrm>
            <a:off x="152400" y="2550676"/>
            <a:ext cx="2613411" cy="3227622"/>
          </a:xfrm>
          <a:prstGeom prst="rect">
            <a:avLst/>
          </a:prstGeom>
        </p:spPr>
      </p:pic>
      <p:pic>
        <p:nvPicPr>
          <p:cNvPr id="7" name="Picture 6"/>
          <p:cNvPicPr>
            <a:picLocks noChangeAspect="1"/>
          </p:cNvPicPr>
          <p:nvPr/>
        </p:nvPicPr>
        <p:blipFill>
          <a:blip r:embed="rId4"/>
          <a:stretch>
            <a:fillRect/>
          </a:stretch>
        </p:blipFill>
        <p:spPr>
          <a:xfrm>
            <a:off x="3124200" y="2541151"/>
            <a:ext cx="5406157" cy="2305190"/>
          </a:xfrm>
          <a:prstGeom prst="rect">
            <a:avLst/>
          </a:prstGeom>
        </p:spPr>
      </p:pic>
    </p:spTree>
    <p:extLst>
      <p:ext uri="{BB962C8B-B14F-4D97-AF65-F5344CB8AC3E}">
        <p14:creationId xmlns:p14="http://schemas.microsoft.com/office/powerpoint/2010/main" val="584063045"/>
      </p:ext>
    </p:extLst>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5562600" cy="3348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809722"/>
            <a:ext cx="5791200" cy="348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E6FA8229-F05A-40E0-B21B-612FC6D36A7E}"/>
              </a:ext>
            </a:extLst>
          </p:cNvPr>
          <p:cNvPicPr>
            <a:picLocks noChangeAspect="1"/>
          </p:cNvPicPr>
          <p:nvPr/>
        </p:nvPicPr>
        <p:blipFill>
          <a:blip r:embed="rId5"/>
          <a:stretch>
            <a:fillRect/>
          </a:stretch>
        </p:blipFill>
        <p:spPr>
          <a:xfrm>
            <a:off x="3312294" y="5495645"/>
            <a:ext cx="838200" cy="662763"/>
          </a:xfrm>
          <a:prstGeom prst="rect">
            <a:avLst/>
          </a:prstGeom>
        </p:spPr>
      </p:pic>
      <p:pic>
        <p:nvPicPr>
          <p:cNvPr id="3" name="Picture 2">
            <a:extLst>
              <a:ext uri="{FF2B5EF4-FFF2-40B4-BE49-F238E27FC236}">
                <a16:creationId xmlns:a16="http://schemas.microsoft.com/office/drawing/2014/main" id="{3B77857A-30A1-46FB-BA84-F185328CB094}"/>
              </a:ext>
            </a:extLst>
          </p:cNvPr>
          <p:cNvPicPr>
            <a:picLocks noChangeAspect="1"/>
          </p:cNvPicPr>
          <p:nvPr/>
        </p:nvPicPr>
        <p:blipFill>
          <a:blip r:embed="rId5"/>
          <a:stretch>
            <a:fillRect/>
          </a:stretch>
        </p:blipFill>
        <p:spPr>
          <a:xfrm>
            <a:off x="144723" y="3428999"/>
            <a:ext cx="655377" cy="518205"/>
          </a:xfrm>
          <a:prstGeom prst="rect">
            <a:avLst/>
          </a:prstGeom>
        </p:spPr>
      </p:pic>
    </p:spTree>
    <p:extLst>
      <p:ext uri="{BB962C8B-B14F-4D97-AF65-F5344CB8AC3E}">
        <p14:creationId xmlns:p14="http://schemas.microsoft.com/office/powerpoint/2010/main" val="802668302"/>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257800" cy="316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812771"/>
            <a:ext cx="5867400" cy="3532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EC792787-C458-4267-AF4A-AF36FE4B4024}"/>
              </a:ext>
            </a:extLst>
          </p:cNvPr>
          <p:cNvPicPr>
            <a:picLocks noChangeAspect="1"/>
          </p:cNvPicPr>
          <p:nvPr/>
        </p:nvPicPr>
        <p:blipFill>
          <a:blip r:embed="rId5"/>
          <a:stretch>
            <a:fillRect/>
          </a:stretch>
        </p:blipFill>
        <p:spPr>
          <a:xfrm>
            <a:off x="3276600" y="5562600"/>
            <a:ext cx="758103" cy="599430"/>
          </a:xfrm>
          <a:prstGeom prst="rect">
            <a:avLst/>
          </a:prstGeom>
        </p:spPr>
      </p:pic>
      <p:pic>
        <p:nvPicPr>
          <p:cNvPr id="3" name="Picture 2">
            <a:extLst>
              <a:ext uri="{FF2B5EF4-FFF2-40B4-BE49-F238E27FC236}">
                <a16:creationId xmlns:a16="http://schemas.microsoft.com/office/drawing/2014/main" id="{794A6DEF-1710-4684-B3E9-2AD893404BB4}"/>
              </a:ext>
            </a:extLst>
          </p:cNvPr>
          <p:cNvPicPr>
            <a:picLocks noChangeAspect="1"/>
          </p:cNvPicPr>
          <p:nvPr/>
        </p:nvPicPr>
        <p:blipFill>
          <a:blip r:embed="rId5"/>
          <a:stretch>
            <a:fillRect/>
          </a:stretch>
        </p:blipFill>
        <p:spPr>
          <a:xfrm>
            <a:off x="86627" y="3333615"/>
            <a:ext cx="655377" cy="640103"/>
          </a:xfrm>
          <a:prstGeom prst="rect">
            <a:avLst/>
          </a:prstGeom>
        </p:spPr>
      </p:pic>
    </p:spTree>
    <p:extLst>
      <p:ext uri="{BB962C8B-B14F-4D97-AF65-F5344CB8AC3E}">
        <p14:creationId xmlns:p14="http://schemas.microsoft.com/office/powerpoint/2010/main" val="2818948148"/>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06312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052116"/>
            <a:ext cx="5562600" cy="334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CB654AEC-4AEA-483F-A127-7B73059CF6E0}"/>
              </a:ext>
            </a:extLst>
          </p:cNvPr>
          <p:cNvPicPr>
            <a:picLocks noChangeAspect="1"/>
          </p:cNvPicPr>
          <p:nvPr/>
        </p:nvPicPr>
        <p:blipFill>
          <a:blip r:embed="rId5"/>
          <a:stretch>
            <a:fillRect/>
          </a:stretch>
        </p:blipFill>
        <p:spPr>
          <a:xfrm>
            <a:off x="3581400" y="5692096"/>
            <a:ext cx="703561" cy="556304"/>
          </a:xfrm>
          <a:prstGeom prst="rect">
            <a:avLst/>
          </a:prstGeom>
        </p:spPr>
      </p:pic>
      <p:pic>
        <p:nvPicPr>
          <p:cNvPr id="3" name="Picture 2">
            <a:extLst>
              <a:ext uri="{FF2B5EF4-FFF2-40B4-BE49-F238E27FC236}">
                <a16:creationId xmlns:a16="http://schemas.microsoft.com/office/drawing/2014/main" id="{8165F062-D08E-4F0C-A1AE-1AB516634A12}"/>
              </a:ext>
            </a:extLst>
          </p:cNvPr>
          <p:cNvPicPr>
            <a:picLocks noChangeAspect="1"/>
          </p:cNvPicPr>
          <p:nvPr/>
        </p:nvPicPr>
        <p:blipFill>
          <a:blip r:embed="rId5"/>
          <a:stretch>
            <a:fillRect/>
          </a:stretch>
        </p:blipFill>
        <p:spPr>
          <a:xfrm>
            <a:off x="152400" y="3276600"/>
            <a:ext cx="655377" cy="518205"/>
          </a:xfrm>
          <a:prstGeom prst="rect">
            <a:avLst/>
          </a:prstGeom>
        </p:spPr>
      </p:pic>
    </p:spTree>
    <p:extLst>
      <p:ext uri="{BB962C8B-B14F-4D97-AF65-F5344CB8AC3E}">
        <p14:creationId xmlns:p14="http://schemas.microsoft.com/office/powerpoint/2010/main" val="3731073551"/>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14400"/>
            <a:ext cx="5029200" cy="302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3" action="ppaction://hlinksldjump"/>
              </a:rPr>
              <a:t>Back to Initiate Requests</a:t>
            </a:r>
            <a:endParaRPr lang="en-CA" sz="1200" b="1" dirty="0">
              <a:latin typeface="Arial" pitchFamily="34" charset="0"/>
              <a:cs typeface="Arial" pitchFamily="34" charset="0"/>
            </a:endParaRPr>
          </a:p>
        </p:txBody>
      </p:sp>
      <p:pic>
        <p:nvPicPr>
          <p:cNvPr id="5" name="Picture 4"/>
          <p:cNvPicPr>
            <a:picLocks noChangeAspect="1"/>
          </p:cNvPicPr>
          <p:nvPr/>
        </p:nvPicPr>
        <p:blipFill>
          <a:blip r:embed="rId4"/>
          <a:stretch>
            <a:fillRect/>
          </a:stretch>
        </p:blipFill>
        <p:spPr>
          <a:xfrm>
            <a:off x="133350" y="2819400"/>
            <a:ext cx="2282872" cy="2819400"/>
          </a:xfrm>
          <a:prstGeom prst="rect">
            <a:avLst/>
          </a:prstGeom>
        </p:spPr>
      </p:pic>
      <p:pic>
        <p:nvPicPr>
          <p:cNvPr id="7" name="Picture 6"/>
          <p:cNvPicPr>
            <a:picLocks noChangeAspect="1"/>
          </p:cNvPicPr>
          <p:nvPr/>
        </p:nvPicPr>
        <p:blipFill>
          <a:blip r:embed="rId5"/>
          <a:stretch>
            <a:fillRect/>
          </a:stretch>
        </p:blipFill>
        <p:spPr>
          <a:xfrm>
            <a:off x="3190446" y="2819400"/>
            <a:ext cx="4905804" cy="2091839"/>
          </a:xfrm>
          <a:prstGeom prst="rect">
            <a:avLst/>
          </a:prstGeom>
        </p:spPr>
      </p:pic>
    </p:spTree>
    <p:extLst>
      <p:ext uri="{BB962C8B-B14F-4D97-AF65-F5344CB8AC3E}">
        <p14:creationId xmlns:p14="http://schemas.microsoft.com/office/powerpoint/2010/main" val="350356462"/>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822592"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588" y="2895600"/>
            <a:ext cx="5802212" cy="3492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1E67178A-B559-4F9B-9663-73564A252FE5}"/>
              </a:ext>
            </a:extLst>
          </p:cNvPr>
          <p:cNvPicPr>
            <a:picLocks noChangeAspect="1"/>
          </p:cNvPicPr>
          <p:nvPr/>
        </p:nvPicPr>
        <p:blipFill>
          <a:blip r:embed="rId5"/>
          <a:stretch>
            <a:fillRect/>
          </a:stretch>
        </p:blipFill>
        <p:spPr>
          <a:xfrm>
            <a:off x="3319235" y="5655147"/>
            <a:ext cx="748836" cy="592103"/>
          </a:xfrm>
          <a:prstGeom prst="rect">
            <a:avLst/>
          </a:prstGeom>
        </p:spPr>
      </p:pic>
      <p:pic>
        <p:nvPicPr>
          <p:cNvPr id="3" name="Picture 2">
            <a:extLst>
              <a:ext uri="{FF2B5EF4-FFF2-40B4-BE49-F238E27FC236}">
                <a16:creationId xmlns:a16="http://schemas.microsoft.com/office/drawing/2014/main" id="{C62AF147-EA03-49A1-B736-A6058B449B33}"/>
              </a:ext>
            </a:extLst>
          </p:cNvPr>
          <p:cNvPicPr>
            <a:picLocks noChangeAspect="1"/>
          </p:cNvPicPr>
          <p:nvPr/>
        </p:nvPicPr>
        <p:blipFill>
          <a:blip r:embed="rId5"/>
          <a:stretch>
            <a:fillRect/>
          </a:stretch>
        </p:blipFill>
        <p:spPr>
          <a:xfrm>
            <a:off x="152400" y="3581400"/>
            <a:ext cx="867335" cy="685800"/>
          </a:xfrm>
          <a:prstGeom prst="rect">
            <a:avLst/>
          </a:prstGeom>
        </p:spPr>
      </p:pic>
    </p:spTree>
    <p:extLst>
      <p:ext uri="{BB962C8B-B14F-4D97-AF65-F5344CB8AC3E}">
        <p14:creationId xmlns:p14="http://schemas.microsoft.com/office/powerpoint/2010/main" val="484324563"/>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1"/>
            <a:ext cx="4953000" cy="298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56914"/>
            <a:ext cx="5486400" cy="330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CF417111-1497-4892-B1C5-25500FB7FE93}"/>
              </a:ext>
            </a:extLst>
          </p:cNvPr>
          <p:cNvPicPr>
            <a:picLocks noChangeAspect="1"/>
          </p:cNvPicPr>
          <p:nvPr/>
        </p:nvPicPr>
        <p:blipFill>
          <a:blip r:embed="rId5"/>
          <a:stretch>
            <a:fillRect/>
          </a:stretch>
        </p:blipFill>
        <p:spPr>
          <a:xfrm>
            <a:off x="3657600" y="4572000"/>
            <a:ext cx="914400" cy="723014"/>
          </a:xfrm>
          <a:prstGeom prst="rect">
            <a:avLst/>
          </a:prstGeom>
        </p:spPr>
      </p:pic>
    </p:spTree>
    <p:extLst>
      <p:ext uri="{BB962C8B-B14F-4D97-AF65-F5344CB8AC3E}">
        <p14:creationId xmlns:p14="http://schemas.microsoft.com/office/powerpoint/2010/main" val="776288812"/>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6" name="Picture 4" descr="C:\Users\khana\AppData\Local\Temp\SNAGHTML20482d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8" y="838200"/>
            <a:ext cx="5088082" cy="3063026"/>
          </a:xfrm>
          <a:prstGeom prst="rect">
            <a:avLst/>
          </a:prstGeom>
          <a:noFill/>
          <a:extLst>
            <a:ext uri="{909E8E84-426E-40DD-AFC4-6F175D3DCCD1}">
              <a14:hiddenFill xmlns:a14="http://schemas.microsoft.com/office/drawing/2010/main">
                <a:solidFill>
                  <a:srgbClr val="FFFFFF"/>
                </a:solidFill>
              </a14:hiddenFill>
            </a:ext>
          </a:extLst>
        </p:spPr>
      </p:pic>
      <p:pic>
        <p:nvPicPr>
          <p:cNvPr id="235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97180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D0BB9D54-5B2A-4EE7-AC97-E0EFA55D37B8}"/>
              </a:ext>
            </a:extLst>
          </p:cNvPr>
          <p:cNvPicPr>
            <a:picLocks noChangeAspect="1"/>
          </p:cNvPicPr>
          <p:nvPr/>
        </p:nvPicPr>
        <p:blipFill>
          <a:blip r:embed="rId5"/>
          <a:stretch>
            <a:fillRect/>
          </a:stretch>
        </p:blipFill>
        <p:spPr>
          <a:xfrm>
            <a:off x="3505200" y="4600392"/>
            <a:ext cx="674594" cy="533400"/>
          </a:xfrm>
          <a:prstGeom prst="rect">
            <a:avLst/>
          </a:prstGeom>
        </p:spPr>
      </p:pic>
      <p:pic>
        <p:nvPicPr>
          <p:cNvPr id="3" name="Picture 2">
            <a:extLst>
              <a:ext uri="{FF2B5EF4-FFF2-40B4-BE49-F238E27FC236}">
                <a16:creationId xmlns:a16="http://schemas.microsoft.com/office/drawing/2014/main" id="{DB9FD4F9-154A-4F4E-86F5-568B3F4A086A}"/>
              </a:ext>
            </a:extLst>
          </p:cNvPr>
          <p:cNvPicPr>
            <a:picLocks noChangeAspect="1"/>
          </p:cNvPicPr>
          <p:nvPr/>
        </p:nvPicPr>
        <p:blipFill>
          <a:blip r:embed="rId5"/>
          <a:stretch>
            <a:fillRect/>
          </a:stretch>
        </p:blipFill>
        <p:spPr>
          <a:xfrm>
            <a:off x="93518" y="2209800"/>
            <a:ext cx="770965" cy="609600"/>
          </a:xfrm>
          <a:prstGeom prst="rect">
            <a:avLst/>
          </a:prstGeom>
        </p:spPr>
      </p:pic>
    </p:spTree>
    <p:extLst>
      <p:ext uri="{BB962C8B-B14F-4D97-AF65-F5344CB8AC3E}">
        <p14:creationId xmlns:p14="http://schemas.microsoft.com/office/powerpoint/2010/main" val="3785666975"/>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5638800" cy="3394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95600"/>
            <a:ext cx="5715000" cy="3440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5" action="ppaction://hlinksldjump"/>
              </a:rPr>
              <a:t>Back to Initiate Requests</a:t>
            </a:r>
            <a:endParaRPr lang="en-CA" sz="1200" b="1" dirty="0">
              <a:latin typeface="Arial" pitchFamily="34" charset="0"/>
              <a:cs typeface="Arial" pitchFamily="34" charset="0"/>
            </a:endParaRPr>
          </a:p>
        </p:txBody>
      </p:sp>
    </p:spTree>
    <p:extLst>
      <p:ext uri="{BB962C8B-B14F-4D97-AF65-F5344CB8AC3E}">
        <p14:creationId xmlns:p14="http://schemas.microsoft.com/office/powerpoint/2010/main" val="824482310"/>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72000" y="2057400"/>
            <a:ext cx="3962400" cy="2585323"/>
          </a:xfrm>
          <a:prstGeom prst="rect">
            <a:avLst/>
          </a:prstGeom>
        </p:spPr>
        <p:txBody>
          <a:bodyPr wrap="square" lIns="0" tIns="0" rIns="0" bIns="0">
            <a:spAutoFit/>
          </a:bodyPr>
          <a:lstStyle/>
          <a:p>
            <a:r>
              <a:rPr lang="en-CA" sz="1200" dirty="0">
                <a:latin typeface="Arial" pitchFamily="34" charset="0"/>
                <a:cs typeface="Arial" pitchFamily="34" charset="0"/>
              </a:rPr>
              <a:t>The Request Detail tab allows you to enter or change information about your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Enter a comment to identify the request (optional field). If you entered a comment in your Account Preferences it will be shown here.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Select the Mineral Type (PNG or OS).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Select the Direct Purchase Type.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Enter an Agreement Number if you are doing a Complementing Rights or Single Substance type of Direct Purchase.</a:t>
            </a:r>
          </a:p>
        </p:txBody>
      </p:sp>
      <p:pic>
        <p:nvPicPr>
          <p:cNvPr id="3" name="Picture 3" descr="Posting - Direct Purchase Request Detail Tab - graphic"/>
          <p:cNvPicPr>
            <a:picLocks noChangeArrowheads="1"/>
          </p:cNvPicPr>
          <p:nvPr/>
        </p:nvPicPr>
        <p:blipFill>
          <a:blip r:embed="rId2" cstate="print"/>
          <a:srcRect/>
          <a:stretch>
            <a:fillRect/>
          </a:stretch>
        </p:blipFill>
        <p:spPr bwMode="auto">
          <a:xfrm>
            <a:off x="422275" y="1803400"/>
            <a:ext cx="3844925" cy="32258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85800"/>
            <a:ext cx="2286000" cy="655638"/>
          </a:xfrm>
        </p:spPr>
        <p:txBody>
          <a:bodyPr>
            <a:normAutofit/>
          </a:bodyPr>
          <a:lstStyle/>
          <a:p>
            <a:pPr algn="l"/>
            <a:r>
              <a:rPr lang="en-CA" sz="1600" b="1" dirty="0">
                <a:latin typeface="Arial" pitchFamily="34" charset="0"/>
                <a:cs typeface="Arial" pitchFamily="34" charset="0"/>
              </a:rPr>
              <a:t>Request Detail Tab</a:t>
            </a:r>
          </a:p>
        </p:txBody>
      </p:sp>
    </p:spTree>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175125" y="1359217"/>
            <a:ext cx="3902075" cy="4431983"/>
          </a:xfrm>
          <a:prstGeom prst="rect">
            <a:avLst/>
          </a:prstGeom>
        </p:spPr>
        <p:txBody>
          <a:bodyPr wrap="square" lIns="0" tIns="0" rIns="0" bIns="0">
            <a:spAutoFit/>
          </a:bodyPr>
          <a:lstStyle/>
          <a:p>
            <a:r>
              <a:rPr lang="en-CA" sz="1200" b="1" dirty="0">
                <a:latin typeface="Arial" pitchFamily="34" charset="0"/>
                <a:cs typeface="Arial" pitchFamily="34" charset="0"/>
              </a:rPr>
              <a:t>In this module, you will learn how to:</a:t>
            </a:r>
          </a:p>
          <a:p>
            <a:endParaRPr lang="en-CA" sz="1200" b="1"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Add/Change Direct Purchase Request Detail</a:t>
            </a:r>
          </a:p>
          <a:p>
            <a:pPr marL="171450" indent="-171450">
              <a:buFont typeface="Arial" pitchFamily="34" charset="0"/>
              <a:buChar char="•"/>
            </a:pPr>
            <a:r>
              <a:rPr lang="en-CA" sz="1200" dirty="0">
                <a:latin typeface="Arial" pitchFamily="34" charset="0"/>
                <a:cs typeface="Arial" pitchFamily="34" charset="0"/>
              </a:rPr>
              <a:t>Add Parcel of Land using any of the following options</a:t>
            </a:r>
          </a:p>
          <a:p>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Enter Land</a:t>
            </a:r>
          </a:p>
          <a:p>
            <a:pPr marL="628650" lvl="1" indent="-171450">
              <a:buFont typeface="Courier New" pitchFamily="49" charset="0"/>
              <a:buChar char="o"/>
            </a:pPr>
            <a:r>
              <a:rPr lang="en-CA" sz="1200" dirty="0">
                <a:latin typeface="Arial" pitchFamily="34" charset="0"/>
                <a:cs typeface="Arial" pitchFamily="34" charset="0"/>
              </a:rPr>
              <a:t>Load from File</a:t>
            </a:r>
          </a:p>
          <a:p>
            <a:pPr marL="628650" lvl="1" indent="-171450">
              <a:buFont typeface="Courier New" pitchFamily="49" charset="0"/>
              <a:buChar char="o"/>
            </a:pPr>
            <a:r>
              <a:rPr lang="en-CA" sz="1200" dirty="0">
                <a:latin typeface="Arial" pitchFamily="34" charset="0"/>
                <a:cs typeface="Arial" pitchFamily="34" charset="0"/>
              </a:rPr>
              <a:t>Load from Rights Available</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Retrieve/Change Client(s)</a:t>
            </a:r>
          </a:p>
          <a:p>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Designated Representative</a:t>
            </a:r>
          </a:p>
          <a:p>
            <a:pPr marL="628650" lvl="1" indent="-171450">
              <a:buFont typeface="Courier New" pitchFamily="49" charset="0"/>
              <a:buChar char="o"/>
            </a:pPr>
            <a:r>
              <a:rPr lang="en-CA" sz="1200" dirty="0">
                <a:latin typeface="Arial" pitchFamily="34" charset="0"/>
                <a:cs typeface="Arial" pitchFamily="34" charset="0"/>
              </a:rPr>
              <a:t>Bonus/Fee/Rent </a:t>
            </a:r>
            <a:r>
              <a:rPr lang="en-CA" sz="1200" dirty="0" err="1">
                <a:latin typeface="Arial" pitchFamily="34" charset="0"/>
                <a:cs typeface="Arial" pitchFamily="34" charset="0"/>
              </a:rPr>
              <a:t>Payor</a:t>
            </a:r>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Lessee</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Add Roles</a:t>
            </a:r>
          </a:p>
          <a:p>
            <a:endParaRPr lang="en-CA" sz="1200" dirty="0">
              <a:latin typeface="Arial" pitchFamily="34" charset="0"/>
              <a:cs typeface="Arial" pitchFamily="34" charset="0"/>
            </a:endParaRPr>
          </a:p>
          <a:p>
            <a:pPr marL="628650" lvl="1" indent="-171450">
              <a:buFont typeface="Courier New" pitchFamily="49" charset="0"/>
              <a:buChar char="o"/>
            </a:pPr>
            <a:r>
              <a:rPr lang="en-CA" sz="1200" dirty="0">
                <a:latin typeface="Arial" pitchFamily="34" charset="0"/>
                <a:cs typeface="Arial" pitchFamily="34" charset="0"/>
              </a:rPr>
              <a:t>Viewer</a:t>
            </a:r>
          </a:p>
          <a:p>
            <a:pPr marL="628650" lvl="1" indent="-171450">
              <a:buFont typeface="Courier New" pitchFamily="49" charset="0"/>
              <a:buChar char="o"/>
            </a:pPr>
            <a:r>
              <a:rPr lang="en-CA" sz="1200" dirty="0">
                <a:latin typeface="Arial" pitchFamily="34" charset="0"/>
                <a:cs typeface="Arial" pitchFamily="34" charset="0"/>
              </a:rPr>
              <a:t>Submitter</a:t>
            </a:r>
          </a:p>
          <a:p>
            <a:pPr marL="628650" lvl="1" indent="-171450">
              <a:buFont typeface="Courier New" pitchFamily="49" charset="0"/>
              <a:buChar char="o"/>
            </a:pPr>
            <a:r>
              <a:rPr lang="en-CA" sz="1200" dirty="0">
                <a:latin typeface="Arial" pitchFamily="34" charset="0"/>
                <a:cs typeface="Arial" pitchFamily="34" charset="0"/>
              </a:rPr>
              <a:t>Approver</a:t>
            </a:r>
          </a:p>
          <a:p>
            <a:endParaRPr lang="en-CA" sz="1200" dirty="0">
              <a:latin typeface="Arial" pitchFamily="34" charset="0"/>
              <a:cs typeface="Arial" pitchFamily="34" charset="0"/>
            </a:endParaRPr>
          </a:p>
          <a:p>
            <a:pPr marL="171450" indent="-171450">
              <a:buFont typeface="Arial" pitchFamily="34" charset="0"/>
              <a:buChar char="•"/>
            </a:pPr>
            <a:r>
              <a:rPr lang="en-CA" sz="1200" dirty="0">
                <a:latin typeface="Arial" pitchFamily="34" charset="0"/>
                <a:cs typeface="Arial" pitchFamily="34" charset="0"/>
              </a:rPr>
              <a:t>Accept/Decline Purchase Price</a:t>
            </a:r>
          </a:p>
          <a:p>
            <a:pPr marL="171450" indent="-171450">
              <a:buFont typeface="Arial" pitchFamily="34" charset="0"/>
              <a:buChar char="•"/>
            </a:pPr>
            <a:r>
              <a:rPr lang="en-CA" sz="1200" dirty="0">
                <a:latin typeface="Arial" pitchFamily="34" charset="0"/>
                <a:cs typeface="Arial" pitchFamily="34" charset="0"/>
              </a:rPr>
              <a:t>Retrieve Agreement Documents</a:t>
            </a:r>
          </a:p>
          <a:p>
            <a:endParaRPr lang="en-CA" sz="1200" dirty="0">
              <a:latin typeface="Arial" pitchFamily="34" charset="0"/>
              <a:cs typeface="Arial" pitchFamily="34" charset="0"/>
            </a:endParaRPr>
          </a:p>
        </p:txBody>
      </p:sp>
      <p:pic>
        <p:nvPicPr>
          <p:cNvPr id="3" name="Picture 1" descr="Posting - Overview - Introduction - Graphic"/>
          <p:cNvPicPr>
            <a:picLocks noChangeArrowheads="1"/>
          </p:cNvPicPr>
          <p:nvPr/>
        </p:nvPicPr>
        <p:blipFill>
          <a:blip r:embed="rId2" cstate="print"/>
          <a:srcRect/>
          <a:stretch>
            <a:fillRect/>
          </a:stretch>
        </p:blipFill>
        <p:spPr bwMode="auto">
          <a:xfrm>
            <a:off x="381000" y="1612900"/>
            <a:ext cx="2692400" cy="2730500"/>
          </a:xfrm>
          <a:prstGeom prst="rect">
            <a:avLst/>
          </a:prstGeom>
          <a:noFill/>
        </p:spPr>
      </p:pic>
      <p:sp>
        <p:nvSpPr>
          <p:cNvPr id="5" name="Title 4"/>
          <p:cNvSpPr>
            <a:spLocks noGrp="1"/>
          </p:cNvSpPr>
          <p:nvPr>
            <p:ph type="title" idx="4294967295"/>
          </p:nvPr>
        </p:nvSpPr>
        <p:spPr>
          <a:xfrm>
            <a:off x="609600" y="639762"/>
            <a:ext cx="1524000" cy="731838"/>
          </a:xfrm>
        </p:spPr>
        <p:txBody>
          <a:bodyPr>
            <a:normAutofit/>
          </a:bodyPr>
          <a:lstStyle/>
          <a:p>
            <a:pPr algn="l"/>
            <a:r>
              <a:rPr lang="en-CA" sz="1600" b="1" dirty="0">
                <a:latin typeface="Arial" pitchFamily="34" charset="0"/>
                <a:cs typeface="Arial" pitchFamily="34" charset="0"/>
              </a:rPr>
              <a:t>Introduction</a:t>
            </a:r>
          </a:p>
        </p:txBody>
      </p:sp>
    </p:spTree>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927100" y="1975009"/>
            <a:ext cx="6997700" cy="2215991"/>
          </a:xfrm>
          <a:prstGeom prst="rect">
            <a:avLst/>
          </a:prstGeom>
        </p:spPr>
        <p:txBody>
          <a:bodyPr wrap="square" lIns="0" tIns="0" rIns="0" bIns="0" anchor="ctr">
            <a:spAutoFit/>
          </a:bodyPr>
          <a:lstStyle/>
          <a:p>
            <a:r>
              <a:rPr lang="en-CA" sz="1200" dirty="0">
                <a:latin typeface="Arial" pitchFamily="34" charset="0"/>
                <a:cs typeface="Arial" pitchFamily="34" charset="0"/>
              </a:rPr>
              <a:t>For PNG, the Agreement Type will default to Lease with the option of changing to a Licence.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For OS, the Agreement Type will default to Lease with the option of changing to a Permit.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status of the request will be displayed as work in progress until the request is submitted to Alberta Energy</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Created By and Contact fields will be defaulted to your user name and the Requestor field will indicate your company name. The contact will receive notification by email regarding updates to the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i="1" dirty="0">
                <a:latin typeface="Arial" pitchFamily="34" charset="0"/>
                <a:cs typeface="Arial" pitchFamily="34" charset="0"/>
              </a:rPr>
              <a:t> </a:t>
            </a:r>
            <a:r>
              <a:rPr lang="en-CA" sz="1200" dirty="0">
                <a:latin typeface="Arial" pitchFamily="34" charset="0"/>
                <a:cs typeface="Arial" pitchFamily="34" charset="0"/>
              </a:rPr>
              <a:t>Only the Coordinator can use the drop down arrow to select a different Creator.</a:t>
            </a:r>
          </a:p>
        </p:txBody>
      </p:sp>
      <p:sp>
        <p:nvSpPr>
          <p:cNvPr id="3" name="Rectangle 2"/>
          <p:cNvSpPr>
            <a:spLocks/>
          </p:cNvSpPr>
          <p:nvPr/>
        </p:nvSpPr>
        <p:spPr>
          <a:xfrm>
            <a:off x="6572250" y="952500"/>
            <a:ext cx="52900" cy="215444"/>
          </a:xfrm>
          <a:prstGeom prst="rect">
            <a:avLst/>
          </a:prstGeom>
        </p:spPr>
        <p:txBody>
          <a:bodyPr wrap="square" lIns="0" tIns="0" rIns="0" bIns="0">
            <a:spAutoFit/>
          </a:bodyPr>
          <a:lstStyle/>
          <a:p>
            <a:r>
              <a:rPr lang="en-CA" sz="1400" b="1"/>
              <a:t> </a:t>
            </a:r>
          </a:p>
        </p:txBody>
      </p:sp>
      <p:sp>
        <p:nvSpPr>
          <p:cNvPr id="5" name="Title 4"/>
          <p:cNvSpPr>
            <a:spLocks noGrp="1"/>
          </p:cNvSpPr>
          <p:nvPr>
            <p:ph type="title" idx="4294967295"/>
          </p:nvPr>
        </p:nvSpPr>
        <p:spPr>
          <a:xfrm>
            <a:off x="609600" y="563562"/>
            <a:ext cx="3276600" cy="808038"/>
          </a:xfrm>
        </p:spPr>
        <p:txBody>
          <a:bodyPr>
            <a:normAutofit/>
          </a:bodyPr>
          <a:lstStyle/>
          <a:p>
            <a:pPr algn="l"/>
            <a:r>
              <a:rPr lang="en-CA" sz="1600" b="1" dirty="0">
                <a:latin typeface="Arial" pitchFamily="34" charset="0"/>
                <a:cs typeface="Arial" pitchFamily="34" charset="0"/>
              </a:rPr>
              <a:t>Request Detail Tab -</a:t>
            </a:r>
            <a:r>
              <a:rPr lang="en-CA" sz="1600" b="1" baseline="0" dirty="0">
                <a:latin typeface="Arial" pitchFamily="34" charset="0"/>
                <a:cs typeface="Arial" pitchFamily="34" charset="0"/>
              </a:rPr>
              <a:t> Continued</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784725" y="2092404"/>
            <a:ext cx="3368675" cy="1107996"/>
          </a:xfrm>
          <a:prstGeom prst="rect">
            <a:avLst/>
          </a:prstGeom>
        </p:spPr>
        <p:txBody>
          <a:bodyPr wrap="square" lIns="0" tIns="0" rIns="0" bIns="0">
            <a:spAutoFit/>
          </a:bodyPr>
          <a:lstStyle/>
          <a:p>
            <a:r>
              <a:rPr lang="en-CA" sz="1200" dirty="0">
                <a:latin typeface="Arial" pitchFamily="34" charset="0"/>
                <a:cs typeface="Arial" pitchFamily="34" charset="0"/>
              </a:rPr>
              <a:t>The Land tab allows you to add, change or delete the land, and change rights (PNG only).</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For a Single Substance type Direct Purchase the land and rights will be populated from the agreement entered. Changes cannot be made.</a:t>
            </a:r>
          </a:p>
        </p:txBody>
      </p:sp>
      <p:pic>
        <p:nvPicPr>
          <p:cNvPr id="3" name="Picture 4" descr="Posting - Direct Purchase Land Tab - graphic"/>
          <p:cNvPicPr>
            <a:picLocks noChangeArrowheads="1"/>
          </p:cNvPicPr>
          <p:nvPr/>
        </p:nvPicPr>
        <p:blipFill rotWithShape="1">
          <a:blip r:embed="rId2" cstate="print"/>
          <a:srcRect t="3" b="27459"/>
          <a:stretch/>
        </p:blipFill>
        <p:spPr bwMode="auto">
          <a:xfrm>
            <a:off x="533400" y="1752600"/>
            <a:ext cx="3844925" cy="23400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85800" y="609600"/>
            <a:ext cx="1219200" cy="731838"/>
          </a:xfrm>
        </p:spPr>
        <p:txBody>
          <a:bodyPr>
            <a:normAutofit/>
          </a:bodyPr>
          <a:lstStyle/>
          <a:p>
            <a:pPr algn="l"/>
            <a:r>
              <a:rPr lang="en-CA" sz="1600" b="1" dirty="0">
                <a:latin typeface="Arial" pitchFamily="34" charset="0"/>
                <a:cs typeface="Arial" pitchFamily="34" charset="0"/>
              </a:rPr>
              <a:t>Land</a:t>
            </a:r>
            <a:r>
              <a:rPr lang="en-CA" sz="1600" b="1" baseline="0" dirty="0">
                <a:latin typeface="Arial" pitchFamily="34" charset="0"/>
                <a:cs typeface="Arial" pitchFamily="34" charset="0"/>
              </a:rPr>
              <a:t> Tab</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267200" y="1737479"/>
            <a:ext cx="4362449" cy="3693319"/>
          </a:xfrm>
          <a:prstGeom prst="rect">
            <a:avLst/>
          </a:prstGeom>
        </p:spPr>
        <p:txBody>
          <a:bodyPr wrap="square" lIns="0" tIns="0" rIns="0" bIns="0">
            <a:spAutoFit/>
          </a:bodyPr>
          <a:lstStyle/>
          <a:p>
            <a:r>
              <a:rPr lang="en-CA" sz="1200" b="1" dirty="0">
                <a:latin typeface="Arial" pitchFamily="34" charset="0"/>
                <a:cs typeface="Arial" pitchFamily="34" charset="0"/>
              </a:rPr>
              <a:t>Method 1 – Enter Land and Rights</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You can enter land and rights manually on the Land and Rights screen.</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Enter the land description. Select the Portion check box if the land you are requesting has Crown and non-Crown mineral rights ownership.</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p>
          <a:p>
            <a:endParaRPr lang="en-CA" sz="1200" b="1" dirty="0">
              <a:latin typeface="Arial" pitchFamily="34" charset="0"/>
              <a:cs typeface="Arial" pitchFamily="34" charset="0"/>
            </a:endParaRPr>
          </a:p>
          <a:p>
            <a:pPr marL="171450" indent="-171450">
              <a:buFont typeface="Wingdings" pitchFamily="2" charset="2"/>
              <a:buChar char="ü"/>
            </a:pPr>
            <a:r>
              <a:rPr lang="en-CA" sz="1200" dirty="0">
                <a:latin typeface="Arial" pitchFamily="34" charset="0"/>
                <a:cs typeface="Arial" pitchFamily="34" charset="0"/>
              </a:rPr>
              <a:t>If the Meridian, Range and Township are identical for the next section of land, you do not need to enter this information again</a:t>
            </a:r>
          </a:p>
          <a:p>
            <a:pPr marL="171450" indent="-171450">
              <a:buFont typeface="Wingdings" pitchFamily="2" charset="2"/>
              <a:buChar char="ü"/>
            </a:pPr>
            <a:endParaRPr lang="en-CA" sz="1200" dirty="0">
              <a:latin typeface="Arial" pitchFamily="34" charset="0"/>
              <a:cs typeface="Arial" pitchFamily="34" charset="0"/>
            </a:endParaRPr>
          </a:p>
          <a:p>
            <a:pPr marL="171450" indent="-171450">
              <a:buFont typeface="Wingdings" pitchFamily="2" charset="2"/>
              <a:buChar char="ü"/>
            </a:pPr>
            <a:r>
              <a:rPr lang="en-CA" sz="1200" dirty="0">
                <a:latin typeface="Arial" pitchFamily="34" charset="0"/>
                <a:cs typeface="Arial" pitchFamily="34" charset="0"/>
              </a:rPr>
              <a:t>Only one parcel can be added for a direct purchase.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substance will be defaulted to Petroleum and Natural Gas for a PNG Request. This allows Alberta Energy to process the request for both substances.</a:t>
            </a:r>
          </a:p>
        </p:txBody>
      </p:sp>
      <p:pic>
        <p:nvPicPr>
          <p:cNvPr id="3" name="Picture 5" descr="GPosting - Direct Purchase - Enter Land and Rights"/>
          <p:cNvPicPr>
            <a:picLocks noChangeArrowheads="1"/>
          </p:cNvPicPr>
          <p:nvPr/>
        </p:nvPicPr>
        <p:blipFill>
          <a:blip r:embed="rId2" cstate="print"/>
          <a:srcRect/>
          <a:stretch>
            <a:fillRect/>
          </a:stretch>
        </p:blipFill>
        <p:spPr bwMode="auto">
          <a:xfrm>
            <a:off x="269875" y="1651000"/>
            <a:ext cx="3844925" cy="3225800"/>
          </a:xfrm>
          <a:prstGeom prst="rect">
            <a:avLst/>
          </a:prstGeom>
          <a:noFill/>
        </p:spPr>
      </p:pic>
      <p:sp>
        <p:nvSpPr>
          <p:cNvPr id="5" name="Title 4"/>
          <p:cNvSpPr>
            <a:spLocks noGrp="1"/>
          </p:cNvSpPr>
          <p:nvPr>
            <p:ph type="title" idx="4294967295"/>
          </p:nvPr>
        </p:nvSpPr>
        <p:spPr>
          <a:xfrm>
            <a:off x="609600" y="609600"/>
            <a:ext cx="2438400" cy="731838"/>
          </a:xfrm>
        </p:spPr>
        <p:txBody>
          <a:bodyPr>
            <a:normAutofit/>
          </a:bodyPr>
          <a:lstStyle/>
          <a:p>
            <a:pPr algn="l"/>
            <a:r>
              <a:rPr lang="en-CA" sz="1600" b="1" dirty="0">
                <a:latin typeface="Arial" pitchFamily="34" charset="0"/>
                <a:cs typeface="Arial" pitchFamily="34" charset="0"/>
              </a:rPr>
              <a:t>Enter Land and Rights</a:t>
            </a:r>
          </a:p>
        </p:txBody>
      </p:sp>
    </p:spTree>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850900" y="2239595"/>
            <a:ext cx="6997700" cy="1646605"/>
          </a:xfrm>
          <a:prstGeom prst="rect">
            <a:avLst/>
          </a:prstGeom>
        </p:spPr>
        <p:txBody>
          <a:bodyPr wrap="square" lIns="0" tIns="0" rIns="0" bIns="0">
            <a:spAutoFit/>
          </a:bodyPr>
          <a:lstStyle/>
          <a:p>
            <a:r>
              <a:rPr lang="en-CA" sz="1200" dirty="0">
                <a:latin typeface="Arial" pitchFamily="34" charset="0"/>
                <a:cs typeface="Arial" pitchFamily="34" charset="0"/>
              </a:rPr>
              <a:t>For PNG the Zones are defaulted to Surface to Basement with the option to change.</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b="1" dirty="0">
                <a:latin typeface="Arial" pitchFamily="34" charset="0"/>
                <a:cs typeface="Arial" pitchFamily="34" charset="0"/>
              </a:rPr>
              <a:t>:</a:t>
            </a:r>
            <a:r>
              <a:rPr lang="en-CA" sz="1200" dirty="0">
                <a:latin typeface="Arial" pitchFamily="34" charset="0"/>
                <a:cs typeface="Arial" pitchFamily="34" charset="0"/>
              </a:rPr>
              <a:t> If the zones are different for each section of land, leave as Surface to Basement. This can be changed in the Land screen. If you are requesting all available rights leave the default as Surface to Basement.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For OS the zones are defaulted to Surface to Basement, no changes allowed. When processed by Alberta Energy, any available rights within the respective OS area may be granted.</a:t>
            </a:r>
            <a:br>
              <a:rPr lang="en-CA" sz="1100" dirty="0"/>
            </a:br>
            <a:endParaRPr lang="en-CA" sz="1100" dirty="0"/>
          </a:p>
        </p:txBody>
      </p:sp>
      <p:sp>
        <p:nvSpPr>
          <p:cNvPr id="3" name="Rectangle 2"/>
          <p:cNvSpPr>
            <a:spLocks/>
          </p:cNvSpPr>
          <p:nvPr/>
        </p:nvSpPr>
        <p:spPr>
          <a:xfrm>
            <a:off x="6572250" y="952500"/>
            <a:ext cx="52900" cy="215444"/>
          </a:xfrm>
          <a:prstGeom prst="rect">
            <a:avLst/>
          </a:prstGeom>
        </p:spPr>
        <p:txBody>
          <a:bodyPr wrap="square" lIns="0" tIns="0" rIns="0" bIns="0">
            <a:spAutoFit/>
          </a:bodyPr>
          <a:lstStyle/>
          <a:p>
            <a:r>
              <a:rPr lang="en-CA" sz="1400" b="1"/>
              <a:t> </a:t>
            </a:r>
          </a:p>
        </p:txBody>
      </p:sp>
      <p:sp>
        <p:nvSpPr>
          <p:cNvPr id="5" name="Title 4"/>
          <p:cNvSpPr>
            <a:spLocks noGrp="1"/>
          </p:cNvSpPr>
          <p:nvPr>
            <p:ph type="title" idx="4294967295"/>
          </p:nvPr>
        </p:nvSpPr>
        <p:spPr>
          <a:xfrm>
            <a:off x="609600" y="533400"/>
            <a:ext cx="3581400" cy="808038"/>
          </a:xfrm>
        </p:spPr>
        <p:txBody>
          <a:bodyPr>
            <a:normAutofit/>
          </a:bodyPr>
          <a:lstStyle/>
          <a:p>
            <a:pPr algn="l"/>
            <a:r>
              <a:rPr lang="en-CA" sz="1600" b="1" dirty="0">
                <a:latin typeface="Arial" pitchFamily="34" charset="0"/>
                <a:cs typeface="Arial" pitchFamily="34" charset="0"/>
              </a:rPr>
              <a:t>Enter Land and Rights Continued</a:t>
            </a:r>
          </a:p>
        </p:txBody>
      </p:sp>
    </p:spTree>
  </p:cSld>
  <p:clrMapOvr>
    <a:masterClrMapping/>
  </p:clrMapOvr>
  <p:transition spd="slow">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937125" y="2397204"/>
            <a:ext cx="3368675" cy="1477328"/>
          </a:xfrm>
          <a:prstGeom prst="rect">
            <a:avLst/>
          </a:prstGeom>
        </p:spPr>
        <p:txBody>
          <a:bodyPr wrap="square" lIns="0" tIns="0" rIns="0" bIns="0">
            <a:spAutoFit/>
          </a:bodyPr>
          <a:lstStyle/>
          <a:p>
            <a:r>
              <a:rPr lang="en-CA" sz="1200" b="1" dirty="0">
                <a:latin typeface="Arial" pitchFamily="34" charset="0"/>
                <a:cs typeface="Arial" pitchFamily="34" charset="0"/>
              </a:rPr>
              <a:t>Method 2 – Load from File </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You can load the Land and Rights from an XML or CSV file created using the Query by Land option. You can also produce the XML or CSV file using an in-house system.</a:t>
            </a:r>
          </a:p>
          <a:p>
            <a:endParaRPr lang="en-CA" sz="1200" dirty="0">
              <a:latin typeface="Arial" pitchFamily="34" charset="0"/>
              <a:cs typeface="Arial" pitchFamily="34" charset="0"/>
            </a:endParaRPr>
          </a:p>
          <a:p>
            <a:endParaRPr lang="en-CA" sz="1200" dirty="0">
              <a:solidFill>
                <a:srgbClr val="FF0000"/>
              </a:solidFill>
              <a:latin typeface="Arial" pitchFamily="34" charset="0"/>
              <a:cs typeface="Arial" pitchFamily="34" charset="0"/>
            </a:endParaRPr>
          </a:p>
        </p:txBody>
      </p:sp>
      <p:pic>
        <p:nvPicPr>
          <p:cNvPr id="3" name="Picture 6" descr="Posting - Enter Land and Rights - graphic"/>
          <p:cNvPicPr>
            <a:picLocks noChangeArrowheads="1"/>
          </p:cNvPicPr>
          <p:nvPr/>
        </p:nvPicPr>
        <p:blipFill>
          <a:blip r:embed="rId2" cstate="print"/>
          <a:srcRect/>
          <a:stretch>
            <a:fillRect/>
          </a:stretch>
        </p:blipFill>
        <p:spPr bwMode="auto">
          <a:xfrm>
            <a:off x="574675" y="1600200"/>
            <a:ext cx="3844925" cy="32258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563562"/>
            <a:ext cx="4038600" cy="808038"/>
          </a:xfrm>
        </p:spPr>
        <p:txBody>
          <a:bodyPr>
            <a:normAutofit/>
          </a:bodyPr>
          <a:lstStyle/>
          <a:p>
            <a:pPr algn="l"/>
            <a:r>
              <a:rPr lang="en-CA" sz="1600" b="1" dirty="0">
                <a:latin typeface="Arial" pitchFamily="34" charset="0"/>
                <a:cs typeface="Arial" pitchFamily="34" charset="0"/>
              </a:rPr>
              <a:t>Enter Land and Rights – Load from File</a:t>
            </a:r>
          </a:p>
        </p:txBody>
      </p:sp>
    </p:spTree>
  </p:cSld>
  <p:clrMapOvr>
    <a:masterClrMapping/>
  </p:clrMapOvr>
  <p:transition spd="slow">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876800" y="2288738"/>
            <a:ext cx="3368675" cy="1292662"/>
          </a:xfrm>
          <a:prstGeom prst="rect">
            <a:avLst/>
          </a:prstGeom>
        </p:spPr>
        <p:txBody>
          <a:bodyPr wrap="square" lIns="0" tIns="0" rIns="0" bIns="0">
            <a:spAutoFit/>
          </a:bodyPr>
          <a:lstStyle/>
          <a:p>
            <a:r>
              <a:rPr lang="en-CA" sz="1200" b="1" dirty="0">
                <a:latin typeface="Arial" pitchFamily="34" charset="0"/>
                <a:cs typeface="Arial" pitchFamily="34" charset="0"/>
              </a:rPr>
              <a:t>Method 3 - Load from Rights Available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You can load the requested land by selecting the Request that you have made in the past 60 days that have rights available.</a:t>
            </a:r>
            <a:br>
              <a:rPr lang="en-CA" sz="1200" dirty="0">
                <a:latin typeface="Arial" pitchFamily="34" charset="0"/>
                <a:cs typeface="Arial" pitchFamily="34" charset="0"/>
              </a:rPr>
            </a:br>
            <a:endParaRPr lang="en-CA" sz="1200" dirty="0">
              <a:latin typeface="Arial" pitchFamily="34" charset="0"/>
              <a:cs typeface="Arial" pitchFamily="34" charset="0"/>
            </a:endParaRPr>
          </a:p>
        </p:txBody>
      </p:sp>
      <p:pic>
        <p:nvPicPr>
          <p:cNvPr id="3" name="Picture 7" descr="GPosting - Direct Purchase - Enter Land and Rights"/>
          <p:cNvPicPr>
            <a:picLocks noChangeArrowheads="1"/>
          </p:cNvPicPr>
          <p:nvPr/>
        </p:nvPicPr>
        <p:blipFill>
          <a:blip r:embed="rId2" cstate="print"/>
          <a:srcRect/>
          <a:stretch>
            <a:fillRect/>
          </a:stretch>
        </p:blipFill>
        <p:spPr bwMode="auto">
          <a:xfrm>
            <a:off x="685800" y="1651000"/>
            <a:ext cx="3844925" cy="3225800"/>
          </a:xfrm>
          <a:prstGeom prst="rect">
            <a:avLst/>
          </a:prstGeom>
          <a:noFill/>
        </p:spPr>
      </p:pic>
      <p:sp>
        <p:nvSpPr>
          <p:cNvPr id="5" name="Title 4"/>
          <p:cNvSpPr>
            <a:spLocks noGrp="1"/>
          </p:cNvSpPr>
          <p:nvPr>
            <p:ph type="title" idx="4294967295"/>
          </p:nvPr>
        </p:nvSpPr>
        <p:spPr>
          <a:xfrm>
            <a:off x="457200" y="762000"/>
            <a:ext cx="6172200" cy="655638"/>
          </a:xfrm>
        </p:spPr>
        <p:txBody>
          <a:bodyPr>
            <a:normAutofit/>
          </a:bodyPr>
          <a:lstStyle/>
          <a:p>
            <a:pPr algn="l"/>
            <a:r>
              <a:rPr lang="en-CA" sz="1600" b="1" dirty="0">
                <a:latin typeface="Arial" pitchFamily="34" charset="0"/>
                <a:cs typeface="Arial" pitchFamily="34" charset="0"/>
              </a:rPr>
              <a:t>Enter Land and Rights – Load from Rights Available Request</a:t>
            </a:r>
          </a:p>
        </p:txBody>
      </p:sp>
    </p:spTree>
  </p:cSld>
  <p:clrMapOvr>
    <a:masterClrMapping/>
  </p:clrMapOvr>
  <p:transition spd="slow">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56125" y="2136338"/>
            <a:ext cx="3368675" cy="1292662"/>
          </a:xfrm>
          <a:prstGeom prst="rect">
            <a:avLst/>
          </a:prstGeom>
        </p:spPr>
        <p:txBody>
          <a:bodyPr wrap="square" lIns="0" tIns="0" rIns="0" bIns="0">
            <a:spAutoFit/>
          </a:bodyPr>
          <a:lstStyle/>
          <a:p>
            <a:r>
              <a:rPr lang="en-CA" sz="1200" dirty="0">
                <a:latin typeface="Arial" pitchFamily="34" charset="0"/>
                <a:cs typeface="Arial" pitchFamily="34" charset="0"/>
              </a:rPr>
              <a:t>Use the drop down arrow to select the Qualifier, either From Top, To Base, From Base and To Top.</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To change the zones, click on the ellipsis (...) button to open the Zone table. You can sort the zones by Name or Depth. Click on the Select button to the right of the zone you want.</a:t>
            </a:r>
          </a:p>
        </p:txBody>
      </p:sp>
      <p:pic>
        <p:nvPicPr>
          <p:cNvPr id="3" name="Picture 8" descr="GPosting - Direct Purchase Land Tabs"/>
          <p:cNvPicPr>
            <a:picLocks noChangeArrowheads="1"/>
          </p:cNvPicPr>
          <p:nvPr/>
        </p:nvPicPr>
        <p:blipFill rotWithShape="1">
          <a:blip r:embed="rId2" cstate="print"/>
          <a:srcRect t="3" b="27459"/>
          <a:stretch/>
        </p:blipFill>
        <p:spPr bwMode="auto">
          <a:xfrm>
            <a:off x="422275" y="1676400"/>
            <a:ext cx="3844925" cy="23400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533400"/>
            <a:ext cx="2057400" cy="884238"/>
          </a:xfrm>
        </p:spPr>
        <p:txBody>
          <a:bodyPr>
            <a:normAutofit/>
          </a:bodyPr>
          <a:lstStyle/>
          <a:p>
            <a:pPr algn="l"/>
            <a:r>
              <a:rPr lang="en-CA" sz="1600" b="1" dirty="0">
                <a:latin typeface="Arial" pitchFamily="34" charset="0"/>
                <a:cs typeface="Arial" pitchFamily="34" charset="0"/>
              </a:rPr>
              <a:t>Land</a:t>
            </a:r>
            <a:r>
              <a:rPr lang="en-CA" sz="1600" b="1" baseline="0" dirty="0">
                <a:latin typeface="Arial" pitchFamily="34" charset="0"/>
                <a:cs typeface="Arial" pitchFamily="34" charset="0"/>
              </a:rPr>
              <a:t> Tab - Zones</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56125" y="2057400"/>
            <a:ext cx="3521075" cy="2031325"/>
          </a:xfrm>
          <a:prstGeom prst="rect">
            <a:avLst/>
          </a:prstGeom>
        </p:spPr>
        <p:txBody>
          <a:bodyPr wrap="square" lIns="0" tIns="0" rIns="0" bIns="0">
            <a:spAutoFit/>
          </a:bodyPr>
          <a:lstStyle/>
          <a:p>
            <a:r>
              <a:rPr lang="en-CA" sz="1200" dirty="0">
                <a:latin typeface="Arial" pitchFamily="34" charset="0"/>
                <a:cs typeface="Arial" pitchFamily="34" charset="0"/>
              </a:rPr>
              <a:t>For a Portion type direct purchase, the Crown rights must match the freehold rights indicated in the statutory declaration.</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For Complementing Rights type direct purchase, the rights must match the rights in your oil sands agreement.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For a Single Substance type direct purchase, the rights will be populated from the agreement number that was entered. No changes allowed.</a:t>
            </a:r>
          </a:p>
        </p:txBody>
      </p:sp>
      <p:pic>
        <p:nvPicPr>
          <p:cNvPr id="3" name="Picture 9" descr="GPosting - Public Offering - Land Tab - Zone Table"/>
          <p:cNvPicPr>
            <a:picLocks noChangeArrowheads="1"/>
          </p:cNvPicPr>
          <p:nvPr/>
        </p:nvPicPr>
        <p:blipFill>
          <a:blip r:embed="rId2" cstate="print"/>
          <a:srcRect/>
          <a:stretch>
            <a:fillRect/>
          </a:stretch>
        </p:blipFill>
        <p:spPr bwMode="auto">
          <a:xfrm>
            <a:off x="346075" y="1498600"/>
            <a:ext cx="3844925" cy="3225800"/>
          </a:xfrm>
          <a:prstGeom prst="rect">
            <a:avLst/>
          </a:prstGeom>
          <a:noFill/>
        </p:spPr>
      </p:pic>
      <p:sp>
        <p:nvSpPr>
          <p:cNvPr id="5" name="Title 4"/>
          <p:cNvSpPr>
            <a:spLocks noGrp="1"/>
          </p:cNvSpPr>
          <p:nvPr>
            <p:ph type="title" idx="4294967295"/>
          </p:nvPr>
        </p:nvSpPr>
        <p:spPr>
          <a:xfrm>
            <a:off x="609600" y="609600"/>
            <a:ext cx="2438400" cy="808038"/>
          </a:xfrm>
        </p:spPr>
        <p:txBody>
          <a:bodyPr>
            <a:normAutofit/>
          </a:bodyPr>
          <a:lstStyle/>
          <a:p>
            <a:pPr algn="l"/>
            <a:r>
              <a:rPr lang="en-CA" sz="1600" b="1" dirty="0">
                <a:latin typeface="Arial" pitchFamily="34" charset="0"/>
                <a:cs typeface="Arial" pitchFamily="34" charset="0"/>
              </a:rPr>
              <a:t>Land Tab –</a:t>
            </a:r>
            <a:r>
              <a:rPr lang="en-CA" sz="1600" b="1" baseline="0" dirty="0">
                <a:latin typeface="Arial" pitchFamily="34" charset="0"/>
                <a:cs typeface="Arial" pitchFamily="34" charset="0"/>
              </a:rPr>
              <a:t> Zone Table</a:t>
            </a:r>
            <a:endParaRPr lang="en-CA" sz="1600" b="1" dirty="0">
              <a:latin typeface="Arial" pitchFamily="34" charset="0"/>
              <a:cs typeface="Arial" pitchFamily="34" charset="0"/>
            </a:endParaRPr>
          </a:p>
        </p:txBody>
      </p:sp>
    </p:spTree>
  </p:cSld>
  <p:clrMapOvr>
    <a:masterClrMapping/>
  </p:clrMapOvr>
  <p:transition spd="slow">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642485" y="932378"/>
            <a:ext cx="4268665" cy="1015663"/>
          </a:xfrm>
          <a:prstGeom prst="rect">
            <a:avLst/>
          </a:prstGeom>
        </p:spPr>
        <p:txBody>
          <a:bodyPr wrap="square" lIns="0" tIns="0" rIns="0" bIns="0">
            <a:spAutoFit/>
          </a:bodyPr>
          <a:lstStyle/>
          <a:p>
            <a:r>
              <a:rPr lang="en-CA" sz="1100" dirty="0">
                <a:latin typeface="Arial" pitchFamily="34" charset="0"/>
                <a:cs typeface="Arial" pitchFamily="34" charset="0"/>
              </a:rPr>
              <a:t>Click on the Retrieve Existing Clients button. The Designated Representative, Bonus/Fee/Rent </a:t>
            </a:r>
            <a:r>
              <a:rPr lang="en-CA" sz="1100" dirty="0" err="1">
                <a:latin typeface="Arial" pitchFamily="34" charset="0"/>
                <a:cs typeface="Arial" pitchFamily="34" charset="0"/>
              </a:rPr>
              <a:t>Payor</a:t>
            </a:r>
            <a:r>
              <a:rPr lang="en-CA" sz="1100" dirty="0">
                <a:latin typeface="Arial" pitchFamily="34" charset="0"/>
                <a:cs typeface="Arial" pitchFamily="34" charset="0"/>
              </a:rPr>
              <a:t> and Lessee fields are defaulted to your client name.</a:t>
            </a:r>
            <a:br>
              <a:rPr lang="en-CA" sz="1100" dirty="0">
                <a:latin typeface="Arial" pitchFamily="34" charset="0"/>
                <a:cs typeface="Arial" pitchFamily="34" charset="0"/>
              </a:rPr>
            </a:br>
            <a:br>
              <a:rPr lang="en-CA" sz="1100" dirty="0">
                <a:latin typeface="Arial" pitchFamily="34" charset="0"/>
                <a:cs typeface="Arial" pitchFamily="34" charset="0"/>
              </a:rPr>
            </a:br>
            <a:r>
              <a:rPr lang="en-CA" sz="1100" dirty="0">
                <a:latin typeface="Arial" pitchFamily="34" charset="0"/>
                <a:cs typeface="Arial" pitchFamily="34" charset="0"/>
              </a:rPr>
              <a:t>You can use the ellipsis (...) button to change the fields or add additional Lessees.</a:t>
            </a:r>
          </a:p>
        </p:txBody>
      </p:sp>
      <p:pic>
        <p:nvPicPr>
          <p:cNvPr id="3" name="Picture 10" descr="Posting - Direct Purchase Client Tab - graphic"/>
          <p:cNvPicPr>
            <a:picLocks noChangeArrowheads="1"/>
          </p:cNvPicPr>
          <p:nvPr/>
        </p:nvPicPr>
        <p:blipFill>
          <a:blip r:embed="rId2" cstate="print"/>
          <a:srcRect/>
          <a:stretch>
            <a:fillRect/>
          </a:stretch>
        </p:blipFill>
        <p:spPr bwMode="auto">
          <a:xfrm>
            <a:off x="422275" y="1143000"/>
            <a:ext cx="3844925" cy="32258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09600"/>
            <a:ext cx="1371600" cy="808038"/>
          </a:xfrm>
        </p:spPr>
        <p:txBody>
          <a:bodyPr>
            <a:normAutofit/>
          </a:bodyPr>
          <a:lstStyle/>
          <a:p>
            <a:pPr algn="l"/>
            <a:r>
              <a:rPr lang="en-CA" sz="1600" b="1" dirty="0">
                <a:latin typeface="Arial" pitchFamily="34" charset="0"/>
                <a:cs typeface="Arial" pitchFamily="34" charset="0"/>
              </a:rPr>
              <a:t>Client</a:t>
            </a:r>
            <a:r>
              <a:rPr lang="en-CA" sz="1600" b="1" baseline="0" dirty="0">
                <a:latin typeface="Arial" pitchFamily="34" charset="0"/>
                <a:cs typeface="Arial" pitchFamily="34" charset="0"/>
              </a:rPr>
              <a:t> Tab</a:t>
            </a:r>
            <a:endParaRPr lang="en-CA" sz="1600" b="1" dirty="0">
              <a:latin typeface="Arial" pitchFamily="34" charset="0"/>
              <a:cs typeface="Arial" pitchFamily="34" charset="0"/>
            </a:endParaRPr>
          </a:p>
        </p:txBody>
      </p:sp>
      <p:sp>
        <p:nvSpPr>
          <p:cNvPr id="7" name="Rectangle 6"/>
          <p:cNvSpPr/>
          <p:nvPr/>
        </p:nvSpPr>
        <p:spPr>
          <a:xfrm>
            <a:off x="4339150" y="2016457"/>
            <a:ext cx="4572000" cy="4455066"/>
          </a:xfrm>
          <a:prstGeom prst="rect">
            <a:avLst/>
          </a:prstGeom>
        </p:spPr>
        <p:txBody>
          <a:bodyPr>
            <a:spAutoFit/>
          </a:bodyPr>
          <a:lstStyle/>
          <a:p>
            <a:pPr lvl="0"/>
            <a:r>
              <a:rPr lang="en-US" sz="1050" b="1" i="1" dirty="0">
                <a:solidFill>
                  <a:prstClr val="black"/>
                </a:solidFill>
                <a:latin typeface="Arial" pitchFamily="34" charset="0"/>
                <a:cs typeface="Arial" pitchFamily="34" charset="0"/>
              </a:rPr>
              <a:t>Tips:</a:t>
            </a:r>
          </a:p>
          <a:p>
            <a:pPr lvl="0"/>
            <a:r>
              <a:rPr lang="en-US" sz="1050" dirty="0">
                <a:solidFill>
                  <a:prstClr val="black"/>
                </a:solidFill>
                <a:latin typeface="Arial" pitchFamily="34" charset="0"/>
                <a:cs typeface="Arial" pitchFamily="34" charset="0"/>
              </a:rPr>
              <a:t> </a:t>
            </a:r>
            <a:endParaRPr lang="en-CA" sz="1050" dirty="0">
              <a:solidFill>
                <a:prstClr val="black"/>
              </a:solidFill>
              <a:latin typeface="Arial" pitchFamily="34" charset="0"/>
              <a:cs typeface="Arial" pitchFamily="34" charset="0"/>
            </a:endParaRPr>
          </a:p>
          <a:p>
            <a:pPr marL="171450" lvl="0" indent="-171450">
              <a:buFont typeface="Arial" pitchFamily="34" charset="0"/>
              <a:buChar char="•"/>
            </a:pPr>
            <a:r>
              <a:rPr lang="en-CA" sz="1050" dirty="0">
                <a:solidFill>
                  <a:prstClr val="black"/>
                </a:solidFill>
                <a:latin typeface="Arial" pitchFamily="34" charset="0"/>
                <a:cs typeface="Arial" pitchFamily="34" charset="0"/>
              </a:rPr>
              <a:t>For a Portion type Direct Purchase, the Lessee(s) must correspond to the client that has control of the freehold minerals.</a:t>
            </a:r>
          </a:p>
          <a:p>
            <a:pPr marL="171450" lvl="0" indent="-171450">
              <a:buFont typeface="Arial" pitchFamily="34" charset="0"/>
              <a:buChar char="•"/>
            </a:pPr>
            <a:endParaRPr lang="en-CA" sz="1050" dirty="0">
              <a:solidFill>
                <a:prstClr val="black"/>
              </a:solidFill>
              <a:latin typeface="Arial" pitchFamily="34" charset="0"/>
              <a:cs typeface="Arial" pitchFamily="34" charset="0"/>
            </a:endParaRPr>
          </a:p>
          <a:p>
            <a:pPr marL="171450" lvl="0" indent="-171450">
              <a:buFont typeface="Arial" pitchFamily="34" charset="0"/>
              <a:buChar char="•"/>
            </a:pPr>
            <a:r>
              <a:rPr lang="en-CA" sz="1050" dirty="0">
                <a:solidFill>
                  <a:prstClr val="black"/>
                </a:solidFill>
                <a:latin typeface="Arial" pitchFamily="34" charset="0"/>
                <a:cs typeface="Arial" pitchFamily="34" charset="0"/>
              </a:rPr>
              <a:t>For a Complementing Rights type Direct Purchase, the Designated Representative, and Lessee fields will be populated to match the holders of the oil sands agreement you entered. No changes allowed.</a:t>
            </a:r>
          </a:p>
          <a:p>
            <a:pPr marL="171450" lvl="0" indent="-171450">
              <a:buFont typeface="Arial" pitchFamily="34" charset="0"/>
              <a:buChar char="•"/>
            </a:pPr>
            <a:endParaRPr lang="en-CA" sz="1050" dirty="0">
              <a:solidFill>
                <a:prstClr val="black"/>
              </a:solidFill>
              <a:latin typeface="Arial" pitchFamily="34" charset="0"/>
              <a:cs typeface="Arial" pitchFamily="34" charset="0"/>
            </a:endParaRPr>
          </a:p>
          <a:p>
            <a:pPr marL="171450" lvl="0" indent="-171450">
              <a:buFont typeface="Arial" pitchFamily="34" charset="0"/>
              <a:buChar char="•"/>
            </a:pPr>
            <a:r>
              <a:rPr lang="en-CA" sz="1050" dirty="0">
                <a:solidFill>
                  <a:prstClr val="black"/>
                </a:solidFill>
                <a:latin typeface="Arial" pitchFamily="34" charset="0"/>
                <a:cs typeface="Arial" pitchFamily="34" charset="0"/>
              </a:rPr>
              <a:t>For a Single Substance type Direct Purchase, the Designated Representative and Lessee fields will be populated to match the holders of the petroleum or natural gas agreement you entered. No changes allowed.</a:t>
            </a:r>
          </a:p>
          <a:p>
            <a:pPr marL="171450" lvl="0" indent="-171450">
              <a:buFont typeface="Arial" pitchFamily="34" charset="0"/>
              <a:buChar char="•"/>
            </a:pPr>
            <a:endParaRPr lang="en-CA" sz="1050" dirty="0">
              <a:solidFill>
                <a:prstClr val="black"/>
              </a:solidFill>
              <a:latin typeface="Arial" pitchFamily="34" charset="0"/>
              <a:cs typeface="Arial" pitchFamily="34" charset="0"/>
            </a:endParaRPr>
          </a:p>
          <a:p>
            <a:pPr marL="171450" indent="-171450">
              <a:buFont typeface="Arial" pitchFamily="34" charset="0"/>
              <a:buChar char="•"/>
            </a:pPr>
            <a:r>
              <a:rPr lang="en-CA" sz="1050" dirty="0">
                <a:latin typeface="Arial" pitchFamily="34" charset="0"/>
                <a:cs typeface="Arial" pitchFamily="34" charset="0"/>
              </a:rPr>
              <a:t>If the Bonus/Fee/Rent </a:t>
            </a:r>
            <a:r>
              <a:rPr lang="en-CA" sz="1050" dirty="0" err="1">
                <a:latin typeface="Arial" pitchFamily="34" charset="0"/>
                <a:cs typeface="Arial" pitchFamily="34" charset="0"/>
              </a:rPr>
              <a:t>Payor</a:t>
            </a:r>
            <a:r>
              <a:rPr lang="en-CA" sz="1050" dirty="0">
                <a:latin typeface="Arial" pitchFamily="34" charset="0"/>
                <a:cs typeface="Arial" pitchFamily="34" charset="0"/>
              </a:rPr>
              <a:t> is different from the Requestor, a letter of authorization is required.</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dirty="0">
                <a:latin typeface="Arial" pitchFamily="34" charset="0"/>
                <a:cs typeface="Arial" pitchFamily="34" charset="0"/>
              </a:rPr>
              <a:t>Any changes to a request must be made before the request is submitted. Any future changes to a request can still be done by contacting the Sales group.</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dirty="0">
                <a:latin typeface="Arial" pitchFamily="34" charset="0"/>
                <a:cs typeface="Arial" pitchFamily="34" charset="0"/>
              </a:rPr>
              <a:t>Saving a request does not submit it to Alberta Energy.</a:t>
            </a:r>
          </a:p>
          <a:p>
            <a:pPr marL="171450" indent="-171450">
              <a:buFont typeface="Arial" pitchFamily="34" charset="0"/>
              <a:buChar char="•"/>
            </a:pPr>
            <a:endParaRPr lang="en-CA" sz="1050" dirty="0">
              <a:latin typeface="Arial" pitchFamily="34" charset="0"/>
              <a:cs typeface="Arial" pitchFamily="34" charset="0"/>
            </a:endParaRPr>
          </a:p>
          <a:p>
            <a:pPr marL="171450" indent="-171450">
              <a:buFont typeface="Arial" pitchFamily="34" charset="0"/>
              <a:buChar char="•"/>
            </a:pPr>
            <a:r>
              <a:rPr lang="en-CA" sz="1050" dirty="0">
                <a:latin typeface="Arial" pitchFamily="34" charset="0"/>
                <a:cs typeface="Arial" pitchFamily="34" charset="0"/>
              </a:rPr>
              <a:t>If the request has no errors, a Request number will be indicated at the top of the screen and a link to the Original Request Document will be visible. This document details the information entered for the request.</a:t>
            </a:r>
          </a:p>
          <a:p>
            <a:pPr marL="171450" lvl="0" indent="-171450">
              <a:buFont typeface="Arial" pitchFamily="34" charset="0"/>
              <a:buChar char="•"/>
            </a:pPr>
            <a:endParaRPr lang="en-CA" sz="1050" dirty="0">
              <a:solidFill>
                <a:prstClr val="black"/>
              </a:solidFill>
              <a:latin typeface="Arial" pitchFamily="34" charset="0"/>
              <a:cs typeface="Arial" pitchFamily="34" charset="0"/>
            </a:endParaRPr>
          </a:p>
        </p:txBody>
      </p:sp>
    </p:spTree>
  </p:cSld>
  <p:clrMapOvr>
    <a:masterClrMapping/>
  </p:clrMapOvr>
  <p:transition spd="slow">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95250" y="3524250"/>
            <a:ext cx="52900" cy="169277"/>
          </a:xfrm>
          <a:prstGeom prst="rect">
            <a:avLst/>
          </a:prstGeom>
        </p:spPr>
        <p:txBody>
          <a:bodyPr wrap="square" lIns="0" tIns="0" rIns="0" bIns="0">
            <a:spAutoFit/>
          </a:bodyPr>
          <a:lstStyle/>
          <a:p>
            <a:r>
              <a:rPr lang="en-CA" sz="1100" i="1"/>
              <a:t> </a:t>
            </a:r>
          </a:p>
        </p:txBody>
      </p:sp>
      <p:sp>
        <p:nvSpPr>
          <p:cNvPr id="3" name="Rectangle 2"/>
          <p:cNvSpPr>
            <a:spLocks/>
          </p:cNvSpPr>
          <p:nvPr/>
        </p:nvSpPr>
        <p:spPr>
          <a:xfrm>
            <a:off x="5108574" y="1508879"/>
            <a:ext cx="2740026" cy="3139321"/>
          </a:xfrm>
          <a:prstGeom prst="rect">
            <a:avLst/>
          </a:prstGeom>
        </p:spPr>
        <p:txBody>
          <a:bodyPr wrap="square" lIns="0" tIns="0" rIns="0" bIns="0">
            <a:spAutoFit/>
          </a:bodyPr>
          <a:lstStyle/>
          <a:p>
            <a:r>
              <a:rPr lang="en-CA" sz="1200" dirty="0">
                <a:latin typeface="Arial" pitchFamily="34" charset="0"/>
                <a:cs typeface="Arial" pitchFamily="34" charset="0"/>
              </a:rPr>
              <a:t>The Roles tab is used to define who can view, submit and approve your request. If you have already added a viewer, submitter, or approver by accessing the Accounts folder, Preferences page, Posting Request Preferences, the Viewer and Submitter and Approver boxes will be filled in. You can add or delete Viewers, Submitters and Approvers for each request.</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i="1" dirty="0">
                <a:latin typeface="Arial" pitchFamily="34" charset="0"/>
                <a:cs typeface="Arial" pitchFamily="34" charset="0"/>
              </a:rPr>
              <a:t> </a:t>
            </a:r>
            <a:r>
              <a:rPr lang="en-CA" sz="1200" dirty="0">
                <a:latin typeface="Arial" pitchFamily="34" charset="0"/>
                <a:cs typeface="Arial" pitchFamily="34" charset="0"/>
              </a:rPr>
              <a:t>If the submitter and the creator of the request are different users, it is the responsibility of the creator to advise the submitter that the request is now available for submission to Alberta Energy</a:t>
            </a:r>
          </a:p>
        </p:txBody>
      </p:sp>
      <p:pic>
        <p:nvPicPr>
          <p:cNvPr id="4" name="Picture 11" descr="GPosting - DP - Roles"/>
          <p:cNvPicPr>
            <a:picLocks noChangeArrowheads="1"/>
          </p:cNvPicPr>
          <p:nvPr/>
        </p:nvPicPr>
        <p:blipFill>
          <a:blip r:embed="rId2" cstate="print"/>
          <a:srcRect/>
          <a:stretch>
            <a:fillRect/>
          </a:stretch>
        </p:blipFill>
        <p:spPr bwMode="auto">
          <a:xfrm>
            <a:off x="412750" y="1812925"/>
            <a:ext cx="4311650" cy="2073275"/>
          </a:xfrm>
          <a:prstGeom prst="rect">
            <a:avLst/>
          </a:prstGeom>
          <a:noFill/>
        </p:spPr>
      </p:pic>
      <p:sp>
        <p:nvSpPr>
          <p:cNvPr id="5" name="Rectangle 4"/>
          <p:cNvSpPr>
            <a:spLocks/>
          </p:cNvSpPr>
          <p:nvPr/>
        </p:nvSpPr>
        <p:spPr>
          <a:xfrm>
            <a:off x="6477000" y="952501"/>
            <a:ext cx="52900" cy="215444"/>
          </a:xfrm>
          <a:prstGeom prst="rect">
            <a:avLst/>
          </a:prstGeom>
        </p:spPr>
        <p:txBody>
          <a:bodyPr wrap="square" lIns="0" tIns="0" rIns="0" bIns="0">
            <a:spAutoFit/>
          </a:bodyPr>
          <a:lstStyle/>
          <a:p>
            <a:r>
              <a:rPr lang="en-CA" sz="1400" b="1" i="1"/>
              <a:t> </a:t>
            </a:r>
          </a:p>
        </p:txBody>
      </p:sp>
      <p:sp>
        <p:nvSpPr>
          <p:cNvPr id="7" name="Title 6"/>
          <p:cNvSpPr>
            <a:spLocks noGrp="1"/>
          </p:cNvSpPr>
          <p:nvPr>
            <p:ph type="title" idx="4294967295"/>
          </p:nvPr>
        </p:nvSpPr>
        <p:spPr>
          <a:xfrm>
            <a:off x="533400" y="685800"/>
            <a:ext cx="1143000" cy="731838"/>
          </a:xfrm>
        </p:spPr>
        <p:txBody>
          <a:bodyPr>
            <a:normAutofit/>
          </a:bodyPr>
          <a:lstStyle/>
          <a:p>
            <a:pPr algn="l"/>
            <a:r>
              <a:rPr lang="en-CA" sz="1600" b="1" dirty="0">
                <a:latin typeface="Arial" pitchFamily="34" charset="0"/>
                <a:cs typeface="Arial" pitchFamily="34" charset="0"/>
              </a:rPr>
              <a:t>Roles Tab</a:t>
            </a:r>
          </a:p>
        </p:txBody>
      </p:sp>
    </p:spTree>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927100" y="1954411"/>
            <a:ext cx="6997700" cy="4062651"/>
          </a:xfrm>
          <a:prstGeom prst="rect">
            <a:avLst/>
          </a:prstGeom>
        </p:spPr>
        <p:txBody>
          <a:bodyPr wrap="square" lIns="0" tIns="0" rIns="0" bIns="0">
            <a:spAutoFit/>
          </a:bodyPr>
          <a:lstStyle/>
          <a:p>
            <a:r>
              <a:rPr lang="en-CA" sz="1200" dirty="0">
                <a:latin typeface="Arial" pitchFamily="34" charset="0"/>
                <a:cs typeface="Arial" pitchFamily="34" charset="0"/>
              </a:rPr>
              <a:t>There are four types of Direct Purchase requests for PNG and five types for Oil Sands:</a:t>
            </a:r>
          </a:p>
          <a:p>
            <a:endParaRPr lang="en-CA" sz="1200" dirty="0">
              <a:latin typeface="Arial" pitchFamily="34" charset="0"/>
              <a:cs typeface="Arial" pitchFamily="34" charset="0"/>
            </a:endParaRPr>
          </a:p>
          <a:p>
            <a:pPr marL="685800" lvl="1" indent="-228600">
              <a:buFont typeface="+mj-lt"/>
              <a:buAutoNum type="arabicPeriod"/>
            </a:pPr>
            <a:r>
              <a:rPr lang="en-CA" sz="1200" dirty="0">
                <a:latin typeface="Arial" pitchFamily="34" charset="0"/>
                <a:cs typeface="Arial" pitchFamily="34" charset="0"/>
              </a:rPr>
              <a:t>The Portion type is where there is both Crown and non-crown mineral rights ownership in the spacing unit. If you control the freehold minerals by title or an active lease, you can lease the Crown portion. There are some restrictions which are explained in the Posting Rules. A statutory declaration is required by Alberta Energy as confirmation that you control the freehold minerals.</a:t>
            </a:r>
          </a:p>
          <a:p>
            <a:pPr marL="685800" lvl="1" indent="-228600">
              <a:buFont typeface="+mj-lt"/>
              <a:buAutoNum type="arabicPeriod"/>
            </a:pPr>
            <a:endParaRPr lang="en-CA" sz="1200" dirty="0">
              <a:latin typeface="Arial" pitchFamily="34" charset="0"/>
              <a:cs typeface="Arial" pitchFamily="34" charset="0"/>
            </a:endParaRPr>
          </a:p>
          <a:p>
            <a:pPr marL="685800" lvl="1" indent="-228600">
              <a:buFont typeface="+mj-lt"/>
              <a:buAutoNum type="arabicPeriod"/>
            </a:pPr>
            <a:r>
              <a:rPr lang="en-CA" sz="1200" dirty="0">
                <a:latin typeface="Arial" pitchFamily="34" charset="0"/>
                <a:cs typeface="Arial" pitchFamily="34" charset="0"/>
              </a:rPr>
              <a:t>The Complementing Rights type is where the lessee of an oil sands agreement can lease the associated natural gas rights that match the oil sands zones.</a:t>
            </a:r>
          </a:p>
          <a:p>
            <a:pPr marL="685800" lvl="1" indent="-228600">
              <a:buFont typeface="+mj-lt"/>
              <a:buAutoNum type="arabicPeriod"/>
            </a:pPr>
            <a:endParaRPr lang="en-CA" sz="1200" dirty="0">
              <a:latin typeface="Arial" pitchFamily="34" charset="0"/>
              <a:cs typeface="Arial" pitchFamily="34" charset="0"/>
            </a:endParaRPr>
          </a:p>
          <a:p>
            <a:pPr marL="685800" lvl="1" indent="-228600">
              <a:buFont typeface="+mj-lt"/>
              <a:buAutoNum type="arabicPeriod"/>
            </a:pPr>
            <a:r>
              <a:rPr lang="en-CA" sz="1200" dirty="0">
                <a:latin typeface="Arial" pitchFamily="34" charset="0"/>
                <a:cs typeface="Arial" pitchFamily="34" charset="0"/>
              </a:rPr>
              <a:t>The Single Substance type is where you have either the petroleum or the natural gas in an active agreement and you can ask Alberta Energy to lease you the other substance. Your existing agreement will be amended by adding the other substance.</a:t>
            </a:r>
          </a:p>
          <a:p>
            <a:pPr marL="685800" lvl="1" indent="-228600">
              <a:buFont typeface="+mj-lt"/>
              <a:buAutoNum type="arabicPeriod"/>
            </a:pPr>
            <a:endParaRPr lang="en-CA" sz="1200" dirty="0">
              <a:latin typeface="Arial" pitchFamily="34" charset="0"/>
              <a:cs typeface="Arial" pitchFamily="34" charset="0"/>
            </a:endParaRPr>
          </a:p>
          <a:p>
            <a:pPr marL="685800" lvl="1" indent="-228600">
              <a:buFont typeface="+mj-lt"/>
              <a:buAutoNum type="arabicPeriod"/>
            </a:pPr>
            <a:r>
              <a:rPr lang="en-CA" sz="1200" dirty="0">
                <a:latin typeface="Arial" pitchFamily="34" charset="0"/>
                <a:cs typeface="Arial" pitchFamily="34" charset="0"/>
              </a:rPr>
              <a:t>There is also a Miscellaneous type but that is only used if Alberta Energy instructs you to use this type</a:t>
            </a:r>
          </a:p>
          <a:p>
            <a:pPr marL="685800" lvl="1" indent="-228600">
              <a:buFont typeface="+mj-lt"/>
              <a:buAutoNum type="arabicPeriod"/>
            </a:pPr>
            <a:endParaRPr lang="en-CA" sz="1200" dirty="0">
              <a:latin typeface="Arial" pitchFamily="34" charset="0"/>
              <a:cs typeface="Arial" pitchFamily="34" charset="0"/>
            </a:endParaRPr>
          </a:p>
          <a:p>
            <a:pPr marL="685800" lvl="1" indent="-228600">
              <a:buFont typeface="+mj-lt"/>
              <a:buAutoNum type="arabicPeriod"/>
            </a:pPr>
            <a:r>
              <a:rPr lang="en-CA" sz="1200" dirty="0">
                <a:latin typeface="Arial" pitchFamily="34" charset="0"/>
                <a:cs typeface="Arial" pitchFamily="34" charset="0"/>
              </a:rPr>
              <a:t>The Road Allowance type is only used for Oil Sands agreements.   Lessees may request the direct purchase of Crown oil sands rights underlying statutory road allowances established by the Crown that fall within the Surface Mineable Area, if the road allowances are not included in their existing agreement.</a:t>
            </a:r>
          </a:p>
        </p:txBody>
      </p:sp>
      <p:sp>
        <p:nvSpPr>
          <p:cNvPr id="3" name="Rectangle 2"/>
          <p:cNvSpPr>
            <a:spLocks/>
          </p:cNvSpPr>
          <p:nvPr/>
        </p:nvSpPr>
        <p:spPr>
          <a:xfrm>
            <a:off x="7696200" y="857627"/>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2" action="ppaction://hlinksldjump"/>
              </a:rPr>
              <a:t>More Information (Pages 5 to 28)</a:t>
            </a:r>
            <a:endParaRPr lang="en-CA" sz="1200" b="1" dirty="0">
              <a:latin typeface="Arial" pitchFamily="34" charset="0"/>
              <a:cs typeface="Arial" pitchFamily="34" charset="0"/>
            </a:endParaRPr>
          </a:p>
        </p:txBody>
      </p:sp>
      <p:sp>
        <p:nvSpPr>
          <p:cNvPr id="5" name="Title 4"/>
          <p:cNvSpPr>
            <a:spLocks noGrp="1"/>
          </p:cNvSpPr>
          <p:nvPr>
            <p:ph type="title" idx="4294967295"/>
          </p:nvPr>
        </p:nvSpPr>
        <p:spPr>
          <a:xfrm>
            <a:off x="609600" y="685800"/>
            <a:ext cx="1828800" cy="655638"/>
          </a:xfrm>
        </p:spPr>
        <p:txBody>
          <a:bodyPr>
            <a:normAutofit/>
          </a:bodyPr>
          <a:lstStyle/>
          <a:p>
            <a:pPr algn="l"/>
            <a:r>
              <a:rPr lang="en-CA" sz="1600" b="1" dirty="0">
                <a:latin typeface="Arial" pitchFamily="34" charset="0"/>
                <a:cs typeface="Arial" pitchFamily="34" charset="0"/>
              </a:rPr>
              <a:t>Initiate Requests</a:t>
            </a:r>
          </a:p>
        </p:txBody>
      </p:sp>
    </p:spTree>
  </p:cSld>
  <p:clrMapOvr>
    <a:masterClrMapping/>
  </p:clrMapOvr>
  <p:transition spd="slow">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4556125" y="1432679"/>
            <a:ext cx="3368675" cy="4062651"/>
          </a:xfrm>
          <a:prstGeom prst="rect">
            <a:avLst/>
          </a:prstGeom>
        </p:spPr>
        <p:txBody>
          <a:bodyPr wrap="square" lIns="0" tIns="0" rIns="0" bIns="0">
            <a:spAutoFit/>
          </a:bodyPr>
          <a:lstStyle/>
          <a:p>
            <a:r>
              <a:rPr lang="en-CA" sz="1200" dirty="0">
                <a:latin typeface="Arial" pitchFamily="34" charset="0"/>
                <a:cs typeface="Arial" pitchFamily="34" charset="0"/>
              </a:rPr>
              <a:t>When Alberta Energy has finished processing your request, you will be notified that acceptance of the purchase price is required.</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The user that has the assigned Approver role can click on the Purchase Price tab and then select the Accept or Decline button. Selecting the Accept button informs Alberta Energy to proceed with your request and remove the funds from your bank account. Selecting the Decline button informs Alberta Energy to Client Withdraw your request.  </a:t>
            </a:r>
          </a:p>
          <a:p>
            <a:endParaRPr lang="en-CA" sz="1200" b="1" dirty="0">
              <a:latin typeface="Arial" pitchFamily="34" charset="0"/>
              <a:cs typeface="Arial" pitchFamily="34" charset="0"/>
            </a:endParaRPr>
          </a:p>
          <a:p>
            <a:r>
              <a:rPr lang="en-CA" sz="1200" b="1" dirty="0">
                <a:latin typeface="Arial" pitchFamily="34" charset="0"/>
                <a:cs typeface="Arial" pitchFamily="34" charset="0"/>
              </a:rPr>
              <a:t>Please note that if you do not accept the offer you will not be able to request the lands again through a Direct Purchase and can only request them for the Public Offering.</a:t>
            </a:r>
            <a:br>
              <a:rPr lang="en-CA" sz="1200" b="1" dirty="0">
                <a:latin typeface="Arial" pitchFamily="34" charset="0"/>
                <a:cs typeface="Arial" pitchFamily="34" charset="0"/>
              </a:rPr>
            </a:br>
            <a:br>
              <a:rPr lang="en-CA" sz="1200" dirty="0">
                <a:latin typeface="Arial" pitchFamily="34" charset="0"/>
                <a:cs typeface="Arial" pitchFamily="34" charset="0"/>
              </a:rPr>
            </a:br>
            <a:r>
              <a:rPr lang="en-CA" sz="1200" b="1" i="1" dirty="0">
                <a:latin typeface="Arial" pitchFamily="34" charset="0"/>
                <a:cs typeface="Arial" pitchFamily="34" charset="0"/>
              </a:rPr>
              <a:t>Tip:</a:t>
            </a:r>
            <a:r>
              <a:rPr lang="en-CA" sz="1200" i="1" dirty="0">
                <a:latin typeface="Arial" pitchFamily="34" charset="0"/>
                <a:cs typeface="Arial" pitchFamily="34" charset="0"/>
              </a:rPr>
              <a:t> </a:t>
            </a:r>
            <a:r>
              <a:rPr lang="en-CA" sz="1200" dirty="0">
                <a:latin typeface="Arial" pitchFamily="34" charset="0"/>
                <a:cs typeface="Arial" pitchFamily="34" charset="0"/>
              </a:rPr>
              <a:t>If the requestor accepting the purchase price and the </a:t>
            </a:r>
            <a:r>
              <a:rPr lang="en-CA" sz="1200" dirty="0" err="1">
                <a:latin typeface="Arial" pitchFamily="34" charset="0"/>
                <a:cs typeface="Arial" pitchFamily="34" charset="0"/>
              </a:rPr>
              <a:t>payor</a:t>
            </a:r>
            <a:r>
              <a:rPr lang="en-CA" sz="1200" dirty="0">
                <a:latin typeface="Arial" pitchFamily="34" charset="0"/>
                <a:cs typeface="Arial" pitchFamily="34" charset="0"/>
              </a:rPr>
              <a:t> are different, it is the requestor's responsibility to inform the </a:t>
            </a:r>
            <a:r>
              <a:rPr lang="en-CA" sz="1200" dirty="0" err="1">
                <a:latin typeface="Arial" pitchFamily="34" charset="0"/>
                <a:cs typeface="Arial" pitchFamily="34" charset="0"/>
              </a:rPr>
              <a:t>payor</a:t>
            </a:r>
            <a:r>
              <a:rPr lang="en-CA" sz="1200" dirty="0">
                <a:latin typeface="Arial" pitchFamily="34" charset="0"/>
                <a:cs typeface="Arial" pitchFamily="34" charset="0"/>
              </a:rPr>
              <a:t> that the money is being removed from his account.</a:t>
            </a:r>
          </a:p>
        </p:txBody>
      </p:sp>
      <p:pic>
        <p:nvPicPr>
          <p:cNvPr id="3" name="Picture 12" descr="Posting - Direct Purchase - Purchase Price Tab - graphic"/>
          <p:cNvPicPr>
            <a:picLocks noChangeArrowheads="1"/>
          </p:cNvPicPr>
          <p:nvPr/>
        </p:nvPicPr>
        <p:blipFill>
          <a:blip r:embed="rId2" cstate="print"/>
          <a:srcRect/>
          <a:stretch>
            <a:fillRect/>
          </a:stretch>
        </p:blipFill>
        <p:spPr bwMode="auto">
          <a:xfrm>
            <a:off x="346075" y="1422400"/>
            <a:ext cx="3844925" cy="3225800"/>
          </a:xfrm>
          <a:prstGeom prst="rect">
            <a:avLst/>
          </a:prstGeom>
          <a:noFill/>
        </p:spPr>
      </p:pic>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a:xfrm>
            <a:off x="609600" y="685800"/>
            <a:ext cx="2209800" cy="655638"/>
          </a:xfrm>
        </p:spPr>
        <p:txBody>
          <a:bodyPr>
            <a:normAutofit/>
          </a:bodyPr>
          <a:lstStyle/>
          <a:p>
            <a:pPr algn="l"/>
            <a:r>
              <a:rPr lang="en-CA" sz="1600" b="1" dirty="0">
                <a:latin typeface="Arial" pitchFamily="34" charset="0"/>
                <a:cs typeface="Arial" pitchFamily="34" charset="0"/>
              </a:rPr>
              <a:t>Purchase Price Tab</a:t>
            </a:r>
          </a:p>
        </p:txBody>
      </p:sp>
    </p:spTree>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p:cNvSpPr>
          <p:nvPr/>
        </p:nvSpPr>
        <p:spPr>
          <a:xfrm>
            <a:off x="990600" y="2244804"/>
            <a:ext cx="7391400" cy="1107996"/>
          </a:xfrm>
          <a:prstGeom prst="rect">
            <a:avLst/>
          </a:prstGeom>
        </p:spPr>
        <p:txBody>
          <a:bodyPr wrap="square" lIns="0" tIns="0" rIns="0" bIns="0">
            <a:spAutoFit/>
          </a:bodyPr>
          <a:lstStyle/>
          <a:p>
            <a:r>
              <a:rPr lang="en-CA" sz="1200" dirty="0">
                <a:latin typeface="Arial" pitchFamily="34" charset="0"/>
                <a:cs typeface="Arial" pitchFamily="34" charset="0"/>
              </a:rPr>
              <a:t>When Alberta Energy has completed your request, the Designated Representative can retrieve the agreement document by opening the Request Status folder on the main menu.</a:t>
            </a:r>
            <a:br>
              <a:rPr lang="en-CA" sz="1200" dirty="0">
                <a:latin typeface="Arial" pitchFamily="34" charset="0"/>
                <a:cs typeface="Arial" pitchFamily="34" charset="0"/>
              </a:rPr>
            </a:br>
            <a:br>
              <a:rPr lang="en-CA" sz="1200" dirty="0">
                <a:latin typeface="Arial" pitchFamily="34" charset="0"/>
                <a:cs typeface="Arial" pitchFamily="34" charset="0"/>
              </a:rPr>
            </a:br>
            <a:r>
              <a:rPr lang="en-CA" sz="1200" dirty="0">
                <a:latin typeface="Arial" pitchFamily="34" charset="0"/>
                <a:cs typeface="Arial" pitchFamily="34" charset="0"/>
              </a:rPr>
              <a:t>All agreements will be removed from the Request Status folder based on your Site Administrator's Account Preferences Setting - Delete requests after X days. If you wish to keep the agreement you must save the file to your own system.</a:t>
            </a:r>
          </a:p>
        </p:txBody>
      </p:sp>
      <p:sp>
        <p:nvSpPr>
          <p:cNvPr id="4" name="Title 3"/>
          <p:cNvSpPr>
            <a:spLocks noGrp="1"/>
          </p:cNvSpPr>
          <p:nvPr>
            <p:ph type="title" idx="4294967295"/>
          </p:nvPr>
        </p:nvSpPr>
        <p:spPr>
          <a:xfrm>
            <a:off x="533400" y="685800"/>
            <a:ext cx="3200400" cy="731838"/>
          </a:xfrm>
        </p:spPr>
        <p:txBody>
          <a:bodyPr>
            <a:normAutofit/>
          </a:bodyPr>
          <a:lstStyle/>
          <a:p>
            <a:pPr algn="l"/>
            <a:r>
              <a:rPr lang="en-CA" sz="1600" b="1" dirty="0">
                <a:latin typeface="Arial" pitchFamily="34" charset="0"/>
                <a:cs typeface="Arial" pitchFamily="34" charset="0"/>
              </a:rPr>
              <a:t>Retrieve Agreement Document</a:t>
            </a:r>
          </a:p>
        </p:txBody>
      </p:sp>
    </p:spTree>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622427-1153-472C-9935-AA5D859D5C62}"/>
              </a:ext>
            </a:extLst>
          </p:cNvPr>
          <p:cNvSpPr/>
          <p:nvPr/>
        </p:nvSpPr>
        <p:spPr>
          <a:xfrm>
            <a:off x="533400" y="1890117"/>
            <a:ext cx="8153400" cy="2523768"/>
          </a:xfrm>
          <a:prstGeom prst="rect">
            <a:avLst/>
          </a:prstGeom>
        </p:spPr>
        <p:txBody>
          <a:bodyPr wrap="square">
            <a:spAutoFit/>
          </a:bodyPr>
          <a:lstStyle/>
          <a:p>
            <a:pPr algn="ctr">
              <a:spcBef>
                <a:spcPct val="20000"/>
              </a:spcBef>
            </a:pPr>
            <a:r>
              <a:rPr lang="en-US" sz="3200" dirty="0">
                <a:latin typeface="Arial" panose="020B0604020202020204" pitchFamily="34" charset="0"/>
              </a:rPr>
              <a:t>Resources</a:t>
            </a:r>
          </a:p>
          <a:p>
            <a:pPr algn="ctr"/>
            <a:endParaRPr lang="en-US" dirty="0"/>
          </a:p>
          <a:p>
            <a:r>
              <a:rPr lang="en-US" dirty="0">
                <a:hlinkClick r:id="rId2"/>
              </a:rPr>
              <a:t>ETS Support and Online Learning </a:t>
            </a:r>
            <a:r>
              <a:rPr lang="en-US" dirty="0"/>
              <a:t>provides access to relevant guides, course and other information</a:t>
            </a:r>
          </a:p>
          <a:p>
            <a:endParaRPr lang="en-US" dirty="0"/>
          </a:p>
          <a:p>
            <a:r>
              <a:rPr lang="en-US" dirty="0"/>
              <a:t>If you have questions, please contact  </a:t>
            </a:r>
          </a:p>
          <a:p>
            <a:r>
              <a:rPr lang="en-US" dirty="0"/>
              <a:t>for PNG:  </a:t>
            </a:r>
            <a:r>
              <a:rPr lang="en-US" dirty="0">
                <a:hlinkClick r:id="rId3"/>
              </a:rPr>
              <a:t>Postings.Energy@gov.ab.ca</a:t>
            </a:r>
            <a:r>
              <a:rPr lang="en-US" dirty="0"/>
              <a:t> or the Sales Helpdesk at (780)644-2300 or  </a:t>
            </a:r>
          </a:p>
          <a:p>
            <a:r>
              <a:rPr lang="en-US" dirty="0"/>
              <a:t>for Oil Sands: </a:t>
            </a:r>
            <a:r>
              <a:rPr lang="en-US" dirty="0">
                <a:hlinkClick r:id="rId4"/>
              </a:rPr>
              <a:t>OSTenure@gov.ab.ca</a:t>
            </a:r>
            <a:endParaRPr lang="en-US" dirty="0"/>
          </a:p>
        </p:txBody>
      </p:sp>
    </p:spTree>
    <p:extLst>
      <p:ext uri="{BB962C8B-B14F-4D97-AF65-F5344CB8AC3E}">
        <p14:creationId xmlns:p14="http://schemas.microsoft.com/office/powerpoint/2010/main" val="634492804"/>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p:cNvSpPr>
          <p:nvPr/>
        </p:nvSpPr>
        <p:spPr>
          <a:xfrm>
            <a:off x="6572250" y="952501"/>
            <a:ext cx="52900" cy="215444"/>
          </a:xfrm>
          <a:prstGeom prst="rect">
            <a:avLst/>
          </a:prstGeom>
        </p:spPr>
        <p:txBody>
          <a:bodyPr wrap="square" lIns="0" tIns="0" rIns="0" bIns="0">
            <a:spAutoFit/>
          </a:bodyPr>
          <a:lstStyle/>
          <a:p>
            <a:r>
              <a:rPr lang="en-CA" sz="1400" b="1" i="1"/>
              <a:t> </a:t>
            </a:r>
          </a:p>
        </p:txBody>
      </p:sp>
      <p:sp>
        <p:nvSpPr>
          <p:cNvPr id="6" name="Title 5"/>
          <p:cNvSpPr>
            <a:spLocks noGrp="1"/>
          </p:cNvSpPr>
          <p:nvPr>
            <p:ph type="title" idx="4294967295"/>
          </p:nvPr>
        </p:nvSpPr>
        <p:spPr/>
        <p:txBody>
          <a:bodyPr>
            <a:normAutofit/>
          </a:bodyPr>
          <a:lstStyle/>
          <a:p>
            <a:r>
              <a:rPr lang="en-CA" sz="100" dirty="0">
                <a:solidFill>
                  <a:schemeClr val="bg1"/>
                </a:solidFill>
              </a:rPr>
              <a:t>Conclusion</a:t>
            </a:r>
          </a:p>
        </p:txBody>
      </p:sp>
      <p:sp>
        <p:nvSpPr>
          <p:cNvPr id="7" name="Text Box 5"/>
          <p:cNvSpPr txBox="1">
            <a:spLocks noChangeArrowheads="1"/>
          </p:cNvSpPr>
          <p:nvPr/>
        </p:nvSpPr>
        <p:spPr bwMode="auto">
          <a:xfrm>
            <a:off x="152400" y="1143000"/>
            <a:ext cx="5715000" cy="247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200" b="1" i="0" u="none" strike="noStrike" cap="none" normalizeH="0" baseline="0" dirty="0">
                <a:ln>
                  <a:noFill/>
                </a:ln>
                <a:solidFill>
                  <a:srgbClr val="2160AD"/>
                </a:solidFill>
                <a:effectLst/>
                <a:latin typeface="Freestyle Script" pitchFamily="66" charset="0"/>
                <a:cs typeface="Arial" pitchFamily="34" charset="0"/>
              </a:rPr>
              <a:t>Congratulations!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You have completed the </a:t>
            </a:r>
            <a:r>
              <a:rPr lang="en-US" b="1" dirty="0">
                <a:solidFill>
                  <a:srgbClr val="2160AD"/>
                </a:solidFill>
                <a:latin typeface="Arial" pitchFamily="34" charset="0"/>
                <a:cs typeface="Arial" pitchFamily="34" charset="0"/>
              </a:rPr>
              <a:t>ETS – Direct Purchase Request</a:t>
            </a:r>
            <a:endParaRPr kumimoji="0" lang="en-US" sz="1800" b="1" i="0" u="none" strike="noStrike" cap="none" normalizeH="0" baseline="0" dirty="0">
              <a:ln>
                <a:noFill/>
              </a:ln>
              <a:solidFill>
                <a:srgbClr val="2160AD"/>
              </a:solidFill>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2160AD"/>
                </a:solidFill>
                <a:effectLst/>
                <a:latin typeface="Arial" pitchFamily="34" charset="0"/>
                <a:cs typeface="Arial" pitchFamily="34" charset="0"/>
              </a:rPr>
              <a:t>Online Training Course</a:t>
            </a:r>
            <a:endParaRPr kumimoji="0" lang="en-US" sz="1800" b="0" i="0" u="none" strike="noStrike" cap="none" normalizeH="0" baseline="0" dirty="0">
              <a:ln>
                <a:noFill/>
              </a:ln>
              <a:solidFill>
                <a:srgbClr val="2160AD"/>
              </a:solidFill>
              <a:effectLst/>
              <a:latin typeface="Arial" pitchFamily="34" charset="0"/>
              <a:cs typeface="Arial" pitchFamily="34" charset="0"/>
            </a:endParaRPr>
          </a:p>
        </p:txBody>
      </p:sp>
      <p:sp>
        <p:nvSpPr>
          <p:cNvPr id="8" name="Text Box 3"/>
          <p:cNvSpPr txBox="1">
            <a:spLocks noChangeArrowheads="1"/>
          </p:cNvSpPr>
          <p:nvPr/>
        </p:nvSpPr>
        <p:spPr bwMode="auto">
          <a:xfrm>
            <a:off x="76200" y="3352800"/>
            <a:ext cx="5451475"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DBF5F9"/>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000000"/>
              </a:solidFill>
              <a:effectLst/>
              <a:latin typeface="Arial" pitchFamily="34" charset="0"/>
              <a:cs typeface="Arial" pitchFamily="34" charset="0"/>
            </a:endParaRPr>
          </a:p>
          <a:p>
            <a:pPr lvl="0" algn="ctr" fontAlgn="base">
              <a:spcBef>
                <a:spcPct val="0"/>
              </a:spcBef>
              <a:spcAft>
                <a:spcPct val="0"/>
              </a:spcAft>
            </a:pPr>
            <a:r>
              <a:rPr lang="en-CA" sz="1400" dirty="0">
                <a:solidFill>
                  <a:srgbClr val="0070C0"/>
                </a:solidFill>
                <a:latin typeface="Arial" pitchFamily="34" charset="0"/>
                <a:cs typeface="Arial" pitchFamily="34" charset="0"/>
              </a:rPr>
              <a:t>Please proceed to the subsequent modules detailing other functionality of the Posting application.</a:t>
            </a:r>
            <a:br>
              <a:rPr lang="en-CA" sz="1400" dirty="0">
                <a:solidFill>
                  <a:srgbClr val="0070C0"/>
                </a:solidFill>
                <a:latin typeface="Arial" pitchFamily="34" charset="0"/>
                <a:cs typeface="Arial" pitchFamily="34" charset="0"/>
              </a:rPr>
            </a:br>
            <a:br>
              <a:rPr lang="en-CA" sz="1400" dirty="0">
                <a:solidFill>
                  <a:srgbClr val="0070C0"/>
                </a:solidFill>
                <a:latin typeface="Arial" pitchFamily="34" charset="0"/>
                <a:cs typeface="Arial" pitchFamily="34" charset="0"/>
              </a:rPr>
            </a:br>
            <a:r>
              <a:rPr lang="en-CA" sz="1400" dirty="0">
                <a:solidFill>
                  <a:srgbClr val="0070C0"/>
                </a:solidFill>
                <a:latin typeface="Arial" pitchFamily="34" charset="0"/>
                <a:cs typeface="Arial" pitchFamily="34" charset="0"/>
              </a:rPr>
              <a:t>If you have any comments or questions on this training module, please forward them to the following email address: </a:t>
            </a:r>
            <a:br>
              <a:rPr lang="en-CA" sz="1400" dirty="0">
                <a:solidFill>
                  <a:srgbClr val="0070C0"/>
                </a:solidFill>
                <a:latin typeface="Arial" pitchFamily="34" charset="0"/>
                <a:cs typeface="Arial" pitchFamily="34" charset="0"/>
              </a:rPr>
            </a:br>
            <a:br>
              <a:rPr lang="en-CA" sz="1400">
                <a:solidFill>
                  <a:srgbClr val="0070C0"/>
                </a:solidFill>
                <a:latin typeface="Arial" pitchFamily="34" charset="0"/>
                <a:cs typeface="Arial" pitchFamily="34" charset="0"/>
              </a:rPr>
            </a:br>
            <a:r>
              <a:rPr lang="en-CA" sz="1400">
                <a:solidFill>
                  <a:srgbClr val="0070C0"/>
                </a:solidFill>
                <a:latin typeface="Arial" pitchFamily="34" charset="0"/>
                <a:cs typeface="Arial" pitchFamily="34" charset="0"/>
                <a:hlinkClick r:id="rId2"/>
              </a:rPr>
              <a:t>Postings.Energy@gov.ab.ca</a:t>
            </a:r>
            <a:endParaRPr lang="en-CA" sz="1400" dirty="0">
              <a:solidFill>
                <a:srgbClr val="0070C0"/>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975" y="1193800"/>
            <a:ext cx="4035425"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503" y="2662619"/>
            <a:ext cx="5981700" cy="360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D8495E84-26EC-4252-9EAF-5AF28E967472}"/>
              </a:ext>
            </a:extLst>
          </p:cNvPr>
          <p:cNvPicPr>
            <a:picLocks noChangeAspect="1"/>
          </p:cNvPicPr>
          <p:nvPr/>
        </p:nvPicPr>
        <p:blipFill>
          <a:blip r:embed="rId5"/>
          <a:stretch>
            <a:fillRect/>
          </a:stretch>
        </p:blipFill>
        <p:spPr>
          <a:xfrm>
            <a:off x="3001478" y="5505893"/>
            <a:ext cx="780248" cy="616940"/>
          </a:xfrm>
          <a:prstGeom prst="rect">
            <a:avLst/>
          </a:prstGeom>
        </p:spPr>
      </p:pic>
      <p:pic>
        <p:nvPicPr>
          <p:cNvPr id="5" name="Picture 4"/>
          <p:cNvPicPr>
            <a:picLocks noChangeAspect="1"/>
          </p:cNvPicPr>
          <p:nvPr/>
        </p:nvPicPr>
        <p:blipFill>
          <a:blip r:embed="rId6"/>
          <a:stretch>
            <a:fillRect/>
          </a:stretch>
        </p:blipFill>
        <p:spPr>
          <a:xfrm>
            <a:off x="47012" y="1025996"/>
            <a:ext cx="2801576" cy="3460011"/>
          </a:xfrm>
          <a:prstGeom prst="rect">
            <a:avLst/>
          </a:prstGeom>
        </p:spPr>
      </p:pic>
      <p:pic>
        <p:nvPicPr>
          <p:cNvPr id="7" name="Picture 6"/>
          <p:cNvPicPr>
            <a:picLocks noChangeAspect="1"/>
          </p:cNvPicPr>
          <p:nvPr/>
        </p:nvPicPr>
        <p:blipFill>
          <a:blip r:embed="rId7"/>
          <a:stretch>
            <a:fillRect/>
          </a:stretch>
        </p:blipFill>
        <p:spPr>
          <a:xfrm>
            <a:off x="3950253" y="914400"/>
            <a:ext cx="3886200" cy="1657079"/>
          </a:xfrm>
          <a:prstGeom prst="rect">
            <a:avLst/>
          </a:prstGeom>
        </p:spPr>
      </p:pic>
    </p:spTree>
    <p:extLst>
      <p:ext uri="{BB962C8B-B14F-4D97-AF65-F5344CB8AC3E}">
        <p14:creationId xmlns:p14="http://schemas.microsoft.com/office/powerpoint/2010/main" val="94189613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56943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84956"/>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35AD69B6-4258-49DA-B308-2B6A1EAA981F}"/>
              </a:ext>
            </a:extLst>
          </p:cNvPr>
          <p:cNvPicPr>
            <a:picLocks noChangeAspect="1"/>
          </p:cNvPicPr>
          <p:nvPr/>
        </p:nvPicPr>
        <p:blipFill>
          <a:blip r:embed="rId5"/>
          <a:stretch>
            <a:fillRect/>
          </a:stretch>
        </p:blipFill>
        <p:spPr>
          <a:xfrm>
            <a:off x="3696100" y="5617660"/>
            <a:ext cx="799700" cy="632321"/>
          </a:xfrm>
          <a:prstGeom prst="rect">
            <a:avLst/>
          </a:prstGeom>
        </p:spPr>
      </p:pic>
      <p:pic>
        <p:nvPicPr>
          <p:cNvPr id="3" name="Picture 2">
            <a:extLst>
              <a:ext uri="{FF2B5EF4-FFF2-40B4-BE49-F238E27FC236}">
                <a16:creationId xmlns:a16="http://schemas.microsoft.com/office/drawing/2014/main" id="{8831B968-299D-4E30-A2C2-4540E4884F87}"/>
              </a:ext>
            </a:extLst>
          </p:cNvPr>
          <p:cNvPicPr>
            <a:picLocks noChangeAspect="1"/>
          </p:cNvPicPr>
          <p:nvPr/>
        </p:nvPicPr>
        <p:blipFill>
          <a:blip r:embed="rId5"/>
          <a:stretch>
            <a:fillRect/>
          </a:stretch>
        </p:blipFill>
        <p:spPr>
          <a:xfrm>
            <a:off x="127381" y="3453865"/>
            <a:ext cx="770965" cy="609600"/>
          </a:xfrm>
          <a:prstGeom prst="rect">
            <a:avLst/>
          </a:prstGeom>
        </p:spPr>
      </p:pic>
    </p:spTree>
    <p:extLst>
      <p:ext uri="{BB962C8B-B14F-4D97-AF65-F5344CB8AC3E}">
        <p14:creationId xmlns:p14="http://schemas.microsoft.com/office/powerpoint/2010/main" val="262586788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316279"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044722"/>
            <a:ext cx="5448300" cy="3279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4FA7EE0D-7061-400A-BDC3-B397F673C095}"/>
              </a:ext>
            </a:extLst>
          </p:cNvPr>
          <p:cNvPicPr>
            <a:picLocks noChangeAspect="1"/>
          </p:cNvPicPr>
          <p:nvPr/>
        </p:nvPicPr>
        <p:blipFill>
          <a:blip r:embed="rId5"/>
          <a:stretch>
            <a:fillRect/>
          </a:stretch>
        </p:blipFill>
        <p:spPr>
          <a:xfrm>
            <a:off x="3586213" y="5656331"/>
            <a:ext cx="713201" cy="563926"/>
          </a:xfrm>
          <a:prstGeom prst="rect">
            <a:avLst/>
          </a:prstGeom>
        </p:spPr>
      </p:pic>
      <p:pic>
        <p:nvPicPr>
          <p:cNvPr id="3" name="Picture 2">
            <a:extLst>
              <a:ext uri="{FF2B5EF4-FFF2-40B4-BE49-F238E27FC236}">
                <a16:creationId xmlns:a16="http://schemas.microsoft.com/office/drawing/2014/main" id="{F8349B62-B41F-4775-8C73-91A6ECF43344}"/>
              </a:ext>
            </a:extLst>
          </p:cNvPr>
          <p:cNvPicPr>
            <a:picLocks noChangeAspect="1"/>
          </p:cNvPicPr>
          <p:nvPr/>
        </p:nvPicPr>
        <p:blipFill>
          <a:blip r:embed="rId5"/>
          <a:stretch>
            <a:fillRect/>
          </a:stretch>
        </p:blipFill>
        <p:spPr>
          <a:xfrm>
            <a:off x="114300" y="3352800"/>
            <a:ext cx="723900" cy="572386"/>
          </a:xfrm>
          <a:prstGeom prst="rect">
            <a:avLst/>
          </a:prstGeom>
        </p:spPr>
      </p:pic>
      <p:pic>
        <p:nvPicPr>
          <p:cNvPr id="7" name="Picture 6">
            <a:extLst>
              <a:ext uri="{FF2B5EF4-FFF2-40B4-BE49-F238E27FC236}">
                <a16:creationId xmlns:a16="http://schemas.microsoft.com/office/drawing/2014/main" id="{2781A7CD-68EA-49D8-853F-409A5F821B38}"/>
              </a:ext>
            </a:extLst>
          </p:cNvPr>
          <p:cNvPicPr>
            <a:picLocks noChangeAspect="1"/>
          </p:cNvPicPr>
          <p:nvPr/>
        </p:nvPicPr>
        <p:blipFill>
          <a:blip r:embed="rId6"/>
          <a:stretch>
            <a:fillRect/>
          </a:stretch>
        </p:blipFill>
        <p:spPr>
          <a:xfrm>
            <a:off x="5943600" y="5029200"/>
            <a:ext cx="990600" cy="130705"/>
          </a:xfrm>
          <a:prstGeom prst="rect">
            <a:avLst/>
          </a:prstGeom>
        </p:spPr>
      </p:pic>
    </p:spTree>
    <p:extLst>
      <p:ext uri="{BB962C8B-B14F-4D97-AF65-F5344CB8AC3E}">
        <p14:creationId xmlns:p14="http://schemas.microsoft.com/office/powerpoint/2010/main" val="207877860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03732"/>
            <a:ext cx="5334000" cy="321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868625"/>
            <a:ext cx="5867400" cy="35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7D719D41-15DB-45B6-9BCD-25E02416CA2E}"/>
              </a:ext>
            </a:extLst>
          </p:cNvPr>
          <p:cNvPicPr>
            <a:picLocks noChangeAspect="1"/>
          </p:cNvPicPr>
          <p:nvPr/>
        </p:nvPicPr>
        <p:blipFill>
          <a:blip r:embed="rId5"/>
          <a:stretch>
            <a:fillRect/>
          </a:stretch>
        </p:blipFill>
        <p:spPr>
          <a:xfrm>
            <a:off x="3200400" y="5597751"/>
            <a:ext cx="894014" cy="706895"/>
          </a:xfrm>
          <a:prstGeom prst="rect">
            <a:avLst/>
          </a:prstGeom>
        </p:spPr>
      </p:pic>
      <p:pic>
        <p:nvPicPr>
          <p:cNvPr id="3" name="Picture 2">
            <a:extLst>
              <a:ext uri="{FF2B5EF4-FFF2-40B4-BE49-F238E27FC236}">
                <a16:creationId xmlns:a16="http://schemas.microsoft.com/office/drawing/2014/main" id="{F79A48EF-E3DE-4F6F-932D-9D52544DBD4F}"/>
              </a:ext>
            </a:extLst>
          </p:cNvPr>
          <p:cNvPicPr>
            <a:picLocks noChangeAspect="1"/>
          </p:cNvPicPr>
          <p:nvPr/>
        </p:nvPicPr>
        <p:blipFill>
          <a:blip r:embed="rId5"/>
          <a:stretch>
            <a:fillRect/>
          </a:stretch>
        </p:blipFill>
        <p:spPr>
          <a:xfrm>
            <a:off x="94218" y="3428999"/>
            <a:ext cx="853107" cy="674550"/>
          </a:xfrm>
          <a:prstGeom prst="rect">
            <a:avLst/>
          </a:prstGeom>
        </p:spPr>
      </p:pic>
    </p:spTree>
    <p:extLst>
      <p:ext uri="{BB962C8B-B14F-4D97-AF65-F5344CB8AC3E}">
        <p14:creationId xmlns:p14="http://schemas.microsoft.com/office/powerpoint/2010/main" val="282477487"/>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5105400" cy="30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067659"/>
            <a:ext cx="5410200" cy="32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p:cNvSpPr>
          <p:nvPr/>
        </p:nvSpPr>
        <p:spPr>
          <a:xfrm>
            <a:off x="152400" y="5951199"/>
            <a:ext cx="1295400" cy="369332"/>
          </a:xfrm>
          <a:prstGeom prst="rect">
            <a:avLst/>
          </a:prstGeom>
        </p:spPr>
        <p:txBody>
          <a:bodyPr wrap="square" lIns="0" tIns="0" rIns="0" bIns="0">
            <a:spAutoFit/>
          </a:bodyPr>
          <a:lstStyle/>
          <a:p>
            <a:r>
              <a:rPr lang="en-CA" sz="1200" b="1" dirty="0">
                <a:latin typeface="Arial" pitchFamily="34" charset="0"/>
                <a:cs typeface="Arial" pitchFamily="34" charset="0"/>
                <a:hlinkClick r:id="rId4" action="ppaction://hlinksldjump"/>
              </a:rPr>
              <a:t>Back to Initiate Requests</a:t>
            </a:r>
            <a:endParaRPr lang="en-CA" sz="1200" b="1" dirty="0">
              <a:latin typeface="Arial" pitchFamily="34" charset="0"/>
              <a:cs typeface="Arial" pitchFamily="34" charset="0"/>
            </a:endParaRPr>
          </a:p>
        </p:txBody>
      </p:sp>
      <p:pic>
        <p:nvPicPr>
          <p:cNvPr id="2" name="Picture 1">
            <a:extLst>
              <a:ext uri="{FF2B5EF4-FFF2-40B4-BE49-F238E27FC236}">
                <a16:creationId xmlns:a16="http://schemas.microsoft.com/office/drawing/2014/main" id="{24F47B4D-61A7-4642-9C5B-B6A612805CF7}"/>
              </a:ext>
            </a:extLst>
          </p:cNvPr>
          <p:cNvPicPr>
            <a:picLocks noChangeAspect="1"/>
          </p:cNvPicPr>
          <p:nvPr/>
        </p:nvPicPr>
        <p:blipFill>
          <a:blip r:embed="rId5"/>
          <a:stretch>
            <a:fillRect/>
          </a:stretch>
        </p:blipFill>
        <p:spPr>
          <a:xfrm>
            <a:off x="3757862" y="5631233"/>
            <a:ext cx="809325" cy="639931"/>
          </a:xfrm>
          <a:prstGeom prst="rect">
            <a:avLst/>
          </a:prstGeom>
        </p:spPr>
      </p:pic>
      <p:pic>
        <p:nvPicPr>
          <p:cNvPr id="3" name="Picture 2">
            <a:extLst>
              <a:ext uri="{FF2B5EF4-FFF2-40B4-BE49-F238E27FC236}">
                <a16:creationId xmlns:a16="http://schemas.microsoft.com/office/drawing/2014/main" id="{FA29F1BF-23B1-474C-8188-4630C125C7E1}"/>
              </a:ext>
            </a:extLst>
          </p:cNvPr>
          <p:cNvPicPr>
            <a:picLocks noChangeAspect="1"/>
          </p:cNvPicPr>
          <p:nvPr/>
        </p:nvPicPr>
        <p:blipFill>
          <a:blip r:embed="rId5"/>
          <a:stretch>
            <a:fillRect/>
          </a:stretch>
        </p:blipFill>
        <p:spPr>
          <a:xfrm>
            <a:off x="144723" y="3276600"/>
            <a:ext cx="655377" cy="518205"/>
          </a:xfrm>
          <a:prstGeom prst="rect">
            <a:avLst/>
          </a:prstGeom>
        </p:spPr>
      </p:pic>
    </p:spTree>
    <p:extLst>
      <p:ext uri="{BB962C8B-B14F-4D97-AF65-F5344CB8AC3E}">
        <p14:creationId xmlns:p14="http://schemas.microsoft.com/office/powerpoint/2010/main" val="1376296911"/>
      </p:ext>
    </p:extLst>
  </p:cSld>
  <p:clrMapOvr>
    <a:masterClrMapping/>
  </p:clrMapOvr>
  <p:transition spd="slow">
    <p:wipe dir="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8dedacd1-8ed8-4364-83a4-3ca25ad2d993"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ide_x0020_Me xmlns="cd3b5d7d-85b8-485a-94e1-bd5df7614905">false</Hide_x0020_Me>
    <Audience1 xmlns="d317fc56-cd2a-4fee-83bf-2acf5d88d7a0"/>
    <EOL_x0020_Thumbnail xmlns="d317fc56-cd2a-4fee-83bf-2acf5d88d7a0">&lt;img alt="" src="/PublishingImages/Pages/Presenation.png" style="BORDER&amp;#58;0px solid;" /&gt;</EOL_x0020_Thumbnail>
    <Order1 xmlns="d317fc56-cd2a-4fee-83bf-2acf5d88d7a0">07</Order1>
    <Course_x0020_Description xmlns="d317fc56-cd2a-4fee-83bf-2acf5d88d7a0">In this module, you will learn how to, Add/Change Direct Purchase Request Detail, Add Parcel of Land using any of the available options.</Course_x0020_Description>
    <Module xmlns="d317fc56-cd2a-4fee-83bf-2acf5d88d7a0">Module</Module>
    <Area xmlns="d317fc56-cd2a-4fee-83bf-2acf5d88d7a0">Postings</Area>
    <Area_x0020_2 xmlns="1509703c-35a2-4cc5-bc03-45b4c99b43c1">Main Page</Area_x0020_2>
    <Course_x0020_Description2 xmlns="1509703c-35a2-4cc5-bc03-45b4c99b43c1" xsi:nil="true"/>
  </documentManagement>
</p:properties>
</file>

<file path=customXml/item4.xml><?xml version="1.0" encoding="utf-8"?>
<ct:contentTypeSchema xmlns:ct="http://schemas.microsoft.com/office/2006/metadata/contentType" xmlns:ma="http://schemas.microsoft.com/office/2006/metadata/properties/metaAttributes" ct:_="" ma:_="" ma:contentTypeName="General Course" ma:contentTypeID="0x0101004CF9B3243FA46A47A5D45CADF07EB49500869333630F2EE44D93EB5262DF3C44F2" ma:contentTypeVersion="11" ma:contentTypeDescription="This is the base content type for all of the courses." ma:contentTypeScope="" ma:versionID="c604288cd4f6bd19e3eda76a8a050d32">
  <xsd:schema xmlns:xsd="http://www.w3.org/2001/XMLSchema" xmlns:xs="http://www.w3.org/2001/XMLSchema" xmlns:p="http://schemas.microsoft.com/office/2006/metadata/properties" xmlns:ns2="d317fc56-cd2a-4fee-83bf-2acf5d88d7a0" xmlns:ns3="cd3b5d7d-85b8-485a-94e1-bd5df7614905" xmlns:ns4="e6d83808-03cb-4f3c-af89-207626cead88" xmlns:ns5="1509703c-35a2-4cc5-bc03-45b4c99b43c1" targetNamespace="http://schemas.microsoft.com/office/2006/metadata/properties" ma:root="true" ma:fieldsID="b1f7dacc3d924f099186cce2e07bebea" ns2:_="" ns3:_="" ns4:_="" ns5:_="">
    <xsd:import namespace="d317fc56-cd2a-4fee-83bf-2acf5d88d7a0"/>
    <xsd:import namespace="cd3b5d7d-85b8-485a-94e1-bd5df7614905"/>
    <xsd:import namespace="e6d83808-03cb-4f3c-af89-207626cead88"/>
    <xsd:import namespace="1509703c-35a2-4cc5-bc03-45b4c99b43c1"/>
    <xsd:element name="properties">
      <xsd:complexType>
        <xsd:sequence>
          <xsd:element name="documentManagement">
            <xsd:complexType>
              <xsd:all>
                <xsd:element ref="ns2:Area"/>
                <xsd:element ref="ns2:Module"/>
                <xsd:element ref="ns2:Course_x0020_Description" minOccurs="0"/>
                <xsd:element ref="ns2:Order1" minOccurs="0"/>
                <xsd:element ref="ns2:Audience1" minOccurs="0"/>
                <xsd:element ref="ns3:Hide_x0020_Me" minOccurs="0"/>
                <xsd:element ref="ns2:EOL_x0020_Thumbnail" minOccurs="0"/>
                <xsd:element ref="ns4:SharedWithUsers" minOccurs="0"/>
                <xsd:element ref="ns5:Area_x0020_2" minOccurs="0"/>
                <xsd:element ref="ns5:Course_x0020_Description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17fc56-cd2a-4fee-83bf-2acf5d88d7a0" elementFormDefault="qualified">
    <xsd:import namespace="http://schemas.microsoft.com/office/2006/documentManagement/types"/>
    <xsd:import namespace="http://schemas.microsoft.com/office/infopath/2007/PartnerControls"/>
    <xsd:element name="Area" ma:index="8" ma:displayName="Area" ma:description="This will define the area of the Learning material." ma:format="Dropdown" ma:internalName="Area">
      <xsd:simpleType>
        <xsd:restriction base="dms:Choice">
          <xsd:enumeration value="Main Page"/>
          <xsd:enumeration value="Accounts (ETS) Administration"/>
          <xsd:enumeration value="Agreement Management"/>
          <xsd:enumeration value="Air"/>
          <xsd:enumeration value="Assignments"/>
          <xsd:enumeration value="Bidding"/>
          <xsd:enumeration value="Carbon Sequestration Tenure​​​​"/>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Module" ma:index="9" ma:displayName="Module" ma:description="Select the module type" ma:format="Dropdown" ma:internalName="Module">
      <xsd:simpleType>
        <xsd:restriction base="dms:Choice">
          <xsd:enumeration value="Industry Module"/>
          <xsd:enumeration value="DoE Module"/>
          <xsd:enumeration value="CARE Reporting"/>
          <xsd:enumeration value="Royalty Reporting"/>
          <xsd:enumeration value="Royalty Reporting Process and Royalty Reports"/>
          <xsd:enumeration value="Royalty Business"/>
          <xsd:enumeration value="OSR Projects"/>
          <xsd:enumeration value="OASIS"/>
          <xsd:enumeration value="Module"/>
          <xsd:enumeration value="Acts And Regulations"/>
          <xsd:enumeration value="Project Application"/>
          <xsd:enumeration value="AMD Reporting Forms - Version 2.0 Changes - October 31, 2018"/>
          <xsd:enumeration value="Supplemental Reporting"/>
          <xsd:enumeration value="Supplemental Reporting Submission and Audit Processes"/>
        </xsd:restriction>
      </xsd:simpleType>
    </xsd:element>
    <xsd:element name="Course_x0020_Description" ma:index="10" nillable="true" ma:displayName="Course Description" ma:description="Description of what the course is about." ma:internalName="Course_x0020_Description" ma:readOnly="false">
      <xsd:simpleType>
        <xsd:restriction base="dms:Note"/>
      </xsd:simpleType>
    </xsd:element>
    <xsd:element name="Order1" ma:index="11" nillable="true" ma:displayName="Order" ma:description="To define the order of the file on the page." ma:format="Dropdown" ma:internalName="Order1">
      <xsd:simpleType>
        <xsd:restriction base="dms:Choice">
          <xsd:enumeration value="00"/>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restriction>
      </xsd:simpleType>
    </xsd:element>
    <xsd:element name="Audience1" ma:index="12" nillable="true" ma:displayName="Audience" ma:description="Defines the target audience." ma:internalName="Audience1">
      <xsd:complexType>
        <xsd:complexContent>
          <xsd:extension base="dms:MultiChoice">
            <xsd:sequence>
              <xsd:element name="Value" maxOccurs="unbounded" minOccurs="0" nillable="true">
                <xsd:simpleType>
                  <xsd:restriction base="dms:Choice">
                    <xsd:enumeration value="Contractor"/>
                    <xsd:enumeration value="Employee"/>
                    <xsd:enumeration value="Manager"/>
                  </xsd:restriction>
                </xsd:simpleType>
              </xsd:element>
            </xsd:sequence>
          </xsd:extension>
        </xsd:complexContent>
      </xsd:complexType>
    </xsd:element>
    <xsd:element name="EOL_x0020_Thumbnail" ma:index="14" nillable="true" ma:displayName="EOL Thumbnail" ma:internalName="EOL_x0020_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d3b5d7d-85b8-485a-94e1-bd5df7614905" elementFormDefault="qualified">
    <xsd:import namespace="http://schemas.microsoft.com/office/2006/documentManagement/types"/>
    <xsd:import namespace="http://schemas.microsoft.com/office/infopath/2007/PartnerControls"/>
    <xsd:element name="Hide_x0020_Me" ma:index="13" nillable="true" ma:displayName="Hide Me" ma:default="0" ma:description="Use this option to hide the file from showing on other lists." ma:internalName="Hide_x0020_M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e6d83808-03cb-4f3c-af89-207626cead88" elementFormDefault="qualified">
    <xsd:import namespace="http://schemas.microsoft.com/office/2006/documentManagement/types"/>
    <xsd:import namespace="http://schemas.microsoft.com/office/infopath/2007/PartnerControls"/>
    <xsd:element name="SharedWithUsers" ma:index="1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509703c-35a2-4cc5-bc03-45b4c99b43c1" elementFormDefault="qualified">
    <xsd:import namespace="http://schemas.microsoft.com/office/2006/documentManagement/types"/>
    <xsd:import namespace="http://schemas.microsoft.com/office/infopath/2007/PartnerControls"/>
    <xsd:element name="Area_x0020_2" ma:index="16" nillable="true" ma:displayName="Area 2" ma:default="Main Page" ma:format="Dropdown" ma:internalName="Area_x0020_2">
      <xsd:simpleType>
        <xsd:restriction base="dms:Choice">
          <xsd:enumeration value="Main Page"/>
          <xsd:enumeration value="Accounts (ETS) Administration"/>
          <xsd:enumeration value="Agreement Management"/>
          <xsd:enumeration value="Air"/>
          <xsd:enumeration value="Assignments"/>
          <xsd:enumeration value="Bidding"/>
          <xsd:enumeration value="Crown Mineral Activity"/>
          <xsd:enumeration value="Freehold Mintax"/>
          <xsd:enumeration value="Geothermal"/>
          <xsd:enumeration value="Interactive Map"/>
          <xsd:enumeration value="Land Searches"/>
          <xsd:enumeration value="Mineral Direct Purchase"/>
          <xsd:enumeration value="Mineral Royalty Form"/>
          <xsd:enumeration value="Offsets"/>
          <xsd:enumeration value="Oil Sands"/>
          <xsd:enumeration value="Oil Sands 1"/>
          <xsd:enumeration value="PNG Continuation"/>
          <xsd:enumeration value="Registration of Encumbrances"/>
          <xsd:enumeration value="Sales"/>
          <xsd:enumeration value="Technology Innovation and Emissions Reduction"/>
          <xsd:enumeration value="Transfers"/>
          <xsd:enumeration value="Unit Agreement Exhibit A"/>
          <xsd:enumeration value="Postings"/>
          <xsd:enumeration value="Unassigned"/>
          <xsd:enumeration value="Unit Agreements and Trespass"/>
          <xsd:enumeration value="MIMSales"/>
        </xsd:restriction>
      </xsd:simpleType>
    </xsd:element>
    <xsd:element name="Course_x0020_Description2" ma:index="17" nillable="true" ma:displayName="Course Description2" ma:internalName="Course_x0020_Description2">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18B3F4-C891-4A45-87AF-0FE1202A7685}">
  <ds:schemaRefs>
    <ds:schemaRef ds:uri="Microsoft.SharePoint.Taxonomy.ContentTypeSync"/>
  </ds:schemaRefs>
</ds:datastoreItem>
</file>

<file path=customXml/itemProps2.xml><?xml version="1.0" encoding="utf-8"?>
<ds:datastoreItem xmlns:ds="http://schemas.openxmlformats.org/officeDocument/2006/customXml" ds:itemID="{C961870A-365A-4E68-89A9-6F856B7DB721}">
  <ds:schemaRefs>
    <ds:schemaRef ds:uri="http://schemas.microsoft.com/sharepoint/v3/contenttype/forms"/>
  </ds:schemaRefs>
</ds:datastoreItem>
</file>

<file path=customXml/itemProps3.xml><?xml version="1.0" encoding="utf-8"?>
<ds:datastoreItem xmlns:ds="http://schemas.openxmlformats.org/officeDocument/2006/customXml" ds:itemID="{201C2D74-1A36-4E62-917E-C3EEF1256B60}">
  <ds:schemaRefs>
    <ds:schemaRef ds:uri="http://schemas.microsoft.com/office/2006/metadata/properties"/>
    <ds:schemaRef ds:uri="http://schemas.microsoft.com/office/infopath/2007/PartnerControls"/>
    <ds:schemaRef ds:uri="cd3b5d7d-85b8-485a-94e1-bd5df7614905"/>
    <ds:schemaRef ds:uri="d317fc56-cd2a-4fee-83bf-2acf5d88d7a0"/>
    <ds:schemaRef ds:uri="1509703c-35a2-4cc5-bc03-45b4c99b43c1"/>
  </ds:schemaRefs>
</ds:datastoreItem>
</file>

<file path=customXml/itemProps4.xml><?xml version="1.0" encoding="utf-8"?>
<ds:datastoreItem xmlns:ds="http://schemas.openxmlformats.org/officeDocument/2006/customXml" ds:itemID="{744D2D6B-464A-4A5D-A903-F298765465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17fc56-cd2a-4fee-83bf-2acf5d88d7a0"/>
    <ds:schemaRef ds:uri="cd3b5d7d-85b8-485a-94e1-bd5df7614905"/>
    <ds:schemaRef ds:uri="e6d83808-03cb-4f3c-af89-207626cead88"/>
    <ds:schemaRef ds:uri="1509703c-35a2-4cc5-bc03-45b4c99b43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1617</TotalTime>
  <Words>1994</Words>
  <Application>Microsoft Office PowerPoint</Application>
  <PresentationFormat>On-screen Show (4:3)</PresentationFormat>
  <Paragraphs>154</Paragraphs>
  <Slides>43</Slides>
  <Notes>2</Notes>
  <HiddenSlides>24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Courier New</vt:lpstr>
      <vt:lpstr>Freestyle Script</vt:lpstr>
      <vt:lpstr>Wingdings</vt:lpstr>
      <vt:lpstr>Office Theme</vt:lpstr>
      <vt:lpstr>Welcome</vt:lpstr>
      <vt:lpstr>Revision</vt:lpstr>
      <vt:lpstr>Introduction</vt:lpstr>
      <vt:lpstr>Initiate Requests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Request Detail Tab</vt:lpstr>
      <vt:lpstr>Request Detail Tab - Continued</vt:lpstr>
      <vt:lpstr>Land Tab</vt:lpstr>
      <vt:lpstr>Enter Land and Rights</vt:lpstr>
      <vt:lpstr>Enter Land and Rights Continued</vt:lpstr>
      <vt:lpstr>Enter Land and Rights – Load from File</vt:lpstr>
      <vt:lpstr>Enter Land and Rights – Load from Rights Available Request</vt:lpstr>
      <vt:lpstr>Land Tab - Zones</vt:lpstr>
      <vt:lpstr>Land Tab – Zone Table</vt:lpstr>
      <vt:lpstr>Client Tab</vt:lpstr>
      <vt:lpstr>Roles Tab</vt:lpstr>
      <vt:lpstr>Purchase Price Tab</vt:lpstr>
      <vt:lpstr>Retrieve Agreement Document</vt:lpstr>
      <vt:lpstr>PowerPoint Presentation</vt:lpstr>
      <vt:lpstr>Conclusion</vt:lpstr>
    </vt:vector>
  </TitlesOfParts>
  <Company>Government of Alberta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 Purchase</dc:title>
  <dc:creator>Karen Chinnery</dc:creator>
  <cp:lastModifiedBy>Lynn McIntosh</cp:lastModifiedBy>
  <cp:revision>109</cp:revision>
  <dcterms:created xsi:type="dcterms:W3CDTF">2012-06-04T22:55:29Z</dcterms:created>
  <dcterms:modified xsi:type="dcterms:W3CDTF">2025-10-28T20:04:23Z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0x0101004CF9B3243FA46A47A5D45CADF07EB49500869333630F2EE44D93EB5262DF3C44F2</vt:lpwstr>
  </property>
  <property fmtid="{D5CDD505-2E9C-101B-9397-08002B2CF9AE}" pid="3" name="MSIP_Label_abf2ea38-542c-4b75-bd7d-582ec36a519f_Enabled">
    <vt:lpwstr>true</vt:lpwstr>
  </property>
  <property fmtid="{D5CDD505-2E9C-101B-9397-08002B2CF9AE}" pid="4" name="MSIP_Label_abf2ea38-542c-4b75-bd7d-582ec36a519f_SetDate">
    <vt:lpwstr>2020-12-02T20:08:12Z</vt:lpwstr>
  </property>
  <property fmtid="{D5CDD505-2E9C-101B-9397-08002B2CF9AE}" pid="5" name="MSIP_Label_abf2ea38-542c-4b75-bd7d-582ec36a519f_Method">
    <vt:lpwstr>Standard</vt:lpwstr>
  </property>
  <property fmtid="{D5CDD505-2E9C-101B-9397-08002B2CF9AE}" pid="6" name="MSIP_Label_abf2ea38-542c-4b75-bd7d-582ec36a519f_Name">
    <vt:lpwstr>Protected A</vt:lpwstr>
  </property>
  <property fmtid="{D5CDD505-2E9C-101B-9397-08002B2CF9AE}" pid="7" name="MSIP_Label_abf2ea38-542c-4b75-bd7d-582ec36a519f_SiteId">
    <vt:lpwstr>2bb51c06-af9b-42c5-8bf5-3c3b7b10850b</vt:lpwstr>
  </property>
  <property fmtid="{D5CDD505-2E9C-101B-9397-08002B2CF9AE}" pid="8" name="MSIP_Label_abf2ea38-542c-4b75-bd7d-582ec36a519f_ActionId">
    <vt:lpwstr>8dbf87f7-c6db-4519-81d6-04828f80bf27</vt:lpwstr>
  </property>
  <property fmtid="{D5CDD505-2E9C-101B-9397-08002B2CF9AE}" pid="9" name="MSIP_Label_abf2ea38-542c-4b75-bd7d-582ec36a519f_ContentBits">
    <vt:lpwstr>2</vt:lpwstr>
  </property>
</Properties>
</file>