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8" r:id="rId6"/>
    <p:sldId id="269" r:id="rId7"/>
    <p:sldId id="257" r:id="rId8"/>
    <p:sldId id="259" r:id="rId9"/>
    <p:sldId id="260" r:id="rId10"/>
    <p:sldId id="271" r:id="rId11"/>
    <p:sldId id="272" r:id="rId12"/>
    <p:sldId id="273" r:id="rId13"/>
    <p:sldId id="274" r:id="rId14"/>
    <p:sldId id="262" r:id="rId15"/>
    <p:sldId id="263" r:id="rId16"/>
    <p:sldId id="275" r:id="rId17"/>
    <p:sldId id="276" r:id="rId18"/>
    <p:sldId id="277" r:id="rId19"/>
    <p:sldId id="278" r:id="rId20"/>
    <p:sldId id="279" r:id="rId21"/>
    <p:sldId id="280" r:id="rId22"/>
    <p:sldId id="281" r:id="rId23"/>
    <p:sldId id="282" r:id="rId24"/>
    <p:sldId id="265" r:id="rId25"/>
    <p:sldId id="283" r:id="rId26"/>
    <p:sldId id="284" r:id="rId27"/>
    <p:sldId id="285" r:id="rId28"/>
    <p:sldId id="286" r:id="rId29"/>
    <p:sldId id="287" r:id="rId30"/>
    <p:sldId id="267" r:id="rId31"/>
    <p:sldId id="288" r:id="rId32"/>
    <p:sldId id="26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47" autoAdjust="0"/>
  </p:normalViewPr>
  <p:slideViewPr>
    <p:cSldViewPr>
      <p:cViewPr varScale="1">
        <p:scale>
          <a:sx n="92" d="100"/>
          <a:sy n="92" d="100"/>
        </p:scale>
        <p:origin x="103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154769DF-856C-4D3E-87B0-694CFAAE91B8}" type="datetimeFigureOut">
              <a:rPr lang="en-CA" smtClean="0"/>
              <a:t>2025-10-28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CE55539-81D7-4F4A-8D14-6BCC20E424D7}" type="slidenum">
              <a:rPr lang="en-CA" smtClean="0"/>
              <a:t>‹#›</a:t>
            </a:fld>
            <a:endParaRPr lang="en-CA"/>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54769DF-856C-4D3E-87B0-694CFAAE91B8}" type="datetimeFigureOut">
              <a:rPr lang="en-CA" smtClean="0"/>
              <a:t>2025-10-28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CE55539-81D7-4F4A-8D14-6BCC20E424D7}" type="slidenum">
              <a:rPr lang="en-CA" smtClean="0"/>
              <a:t>‹#›</a:t>
            </a:fld>
            <a:endParaRPr lang="en-CA"/>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54769DF-856C-4D3E-87B0-694CFAAE91B8}" type="datetimeFigureOut">
              <a:rPr lang="en-CA" smtClean="0"/>
              <a:t>2025-10-28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CE55539-81D7-4F4A-8D14-6BCC20E424D7}" type="slidenum">
              <a:rPr lang="en-CA" smtClean="0"/>
              <a:t>‹#›</a:t>
            </a:fld>
            <a:endParaRPr lang="en-CA"/>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54769DF-856C-4D3E-87B0-694CFAAE91B8}" type="datetimeFigureOut">
              <a:rPr lang="en-CA" smtClean="0"/>
              <a:t>2025-10-28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CE55539-81D7-4F4A-8D14-6BCC20E424D7}" type="slidenum">
              <a:rPr lang="en-CA" smtClean="0"/>
              <a:t>‹#›</a:t>
            </a:fld>
            <a:endParaRPr lang="en-CA"/>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4769DF-856C-4D3E-87B0-694CFAAE91B8}" type="datetimeFigureOut">
              <a:rPr lang="en-CA" smtClean="0"/>
              <a:t>2025-10-28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CE55539-81D7-4F4A-8D14-6BCC20E424D7}" type="slidenum">
              <a:rPr lang="en-CA" smtClean="0"/>
              <a:t>‹#›</a:t>
            </a:fld>
            <a:endParaRPr lang="en-CA"/>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154769DF-856C-4D3E-87B0-694CFAAE91B8}" type="datetimeFigureOut">
              <a:rPr lang="en-CA" smtClean="0"/>
              <a:t>2025-10-28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CE55539-81D7-4F4A-8D14-6BCC20E424D7}" type="slidenum">
              <a:rPr lang="en-CA" smtClean="0"/>
              <a:t>‹#›</a:t>
            </a:fld>
            <a:endParaRPr lang="en-CA"/>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154769DF-856C-4D3E-87B0-694CFAAE91B8}" type="datetimeFigureOut">
              <a:rPr lang="en-CA" smtClean="0"/>
              <a:t>2025-10-28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CE55539-81D7-4F4A-8D14-6BCC20E424D7}" type="slidenum">
              <a:rPr lang="en-CA" smtClean="0"/>
              <a:t>‹#›</a:t>
            </a:fld>
            <a:endParaRPr lang="en-CA"/>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154769DF-856C-4D3E-87B0-694CFAAE91B8}" type="datetimeFigureOut">
              <a:rPr lang="en-CA" smtClean="0"/>
              <a:t>2025-10-28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CE55539-81D7-4F4A-8D14-6BCC20E424D7}" type="slidenum">
              <a:rPr lang="en-CA" smtClean="0"/>
              <a:t>‹#›</a:t>
            </a:fld>
            <a:endParaRPr lang="en-CA"/>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4769DF-856C-4D3E-87B0-694CFAAE91B8}" type="datetimeFigureOut">
              <a:rPr lang="en-CA" smtClean="0"/>
              <a:t>2025-10-28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CE55539-81D7-4F4A-8D14-6BCC20E424D7}" type="slidenum">
              <a:rPr lang="en-CA" smtClean="0"/>
              <a:t>‹#›</a:t>
            </a:fld>
            <a:endParaRPr lang="en-CA"/>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4769DF-856C-4D3E-87B0-694CFAAE91B8}" type="datetimeFigureOut">
              <a:rPr lang="en-CA" smtClean="0"/>
              <a:t>2025-10-28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CE55539-81D7-4F4A-8D14-6BCC20E424D7}" type="slidenum">
              <a:rPr lang="en-CA" smtClean="0"/>
              <a:t>‹#›</a:t>
            </a:fld>
            <a:endParaRPr lang="en-CA"/>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4769DF-856C-4D3E-87B0-694CFAAE91B8}" type="datetimeFigureOut">
              <a:rPr lang="en-CA" smtClean="0"/>
              <a:t>2025-10-28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CE55539-81D7-4F4A-8D14-6BCC20E424D7}" type="slidenum">
              <a:rPr lang="en-CA" smtClean="0"/>
              <a:t>‹#›</a:t>
            </a:fld>
            <a:endParaRPr lang="en-CA"/>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4769DF-856C-4D3E-87B0-694CFAAE91B8}" type="datetimeFigureOut">
              <a:rPr lang="en-CA" smtClean="0"/>
              <a:t>2025-10-28</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E55539-81D7-4F4A-8D14-6BCC20E424D7}" type="slidenum">
              <a:rPr lang="en-CA" smtClean="0"/>
              <a:t>‹#›</a:t>
            </a:fld>
            <a:endParaRPr lang="en-CA"/>
          </a:p>
        </p:txBody>
      </p:sp>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430963"/>
            <a:ext cx="91440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userDrawn="1"/>
        </p:nvSpPr>
        <p:spPr>
          <a:xfrm>
            <a:off x="7914968" y="6581001"/>
            <a:ext cx="1219200" cy="276999"/>
          </a:xfrm>
          <a:prstGeom prst="rect">
            <a:avLst/>
          </a:prstGeom>
          <a:noFill/>
        </p:spPr>
        <p:txBody>
          <a:bodyPr wrap="square" rtlCol="0">
            <a:spAutoFit/>
          </a:bodyPr>
          <a:lstStyle/>
          <a:p>
            <a:r>
              <a:rPr lang="en-US" sz="1200" dirty="0">
                <a:latin typeface="Arial" pitchFamily="34" charset="0"/>
                <a:cs typeface="Arial" pitchFamily="34" charset="0"/>
              </a:rPr>
              <a:t>Page </a:t>
            </a:r>
            <a:fld id="{82ECF92C-CAC4-480C-97A2-2284261C677A}" type="slidenum">
              <a:rPr lang="en-US" sz="1200" smtClean="0">
                <a:latin typeface="Arial" pitchFamily="34" charset="0"/>
                <a:cs typeface="Arial" pitchFamily="34" charset="0"/>
              </a:rPr>
              <a:t>‹#›</a:t>
            </a:fld>
            <a:r>
              <a:rPr lang="en-US" sz="1200" dirty="0">
                <a:latin typeface="Arial" pitchFamily="34" charset="0"/>
                <a:cs typeface="Arial" pitchFamily="34" charset="0"/>
              </a:rPr>
              <a:t> of 28</a:t>
            </a:r>
            <a:endParaRPr lang="en-CA" sz="1200" dirty="0">
              <a:latin typeface="Arial" pitchFamily="34" charset="0"/>
              <a:cs typeface="Arial" pitchFamily="34" charset="0"/>
            </a:endParaRPr>
          </a:p>
        </p:txBody>
      </p:sp>
      <p:grpSp>
        <p:nvGrpSpPr>
          <p:cNvPr id="12" name="Group 11">
            <a:extLst>
              <a:ext uri="{FF2B5EF4-FFF2-40B4-BE49-F238E27FC236}">
                <a16:creationId xmlns:a16="http://schemas.microsoft.com/office/drawing/2014/main" id="{0AF95B68-CE7C-4C72-8665-41B6CB1FE5BE}"/>
              </a:ext>
            </a:extLst>
          </p:cNvPr>
          <p:cNvGrpSpPr/>
          <p:nvPr userDrawn="1"/>
        </p:nvGrpSpPr>
        <p:grpSpPr>
          <a:xfrm>
            <a:off x="179512" y="-68284"/>
            <a:ext cx="8964488" cy="923330"/>
            <a:chOff x="179512" y="4026424"/>
            <a:chExt cx="8964488" cy="923330"/>
          </a:xfrm>
        </p:grpSpPr>
        <p:grpSp>
          <p:nvGrpSpPr>
            <p:cNvPr id="13" name="Group 12">
              <a:extLst>
                <a:ext uri="{FF2B5EF4-FFF2-40B4-BE49-F238E27FC236}">
                  <a16:creationId xmlns:a16="http://schemas.microsoft.com/office/drawing/2014/main" id="{0FA7D520-36D8-495B-BDC6-27CFEFF48397}"/>
                </a:ext>
              </a:extLst>
            </p:cNvPr>
            <p:cNvGrpSpPr/>
            <p:nvPr userDrawn="1"/>
          </p:nvGrpSpPr>
          <p:grpSpPr>
            <a:xfrm>
              <a:off x="179512" y="4094164"/>
              <a:ext cx="8964488" cy="787850"/>
              <a:chOff x="390128" y="3908965"/>
              <a:chExt cx="8638456" cy="787850"/>
            </a:xfrm>
          </p:grpSpPr>
          <p:pic>
            <p:nvPicPr>
              <p:cNvPr id="15" name="Picture 2">
                <a:extLst>
                  <a:ext uri="{FF2B5EF4-FFF2-40B4-BE49-F238E27FC236}">
                    <a16:creationId xmlns:a16="http://schemas.microsoft.com/office/drawing/2014/main" id="{E2CEB8E1-DC79-407D-A2CA-8BD96F2BDDC6}"/>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a:extLst>
                  <a:ext uri="{FF2B5EF4-FFF2-40B4-BE49-F238E27FC236}">
                    <a16:creationId xmlns:a16="http://schemas.microsoft.com/office/drawing/2014/main" id="{43E788DC-2385-4BB3-89D1-135BF43B147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4" name="TextBox 13">
              <a:extLst>
                <a:ext uri="{FF2B5EF4-FFF2-40B4-BE49-F238E27FC236}">
                  <a16:creationId xmlns:a16="http://schemas.microsoft.com/office/drawing/2014/main" id="{E02057CA-7A54-4DC1-A02F-565F2B8042A6}"/>
                </a:ext>
              </a:extLst>
            </p:cNvPr>
            <p:cNvSpPr txBox="1"/>
            <p:nvPr userDrawn="1"/>
          </p:nvSpPr>
          <p:spPr>
            <a:xfrm>
              <a:off x="4644008" y="4026424"/>
              <a:ext cx="4364708" cy="92333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a:ln>
                    <a:noFill/>
                  </a:ln>
                  <a:solidFill>
                    <a:prstClr val="white"/>
                  </a:solidFill>
                  <a:effectLst/>
                  <a:uLnTx/>
                  <a:uFillTx/>
                </a:rPr>
                <a:t>Bidding</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a:ln>
                    <a:noFill/>
                  </a:ln>
                  <a:solidFill>
                    <a:prstClr val="white"/>
                  </a:solidFill>
                  <a:effectLst/>
                  <a:uLnTx/>
                  <a:uFillTx/>
                </a:rPr>
                <a:t>Government of Alberta</a:t>
              </a:r>
            </a:p>
          </p:txBody>
        </p:sp>
      </p:grpSp>
      <p:sp>
        <p:nvSpPr>
          <p:cNvPr id="8" name="MSIPCMContentMarking" descr="{&quot;HashCode&quot;:-1542678785,&quot;Placement&quot;:&quot;Footer&quot;,&quot;Top&quot;:517.997253,&quot;Left&quot;:0.0,&quot;SlideWidth&quot;:720,&quot;SlideHeight&quot;:540}"/>
          <p:cNvSpPr txBox="1"/>
          <p:nvPr userDrawn="1"/>
        </p:nvSpPr>
        <p:spPr>
          <a:xfrm>
            <a:off x="0" y="6578565"/>
            <a:ext cx="1804584" cy="279435"/>
          </a:xfrm>
          <a:prstGeom prst="rect">
            <a:avLst/>
          </a:prstGeom>
          <a:noFill/>
        </p:spPr>
        <p:txBody>
          <a:bodyPr vert="horz" wrap="square" lIns="0" tIns="0" rIns="0" bIns="0" rtlCol="0" anchor="ctr" anchorCtr="1">
            <a:spAutoFit/>
          </a:bodyPr>
          <a:lstStyle/>
          <a:p>
            <a:pPr algn="l">
              <a:spcBef>
                <a:spcPts val="0"/>
              </a:spcBef>
              <a:spcAft>
                <a:spcPts val="0"/>
              </a:spcAft>
            </a:pPr>
            <a:r>
              <a:rPr lang="en-CA" sz="1100">
                <a:solidFill>
                  <a:srgbClr val="000000"/>
                </a:solidFill>
                <a:latin typeface="Calibri" panose="020F0502020204030204" pitchFamily="34" charset="0"/>
              </a:rPr>
              <a:t>Classification: Protected 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1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slide" Target="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slide" Target="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slide" Target="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slide" Target="slide11.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slide" Target="slide11.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slide" Target="slide11.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slide" Target="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slide" Target="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slide" Target="slide20.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slide" Target="slide20.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slide" Target="slide20.xml"/></Relationships>
</file>

<file path=ppt/slides/_rels/slide25.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mailto:Bidding.Energy@gov.ab.ca" TargetMode="External"/><Relationship Id="rId2" Type="http://schemas.openxmlformats.org/officeDocument/2006/relationships/hyperlink" Target="https://training.energy.gov.ab.ca/Pages/default.aspx" TargetMode="External"/><Relationship Id="rId1" Type="http://schemas.openxmlformats.org/officeDocument/2006/relationships/slideLayout" Target="../slideLayouts/slideLayout7.xml"/><Relationship Id="rId4" Type="http://schemas.openxmlformats.org/officeDocument/2006/relationships/hyperlink" Target="mailto:OSTenure@gov.ab.ca"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mailto:Bidding.Energy@gov.ab.ca"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slide" Target="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slide" Target="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689475" y="2526268"/>
            <a:ext cx="3921125" cy="369332"/>
          </a:xfrm>
          <a:prstGeom prst="rect">
            <a:avLst/>
          </a:prstGeom>
        </p:spPr>
        <p:txBody>
          <a:bodyPr wrap="square" lIns="0" tIns="0" rIns="0" bIns="0">
            <a:spAutoFit/>
          </a:bodyPr>
          <a:lstStyle/>
          <a:p>
            <a:r>
              <a:rPr lang="en-CA" sz="1200" dirty="0">
                <a:latin typeface="Arial" pitchFamily="34" charset="0"/>
                <a:cs typeface="Arial" pitchFamily="34" charset="0"/>
              </a:rPr>
              <a:t>Accessing the </a:t>
            </a:r>
            <a:r>
              <a:rPr lang="en-CA" sz="1200" b="1" dirty="0">
                <a:latin typeface="Arial" pitchFamily="34" charset="0"/>
                <a:cs typeface="Arial" pitchFamily="34" charset="0"/>
              </a:rPr>
              <a:t>Work in Progress</a:t>
            </a:r>
            <a:r>
              <a:rPr lang="en-CA" sz="1200" dirty="0">
                <a:latin typeface="Arial" pitchFamily="34" charset="0"/>
                <a:cs typeface="Arial" pitchFamily="34" charset="0"/>
              </a:rPr>
              <a:t> folder allows you to review, edit or withdraw and track bid request(s).</a:t>
            </a:r>
          </a:p>
        </p:txBody>
      </p:sp>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p:txBody>
          <a:bodyPr>
            <a:normAutofit/>
          </a:bodyPr>
          <a:lstStyle/>
          <a:p>
            <a:r>
              <a:rPr lang="en-CA" sz="100" dirty="0">
                <a:solidFill>
                  <a:schemeClr val="bg1"/>
                </a:solidFill>
              </a:rPr>
              <a:t>Welcome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7" y="1295400"/>
            <a:ext cx="4468813" cy="218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35678" y="2935069"/>
            <a:ext cx="4464921" cy="646331"/>
          </a:xfrm>
          <a:prstGeom prst="rect">
            <a:avLst/>
          </a:prstGeom>
        </p:spPr>
        <p:txBody>
          <a:bodyPr wrap="square">
            <a:spAutoFit/>
          </a:bodyPr>
          <a:lstStyle/>
          <a:p>
            <a:pPr lvl="0" algn="ctr" fontAlgn="base">
              <a:spcBef>
                <a:spcPct val="0"/>
              </a:spcBef>
              <a:spcAft>
                <a:spcPct val="0"/>
              </a:spcAft>
            </a:pPr>
            <a:r>
              <a:rPr lang="en-US" b="1" dirty="0">
                <a:solidFill>
                  <a:srgbClr val="0070C0"/>
                </a:solidFill>
                <a:latin typeface="Arial" pitchFamily="34" charset="0"/>
                <a:cs typeface="Arial" pitchFamily="34" charset="0"/>
              </a:rPr>
              <a:t>To the ETS – Change Bid Request</a:t>
            </a:r>
          </a:p>
          <a:p>
            <a:pPr lvl="0" algn="ctr" fontAlgn="base">
              <a:spcBef>
                <a:spcPct val="0"/>
              </a:spcBef>
              <a:spcAft>
                <a:spcPct val="0"/>
              </a:spcAft>
            </a:pPr>
            <a:r>
              <a:rPr lang="en-US" b="1" dirty="0">
                <a:solidFill>
                  <a:srgbClr val="0070C0"/>
                </a:solidFill>
                <a:latin typeface="Arial" pitchFamily="34" charset="0"/>
                <a:cs typeface="Arial" pitchFamily="34" charset="0"/>
              </a:rPr>
              <a:t>Online Training Course</a:t>
            </a:r>
            <a:endParaRPr lang="en-US" dirty="0">
              <a:solidFill>
                <a:srgbClr val="0070C0"/>
              </a:solidFill>
              <a:latin typeface="Arial" pitchFamily="34" charset="0"/>
              <a:cs typeface="Arial" pitchFamily="34" charset="0"/>
            </a:endParaRPr>
          </a:p>
        </p:txBody>
      </p:sp>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800600" y="1476613"/>
            <a:ext cx="3810000" cy="3139321"/>
          </a:xfrm>
          <a:prstGeom prst="rect">
            <a:avLst/>
          </a:prstGeom>
        </p:spPr>
        <p:txBody>
          <a:bodyPr wrap="square" lIns="0" tIns="0" rIns="0" bIns="0">
            <a:spAutoFit/>
          </a:bodyPr>
          <a:lstStyle/>
          <a:p>
            <a:r>
              <a:rPr lang="en-CA" sz="1200" dirty="0">
                <a:latin typeface="Arial" pitchFamily="34" charset="0"/>
                <a:cs typeface="Arial" pitchFamily="34" charset="0"/>
              </a:rPr>
              <a:t>Only the creator of the bid request is allowed to delete the bid if the sale is not closed.</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If the creator of the bid request is not available, the Coordinator can change the created by and the new creator can delete the bid.</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Clicking on the </a:t>
            </a:r>
            <a:r>
              <a:rPr lang="en-CA" sz="1200" b="1" dirty="0">
                <a:latin typeface="Arial" pitchFamily="34" charset="0"/>
                <a:cs typeface="Arial" pitchFamily="34" charset="0"/>
              </a:rPr>
              <a:t>Delete</a:t>
            </a:r>
            <a:r>
              <a:rPr lang="en-CA" sz="1200" dirty="0">
                <a:latin typeface="Arial" pitchFamily="34" charset="0"/>
                <a:cs typeface="Arial" pitchFamily="34" charset="0"/>
              </a:rPr>
              <a:t> button will display a confirmation message. Upon acceptance, the system sets the status of the request to </a:t>
            </a:r>
            <a:r>
              <a:rPr lang="en-CA" sz="1200" b="1" dirty="0">
                <a:latin typeface="Arial" pitchFamily="34" charset="0"/>
                <a:cs typeface="Arial" pitchFamily="34" charset="0"/>
              </a:rPr>
              <a:t>Client Cancelled</a:t>
            </a:r>
            <a:r>
              <a:rPr lang="en-CA" sz="1200" dirty="0">
                <a:latin typeface="Arial" pitchFamily="34" charset="0"/>
                <a:cs typeface="Arial" pitchFamily="34" charset="0"/>
              </a:rPr>
              <a:t>. Once this is done, no editing or reinstatement is allowed on a cancelled bid request.</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b="1" i="1" dirty="0">
                <a:latin typeface="Arial" pitchFamily="34" charset="0"/>
                <a:cs typeface="Arial" pitchFamily="34" charset="0"/>
              </a:rPr>
              <a:t>Tip</a:t>
            </a:r>
            <a:r>
              <a:rPr lang="en-CA" sz="1200" i="1" dirty="0">
                <a:latin typeface="Arial" pitchFamily="34" charset="0"/>
                <a:cs typeface="Arial" pitchFamily="34" charset="0"/>
              </a:rPr>
              <a:t>:</a:t>
            </a:r>
            <a:r>
              <a:rPr lang="en-CA" sz="1200" dirty="0">
                <a:latin typeface="Arial" pitchFamily="34" charset="0"/>
                <a:cs typeface="Arial" pitchFamily="34" charset="0"/>
              </a:rPr>
              <a:t> The DELETE button is only enabled while the request is in Work in Progress status. If the request has been submitted, you need to withdraw the request before you can delete it.</a:t>
            </a:r>
          </a:p>
        </p:txBody>
      </p:sp>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609600" y="685800"/>
            <a:ext cx="1905000" cy="731838"/>
          </a:xfrm>
        </p:spPr>
        <p:txBody>
          <a:bodyPr>
            <a:normAutofit/>
          </a:bodyPr>
          <a:lstStyle/>
          <a:p>
            <a:pPr algn="l"/>
            <a:r>
              <a:rPr lang="en-CA" sz="1600" b="1" dirty="0">
                <a:latin typeface="Arial" pitchFamily="34" charset="0"/>
                <a:cs typeface="Arial" pitchFamily="34" charset="0"/>
              </a:rPr>
              <a:t>Delete Request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476614"/>
            <a:ext cx="4520389" cy="28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7D05CD9C-A400-4A44-9F48-5BB86C0CF464}"/>
              </a:ext>
            </a:extLst>
          </p:cNvPr>
          <p:cNvPicPr>
            <a:picLocks noChangeAspect="1"/>
          </p:cNvPicPr>
          <p:nvPr/>
        </p:nvPicPr>
        <p:blipFill>
          <a:blip r:embed="rId3"/>
          <a:stretch>
            <a:fillRect/>
          </a:stretch>
        </p:blipFill>
        <p:spPr>
          <a:xfrm>
            <a:off x="304800" y="3675802"/>
            <a:ext cx="762000" cy="602512"/>
          </a:xfrm>
          <a:prstGeom prst="rect">
            <a:avLst/>
          </a:prstGeom>
        </p:spPr>
      </p:pic>
    </p:spTree>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724400" y="1648123"/>
            <a:ext cx="3733800" cy="2923877"/>
          </a:xfrm>
          <a:prstGeom prst="rect">
            <a:avLst/>
          </a:prstGeom>
        </p:spPr>
        <p:txBody>
          <a:bodyPr wrap="square" lIns="0" tIns="0" rIns="0" bIns="0">
            <a:spAutoFit/>
          </a:bodyPr>
          <a:lstStyle/>
          <a:p>
            <a:r>
              <a:rPr lang="en-CA" sz="1200" dirty="0">
                <a:latin typeface="Arial" pitchFamily="34" charset="0"/>
                <a:cs typeface="Arial" pitchFamily="34" charset="0"/>
              </a:rPr>
              <a:t>After a bid is submitted to Alberta Energy, the Submit button changes to the Withdraw and Edit button. Changes can be made to a Submitted bid request by selecting the Withdraw and Edit button as long as the Sale is not closed. The status of the bid changes back to Work In Progress and the bid must be </a:t>
            </a:r>
            <a:r>
              <a:rPr lang="en-CA" sz="1200" b="1" dirty="0">
                <a:latin typeface="Arial" pitchFamily="34" charset="0"/>
                <a:cs typeface="Arial" pitchFamily="34" charset="0"/>
              </a:rPr>
              <a:t>re-submitted</a:t>
            </a:r>
            <a:r>
              <a:rPr lang="en-CA" sz="1200" dirty="0">
                <a:latin typeface="Arial" pitchFamily="34" charset="0"/>
                <a:cs typeface="Arial" pitchFamily="34" charset="0"/>
              </a:rPr>
              <a:t> to Alberta Energy prior to the close of the Sale.</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Once submitted only the Created By, Contact and Contact Phone fields can be changed and saved without withdrawing the bid request.</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Click on </a:t>
            </a:r>
            <a:r>
              <a:rPr lang="en-CA" sz="1200" i="1" dirty="0">
                <a:latin typeface="Arial" pitchFamily="34" charset="0"/>
                <a:cs typeface="Arial" pitchFamily="34" charset="0"/>
              </a:rPr>
              <a:t>More Information</a:t>
            </a:r>
            <a:r>
              <a:rPr lang="en-CA" sz="1200" dirty="0">
                <a:latin typeface="Arial" pitchFamily="34" charset="0"/>
                <a:cs typeface="Arial" pitchFamily="34" charset="0"/>
              </a:rPr>
              <a:t> to view how to </a:t>
            </a:r>
            <a:r>
              <a:rPr lang="en-CA" sz="1200" b="1" dirty="0">
                <a:latin typeface="Arial" pitchFamily="34" charset="0"/>
                <a:cs typeface="Arial" pitchFamily="34" charset="0"/>
              </a:rPr>
              <a:t>withdraw and edit a bid request</a:t>
            </a:r>
            <a:r>
              <a:rPr lang="en-CA" sz="1200" dirty="0">
                <a:latin typeface="Arial" pitchFamily="34" charset="0"/>
                <a:cs typeface="Arial" pitchFamily="34" charset="0"/>
              </a:rPr>
              <a:t>.</a:t>
            </a:r>
            <a:br>
              <a:rPr lang="en-CA" sz="1200" dirty="0">
                <a:latin typeface="Arial" pitchFamily="34" charset="0"/>
                <a:cs typeface="Arial" pitchFamily="34" charset="0"/>
              </a:rPr>
            </a:br>
            <a:br>
              <a:rPr lang="en-CA" sz="1100" dirty="0"/>
            </a:br>
            <a:endParaRPr lang="en-CA" sz="1100" dirty="0"/>
          </a:p>
        </p:txBody>
      </p:sp>
      <p:sp>
        <p:nvSpPr>
          <p:cNvPr id="4" name="Rectangle 3"/>
          <p:cNvSpPr>
            <a:spLocks/>
          </p:cNvSpPr>
          <p:nvPr/>
        </p:nvSpPr>
        <p:spPr>
          <a:xfrm>
            <a:off x="7820025" y="860168"/>
            <a:ext cx="127635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2" action="ppaction://hlinksldjump"/>
              </a:rPr>
              <a:t>More Information (Pages 12 to 19) </a:t>
            </a:r>
            <a:endParaRPr lang="en-CA" sz="1200" b="1" i="1" dirty="0">
              <a:latin typeface="Arial" pitchFamily="34" charset="0"/>
              <a:cs typeface="Arial" pitchFamily="34" charset="0"/>
            </a:endParaRPr>
          </a:p>
        </p:txBody>
      </p:sp>
      <p:sp>
        <p:nvSpPr>
          <p:cNvPr id="6" name="Title 5"/>
          <p:cNvSpPr>
            <a:spLocks noGrp="1"/>
          </p:cNvSpPr>
          <p:nvPr>
            <p:ph type="title" idx="4294967295"/>
          </p:nvPr>
        </p:nvSpPr>
        <p:spPr>
          <a:xfrm>
            <a:off x="533400" y="715962"/>
            <a:ext cx="2743200" cy="655638"/>
          </a:xfrm>
        </p:spPr>
        <p:txBody>
          <a:bodyPr>
            <a:normAutofit/>
          </a:bodyPr>
          <a:lstStyle/>
          <a:p>
            <a:pPr algn="l"/>
            <a:r>
              <a:rPr lang="en-CA" sz="1600" b="1" dirty="0">
                <a:latin typeface="Arial" pitchFamily="34" charset="0"/>
                <a:cs typeface="Arial" pitchFamily="34" charset="0"/>
              </a:rPr>
              <a:t>Withdraw &amp; Edit Request</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1648124"/>
            <a:ext cx="4414925" cy="3335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11260BAE-D6F4-4B44-A009-F0880C7B8A00}"/>
              </a:ext>
            </a:extLst>
          </p:cNvPr>
          <p:cNvPicPr>
            <a:picLocks noChangeAspect="1"/>
          </p:cNvPicPr>
          <p:nvPr/>
        </p:nvPicPr>
        <p:blipFill>
          <a:blip r:embed="rId4"/>
          <a:stretch>
            <a:fillRect/>
          </a:stretch>
        </p:blipFill>
        <p:spPr>
          <a:xfrm>
            <a:off x="155761" y="4038600"/>
            <a:ext cx="1060077" cy="838200"/>
          </a:xfrm>
          <a:prstGeom prst="rect">
            <a:avLst/>
          </a:prstGeom>
        </p:spPr>
      </p:pic>
    </p:spTree>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251148"/>
            <a:ext cx="5105400" cy="3073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a:cxnSpLocks/>
          </p:cNvCxnSpPr>
          <p:nvPr/>
        </p:nvCxnSpPr>
        <p:spPr>
          <a:xfrm>
            <a:off x="6629400" y="1676400"/>
            <a:ext cx="8382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6046261"/>
            <a:ext cx="2819400" cy="276999"/>
          </a:xfrm>
          <a:prstGeom prst="rect">
            <a:avLst/>
          </a:prstGeom>
        </p:spPr>
        <p:txBody>
          <a:bodyPr wrap="square">
            <a:spAutoFit/>
          </a:bodyPr>
          <a:lstStyle/>
          <a:p>
            <a:pPr lvl="0"/>
            <a:r>
              <a:rPr lang="en-CA" sz="1200" b="1" i="1" dirty="0">
                <a:solidFill>
                  <a:prstClr val="black"/>
                </a:solidFill>
                <a:latin typeface="Arial" pitchFamily="34" charset="0"/>
                <a:cs typeface="Arial" pitchFamily="34" charset="0"/>
                <a:hlinkClick r:id="rId3" action="ppaction://hlinksldjump"/>
              </a:rPr>
              <a:t>Back to Withdraw and Edit Request</a:t>
            </a:r>
            <a:endParaRPr lang="en-CA" sz="1200" b="1" i="1" dirty="0">
              <a:solidFill>
                <a:prstClr val="black"/>
              </a:solidFill>
              <a:latin typeface="Arial" pitchFamily="34" charset="0"/>
              <a:cs typeface="Arial" pitchFamily="34" charset="0"/>
            </a:endParaRPr>
          </a:p>
        </p:txBody>
      </p:sp>
      <p:pic>
        <p:nvPicPr>
          <p:cNvPr id="3" name="Picture 2">
            <a:extLst>
              <a:ext uri="{FF2B5EF4-FFF2-40B4-BE49-F238E27FC236}">
                <a16:creationId xmlns:a16="http://schemas.microsoft.com/office/drawing/2014/main" id="{4DB3678E-E5D7-4DE6-BE7E-EF1C19CDE3A9}"/>
              </a:ext>
            </a:extLst>
          </p:cNvPr>
          <p:cNvPicPr>
            <a:picLocks noChangeAspect="1"/>
          </p:cNvPicPr>
          <p:nvPr/>
        </p:nvPicPr>
        <p:blipFill>
          <a:blip r:embed="rId4"/>
          <a:stretch>
            <a:fillRect/>
          </a:stretch>
        </p:blipFill>
        <p:spPr>
          <a:xfrm>
            <a:off x="4055574" y="4724400"/>
            <a:ext cx="915087" cy="723557"/>
          </a:xfrm>
          <a:prstGeom prst="rect">
            <a:avLst/>
          </a:prstGeom>
        </p:spPr>
      </p:pic>
      <p:pic>
        <p:nvPicPr>
          <p:cNvPr id="7" name="Picture 6">
            <a:extLst>
              <a:ext uri="{FF2B5EF4-FFF2-40B4-BE49-F238E27FC236}">
                <a16:creationId xmlns:a16="http://schemas.microsoft.com/office/drawing/2014/main" id="{24851F24-7E06-4CA0-9B28-A82186B2B862}"/>
              </a:ext>
            </a:extLst>
          </p:cNvPr>
          <p:cNvPicPr>
            <a:picLocks noChangeAspect="1"/>
          </p:cNvPicPr>
          <p:nvPr/>
        </p:nvPicPr>
        <p:blipFill>
          <a:blip r:embed="rId5"/>
          <a:stretch>
            <a:fillRect/>
          </a:stretch>
        </p:blipFill>
        <p:spPr>
          <a:xfrm>
            <a:off x="228600" y="1082443"/>
            <a:ext cx="6143150" cy="1889357"/>
          </a:xfrm>
          <a:prstGeom prst="rect">
            <a:avLst/>
          </a:prstGeom>
        </p:spPr>
      </p:pic>
    </p:spTree>
    <p:extLst>
      <p:ext uri="{BB962C8B-B14F-4D97-AF65-F5344CB8AC3E}">
        <p14:creationId xmlns:p14="http://schemas.microsoft.com/office/powerpoint/2010/main" val="814494482"/>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87426"/>
            <a:ext cx="5107930" cy="3074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75" y="2667000"/>
            <a:ext cx="6202325"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a:off x="5181600" y="2117246"/>
            <a:ext cx="1295400" cy="5497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Rectangular Callout 4"/>
          <p:cNvSpPr/>
          <p:nvPr/>
        </p:nvSpPr>
        <p:spPr>
          <a:xfrm>
            <a:off x="5410200" y="1066800"/>
            <a:ext cx="2133600" cy="736600"/>
          </a:xfrm>
          <a:prstGeom prst="wedgeRectCallout">
            <a:avLst>
              <a:gd name="adj1" fmla="val -105595"/>
              <a:gd name="adj2" fmla="val -508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100" dirty="0">
                <a:solidFill>
                  <a:prstClr val="black"/>
                </a:solidFill>
                <a:latin typeface="Arial" pitchFamily="34" charset="0"/>
                <a:cs typeface="Arial" pitchFamily="34" charset="0"/>
              </a:rPr>
              <a:t>You can type in a request number to retrieve specific request or simply click find to retrieve all requests</a:t>
            </a:r>
            <a:endParaRPr lang="en-CA" sz="1100" dirty="0">
              <a:solidFill>
                <a:prstClr val="black"/>
              </a:solidFill>
              <a:latin typeface="Arial" pitchFamily="34" charset="0"/>
              <a:cs typeface="Arial" pitchFamily="34" charset="0"/>
            </a:endParaRPr>
          </a:p>
        </p:txBody>
      </p:sp>
      <p:sp>
        <p:nvSpPr>
          <p:cNvPr id="7" name="Rectangle 6"/>
          <p:cNvSpPr/>
          <p:nvPr/>
        </p:nvSpPr>
        <p:spPr>
          <a:xfrm>
            <a:off x="0" y="6046261"/>
            <a:ext cx="2819400" cy="276999"/>
          </a:xfrm>
          <a:prstGeom prst="rect">
            <a:avLst/>
          </a:prstGeom>
        </p:spPr>
        <p:txBody>
          <a:bodyPr wrap="square">
            <a:spAutoFit/>
          </a:bodyPr>
          <a:lstStyle/>
          <a:p>
            <a:pPr lvl="0"/>
            <a:r>
              <a:rPr lang="en-CA" sz="1200" b="1" i="1" dirty="0">
                <a:solidFill>
                  <a:prstClr val="black"/>
                </a:solidFill>
                <a:latin typeface="Arial" pitchFamily="34" charset="0"/>
                <a:cs typeface="Arial" pitchFamily="34" charset="0"/>
                <a:hlinkClick r:id="rId4" action="ppaction://hlinksldjump"/>
              </a:rPr>
              <a:t>Back to Withdraw and Edit Request</a:t>
            </a:r>
            <a:endParaRPr lang="en-CA" sz="1200" b="1" i="1" dirty="0">
              <a:solidFill>
                <a:prstClr val="black"/>
              </a:solidFill>
              <a:latin typeface="Arial" pitchFamily="34" charset="0"/>
              <a:cs typeface="Arial" pitchFamily="34" charset="0"/>
            </a:endParaRPr>
          </a:p>
        </p:txBody>
      </p:sp>
      <p:pic>
        <p:nvPicPr>
          <p:cNvPr id="2" name="Picture 1">
            <a:extLst>
              <a:ext uri="{FF2B5EF4-FFF2-40B4-BE49-F238E27FC236}">
                <a16:creationId xmlns:a16="http://schemas.microsoft.com/office/drawing/2014/main" id="{6FFE7A2E-87C7-409D-9ED1-1DA949A2FE79}"/>
              </a:ext>
            </a:extLst>
          </p:cNvPr>
          <p:cNvPicPr>
            <a:picLocks noChangeAspect="1"/>
          </p:cNvPicPr>
          <p:nvPr/>
        </p:nvPicPr>
        <p:blipFill>
          <a:blip r:embed="rId5"/>
          <a:stretch>
            <a:fillRect/>
          </a:stretch>
        </p:blipFill>
        <p:spPr>
          <a:xfrm>
            <a:off x="2971800" y="4863699"/>
            <a:ext cx="902870" cy="713897"/>
          </a:xfrm>
          <a:prstGeom prst="rect">
            <a:avLst/>
          </a:prstGeom>
        </p:spPr>
      </p:pic>
      <p:pic>
        <p:nvPicPr>
          <p:cNvPr id="3" name="Picture 2">
            <a:extLst>
              <a:ext uri="{FF2B5EF4-FFF2-40B4-BE49-F238E27FC236}">
                <a16:creationId xmlns:a16="http://schemas.microsoft.com/office/drawing/2014/main" id="{6CB08716-0168-439B-86D4-6E1282347F2C}"/>
              </a:ext>
            </a:extLst>
          </p:cNvPr>
          <p:cNvPicPr>
            <a:picLocks noChangeAspect="1"/>
          </p:cNvPicPr>
          <p:nvPr/>
        </p:nvPicPr>
        <p:blipFill>
          <a:blip r:embed="rId5"/>
          <a:stretch>
            <a:fillRect/>
          </a:stretch>
        </p:blipFill>
        <p:spPr>
          <a:xfrm>
            <a:off x="152400" y="2424913"/>
            <a:ext cx="942186" cy="744984"/>
          </a:xfrm>
          <a:prstGeom prst="rect">
            <a:avLst/>
          </a:prstGeom>
        </p:spPr>
      </p:pic>
    </p:spTree>
    <p:extLst>
      <p:ext uri="{BB962C8B-B14F-4D97-AF65-F5344CB8AC3E}">
        <p14:creationId xmlns:p14="http://schemas.microsoft.com/office/powerpoint/2010/main" val="3071188228"/>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343400" cy="2614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006242"/>
            <a:ext cx="5638800" cy="3394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a:off x="4648200" y="1981200"/>
            <a:ext cx="1295400" cy="5497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Rectangular Callout 4"/>
          <p:cNvSpPr/>
          <p:nvPr/>
        </p:nvSpPr>
        <p:spPr>
          <a:xfrm>
            <a:off x="6248400" y="1143000"/>
            <a:ext cx="2286000" cy="838200"/>
          </a:xfrm>
          <a:prstGeom prst="wedge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100" dirty="0">
                <a:solidFill>
                  <a:prstClr val="black"/>
                </a:solidFill>
                <a:latin typeface="Arial" pitchFamily="34" charset="0"/>
                <a:cs typeface="Arial" pitchFamily="34" charset="0"/>
              </a:rPr>
              <a:t>Clicking on </a:t>
            </a:r>
            <a:r>
              <a:rPr lang="en-US" sz="1100" b="1" dirty="0">
                <a:solidFill>
                  <a:prstClr val="black"/>
                </a:solidFill>
                <a:latin typeface="Arial" pitchFamily="34" charset="0"/>
                <a:cs typeface="Arial" pitchFamily="34" charset="0"/>
              </a:rPr>
              <a:t>Withdraw and edit </a:t>
            </a:r>
            <a:r>
              <a:rPr lang="en-US" sz="1100" dirty="0">
                <a:solidFill>
                  <a:prstClr val="black"/>
                </a:solidFill>
                <a:latin typeface="Arial" pitchFamily="34" charset="0"/>
                <a:cs typeface="Arial" pitchFamily="34" charset="0"/>
              </a:rPr>
              <a:t>button will change the status of the request to </a:t>
            </a:r>
            <a:r>
              <a:rPr lang="en-US" sz="1100" b="1" dirty="0">
                <a:solidFill>
                  <a:prstClr val="black"/>
                </a:solidFill>
                <a:latin typeface="Arial" pitchFamily="34" charset="0"/>
                <a:cs typeface="Arial" pitchFamily="34" charset="0"/>
              </a:rPr>
              <a:t>work in progress </a:t>
            </a:r>
            <a:r>
              <a:rPr lang="en-US" sz="1100" dirty="0">
                <a:solidFill>
                  <a:prstClr val="black"/>
                </a:solidFill>
                <a:latin typeface="Arial" pitchFamily="34" charset="0"/>
                <a:cs typeface="Arial" pitchFamily="34" charset="0"/>
              </a:rPr>
              <a:t>after requesting user confirmation</a:t>
            </a:r>
            <a:endParaRPr lang="en-CA" sz="1100" dirty="0">
              <a:solidFill>
                <a:prstClr val="black"/>
              </a:solidFill>
              <a:latin typeface="Arial" pitchFamily="34" charset="0"/>
              <a:cs typeface="Arial" pitchFamily="34" charset="0"/>
            </a:endParaRPr>
          </a:p>
        </p:txBody>
      </p:sp>
      <p:sp>
        <p:nvSpPr>
          <p:cNvPr id="6" name="Rectangle 5"/>
          <p:cNvSpPr/>
          <p:nvPr/>
        </p:nvSpPr>
        <p:spPr>
          <a:xfrm>
            <a:off x="0" y="6046261"/>
            <a:ext cx="2819400" cy="276999"/>
          </a:xfrm>
          <a:prstGeom prst="rect">
            <a:avLst/>
          </a:prstGeom>
        </p:spPr>
        <p:txBody>
          <a:bodyPr wrap="square">
            <a:spAutoFit/>
          </a:bodyPr>
          <a:lstStyle/>
          <a:p>
            <a:pPr lvl="0"/>
            <a:r>
              <a:rPr lang="en-CA" sz="1200" b="1" i="1" dirty="0">
                <a:solidFill>
                  <a:prstClr val="black"/>
                </a:solidFill>
                <a:latin typeface="Arial" pitchFamily="34" charset="0"/>
                <a:cs typeface="Arial" pitchFamily="34" charset="0"/>
                <a:hlinkClick r:id="rId4" action="ppaction://hlinksldjump"/>
              </a:rPr>
              <a:t>Back to Withdraw and Edit Request</a:t>
            </a:r>
            <a:endParaRPr lang="en-CA" sz="1200" b="1" i="1" dirty="0">
              <a:solidFill>
                <a:prstClr val="black"/>
              </a:solidFill>
              <a:latin typeface="Arial" pitchFamily="34" charset="0"/>
              <a:cs typeface="Arial" pitchFamily="34" charset="0"/>
            </a:endParaRPr>
          </a:p>
        </p:txBody>
      </p:sp>
      <p:pic>
        <p:nvPicPr>
          <p:cNvPr id="2" name="Picture 1">
            <a:extLst>
              <a:ext uri="{FF2B5EF4-FFF2-40B4-BE49-F238E27FC236}">
                <a16:creationId xmlns:a16="http://schemas.microsoft.com/office/drawing/2014/main" id="{C93A8F3F-9795-4394-AE55-E503E9E8B7EC}"/>
              </a:ext>
            </a:extLst>
          </p:cNvPr>
          <p:cNvPicPr>
            <a:picLocks noChangeAspect="1"/>
          </p:cNvPicPr>
          <p:nvPr/>
        </p:nvPicPr>
        <p:blipFill>
          <a:blip r:embed="rId5"/>
          <a:stretch>
            <a:fillRect/>
          </a:stretch>
        </p:blipFill>
        <p:spPr>
          <a:xfrm>
            <a:off x="3457074" y="4876800"/>
            <a:ext cx="457200" cy="421758"/>
          </a:xfrm>
          <a:prstGeom prst="rect">
            <a:avLst/>
          </a:prstGeom>
        </p:spPr>
      </p:pic>
      <p:pic>
        <p:nvPicPr>
          <p:cNvPr id="3" name="Picture 2">
            <a:extLst>
              <a:ext uri="{FF2B5EF4-FFF2-40B4-BE49-F238E27FC236}">
                <a16:creationId xmlns:a16="http://schemas.microsoft.com/office/drawing/2014/main" id="{9F5C5168-F817-453A-A7E1-37D9D90A791F}"/>
              </a:ext>
            </a:extLst>
          </p:cNvPr>
          <p:cNvPicPr>
            <a:picLocks noChangeAspect="1"/>
          </p:cNvPicPr>
          <p:nvPr/>
        </p:nvPicPr>
        <p:blipFill>
          <a:blip r:embed="rId5"/>
          <a:stretch>
            <a:fillRect/>
          </a:stretch>
        </p:blipFill>
        <p:spPr>
          <a:xfrm>
            <a:off x="104274" y="2145563"/>
            <a:ext cx="655377" cy="518205"/>
          </a:xfrm>
          <a:prstGeom prst="rect">
            <a:avLst/>
          </a:prstGeom>
        </p:spPr>
      </p:pic>
    </p:spTree>
    <p:extLst>
      <p:ext uri="{BB962C8B-B14F-4D97-AF65-F5344CB8AC3E}">
        <p14:creationId xmlns:p14="http://schemas.microsoft.com/office/powerpoint/2010/main" val="1012943998"/>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5257800" cy="3165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891561"/>
            <a:ext cx="5829300" cy="3509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a:off x="5105400" y="1905000"/>
            <a:ext cx="11430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Rectangular Callout 4"/>
          <p:cNvSpPr/>
          <p:nvPr/>
        </p:nvSpPr>
        <p:spPr>
          <a:xfrm>
            <a:off x="6248400" y="1143000"/>
            <a:ext cx="2286000" cy="838200"/>
          </a:xfrm>
          <a:prstGeom prst="wedge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100" dirty="0">
                <a:solidFill>
                  <a:prstClr val="black"/>
                </a:solidFill>
                <a:latin typeface="Arial" pitchFamily="34" charset="0"/>
                <a:cs typeface="Arial" pitchFamily="34" charset="0"/>
              </a:rPr>
              <a:t>Clicking on </a:t>
            </a:r>
            <a:r>
              <a:rPr lang="en-US" sz="1100" b="1" dirty="0">
                <a:solidFill>
                  <a:prstClr val="black"/>
                </a:solidFill>
                <a:latin typeface="Arial" pitchFamily="34" charset="0"/>
                <a:cs typeface="Arial" pitchFamily="34" charset="0"/>
              </a:rPr>
              <a:t>OK </a:t>
            </a:r>
            <a:r>
              <a:rPr lang="en-US" sz="1100" dirty="0">
                <a:solidFill>
                  <a:prstClr val="black"/>
                </a:solidFill>
                <a:latin typeface="Arial" pitchFamily="34" charset="0"/>
                <a:cs typeface="Arial" pitchFamily="34" charset="0"/>
              </a:rPr>
              <a:t>button will change the status of the request to </a:t>
            </a:r>
            <a:r>
              <a:rPr lang="en-US" sz="1100" b="1" dirty="0">
                <a:solidFill>
                  <a:prstClr val="black"/>
                </a:solidFill>
                <a:latin typeface="Arial" pitchFamily="34" charset="0"/>
                <a:cs typeface="Arial" pitchFamily="34" charset="0"/>
              </a:rPr>
              <a:t>work in progress </a:t>
            </a:r>
            <a:r>
              <a:rPr lang="en-US" sz="1100" dirty="0">
                <a:solidFill>
                  <a:prstClr val="black"/>
                </a:solidFill>
                <a:latin typeface="Arial" pitchFamily="34" charset="0"/>
                <a:cs typeface="Arial" pitchFamily="34" charset="0"/>
              </a:rPr>
              <a:t>on Request Detail Tab</a:t>
            </a:r>
            <a:endParaRPr lang="en-CA" sz="1100" dirty="0">
              <a:solidFill>
                <a:prstClr val="black"/>
              </a:solidFill>
              <a:latin typeface="Arial" pitchFamily="34" charset="0"/>
              <a:cs typeface="Arial" pitchFamily="34" charset="0"/>
            </a:endParaRPr>
          </a:p>
        </p:txBody>
      </p:sp>
      <p:sp>
        <p:nvSpPr>
          <p:cNvPr id="6" name="Rectangle 5"/>
          <p:cNvSpPr/>
          <p:nvPr/>
        </p:nvSpPr>
        <p:spPr>
          <a:xfrm>
            <a:off x="0" y="6046261"/>
            <a:ext cx="2819400" cy="276999"/>
          </a:xfrm>
          <a:prstGeom prst="rect">
            <a:avLst/>
          </a:prstGeom>
        </p:spPr>
        <p:txBody>
          <a:bodyPr wrap="square">
            <a:spAutoFit/>
          </a:bodyPr>
          <a:lstStyle/>
          <a:p>
            <a:pPr lvl="0"/>
            <a:r>
              <a:rPr lang="en-CA" sz="1200" b="1" i="1" dirty="0">
                <a:solidFill>
                  <a:prstClr val="black"/>
                </a:solidFill>
                <a:latin typeface="Arial" pitchFamily="34" charset="0"/>
                <a:cs typeface="Arial" pitchFamily="34" charset="0"/>
                <a:hlinkClick r:id="rId4" action="ppaction://hlinksldjump"/>
              </a:rPr>
              <a:t>Back to Withdraw and Edit Request</a:t>
            </a:r>
            <a:endParaRPr lang="en-CA" sz="1200" b="1" i="1" dirty="0">
              <a:solidFill>
                <a:prstClr val="black"/>
              </a:solidFill>
              <a:latin typeface="Arial" pitchFamily="34" charset="0"/>
              <a:cs typeface="Arial" pitchFamily="34" charset="0"/>
            </a:endParaRPr>
          </a:p>
        </p:txBody>
      </p:sp>
      <p:pic>
        <p:nvPicPr>
          <p:cNvPr id="2" name="Picture 1">
            <a:extLst>
              <a:ext uri="{FF2B5EF4-FFF2-40B4-BE49-F238E27FC236}">
                <a16:creationId xmlns:a16="http://schemas.microsoft.com/office/drawing/2014/main" id="{F0B57CA5-79CF-408A-B1D4-770EC3C35AC9}"/>
              </a:ext>
            </a:extLst>
          </p:cNvPr>
          <p:cNvPicPr>
            <a:picLocks noChangeAspect="1"/>
          </p:cNvPicPr>
          <p:nvPr/>
        </p:nvPicPr>
        <p:blipFill>
          <a:blip r:embed="rId5"/>
          <a:stretch>
            <a:fillRect/>
          </a:stretch>
        </p:blipFill>
        <p:spPr>
          <a:xfrm>
            <a:off x="3352800" y="4572000"/>
            <a:ext cx="963706" cy="762000"/>
          </a:xfrm>
          <a:prstGeom prst="rect">
            <a:avLst/>
          </a:prstGeom>
        </p:spPr>
      </p:pic>
      <p:pic>
        <p:nvPicPr>
          <p:cNvPr id="3" name="Picture 2">
            <a:extLst>
              <a:ext uri="{FF2B5EF4-FFF2-40B4-BE49-F238E27FC236}">
                <a16:creationId xmlns:a16="http://schemas.microsoft.com/office/drawing/2014/main" id="{0B1C93D5-76F8-4696-B5D2-D81B865490B1}"/>
              </a:ext>
            </a:extLst>
          </p:cNvPr>
          <p:cNvPicPr>
            <a:picLocks noChangeAspect="1"/>
          </p:cNvPicPr>
          <p:nvPr/>
        </p:nvPicPr>
        <p:blipFill>
          <a:blip r:embed="rId5"/>
          <a:stretch>
            <a:fillRect/>
          </a:stretch>
        </p:blipFill>
        <p:spPr>
          <a:xfrm>
            <a:off x="106623" y="2420798"/>
            <a:ext cx="807777" cy="638707"/>
          </a:xfrm>
          <a:prstGeom prst="rect">
            <a:avLst/>
          </a:prstGeom>
        </p:spPr>
      </p:pic>
    </p:spTree>
    <p:extLst>
      <p:ext uri="{BB962C8B-B14F-4D97-AF65-F5344CB8AC3E}">
        <p14:creationId xmlns:p14="http://schemas.microsoft.com/office/powerpoint/2010/main" val="2268814207"/>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1"/>
            <a:ext cx="5410200" cy="3256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729179"/>
            <a:ext cx="6057900" cy="3646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a:off x="5105400" y="1905000"/>
            <a:ext cx="11430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Rectangular Callout 4"/>
          <p:cNvSpPr/>
          <p:nvPr/>
        </p:nvSpPr>
        <p:spPr>
          <a:xfrm>
            <a:off x="6248400" y="1143000"/>
            <a:ext cx="1905000" cy="762000"/>
          </a:xfrm>
          <a:prstGeom prst="wedge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100" dirty="0">
                <a:solidFill>
                  <a:prstClr val="black"/>
                </a:solidFill>
                <a:latin typeface="Arial" pitchFamily="34" charset="0"/>
                <a:cs typeface="Arial" pitchFamily="34" charset="0"/>
              </a:rPr>
              <a:t>All the required changes to the bid can be made now</a:t>
            </a:r>
            <a:endParaRPr lang="en-CA" sz="1100" dirty="0">
              <a:solidFill>
                <a:prstClr val="black"/>
              </a:solidFill>
              <a:latin typeface="Arial" pitchFamily="34" charset="0"/>
              <a:cs typeface="Arial" pitchFamily="34" charset="0"/>
            </a:endParaRPr>
          </a:p>
        </p:txBody>
      </p:sp>
      <p:sp>
        <p:nvSpPr>
          <p:cNvPr id="6" name="Rectangle 5"/>
          <p:cNvSpPr/>
          <p:nvPr/>
        </p:nvSpPr>
        <p:spPr>
          <a:xfrm>
            <a:off x="0" y="6046261"/>
            <a:ext cx="2819400" cy="276999"/>
          </a:xfrm>
          <a:prstGeom prst="rect">
            <a:avLst/>
          </a:prstGeom>
        </p:spPr>
        <p:txBody>
          <a:bodyPr wrap="square">
            <a:spAutoFit/>
          </a:bodyPr>
          <a:lstStyle/>
          <a:p>
            <a:pPr lvl="0"/>
            <a:r>
              <a:rPr lang="en-CA" sz="1200" b="1" i="1" dirty="0">
                <a:solidFill>
                  <a:prstClr val="black"/>
                </a:solidFill>
                <a:latin typeface="Arial" pitchFamily="34" charset="0"/>
                <a:cs typeface="Arial" pitchFamily="34" charset="0"/>
                <a:hlinkClick r:id="rId4" action="ppaction://hlinksldjump"/>
              </a:rPr>
              <a:t>Back to Withdraw and Edit Request</a:t>
            </a:r>
            <a:endParaRPr lang="en-CA" sz="1200" b="1" i="1" dirty="0">
              <a:solidFill>
                <a:prstClr val="black"/>
              </a:solidFill>
              <a:latin typeface="Arial" pitchFamily="34" charset="0"/>
              <a:cs typeface="Arial" pitchFamily="34" charset="0"/>
            </a:endParaRPr>
          </a:p>
        </p:txBody>
      </p:sp>
      <p:pic>
        <p:nvPicPr>
          <p:cNvPr id="2" name="Picture 1">
            <a:extLst>
              <a:ext uri="{FF2B5EF4-FFF2-40B4-BE49-F238E27FC236}">
                <a16:creationId xmlns:a16="http://schemas.microsoft.com/office/drawing/2014/main" id="{C2EB9B75-3B29-4888-B552-42CB9CAFBC7C}"/>
              </a:ext>
            </a:extLst>
          </p:cNvPr>
          <p:cNvPicPr>
            <a:picLocks noChangeAspect="1"/>
          </p:cNvPicPr>
          <p:nvPr/>
        </p:nvPicPr>
        <p:blipFill>
          <a:blip r:embed="rId5"/>
          <a:stretch>
            <a:fillRect/>
          </a:stretch>
        </p:blipFill>
        <p:spPr>
          <a:xfrm>
            <a:off x="3065646" y="4900069"/>
            <a:ext cx="838200" cy="662763"/>
          </a:xfrm>
          <a:prstGeom prst="rect">
            <a:avLst/>
          </a:prstGeom>
        </p:spPr>
      </p:pic>
      <p:pic>
        <p:nvPicPr>
          <p:cNvPr id="3" name="Picture 2">
            <a:extLst>
              <a:ext uri="{FF2B5EF4-FFF2-40B4-BE49-F238E27FC236}">
                <a16:creationId xmlns:a16="http://schemas.microsoft.com/office/drawing/2014/main" id="{2833103F-AB48-4F87-9B98-DB95E92EC2DC}"/>
              </a:ext>
            </a:extLst>
          </p:cNvPr>
          <p:cNvPicPr>
            <a:picLocks noChangeAspect="1"/>
          </p:cNvPicPr>
          <p:nvPr/>
        </p:nvPicPr>
        <p:blipFill>
          <a:blip r:embed="rId5"/>
          <a:stretch>
            <a:fillRect/>
          </a:stretch>
        </p:blipFill>
        <p:spPr>
          <a:xfrm>
            <a:off x="167611" y="2770086"/>
            <a:ext cx="914400" cy="723014"/>
          </a:xfrm>
          <a:prstGeom prst="rect">
            <a:avLst/>
          </a:prstGeom>
        </p:spPr>
      </p:pic>
    </p:spTree>
    <p:extLst>
      <p:ext uri="{BB962C8B-B14F-4D97-AF65-F5344CB8AC3E}">
        <p14:creationId xmlns:p14="http://schemas.microsoft.com/office/powerpoint/2010/main" val="3963403162"/>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1"/>
            <a:ext cx="4876800" cy="2935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029178"/>
            <a:ext cx="5600700" cy="3371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a:off x="5105400" y="1905000"/>
            <a:ext cx="11430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Rectangular Callout 4"/>
          <p:cNvSpPr/>
          <p:nvPr/>
        </p:nvSpPr>
        <p:spPr>
          <a:xfrm>
            <a:off x="6248400" y="1143000"/>
            <a:ext cx="1905000" cy="762000"/>
          </a:xfrm>
          <a:prstGeom prst="wedge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100" dirty="0">
                <a:solidFill>
                  <a:prstClr val="black"/>
                </a:solidFill>
                <a:latin typeface="Arial" pitchFamily="34" charset="0"/>
                <a:cs typeface="Arial" pitchFamily="34" charset="0"/>
              </a:rPr>
              <a:t>Once All the required changes are made click </a:t>
            </a:r>
            <a:r>
              <a:rPr lang="en-US" sz="1100" b="1" dirty="0">
                <a:solidFill>
                  <a:prstClr val="black"/>
                </a:solidFill>
                <a:latin typeface="Arial" pitchFamily="34" charset="0"/>
                <a:cs typeface="Arial" pitchFamily="34" charset="0"/>
              </a:rPr>
              <a:t>re-calculate</a:t>
            </a:r>
            <a:r>
              <a:rPr lang="en-US" sz="1100" dirty="0">
                <a:solidFill>
                  <a:prstClr val="black"/>
                </a:solidFill>
                <a:latin typeface="Arial" pitchFamily="34" charset="0"/>
                <a:cs typeface="Arial" pitchFamily="34" charset="0"/>
              </a:rPr>
              <a:t> button, the changes will take effect</a:t>
            </a:r>
            <a:endParaRPr lang="en-CA" sz="1100" dirty="0">
              <a:solidFill>
                <a:prstClr val="black"/>
              </a:solidFill>
              <a:latin typeface="Arial" pitchFamily="34" charset="0"/>
              <a:cs typeface="Arial" pitchFamily="34" charset="0"/>
            </a:endParaRPr>
          </a:p>
        </p:txBody>
      </p:sp>
      <p:sp>
        <p:nvSpPr>
          <p:cNvPr id="6" name="Rectangle 5"/>
          <p:cNvSpPr/>
          <p:nvPr/>
        </p:nvSpPr>
        <p:spPr>
          <a:xfrm>
            <a:off x="0" y="6046261"/>
            <a:ext cx="2819400" cy="276999"/>
          </a:xfrm>
          <a:prstGeom prst="rect">
            <a:avLst/>
          </a:prstGeom>
        </p:spPr>
        <p:txBody>
          <a:bodyPr wrap="square">
            <a:spAutoFit/>
          </a:bodyPr>
          <a:lstStyle/>
          <a:p>
            <a:pPr lvl="0"/>
            <a:r>
              <a:rPr lang="en-CA" sz="1200" b="1" i="1" dirty="0">
                <a:solidFill>
                  <a:prstClr val="black"/>
                </a:solidFill>
                <a:latin typeface="Arial" pitchFamily="34" charset="0"/>
                <a:cs typeface="Arial" pitchFamily="34" charset="0"/>
                <a:hlinkClick r:id="rId4" action="ppaction://hlinksldjump"/>
              </a:rPr>
              <a:t>Back to Withdraw and Edit Request</a:t>
            </a:r>
            <a:endParaRPr lang="en-CA" sz="1200" b="1" i="1" dirty="0">
              <a:solidFill>
                <a:prstClr val="black"/>
              </a:solidFill>
              <a:latin typeface="Arial" pitchFamily="34" charset="0"/>
              <a:cs typeface="Arial" pitchFamily="34" charset="0"/>
            </a:endParaRPr>
          </a:p>
        </p:txBody>
      </p:sp>
      <p:pic>
        <p:nvPicPr>
          <p:cNvPr id="2" name="Picture 1">
            <a:extLst>
              <a:ext uri="{FF2B5EF4-FFF2-40B4-BE49-F238E27FC236}">
                <a16:creationId xmlns:a16="http://schemas.microsoft.com/office/drawing/2014/main" id="{B977671A-C7BB-433D-80BA-8D59664E0353}"/>
              </a:ext>
            </a:extLst>
          </p:cNvPr>
          <p:cNvPicPr>
            <a:picLocks noChangeAspect="1"/>
          </p:cNvPicPr>
          <p:nvPr/>
        </p:nvPicPr>
        <p:blipFill>
          <a:blip r:embed="rId5"/>
          <a:stretch>
            <a:fillRect/>
          </a:stretch>
        </p:blipFill>
        <p:spPr>
          <a:xfrm>
            <a:off x="3505200" y="5029200"/>
            <a:ext cx="867335" cy="685800"/>
          </a:xfrm>
          <a:prstGeom prst="rect">
            <a:avLst/>
          </a:prstGeom>
        </p:spPr>
      </p:pic>
      <p:pic>
        <p:nvPicPr>
          <p:cNvPr id="3" name="Picture 2">
            <a:extLst>
              <a:ext uri="{FF2B5EF4-FFF2-40B4-BE49-F238E27FC236}">
                <a16:creationId xmlns:a16="http://schemas.microsoft.com/office/drawing/2014/main" id="{3AC915AC-B99B-439B-A7BC-CC1EEDC422B4}"/>
              </a:ext>
            </a:extLst>
          </p:cNvPr>
          <p:cNvPicPr>
            <a:picLocks noChangeAspect="1"/>
          </p:cNvPicPr>
          <p:nvPr/>
        </p:nvPicPr>
        <p:blipFill>
          <a:blip r:embed="rId5"/>
          <a:stretch>
            <a:fillRect/>
          </a:stretch>
        </p:blipFill>
        <p:spPr>
          <a:xfrm>
            <a:off x="114300" y="2590800"/>
            <a:ext cx="886696" cy="701108"/>
          </a:xfrm>
          <a:prstGeom prst="rect">
            <a:avLst/>
          </a:prstGeom>
        </p:spPr>
      </p:pic>
    </p:spTree>
    <p:extLst>
      <p:ext uri="{BB962C8B-B14F-4D97-AF65-F5344CB8AC3E}">
        <p14:creationId xmlns:p14="http://schemas.microsoft.com/office/powerpoint/2010/main" val="1369619987"/>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86664"/>
            <a:ext cx="4876800" cy="2935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983306"/>
            <a:ext cx="5676900" cy="3417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a:off x="5105400" y="1905000"/>
            <a:ext cx="11430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6046261"/>
            <a:ext cx="2819400" cy="276999"/>
          </a:xfrm>
          <a:prstGeom prst="rect">
            <a:avLst/>
          </a:prstGeom>
        </p:spPr>
        <p:txBody>
          <a:bodyPr wrap="square">
            <a:spAutoFit/>
          </a:bodyPr>
          <a:lstStyle/>
          <a:p>
            <a:pPr lvl="0"/>
            <a:r>
              <a:rPr lang="en-CA" sz="1200" b="1" i="1" dirty="0">
                <a:solidFill>
                  <a:prstClr val="black"/>
                </a:solidFill>
                <a:latin typeface="Arial" pitchFamily="34" charset="0"/>
                <a:cs typeface="Arial" pitchFamily="34" charset="0"/>
                <a:hlinkClick r:id="rId4" action="ppaction://hlinksldjump"/>
              </a:rPr>
              <a:t>Back to Withdraw and Edit Request</a:t>
            </a:r>
            <a:endParaRPr lang="en-CA" sz="1200" b="1" i="1" dirty="0">
              <a:solidFill>
                <a:prstClr val="black"/>
              </a:solidFill>
              <a:latin typeface="Arial" pitchFamily="34" charset="0"/>
              <a:cs typeface="Arial" pitchFamily="34" charset="0"/>
            </a:endParaRPr>
          </a:p>
        </p:txBody>
      </p:sp>
      <p:pic>
        <p:nvPicPr>
          <p:cNvPr id="2" name="Picture 1">
            <a:extLst>
              <a:ext uri="{FF2B5EF4-FFF2-40B4-BE49-F238E27FC236}">
                <a16:creationId xmlns:a16="http://schemas.microsoft.com/office/drawing/2014/main" id="{13B254C0-A9A0-4CF8-916D-FC95A271B50F}"/>
              </a:ext>
            </a:extLst>
          </p:cNvPr>
          <p:cNvPicPr>
            <a:picLocks noChangeAspect="1"/>
          </p:cNvPicPr>
          <p:nvPr/>
        </p:nvPicPr>
        <p:blipFill>
          <a:blip r:embed="rId5"/>
          <a:stretch>
            <a:fillRect/>
          </a:stretch>
        </p:blipFill>
        <p:spPr>
          <a:xfrm>
            <a:off x="3486751" y="5029200"/>
            <a:ext cx="867335" cy="685800"/>
          </a:xfrm>
          <a:prstGeom prst="rect">
            <a:avLst/>
          </a:prstGeom>
        </p:spPr>
      </p:pic>
      <p:pic>
        <p:nvPicPr>
          <p:cNvPr id="3" name="Picture 2">
            <a:extLst>
              <a:ext uri="{FF2B5EF4-FFF2-40B4-BE49-F238E27FC236}">
                <a16:creationId xmlns:a16="http://schemas.microsoft.com/office/drawing/2014/main" id="{AD2F6F03-B6A9-4EB2-BD6D-0CE3F8FA7674}"/>
              </a:ext>
            </a:extLst>
          </p:cNvPr>
          <p:cNvPicPr>
            <a:picLocks noChangeAspect="1"/>
          </p:cNvPicPr>
          <p:nvPr/>
        </p:nvPicPr>
        <p:blipFill>
          <a:blip r:embed="rId5"/>
          <a:stretch>
            <a:fillRect/>
          </a:stretch>
        </p:blipFill>
        <p:spPr>
          <a:xfrm>
            <a:off x="91411" y="2677427"/>
            <a:ext cx="655377" cy="518205"/>
          </a:xfrm>
          <a:prstGeom prst="rect">
            <a:avLst/>
          </a:prstGeom>
        </p:spPr>
      </p:pic>
    </p:spTree>
    <p:extLst>
      <p:ext uri="{BB962C8B-B14F-4D97-AF65-F5344CB8AC3E}">
        <p14:creationId xmlns:p14="http://schemas.microsoft.com/office/powerpoint/2010/main" val="1232325474"/>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290" name="Picture 2" descr="C:\Users\khana\AppData\Local\Temp\SNAGHTMLc20505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18" y="838200"/>
            <a:ext cx="5011882" cy="3017153"/>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006242"/>
            <a:ext cx="5638800" cy="3394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a:off x="5105400" y="1905000"/>
            <a:ext cx="11430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Rectangular Callout 4"/>
          <p:cNvSpPr/>
          <p:nvPr/>
        </p:nvSpPr>
        <p:spPr>
          <a:xfrm>
            <a:off x="6019800" y="990600"/>
            <a:ext cx="2133600" cy="914400"/>
          </a:xfrm>
          <a:prstGeom prst="wedge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100" dirty="0">
                <a:solidFill>
                  <a:prstClr val="black"/>
                </a:solidFill>
                <a:latin typeface="Arial" pitchFamily="34" charset="0"/>
                <a:cs typeface="Arial" pitchFamily="34" charset="0"/>
              </a:rPr>
              <a:t>Clicking </a:t>
            </a:r>
            <a:r>
              <a:rPr lang="en-US" sz="1100" b="1" dirty="0">
                <a:solidFill>
                  <a:prstClr val="black"/>
                </a:solidFill>
                <a:latin typeface="Arial" pitchFamily="34" charset="0"/>
                <a:cs typeface="Arial" pitchFamily="34" charset="0"/>
              </a:rPr>
              <a:t>OK</a:t>
            </a:r>
            <a:r>
              <a:rPr lang="en-US" sz="1100" dirty="0">
                <a:solidFill>
                  <a:prstClr val="black"/>
                </a:solidFill>
                <a:latin typeface="Arial" pitchFamily="34" charset="0"/>
                <a:cs typeface="Arial" pitchFamily="34" charset="0"/>
              </a:rPr>
              <a:t> button after submitting the request to Alberta Energy will show the status changed to </a:t>
            </a:r>
            <a:r>
              <a:rPr lang="en-US" sz="1100" b="1" dirty="0">
                <a:solidFill>
                  <a:prstClr val="black"/>
                </a:solidFill>
                <a:latin typeface="Arial" pitchFamily="34" charset="0"/>
                <a:cs typeface="Arial" pitchFamily="34" charset="0"/>
              </a:rPr>
              <a:t>submitted</a:t>
            </a:r>
            <a:r>
              <a:rPr lang="en-US" sz="1100" dirty="0">
                <a:solidFill>
                  <a:prstClr val="black"/>
                </a:solidFill>
                <a:latin typeface="Arial" pitchFamily="34" charset="0"/>
                <a:cs typeface="Arial" pitchFamily="34" charset="0"/>
              </a:rPr>
              <a:t> from </a:t>
            </a:r>
            <a:r>
              <a:rPr lang="en-US" sz="1100" b="1" dirty="0">
                <a:solidFill>
                  <a:prstClr val="black"/>
                </a:solidFill>
                <a:latin typeface="Arial" pitchFamily="34" charset="0"/>
                <a:cs typeface="Arial" pitchFamily="34" charset="0"/>
              </a:rPr>
              <a:t>work in progress</a:t>
            </a:r>
            <a:endParaRPr lang="en-CA" sz="1100" b="1" dirty="0">
              <a:solidFill>
                <a:prstClr val="black"/>
              </a:solidFill>
              <a:latin typeface="Arial" pitchFamily="34" charset="0"/>
              <a:cs typeface="Arial" pitchFamily="34" charset="0"/>
            </a:endParaRPr>
          </a:p>
        </p:txBody>
      </p:sp>
      <p:sp>
        <p:nvSpPr>
          <p:cNvPr id="6" name="Rectangle 5"/>
          <p:cNvSpPr/>
          <p:nvPr/>
        </p:nvSpPr>
        <p:spPr>
          <a:xfrm>
            <a:off x="0" y="6046261"/>
            <a:ext cx="2819400" cy="276999"/>
          </a:xfrm>
          <a:prstGeom prst="rect">
            <a:avLst/>
          </a:prstGeom>
        </p:spPr>
        <p:txBody>
          <a:bodyPr wrap="square">
            <a:spAutoFit/>
          </a:bodyPr>
          <a:lstStyle/>
          <a:p>
            <a:pPr lvl="0"/>
            <a:r>
              <a:rPr lang="en-CA" sz="1200" b="1" i="1" dirty="0">
                <a:solidFill>
                  <a:prstClr val="black"/>
                </a:solidFill>
                <a:latin typeface="Arial" pitchFamily="34" charset="0"/>
                <a:cs typeface="Arial" pitchFamily="34" charset="0"/>
                <a:hlinkClick r:id="rId4" action="ppaction://hlinksldjump"/>
              </a:rPr>
              <a:t>Back to Withdraw and Edit Request</a:t>
            </a:r>
            <a:endParaRPr lang="en-CA" sz="1200" b="1" i="1" dirty="0">
              <a:solidFill>
                <a:prstClr val="black"/>
              </a:solidFill>
              <a:latin typeface="Arial" pitchFamily="34" charset="0"/>
              <a:cs typeface="Arial" pitchFamily="34" charset="0"/>
            </a:endParaRPr>
          </a:p>
        </p:txBody>
      </p:sp>
      <p:pic>
        <p:nvPicPr>
          <p:cNvPr id="2" name="Picture 1">
            <a:extLst>
              <a:ext uri="{FF2B5EF4-FFF2-40B4-BE49-F238E27FC236}">
                <a16:creationId xmlns:a16="http://schemas.microsoft.com/office/drawing/2014/main" id="{8EC54B0A-CA16-4A11-9A57-5AF7CD7DFFD8}"/>
              </a:ext>
            </a:extLst>
          </p:cNvPr>
          <p:cNvPicPr>
            <a:picLocks noChangeAspect="1"/>
          </p:cNvPicPr>
          <p:nvPr/>
        </p:nvPicPr>
        <p:blipFill>
          <a:blip r:embed="rId5"/>
          <a:stretch>
            <a:fillRect/>
          </a:stretch>
        </p:blipFill>
        <p:spPr>
          <a:xfrm>
            <a:off x="3505200" y="4697492"/>
            <a:ext cx="804996" cy="636508"/>
          </a:xfrm>
          <a:prstGeom prst="rect">
            <a:avLst/>
          </a:prstGeom>
        </p:spPr>
      </p:pic>
      <p:pic>
        <p:nvPicPr>
          <p:cNvPr id="3" name="Picture 2">
            <a:extLst>
              <a:ext uri="{FF2B5EF4-FFF2-40B4-BE49-F238E27FC236}">
                <a16:creationId xmlns:a16="http://schemas.microsoft.com/office/drawing/2014/main" id="{0AFFB226-C6C9-40B4-ABF2-1720026FD6E9}"/>
              </a:ext>
            </a:extLst>
          </p:cNvPr>
          <p:cNvPicPr>
            <a:picLocks noChangeAspect="1"/>
          </p:cNvPicPr>
          <p:nvPr/>
        </p:nvPicPr>
        <p:blipFill>
          <a:blip r:embed="rId5"/>
          <a:stretch>
            <a:fillRect/>
          </a:stretch>
        </p:blipFill>
        <p:spPr>
          <a:xfrm>
            <a:off x="103945" y="2682194"/>
            <a:ext cx="655377" cy="518205"/>
          </a:xfrm>
          <a:prstGeom prst="rect">
            <a:avLst/>
          </a:prstGeom>
        </p:spPr>
      </p:pic>
    </p:spTree>
    <p:extLst>
      <p:ext uri="{BB962C8B-B14F-4D97-AF65-F5344CB8AC3E}">
        <p14:creationId xmlns:p14="http://schemas.microsoft.com/office/powerpoint/2010/main" val="4074757123"/>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563562"/>
            <a:ext cx="1219200" cy="884238"/>
          </a:xfrm>
        </p:spPr>
        <p:txBody>
          <a:bodyPr>
            <a:normAutofit/>
          </a:bodyPr>
          <a:lstStyle/>
          <a:p>
            <a:pPr algn="l"/>
            <a:r>
              <a:rPr lang="en-CA" sz="1600" b="1" dirty="0">
                <a:latin typeface="Arial" pitchFamily="34" charset="0"/>
                <a:cs typeface="Arial" pitchFamily="34" charset="0"/>
              </a:rPr>
              <a:t>Revisions</a:t>
            </a:r>
          </a:p>
        </p:txBody>
      </p:sp>
      <p:graphicFrame>
        <p:nvGraphicFramePr>
          <p:cNvPr id="3" name="Table 2"/>
          <p:cNvGraphicFramePr>
            <a:graphicFrameLocks noGrp="1"/>
          </p:cNvGraphicFramePr>
          <p:nvPr>
            <p:extLst>
              <p:ext uri="{D42A27DB-BD31-4B8C-83A1-F6EECF244321}">
                <p14:modId xmlns:p14="http://schemas.microsoft.com/office/powerpoint/2010/main" val="67001020"/>
              </p:ext>
            </p:extLst>
          </p:nvPr>
        </p:nvGraphicFramePr>
        <p:xfrm>
          <a:off x="1835696" y="2708920"/>
          <a:ext cx="6096000" cy="17526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dirty="0"/>
                        <a:t>Date</a:t>
                      </a:r>
                      <a:endParaRPr lang="en-CA" dirty="0"/>
                    </a:p>
                  </a:txBody>
                  <a:tcPr/>
                </a:tc>
                <a:tc>
                  <a:txBody>
                    <a:bodyPr/>
                    <a:lstStyle/>
                    <a:p>
                      <a:r>
                        <a:rPr lang="en-US" dirty="0"/>
                        <a:t>Revisions Type</a:t>
                      </a:r>
                      <a:endParaRPr lang="en-CA" dirty="0"/>
                    </a:p>
                  </a:txBody>
                  <a:tcPr/>
                </a:tc>
                <a:tc>
                  <a:txBody>
                    <a:bodyPr/>
                    <a:lstStyle/>
                    <a:p>
                      <a:r>
                        <a:rPr lang="en-US" dirty="0"/>
                        <a:t>Page Number</a:t>
                      </a:r>
                      <a:endParaRPr lang="en-CA" dirty="0"/>
                    </a:p>
                  </a:txBody>
                  <a:tcPr/>
                </a:tc>
                <a:extLst>
                  <a:ext uri="{0D108BD9-81ED-4DB2-BD59-A6C34878D82A}">
                    <a16:rowId xmlns:a16="http://schemas.microsoft.com/office/drawing/2014/main" val="10000"/>
                  </a:ext>
                </a:extLst>
              </a:tr>
              <a:tr h="370840">
                <a:tc>
                  <a:txBody>
                    <a:bodyPr/>
                    <a:lstStyle/>
                    <a:p>
                      <a:r>
                        <a:rPr lang="en-US" dirty="0"/>
                        <a:t>August 31, 2012</a:t>
                      </a:r>
                      <a:endParaRPr lang="en-CA" dirty="0"/>
                    </a:p>
                  </a:txBody>
                  <a:tcPr/>
                </a:tc>
                <a:tc>
                  <a:txBody>
                    <a:bodyPr/>
                    <a:lstStyle/>
                    <a:p>
                      <a:r>
                        <a:rPr lang="en-US" dirty="0"/>
                        <a:t>Conversion</a:t>
                      </a:r>
                      <a:endParaRPr lang="en-CA" dirty="0"/>
                    </a:p>
                  </a:txBody>
                  <a:tcPr/>
                </a:tc>
                <a:tc>
                  <a:txBody>
                    <a:bodyPr/>
                    <a:lstStyle/>
                    <a:p>
                      <a:r>
                        <a:rPr lang="en-US" dirty="0"/>
                        <a:t>All</a:t>
                      </a:r>
                      <a:endParaRPr lang="en-CA" dirty="0"/>
                    </a:p>
                  </a:txBody>
                  <a:tcPr/>
                </a:tc>
                <a:extLst>
                  <a:ext uri="{0D108BD9-81ED-4DB2-BD59-A6C34878D82A}">
                    <a16:rowId xmlns:a16="http://schemas.microsoft.com/office/drawing/2014/main" val="10001"/>
                  </a:ext>
                </a:extLst>
              </a:tr>
              <a:tr h="370840">
                <a:tc>
                  <a:txBody>
                    <a:bodyPr/>
                    <a:lstStyle/>
                    <a:p>
                      <a:r>
                        <a:rPr lang="en-CA" dirty="0"/>
                        <a:t>April 2020</a:t>
                      </a:r>
                    </a:p>
                  </a:txBody>
                  <a:tcPr/>
                </a:tc>
                <a:tc>
                  <a:txBody>
                    <a:bodyPr/>
                    <a:lstStyle/>
                    <a:p>
                      <a:r>
                        <a:rPr lang="en-CA" dirty="0"/>
                        <a:t>Updated</a:t>
                      </a:r>
                    </a:p>
                  </a:txBody>
                  <a:tcPr/>
                </a:tc>
                <a:tc>
                  <a:txBody>
                    <a:bodyPr/>
                    <a:lstStyle/>
                    <a:p>
                      <a:r>
                        <a:rPr lang="en-CA" dirty="0"/>
                        <a:t>All</a:t>
                      </a:r>
                    </a:p>
                  </a:txBody>
                  <a:tcPr/>
                </a:tc>
                <a:extLst>
                  <a:ext uri="{0D108BD9-81ED-4DB2-BD59-A6C34878D82A}">
                    <a16:rowId xmlns:a16="http://schemas.microsoft.com/office/drawing/2014/main" val="10002"/>
                  </a:ext>
                </a:extLst>
              </a:tr>
              <a:tr h="370840">
                <a:tc>
                  <a:txBody>
                    <a:bodyPr/>
                    <a:lstStyle/>
                    <a:p>
                      <a:r>
                        <a:rPr lang="en-CA" dirty="0"/>
                        <a:t>December 2020</a:t>
                      </a:r>
                    </a:p>
                  </a:txBody>
                  <a:tcPr/>
                </a:tc>
                <a:tc>
                  <a:txBody>
                    <a:bodyPr/>
                    <a:lstStyle/>
                    <a:p>
                      <a:r>
                        <a:rPr lang="en-CA" dirty="0"/>
                        <a:t>Update the ETS login page</a:t>
                      </a:r>
                    </a:p>
                  </a:txBody>
                  <a:tcPr/>
                </a:tc>
                <a:tc>
                  <a:txBody>
                    <a:bodyPr/>
                    <a:lstStyle/>
                    <a:p>
                      <a:r>
                        <a:rPr lang="en-CA" dirty="0"/>
                        <a:t>Various</a:t>
                      </a:r>
                    </a:p>
                  </a:txBody>
                  <a:tcPr/>
                </a:tc>
                <a:extLst>
                  <a:ext uri="{0D108BD9-81ED-4DB2-BD59-A6C34878D82A}">
                    <a16:rowId xmlns:a16="http://schemas.microsoft.com/office/drawing/2014/main" val="341370617"/>
                  </a:ext>
                </a:extLst>
              </a:tr>
            </a:tbl>
          </a:graphicData>
        </a:graphic>
      </p:graphicFrame>
    </p:spTree>
    <p:extLst>
      <p:ext uri="{BB962C8B-B14F-4D97-AF65-F5344CB8AC3E}">
        <p14:creationId xmlns:p14="http://schemas.microsoft.com/office/powerpoint/2010/main" val="4280808316"/>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95250" y="3714750"/>
            <a:ext cx="52900" cy="169277"/>
          </a:xfrm>
          <a:prstGeom prst="rect">
            <a:avLst/>
          </a:prstGeom>
        </p:spPr>
        <p:txBody>
          <a:bodyPr wrap="square" lIns="0" tIns="0" rIns="0" bIns="0">
            <a:spAutoFit/>
          </a:bodyPr>
          <a:lstStyle/>
          <a:p>
            <a:r>
              <a:rPr lang="en-CA" sz="1100"/>
              <a:t> </a:t>
            </a:r>
          </a:p>
        </p:txBody>
      </p:sp>
      <p:sp>
        <p:nvSpPr>
          <p:cNvPr id="3" name="Rectangle 2"/>
          <p:cNvSpPr>
            <a:spLocks/>
          </p:cNvSpPr>
          <p:nvPr/>
        </p:nvSpPr>
        <p:spPr>
          <a:xfrm>
            <a:off x="4889500" y="2148007"/>
            <a:ext cx="3263900" cy="1661993"/>
          </a:xfrm>
          <a:prstGeom prst="rect">
            <a:avLst/>
          </a:prstGeom>
        </p:spPr>
        <p:txBody>
          <a:bodyPr wrap="square" lIns="0" tIns="0" rIns="0" bIns="0">
            <a:spAutoFit/>
          </a:bodyPr>
          <a:lstStyle/>
          <a:p>
            <a:r>
              <a:rPr lang="en-CA" sz="1200" dirty="0">
                <a:latin typeface="Arial" pitchFamily="34" charset="0"/>
                <a:cs typeface="Arial" pitchFamily="34" charset="0"/>
              </a:rPr>
              <a:t>If two or more companies submit the same bid value on a parcel and that value is the highest submitted bid, Alberta Energy will ask the companies to submit a new bid for the parcel. There will be a time limit given for the re-submission of the bid.</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Click on </a:t>
            </a:r>
            <a:r>
              <a:rPr lang="en-CA" sz="1200" i="1" dirty="0">
                <a:latin typeface="Arial" pitchFamily="34" charset="0"/>
                <a:cs typeface="Arial" pitchFamily="34" charset="0"/>
              </a:rPr>
              <a:t>More Information</a:t>
            </a:r>
            <a:r>
              <a:rPr lang="en-CA" sz="1200" dirty="0">
                <a:latin typeface="Arial" pitchFamily="34" charset="0"/>
                <a:cs typeface="Arial" pitchFamily="34" charset="0"/>
              </a:rPr>
              <a:t> to view how to </a:t>
            </a:r>
            <a:r>
              <a:rPr lang="en-CA" sz="1200" b="1" dirty="0">
                <a:latin typeface="Arial" pitchFamily="34" charset="0"/>
                <a:cs typeface="Arial" pitchFamily="34" charset="0"/>
              </a:rPr>
              <a:t>change and re-submit a tie bid</a:t>
            </a:r>
            <a:r>
              <a:rPr lang="en-CA" sz="1200" dirty="0">
                <a:latin typeface="Arial" pitchFamily="34" charset="0"/>
                <a:cs typeface="Arial" pitchFamily="34" charset="0"/>
              </a:rPr>
              <a:t>.</a:t>
            </a:r>
          </a:p>
        </p:txBody>
      </p:sp>
      <p:pic>
        <p:nvPicPr>
          <p:cNvPr id="4" name="Picture 6" descr="http://onboardenergytraining/ObjectFiles/TieBid450x235.jpg"/>
          <p:cNvPicPr>
            <a:picLocks noChangeArrowheads="1"/>
          </p:cNvPicPr>
          <p:nvPr/>
        </p:nvPicPr>
        <p:blipFill>
          <a:blip r:embed="rId2" cstate="print"/>
          <a:srcRect/>
          <a:stretch>
            <a:fillRect/>
          </a:stretch>
        </p:blipFill>
        <p:spPr bwMode="auto">
          <a:xfrm>
            <a:off x="260350" y="1889125"/>
            <a:ext cx="4311650" cy="2301875"/>
          </a:xfrm>
          <a:prstGeom prst="rect">
            <a:avLst/>
          </a:prstGeom>
          <a:noFill/>
        </p:spPr>
      </p:pic>
      <p:sp>
        <p:nvSpPr>
          <p:cNvPr id="5" name="Rectangle 4"/>
          <p:cNvSpPr>
            <a:spLocks/>
          </p:cNvSpPr>
          <p:nvPr/>
        </p:nvSpPr>
        <p:spPr>
          <a:xfrm>
            <a:off x="7772400" y="860168"/>
            <a:ext cx="127635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3" action="ppaction://hlinksldjump"/>
              </a:rPr>
              <a:t>More Information (Pages 21 to 25)</a:t>
            </a:r>
            <a:endParaRPr lang="en-CA" sz="1200" b="1" i="1" dirty="0">
              <a:latin typeface="Arial" pitchFamily="34" charset="0"/>
              <a:cs typeface="Arial" pitchFamily="34" charset="0"/>
            </a:endParaRPr>
          </a:p>
        </p:txBody>
      </p:sp>
      <p:sp>
        <p:nvSpPr>
          <p:cNvPr id="7" name="Title 6"/>
          <p:cNvSpPr>
            <a:spLocks noGrp="1"/>
          </p:cNvSpPr>
          <p:nvPr>
            <p:ph type="title" idx="4294967295"/>
          </p:nvPr>
        </p:nvSpPr>
        <p:spPr>
          <a:xfrm>
            <a:off x="685800" y="715962"/>
            <a:ext cx="990600" cy="579438"/>
          </a:xfrm>
        </p:spPr>
        <p:txBody>
          <a:bodyPr>
            <a:normAutofit/>
          </a:bodyPr>
          <a:lstStyle/>
          <a:p>
            <a:pPr algn="l"/>
            <a:r>
              <a:rPr lang="en-CA" sz="1600" b="1" dirty="0">
                <a:latin typeface="Arial" pitchFamily="34" charset="0"/>
                <a:cs typeface="Arial" pitchFamily="34" charset="0"/>
              </a:rPr>
              <a:t>Tie Bid</a:t>
            </a:r>
          </a:p>
        </p:txBody>
      </p:sp>
    </p:spTree>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C:\Users\khana\AppData\Local\Temp\SNAGHTML7d6a2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88187"/>
            <a:ext cx="5486400" cy="330281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189732"/>
            <a:ext cx="5334000" cy="3211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a:off x="5105400" y="1905000"/>
            <a:ext cx="11430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Rectangular Callout 4"/>
          <p:cNvSpPr/>
          <p:nvPr/>
        </p:nvSpPr>
        <p:spPr>
          <a:xfrm>
            <a:off x="6019800" y="1295400"/>
            <a:ext cx="1828800" cy="609600"/>
          </a:xfrm>
          <a:prstGeom prst="wedge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100" dirty="0">
                <a:solidFill>
                  <a:prstClr val="black"/>
                </a:solidFill>
                <a:latin typeface="Arial" pitchFamily="34" charset="0"/>
                <a:cs typeface="Arial" pitchFamily="34" charset="0"/>
              </a:rPr>
              <a:t>Selecting </a:t>
            </a:r>
            <a:r>
              <a:rPr lang="en-US" sz="1100" b="1" dirty="0">
                <a:solidFill>
                  <a:prstClr val="black"/>
                </a:solidFill>
                <a:latin typeface="Arial" pitchFamily="34" charset="0"/>
                <a:cs typeface="Arial" pitchFamily="34" charset="0"/>
              </a:rPr>
              <a:t>Bid</a:t>
            </a:r>
            <a:r>
              <a:rPr lang="en-US" sz="1100" dirty="0">
                <a:solidFill>
                  <a:prstClr val="black"/>
                </a:solidFill>
                <a:latin typeface="Arial" pitchFamily="34" charset="0"/>
                <a:cs typeface="Arial" pitchFamily="34" charset="0"/>
              </a:rPr>
              <a:t> folder expands the node to show </a:t>
            </a:r>
            <a:r>
              <a:rPr lang="en-US" sz="1100" b="1" dirty="0">
                <a:solidFill>
                  <a:prstClr val="black"/>
                </a:solidFill>
                <a:latin typeface="Arial" pitchFamily="34" charset="0"/>
                <a:cs typeface="Arial" pitchFamily="34" charset="0"/>
              </a:rPr>
              <a:t>tie bid</a:t>
            </a:r>
            <a:endParaRPr lang="en-CA" sz="1100" b="1" dirty="0">
              <a:solidFill>
                <a:prstClr val="black"/>
              </a:solidFill>
              <a:latin typeface="Arial" pitchFamily="34" charset="0"/>
              <a:cs typeface="Arial" pitchFamily="34" charset="0"/>
            </a:endParaRPr>
          </a:p>
        </p:txBody>
      </p:sp>
      <p:sp>
        <p:nvSpPr>
          <p:cNvPr id="6" name="Rectangle 5"/>
          <p:cNvSpPr/>
          <p:nvPr/>
        </p:nvSpPr>
        <p:spPr>
          <a:xfrm>
            <a:off x="38100" y="6046261"/>
            <a:ext cx="1409700" cy="276999"/>
          </a:xfrm>
          <a:prstGeom prst="rect">
            <a:avLst/>
          </a:prstGeom>
        </p:spPr>
        <p:txBody>
          <a:bodyPr wrap="square">
            <a:spAutoFit/>
          </a:bodyPr>
          <a:lstStyle/>
          <a:p>
            <a:pPr lvl="0"/>
            <a:r>
              <a:rPr lang="en-CA" sz="1200" b="1" i="1" dirty="0">
                <a:solidFill>
                  <a:prstClr val="black"/>
                </a:solidFill>
                <a:latin typeface="Arial" pitchFamily="34" charset="0"/>
                <a:cs typeface="Arial" pitchFamily="34" charset="0"/>
                <a:hlinkClick r:id="rId4" action="ppaction://hlinksldjump"/>
              </a:rPr>
              <a:t>Back to Tie Bid</a:t>
            </a:r>
            <a:endParaRPr lang="en-CA" sz="1200" b="1" i="1" dirty="0">
              <a:solidFill>
                <a:prstClr val="black"/>
              </a:solidFill>
              <a:latin typeface="Arial" pitchFamily="34" charset="0"/>
              <a:cs typeface="Arial" pitchFamily="34" charset="0"/>
            </a:endParaRPr>
          </a:p>
        </p:txBody>
      </p:sp>
      <p:pic>
        <p:nvPicPr>
          <p:cNvPr id="2" name="Picture 1">
            <a:extLst>
              <a:ext uri="{FF2B5EF4-FFF2-40B4-BE49-F238E27FC236}">
                <a16:creationId xmlns:a16="http://schemas.microsoft.com/office/drawing/2014/main" id="{9488EF07-A4D7-482F-9D7A-FDC1D3FA8F06}"/>
              </a:ext>
            </a:extLst>
          </p:cNvPr>
          <p:cNvPicPr>
            <a:picLocks noChangeAspect="1"/>
          </p:cNvPicPr>
          <p:nvPr/>
        </p:nvPicPr>
        <p:blipFill>
          <a:blip r:embed="rId5"/>
          <a:stretch>
            <a:fillRect/>
          </a:stretch>
        </p:blipFill>
        <p:spPr>
          <a:xfrm>
            <a:off x="3779004" y="5475732"/>
            <a:ext cx="814653" cy="644144"/>
          </a:xfrm>
          <a:prstGeom prst="rect">
            <a:avLst/>
          </a:prstGeom>
        </p:spPr>
      </p:pic>
      <p:pic>
        <p:nvPicPr>
          <p:cNvPr id="3" name="Picture 2">
            <a:extLst>
              <a:ext uri="{FF2B5EF4-FFF2-40B4-BE49-F238E27FC236}">
                <a16:creationId xmlns:a16="http://schemas.microsoft.com/office/drawing/2014/main" id="{4FA0FF6A-67EF-4DC6-90C5-A855F9BD7D86}"/>
              </a:ext>
            </a:extLst>
          </p:cNvPr>
          <p:cNvPicPr>
            <a:picLocks noChangeAspect="1"/>
          </p:cNvPicPr>
          <p:nvPr/>
        </p:nvPicPr>
        <p:blipFill>
          <a:blip r:embed="rId5"/>
          <a:stretch>
            <a:fillRect/>
          </a:stretch>
        </p:blipFill>
        <p:spPr>
          <a:xfrm>
            <a:off x="228600" y="2539593"/>
            <a:ext cx="797149" cy="630304"/>
          </a:xfrm>
          <a:prstGeom prst="rect">
            <a:avLst/>
          </a:prstGeom>
        </p:spPr>
      </p:pic>
    </p:spTree>
    <p:extLst>
      <p:ext uri="{BB962C8B-B14F-4D97-AF65-F5344CB8AC3E}">
        <p14:creationId xmlns:p14="http://schemas.microsoft.com/office/powerpoint/2010/main" val="1448574910"/>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5067300" cy="3050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926690"/>
            <a:ext cx="5715000" cy="3440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5105400" y="1905000"/>
            <a:ext cx="11430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Rectangular Callout 5"/>
          <p:cNvSpPr/>
          <p:nvPr/>
        </p:nvSpPr>
        <p:spPr>
          <a:xfrm>
            <a:off x="6019800" y="1295400"/>
            <a:ext cx="1828800" cy="609600"/>
          </a:xfrm>
          <a:prstGeom prst="wedge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100" dirty="0">
                <a:solidFill>
                  <a:prstClr val="black"/>
                </a:solidFill>
                <a:latin typeface="Arial" pitchFamily="34" charset="0"/>
                <a:cs typeface="Arial" pitchFamily="34" charset="0"/>
              </a:rPr>
              <a:t>Enter an applicable value and click </a:t>
            </a:r>
            <a:r>
              <a:rPr lang="en-US" sz="1100" b="1" dirty="0">
                <a:solidFill>
                  <a:prstClr val="black"/>
                </a:solidFill>
                <a:latin typeface="Arial" pitchFamily="34" charset="0"/>
                <a:cs typeface="Arial" pitchFamily="34" charset="0"/>
              </a:rPr>
              <a:t>Re-Calculate</a:t>
            </a:r>
            <a:endParaRPr lang="en-CA" sz="1100" b="1" dirty="0">
              <a:solidFill>
                <a:prstClr val="black"/>
              </a:solidFill>
              <a:latin typeface="Arial" pitchFamily="34" charset="0"/>
              <a:cs typeface="Arial" pitchFamily="34" charset="0"/>
            </a:endParaRPr>
          </a:p>
        </p:txBody>
      </p:sp>
      <p:sp>
        <p:nvSpPr>
          <p:cNvPr id="7" name="Rectangle 6"/>
          <p:cNvSpPr/>
          <p:nvPr/>
        </p:nvSpPr>
        <p:spPr>
          <a:xfrm>
            <a:off x="38100" y="6046261"/>
            <a:ext cx="1409700" cy="276999"/>
          </a:xfrm>
          <a:prstGeom prst="rect">
            <a:avLst/>
          </a:prstGeom>
        </p:spPr>
        <p:txBody>
          <a:bodyPr wrap="square">
            <a:spAutoFit/>
          </a:bodyPr>
          <a:lstStyle/>
          <a:p>
            <a:pPr lvl="0"/>
            <a:r>
              <a:rPr lang="en-CA" sz="1200" b="1" i="1" dirty="0">
                <a:solidFill>
                  <a:prstClr val="black"/>
                </a:solidFill>
                <a:latin typeface="Arial" pitchFamily="34" charset="0"/>
                <a:cs typeface="Arial" pitchFamily="34" charset="0"/>
                <a:hlinkClick r:id="rId4" action="ppaction://hlinksldjump"/>
              </a:rPr>
              <a:t>Back to Tie Bid</a:t>
            </a:r>
            <a:endParaRPr lang="en-CA" sz="1200" b="1" i="1" dirty="0">
              <a:solidFill>
                <a:prstClr val="black"/>
              </a:solidFill>
              <a:latin typeface="Arial" pitchFamily="34" charset="0"/>
              <a:cs typeface="Arial" pitchFamily="34" charset="0"/>
            </a:endParaRPr>
          </a:p>
        </p:txBody>
      </p:sp>
      <p:pic>
        <p:nvPicPr>
          <p:cNvPr id="2" name="Picture 1">
            <a:extLst>
              <a:ext uri="{FF2B5EF4-FFF2-40B4-BE49-F238E27FC236}">
                <a16:creationId xmlns:a16="http://schemas.microsoft.com/office/drawing/2014/main" id="{14D93BEC-DCC2-47AD-91A4-CBD74B0EF3E3}"/>
              </a:ext>
            </a:extLst>
          </p:cNvPr>
          <p:cNvPicPr>
            <a:picLocks noChangeAspect="1"/>
          </p:cNvPicPr>
          <p:nvPr/>
        </p:nvPicPr>
        <p:blipFill>
          <a:blip r:embed="rId5"/>
          <a:stretch>
            <a:fillRect/>
          </a:stretch>
        </p:blipFill>
        <p:spPr>
          <a:xfrm>
            <a:off x="3429000" y="5383498"/>
            <a:ext cx="838200" cy="662763"/>
          </a:xfrm>
          <a:prstGeom prst="rect">
            <a:avLst/>
          </a:prstGeom>
        </p:spPr>
      </p:pic>
      <p:pic>
        <p:nvPicPr>
          <p:cNvPr id="4" name="Picture 3">
            <a:extLst>
              <a:ext uri="{FF2B5EF4-FFF2-40B4-BE49-F238E27FC236}">
                <a16:creationId xmlns:a16="http://schemas.microsoft.com/office/drawing/2014/main" id="{8D5C924D-CD51-4D62-89AB-313209A64782}"/>
              </a:ext>
            </a:extLst>
          </p:cNvPr>
          <p:cNvPicPr>
            <a:picLocks noChangeAspect="1"/>
          </p:cNvPicPr>
          <p:nvPr/>
        </p:nvPicPr>
        <p:blipFill>
          <a:blip r:embed="rId5"/>
          <a:stretch>
            <a:fillRect/>
          </a:stretch>
        </p:blipFill>
        <p:spPr>
          <a:xfrm>
            <a:off x="64569" y="3048000"/>
            <a:ext cx="655377" cy="518205"/>
          </a:xfrm>
          <a:prstGeom prst="rect">
            <a:avLst/>
          </a:prstGeom>
        </p:spPr>
      </p:pic>
    </p:spTree>
    <p:extLst>
      <p:ext uri="{BB962C8B-B14F-4D97-AF65-F5344CB8AC3E}">
        <p14:creationId xmlns:p14="http://schemas.microsoft.com/office/powerpoint/2010/main" val="3414249557"/>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5029200" cy="3027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002890"/>
            <a:ext cx="5600700" cy="3371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a:off x="5105400" y="1905000"/>
            <a:ext cx="11430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8100" y="6046261"/>
            <a:ext cx="1409700" cy="276999"/>
          </a:xfrm>
          <a:prstGeom prst="rect">
            <a:avLst/>
          </a:prstGeom>
        </p:spPr>
        <p:txBody>
          <a:bodyPr wrap="square">
            <a:spAutoFit/>
          </a:bodyPr>
          <a:lstStyle/>
          <a:p>
            <a:pPr lvl="0"/>
            <a:r>
              <a:rPr lang="en-CA" sz="1200" b="1" i="1" dirty="0">
                <a:solidFill>
                  <a:prstClr val="black"/>
                </a:solidFill>
                <a:latin typeface="Arial" pitchFamily="34" charset="0"/>
                <a:cs typeface="Arial" pitchFamily="34" charset="0"/>
                <a:hlinkClick r:id="rId4" action="ppaction://hlinksldjump"/>
              </a:rPr>
              <a:t>Back to Tie Bid</a:t>
            </a:r>
            <a:endParaRPr lang="en-CA" sz="1200" b="1" i="1" dirty="0">
              <a:solidFill>
                <a:prstClr val="black"/>
              </a:solidFill>
              <a:latin typeface="Arial" pitchFamily="34" charset="0"/>
              <a:cs typeface="Arial" pitchFamily="34" charset="0"/>
            </a:endParaRPr>
          </a:p>
        </p:txBody>
      </p:sp>
      <p:pic>
        <p:nvPicPr>
          <p:cNvPr id="2" name="Picture 1">
            <a:extLst>
              <a:ext uri="{FF2B5EF4-FFF2-40B4-BE49-F238E27FC236}">
                <a16:creationId xmlns:a16="http://schemas.microsoft.com/office/drawing/2014/main" id="{5D8098F0-F4FA-4427-8962-0662D858A48A}"/>
              </a:ext>
            </a:extLst>
          </p:cNvPr>
          <p:cNvPicPr>
            <a:picLocks noChangeAspect="1"/>
          </p:cNvPicPr>
          <p:nvPr/>
        </p:nvPicPr>
        <p:blipFill>
          <a:blip r:embed="rId5"/>
          <a:stretch>
            <a:fillRect/>
          </a:stretch>
        </p:blipFill>
        <p:spPr>
          <a:xfrm>
            <a:off x="3581400" y="5475125"/>
            <a:ext cx="762000" cy="602512"/>
          </a:xfrm>
          <a:prstGeom prst="rect">
            <a:avLst/>
          </a:prstGeom>
        </p:spPr>
      </p:pic>
      <p:pic>
        <p:nvPicPr>
          <p:cNvPr id="3" name="Picture 2">
            <a:extLst>
              <a:ext uri="{FF2B5EF4-FFF2-40B4-BE49-F238E27FC236}">
                <a16:creationId xmlns:a16="http://schemas.microsoft.com/office/drawing/2014/main" id="{CBEB19BA-7F42-4FC1-9E1B-7542EA21519F}"/>
              </a:ext>
            </a:extLst>
          </p:cNvPr>
          <p:cNvPicPr>
            <a:picLocks noChangeAspect="1"/>
          </p:cNvPicPr>
          <p:nvPr/>
        </p:nvPicPr>
        <p:blipFill>
          <a:blip r:embed="rId5"/>
          <a:stretch>
            <a:fillRect/>
          </a:stretch>
        </p:blipFill>
        <p:spPr>
          <a:xfrm>
            <a:off x="87573" y="3002890"/>
            <a:ext cx="828016" cy="654710"/>
          </a:xfrm>
          <a:prstGeom prst="rect">
            <a:avLst/>
          </a:prstGeom>
        </p:spPr>
      </p:pic>
    </p:spTree>
    <p:extLst>
      <p:ext uri="{BB962C8B-B14F-4D97-AF65-F5344CB8AC3E}">
        <p14:creationId xmlns:p14="http://schemas.microsoft.com/office/powerpoint/2010/main" val="2918210688"/>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4418334" cy="265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C:\Users\khana\AppData\Local\Temp\SNAGHTML7ecab0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914496"/>
            <a:ext cx="5791200" cy="348630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a:off x="5105400" y="1905000"/>
            <a:ext cx="11430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Rectangular Callout 4"/>
          <p:cNvSpPr/>
          <p:nvPr/>
        </p:nvSpPr>
        <p:spPr>
          <a:xfrm>
            <a:off x="6019800" y="1295400"/>
            <a:ext cx="1905000" cy="685800"/>
          </a:xfrm>
          <a:prstGeom prst="wedge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100" dirty="0">
                <a:solidFill>
                  <a:prstClr val="black"/>
                </a:solidFill>
                <a:latin typeface="Arial" pitchFamily="34" charset="0"/>
                <a:cs typeface="Arial" pitchFamily="34" charset="0"/>
              </a:rPr>
              <a:t>Once the submission is done, Click </a:t>
            </a:r>
            <a:r>
              <a:rPr lang="en-US" sz="1100" b="1" dirty="0">
                <a:solidFill>
                  <a:prstClr val="black"/>
                </a:solidFill>
                <a:latin typeface="Arial" pitchFamily="34" charset="0"/>
                <a:cs typeface="Arial" pitchFamily="34" charset="0"/>
              </a:rPr>
              <a:t>OK </a:t>
            </a:r>
            <a:r>
              <a:rPr lang="en-US" sz="1100" dirty="0">
                <a:solidFill>
                  <a:prstClr val="black"/>
                </a:solidFill>
                <a:latin typeface="Arial" pitchFamily="34" charset="0"/>
                <a:cs typeface="Arial" pitchFamily="34" charset="0"/>
              </a:rPr>
              <a:t>and Request will be sent to Alberta Energy</a:t>
            </a:r>
            <a:endParaRPr lang="en-CA" sz="1100" dirty="0">
              <a:solidFill>
                <a:prstClr val="black"/>
              </a:solidFill>
              <a:latin typeface="Arial" pitchFamily="34" charset="0"/>
              <a:cs typeface="Arial" pitchFamily="34" charset="0"/>
            </a:endParaRPr>
          </a:p>
        </p:txBody>
      </p:sp>
      <p:sp>
        <p:nvSpPr>
          <p:cNvPr id="6" name="Rectangle 5"/>
          <p:cNvSpPr/>
          <p:nvPr/>
        </p:nvSpPr>
        <p:spPr>
          <a:xfrm>
            <a:off x="38100" y="6046261"/>
            <a:ext cx="1409700" cy="276999"/>
          </a:xfrm>
          <a:prstGeom prst="rect">
            <a:avLst/>
          </a:prstGeom>
        </p:spPr>
        <p:txBody>
          <a:bodyPr wrap="square">
            <a:spAutoFit/>
          </a:bodyPr>
          <a:lstStyle/>
          <a:p>
            <a:pPr lvl="0"/>
            <a:r>
              <a:rPr lang="en-CA" sz="1200" b="1" i="1" dirty="0">
                <a:solidFill>
                  <a:prstClr val="black"/>
                </a:solidFill>
                <a:latin typeface="Arial" pitchFamily="34" charset="0"/>
                <a:cs typeface="Arial" pitchFamily="34" charset="0"/>
                <a:hlinkClick r:id="rId4" action="ppaction://hlinksldjump"/>
              </a:rPr>
              <a:t>Back to Tie Bid</a:t>
            </a:r>
            <a:endParaRPr lang="en-CA" sz="1200" b="1" i="1" dirty="0">
              <a:solidFill>
                <a:prstClr val="black"/>
              </a:solidFill>
              <a:latin typeface="Arial" pitchFamily="34" charset="0"/>
              <a:cs typeface="Arial" pitchFamily="34" charset="0"/>
            </a:endParaRPr>
          </a:p>
        </p:txBody>
      </p:sp>
      <p:pic>
        <p:nvPicPr>
          <p:cNvPr id="2" name="Picture 1">
            <a:extLst>
              <a:ext uri="{FF2B5EF4-FFF2-40B4-BE49-F238E27FC236}">
                <a16:creationId xmlns:a16="http://schemas.microsoft.com/office/drawing/2014/main" id="{E28AEF70-D68D-4DAB-9FD2-6140FF7A769F}"/>
              </a:ext>
            </a:extLst>
          </p:cNvPr>
          <p:cNvPicPr>
            <a:picLocks noChangeAspect="1"/>
          </p:cNvPicPr>
          <p:nvPr/>
        </p:nvPicPr>
        <p:blipFill>
          <a:blip r:embed="rId5"/>
          <a:stretch>
            <a:fillRect/>
          </a:stretch>
        </p:blipFill>
        <p:spPr>
          <a:xfrm>
            <a:off x="3352800" y="5410200"/>
            <a:ext cx="952099" cy="752822"/>
          </a:xfrm>
          <a:prstGeom prst="rect">
            <a:avLst/>
          </a:prstGeom>
        </p:spPr>
      </p:pic>
      <p:pic>
        <p:nvPicPr>
          <p:cNvPr id="3" name="Picture 2">
            <a:extLst>
              <a:ext uri="{FF2B5EF4-FFF2-40B4-BE49-F238E27FC236}">
                <a16:creationId xmlns:a16="http://schemas.microsoft.com/office/drawing/2014/main" id="{3972FC37-91B8-4A3C-9105-CF834F322E3B}"/>
              </a:ext>
            </a:extLst>
          </p:cNvPr>
          <p:cNvPicPr>
            <a:picLocks noChangeAspect="1"/>
          </p:cNvPicPr>
          <p:nvPr/>
        </p:nvPicPr>
        <p:blipFill>
          <a:blip r:embed="rId5"/>
          <a:stretch>
            <a:fillRect/>
          </a:stretch>
        </p:blipFill>
        <p:spPr>
          <a:xfrm>
            <a:off x="415261" y="2819400"/>
            <a:ext cx="956339" cy="756175"/>
          </a:xfrm>
          <a:prstGeom prst="rect">
            <a:avLst/>
          </a:prstGeom>
        </p:spPr>
      </p:pic>
    </p:spTree>
    <p:extLst>
      <p:ext uri="{BB962C8B-B14F-4D97-AF65-F5344CB8AC3E}">
        <p14:creationId xmlns:p14="http://schemas.microsoft.com/office/powerpoint/2010/main" val="1849010013"/>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19708"/>
            <a:ext cx="8305800" cy="5000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100" y="6046261"/>
            <a:ext cx="1409700" cy="276999"/>
          </a:xfrm>
          <a:prstGeom prst="rect">
            <a:avLst/>
          </a:prstGeom>
        </p:spPr>
        <p:txBody>
          <a:bodyPr wrap="square">
            <a:spAutoFit/>
          </a:bodyPr>
          <a:lstStyle/>
          <a:p>
            <a:pPr lvl="0"/>
            <a:r>
              <a:rPr lang="en-CA" sz="1200" b="1" i="1" dirty="0">
                <a:solidFill>
                  <a:prstClr val="black"/>
                </a:solidFill>
                <a:latin typeface="Arial" pitchFamily="34" charset="0"/>
                <a:cs typeface="Arial" pitchFamily="34" charset="0"/>
                <a:hlinkClick r:id="rId3" action="ppaction://hlinksldjump"/>
              </a:rPr>
              <a:t>Back to Tie Bid</a:t>
            </a:r>
            <a:endParaRPr lang="en-CA" sz="1200" b="1" i="1" dirty="0">
              <a:solidFill>
                <a:prstClr val="black"/>
              </a:solidFill>
              <a:latin typeface="Arial" pitchFamily="34" charset="0"/>
              <a:cs typeface="Arial" pitchFamily="34" charset="0"/>
            </a:endParaRPr>
          </a:p>
        </p:txBody>
      </p:sp>
      <p:pic>
        <p:nvPicPr>
          <p:cNvPr id="2" name="Picture 1">
            <a:extLst>
              <a:ext uri="{FF2B5EF4-FFF2-40B4-BE49-F238E27FC236}">
                <a16:creationId xmlns:a16="http://schemas.microsoft.com/office/drawing/2014/main" id="{47B0309E-47E8-4548-9F69-E6571C02FAF6}"/>
              </a:ext>
            </a:extLst>
          </p:cNvPr>
          <p:cNvPicPr>
            <a:picLocks noChangeAspect="1"/>
          </p:cNvPicPr>
          <p:nvPr/>
        </p:nvPicPr>
        <p:blipFill>
          <a:blip r:embed="rId4"/>
          <a:stretch>
            <a:fillRect/>
          </a:stretch>
        </p:blipFill>
        <p:spPr>
          <a:xfrm>
            <a:off x="533400" y="4572000"/>
            <a:ext cx="1066800" cy="843516"/>
          </a:xfrm>
          <a:prstGeom prst="rect">
            <a:avLst/>
          </a:prstGeom>
        </p:spPr>
      </p:pic>
    </p:spTree>
    <p:extLst>
      <p:ext uri="{BB962C8B-B14F-4D97-AF65-F5344CB8AC3E}">
        <p14:creationId xmlns:p14="http://schemas.microsoft.com/office/powerpoint/2010/main" val="1174829874"/>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4845562" y="2438400"/>
            <a:ext cx="3368675" cy="1477328"/>
          </a:xfrm>
          <a:prstGeom prst="rect">
            <a:avLst/>
          </a:prstGeom>
        </p:spPr>
        <p:txBody>
          <a:bodyPr wrap="square" lIns="0" tIns="0" rIns="0" bIns="0">
            <a:spAutoFit/>
          </a:bodyPr>
          <a:lstStyle/>
          <a:p>
            <a:r>
              <a:rPr lang="en-CA" sz="1200" dirty="0">
                <a:latin typeface="Arial" pitchFamily="34" charset="0"/>
                <a:cs typeface="Arial" pitchFamily="34" charset="0"/>
              </a:rPr>
              <a:t>You can view, save, and/or print your bid request from the Work In Progress page under Bid Request folder. In the Files column, the bid request is available in summary and detail PDF, XML and CSV file formats.</a:t>
            </a:r>
            <a:br>
              <a:rPr lang="en-CA" sz="1200" dirty="0">
                <a:latin typeface="Arial" pitchFamily="34" charset="0"/>
                <a:cs typeface="Arial" pitchFamily="34" charset="0"/>
              </a:rPr>
            </a:br>
            <a:br>
              <a:rPr lang="en-CA" sz="1200" dirty="0">
                <a:latin typeface="Arial" pitchFamily="34" charset="0"/>
                <a:cs typeface="Arial" pitchFamily="34" charset="0"/>
              </a:rPr>
            </a:br>
            <a:br>
              <a:rPr lang="en-CA" sz="1200" dirty="0">
                <a:latin typeface="Arial" pitchFamily="34" charset="0"/>
                <a:cs typeface="Arial" pitchFamily="34" charset="0"/>
              </a:rPr>
            </a:br>
            <a:endParaRPr lang="en-CA" sz="1200" dirty="0">
              <a:latin typeface="Arial" pitchFamily="34" charset="0"/>
              <a:cs typeface="Arial" pitchFamily="34" charset="0"/>
            </a:endParaRPr>
          </a:p>
        </p:txBody>
      </p:sp>
      <p:pic>
        <p:nvPicPr>
          <p:cNvPr id="5" name="Picture 9" descr="http://onboardenergytraining/ObjectFiles/WIP-ViewReports400x333.jpg"/>
          <p:cNvPicPr>
            <a:picLocks noChangeArrowheads="1"/>
          </p:cNvPicPr>
          <p:nvPr/>
        </p:nvPicPr>
        <p:blipFill rotWithShape="1">
          <a:blip r:embed="rId2" cstate="print"/>
          <a:srcRect t="-3" b="25449"/>
          <a:stretch/>
        </p:blipFill>
        <p:spPr bwMode="auto">
          <a:xfrm>
            <a:off x="355600" y="1626600"/>
            <a:ext cx="3835400" cy="2412000"/>
          </a:xfrm>
          <a:prstGeom prst="rect">
            <a:avLst/>
          </a:prstGeom>
          <a:noFill/>
        </p:spPr>
      </p:pic>
      <p:sp>
        <p:nvSpPr>
          <p:cNvPr id="6" name="Rectangle 5"/>
          <p:cNvSpPr>
            <a:spLocks/>
          </p:cNvSpPr>
          <p:nvPr/>
        </p:nvSpPr>
        <p:spPr>
          <a:xfrm>
            <a:off x="6477000" y="952501"/>
            <a:ext cx="52900" cy="215444"/>
          </a:xfrm>
          <a:prstGeom prst="rect">
            <a:avLst/>
          </a:prstGeom>
        </p:spPr>
        <p:txBody>
          <a:bodyPr wrap="square" lIns="0" tIns="0" rIns="0" bIns="0">
            <a:spAutoFit/>
          </a:bodyPr>
          <a:lstStyle/>
          <a:p>
            <a:r>
              <a:rPr lang="en-CA" sz="1400" b="1" i="1"/>
              <a:t> </a:t>
            </a:r>
          </a:p>
        </p:txBody>
      </p:sp>
      <p:sp>
        <p:nvSpPr>
          <p:cNvPr id="8" name="Title 7"/>
          <p:cNvSpPr>
            <a:spLocks noGrp="1"/>
          </p:cNvSpPr>
          <p:nvPr>
            <p:ph type="title" idx="4294967295"/>
          </p:nvPr>
        </p:nvSpPr>
        <p:spPr>
          <a:xfrm>
            <a:off x="685800" y="685800"/>
            <a:ext cx="1905000" cy="655638"/>
          </a:xfrm>
        </p:spPr>
        <p:txBody>
          <a:bodyPr>
            <a:normAutofit/>
          </a:bodyPr>
          <a:lstStyle/>
          <a:p>
            <a:pPr algn="l"/>
            <a:r>
              <a:rPr lang="en-CA" sz="1600" b="1" dirty="0">
                <a:latin typeface="Arial" pitchFamily="34" charset="0"/>
                <a:cs typeface="Arial" pitchFamily="34" charset="0"/>
              </a:rPr>
              <a:t>View Bid Reports</a:t>
            </a:r>
          </a:p>
        </p:txBody>
      </p:sp>
    </p:spTree>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608C84-7D50-440B-AE9E-AEA9191006A1}"/>
              </a:ext>
            </a:extLst>
          </p:cNvPr>
          <p:cNvSpPr/>
          <p:nvPr/>
        </p:nvSpPr>
        <p:spPr>
          <a:xfrm>
            <a:off x="228600" y="1890117"/>
            <a:ext cx="8763000" cy="2523768"/>
          </a:xfrm>
          <a:prstGeom prst="rect">
            <a:avLst/>
          </a:prstGeom>
        </p:spPr>
        <p:txBody>
          <a:bodyPr wrap="square">
            <a:spAutoFit/>
          </a:bodyPr>
          <a:lstStyle/>
          <a:p>
            <a:pPr algn="ctr">
              <a:spcBef>
                <a:spcPct val="20000"/>
              </a:spcBef>
            </a:pPr>
            <a:r>
              <a:rPr lang="en-US" sz="3200" dirty="0">
                <a:latin typeface="Arial" panose="020B0604020202020204" pitchFamily="34" charset="0"/>
              </a:rPr>
              <a:t>Resources</a:t>
            </a:r>
          </a:p>
          <a:p>
            <a:pPr algn="ctr"/>
            <a:endParaRPr lang="en-US" dirty="0"/>
          </a:p>
          <a:p>
            <a:r>
              <a:rPr lang="en-US" dirty="0">
                <a:hlinkClick r:id="rId2"/>
              </a:rPr>
              <a:t>ETS Support and Online Learning </a:t>
            </a:r>
            <a:r>
              <a:rPr lang="en-US" dirty="0"/>
              <a:t>provides access to relevant guides, course and other information</a:t>
            </a:r>
          </a:p>
          <a:p>
            <a:endParaRPr lang="en-US" dirty="0"/>
          </a:p>
          <a:p>
            <a:r>
              <a:rPr lang="en-US" dirty="0"/>
              <a:t>If you have questions, please contact  </a:t>
            </a:r>
          </a:p>
          <a:p>
            <a:r>
              <a:rPr lang="en-US" dirty="0"/>
              <a:t>for PNG:  </a:t>
            </a:r>
            <a:r>
              <a:rPr lang="en-US" dirty="0">
                <a:hlinkClick r:id="rId3"/>
              </a:rPr>
              <a:t>Bidding.Energy@gov.ab.ca</a:t>
            </a:r>
            <a:r>
              <a:rPr lang="en-US" dirty="0"/>
              <a:t> or the Sales Helpdesk at (780)644-2300 or  </a:t>
            </a:r>
          </a:p>
          <a:p>
            <a:r>
              <a:rPr lang="en-US" dirty="0"/>
              <a:t>for Oil Sands: </a:t>
            </a:r>
            <a:r>
              <a:rPr lang="en-US" dirty="0">
                <a:hlinkClick r:id="rId4"/>
              </a:rPr>
              <a:t>OSTenure@gov.ab.ca</a:t>
            </a:r>
            <a:endParaRPr lang="en-US" dirty="0"/>
          </a:p>
        </p:txBody>
      </p:sp>
    </p:spTree>
    <p:extLst>
      <p:ext uri="{BB962C8B-B14F-4D97-AF65-F5344CB8AC3E}">
        <p14:creationId xmlns:p14="http://schemas.microsoft.com/office/powerpoint/2010/main" val="4134772605"/>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p:txBody>
          <a:bodyPr>
            <a:normAutofit/>
          </a:bodyPr>
          <a:lstStyle/>
          <a:p>
            <a:r>
              <a:rPr lang="en-CA" sz="100" dirty="0">
                <a:solidFill>
                  <a:schemeClr val="bg1"/>
                </a:solidFill>
              </a:rPr>
              <a:t>Conclusion</a:t>
            </a:r>
          </a:p>
        </p:txBody>
      </p:sp>
      <p:sp>
        <p:nvSpPr>
          <p:cNvPr id="7" name="Text Box 5"/>
          <p:cNvSpPr txBox="1">
            <a:spLocks noChangeArrowheads="1"/>
          </p:cNvSpPr>
          <p:nvPr/>
        </p:nvSpPr>
        <p:spPr bwMode="auto">
          <a:xfrm>
            <a:off x="152400" y="1143000"/>
            <a:ext cx="5715000" cy="193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200" b="1" i="0" u="none" strike="noStrike" cap="none" normalizeH="0" baseline="0" dirty="0">
                <a:ln>
                  <a:noFill/>
                </a:ln>
                <a:solidFill>
                  <a:srgbClr val="2160AD"/>
                </a:solidFill>
                <a:effectLst/>
                <a:latin typeface="Freestyle Script" pitchFamily="66" charset="0"/>
                <a:cs typeface="Arial" pitchFamily="34" charset="0"/>
              </a:rPr>
              <a:t>Congratulations!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2160AD"/>
                </a:solidFill>
                <a:effectLst/>
                <a:latin typeface="Arial" pitchFamily="34" charset="0"/>
                <a:cs typeface="Arial" pitchFamily="34" charset="0"/>
              </a:rPr>
              <a:t>You have completed the </a:t>
            </a:r>
            <a:r>
              <a:rPr lang="en-US" b="1" dirty="0">
                <a:solidFill>
                  <a:srgbClr val="2160AD"/>
                </a:solidFill>
                <a:latin typeface="Arial" pitchFamily="34" charset="0"/>
                <a:cs typeface="Arial" pitchFamily="34" charset="0"/>
              </a:rPr>
              <a:t>ETS – Change Bid Request</a:t>
            </a:r>
            <a:endParaRPr kumimoji="0" lang="en-US" sz="1800" b="1" i="0" u="none" strike="noStrike" cap="none" normalizeH="0" baseline="0" dirty="0">
              <a:ln>
                <a:noFill/>
              </a:ln>
              <a:solidFill>
                <a:srgbClr val="2160AD"/>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2160AD"/>
                </a:solidFill>
                <a:effectLst/>
                <a:latin typeface="Arial" pitchFamily="34" charset="0"/>
                <a:cs typeface="Arial" pitchFamily="34" charset="0"/>
              </a:rPr>
              <a:t>Online Training Course</a:t>
            </a:r>
          </a:p>
          <a:p>
            <a:pPr marL="0" marR="0" lvl="0" indent="0" algn="ctr" defTabSz="914400" rtl="0" eaLnBrk="1" fontAlgn="base" latinLnBrk="0" hangingPunct="1">
              <a:lnSpc>
                <a:spcPct val="100000"/>
              </a:lnSpc>
              <a:spcBef>
                <a:spcPct val="0"/>
              </a:spcBef>
              <a:spcAft>
                <a:spcPct val="0"/>
              </a:spcAft>
              <a:buClrTx/>
              <a:buSzTx/>
              <a:buFontTx/>
              <a:buNone/>
              <a:tabLst/>
            </a:pPr>
            <a:endParaRPr lang="en-US" b="1" dirty="0">
              <a:solidFill>
                <a:srgbClr val="2160AD"/>
              </a:solidFill>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2160AD"/>
              </a:solidFill>
              <a:effectLst/>
              <a:latin typeface="Arial" pitchFamily="34" charset="0"/>
              <a:cs typeface="Arial" pitchFamily="34" charset="0"/>
            </a:endParaRPr>
          </a:p>
        </p:txBody>
      </p:sp>
      <p:sp>
        <p:nvSpPr>
          <p:cNvPr id="8" name="Text Box 3"/>
          <p:cNvSpPr txBox="1">
            <a:spLocks noChangeArrowheads="1"/>
          </p:cNvSpPr>
          <p:nvPr/>
        </p:nvSpPr>
        <p:spPr bwMode="auto">
          <a:xfrm>
            <a:off x="76200" y="3352800"/>
            <a:ext cx="5451475"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Arial" pitchFamily="34" charset="0"/>
              <a:cs typeface="Arial" pitchFamily="34" charset="0"/>
            </a:endParaRPr>
          </a:p>
          <a:p>
            <a:pPr lvl="0" algn="ctr" fontAlgn="base">
              <a:spcBef>
                <a:spcPct val="0"/>
              </a:spcBef>
              <a:spcAft>
                <a:spcPct val="0"/>
              </a:spcAft>
            </a:pPr>
            <a:r>
              <a:rPr lang="en-CA" sz="1400" dirty="0">
                <a:solidFill>
                  <a:srgbClr val="0070C0"/>
                </a:solidFill>
                <a:latin typeface="Arial" pitchFamily="34" charset="0"/>
                <a:cs typeface="Arial" pitchFamily="34" charset="0"/>
              </a:rPr>
              <a:t>Please proceed to the subsequent modules detailing other functionality of the Bidding application.</a:t>
            </a:r>
            <a:br>
              <a:rPr lang="en-CA" sz="1400" dirty="0">
                <a:solidFill>
                  <a:srgbClr val="0070C0"/>
                </a:solidFill>
                <a:latin typeface="Arial" pitchFamily="34" charset="0"/>
                <a:cs typeface="Arial" pitchFamily="34" charset="0"/>
              </a:rPr>
            </a:br>
            <a:br>
              <a:rPr lang="en-CA" sz="1400" dirty="0">
                <a:solidFill>
                  <a:srgbClr val="0070C0"/>
                </a:solidFill>
                <a:latin typeface="Arial" pitchFamily="34" charset="0"/>
                <a:cs typeface="Arial" pitchFamily="34" charset="0"/>
              </a:rPr>
            </a:br>
            <a:r>
              <a:rPr lang="en-CA" sz="1400" dirty="0">
                <a:solidFill>
                  <a:srgbClr val="0070C0"/>
                </a:solidFill>
                <a:latin typeface="Arial" pitchFamily="34" charset="0"/>
                <a:cs typeface="Arial" pitchFamily="34" charset="0"/>
              </a:rPr>
              <a:t>If you have any comments or questions on this training module, please forward them to the following email address: </a:t>
            </a:r>
            <a:br>
              <a:rPr lang="en-CA" sz="1400" dirty="0">
                <a:solidFill>
                  <a:srgbClr val="0070C0"/>
                </a:solidFill>
                <a:latin typeface="Arial" pitchFamily="34" charset="0"/>
                <a:cs typeface="Arial" pitchFamily="34" charset="0"/>
              </a:rPr>
            </a:br>
            <a:br>
              <a:rPr lang="en-CA" sz="1400" dirty="0">
                <a:solidFill>
                  <a:srgbClr val="0070C0"/>
                </a:solidFill>
                <a:latin typeface="Arial" pitchFamily="34" charset="0"/>
                <a:cs typeface="Arial" pitchFamily="34" charset="0"/>
              </a:rPr>
            </a:br>
            <a:r>
              <a:rPr lang="en-CA" sz="1400" dirty="0">
                <a:solidFill>
                  <a:srgbClr val="0070C0"/>
                </a:solidFill>
                <a:latin typeface="Arial" pitchFamily="34" charset="0"/>
                <a:cs typeface="Arial" pitchFamily="34" charset="0"/>
                <a:hlinkClick r:id="rId2"/>
              </a:rPr>
              <a:t>Bidding.Energy@gov.ab.ca</a:t>
            </a:r>
            <a:endParaRPr lang="en-CA" sz="1400" dirty="0">
              <a:solidFill>
                <a:srgbClr val="0070C0"/>
              </a:solidFill>
              <a:latin typeface="Arial" pitchFamily="34" charset="0"/>
              <a:cs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133475"/>
            <a:ext cx="4035425" cy="459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3870325" y="1981200"/>
            <a:ext cx="4511675" cy="2031325"/>
          </a:xfrm>
          <a:prstGeom prst="rect">
            <a:avLst/>
          </a:prstGeom>
        </p:spPr>
        <p:txBody>
          <a:bodyPr wrap="square" lIns="0" tIns="0" rIns="0" bIns="0">
            <a:spAutoFit/>
          </a:bodyPr>
          <a:lstStyle/>
          <a:p>
            <a:r>
              <a:rPr lang="en-CA" sz="1200" b="1" dirty="0">
                <a:latin typeface="Arial" pitchFamily="34" charset="0"/>
                <a:cs typeface="Arial" pitchFamily="34" charset="0"/>
              </a:rPr>
              <a:t>In this module, you will learn how to:</a:t>
            </a:r>
          </a:p>
          <a:p>
            <a:endParaRPr lang="en-CA" sz="1200" b="1"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Retrieve Bid Request</a:t>
            </a:r>
          </a:p>
          <a:p>
            <a:pPr marL="171450" indent="-171450">
              <a:buFont typeface="Arial" pitchFamily="34" charset="0"/>
              <a:buChar char="•"/>
            </a:pPr>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Delete Bid Request</a:t>
            </a:r>
          </a:p>
          <a:p>
            <a:pPr marL="171450" indent="-171450">
              <a:buFont typeface="Arial" pitchFamily="34" charset="0"/>
              <a:buChar char="•"/>
            </a:pPr>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Withdraw and Edit Bid Request</a:t>
            </a:r>
          </a:p>
          <a:p>
            <a:pPr marL="171450" indent="-171450">
              <a:buFont typeface="Arial" pitchFamily="34" charset="0"/>
              <a:buChar char="•"/>
            </a:pPr>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Change and Re-Submit Bid for a Tie Bid</a:t>
            </a:r>
          </a:p>
          <a:p>
            <a:pPr marL="171450" indent="-171450">
              <a:buFont typeface="Arial" pitchFamily="34" charset="0"/>
              <a:buChar char="•"/>
            </a:pPr>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View Bid Reports</a:t>
            </a:r>
          </a:p>
        </p:txBody>
      </p:sp>
      <p:pic>
        <p:nvPicPr>
          <p:cNvPr id="3" name="Picture 1" descr="Bidding - Overview - Overview - Graphic"/>
          <p:cNvPicPr>
            <a:picLocks noChangeArrowheads="1"/>
          </p:cNvPicPr>
          <p:nvPr/>
        </p:nvPicPr>
        <p:blipFill>
          <a:blip r:embed="rId2" cstate="print"/>
          <a:srcRect/>
          <a:stretch>
            <a:fillRect/>
          </a:stretch>
        </p:blipFill>
        <p:spPr bwMode="auto">
          <a:xfrm>
            <a:off x="584200" y="1689100"/>
            <a:ext cx="2692400" cy="2730500"/>
          </a:xfrm>
          <a:prstGeom prst="rect">
            <a:avLst/>
          </a:prstGeom>
          <a:noFill/>
        </p:spPr>
      </p:pic>
      <p:sp>
        <p:nvSpPr>
          <p:cNvPr id="5" name="Title 4"/>
          <p:cNvSpPr>
            <a:spLocks noGrp="1"/>
          </p:cNvSpPr>
          <p:nvPr>
            <p:ph type="title" idx="4294967295"/>
          </p:nvPr>
        </p:nvSpPr>
        <p:spPr>
          <a:xfrm>
            <a:off x="533400" y="609600"/>
            <a:ext cx="1600200" cy="808038"/>
          </a:xfrm>
        </p:spPr>
        <p:txBody>
          <a:bodyPr>
            <a:normAutofit/>
          </a:bodyPr>
          <a:lstStyle/>
          <a:p>
            <a:pPr algn="l"/>
            <a:r>
              <a:rPr lang="en-CA" sz="1600" b="1" dirty="0">
                <a:latin typeface="Arial" pitchFamily="34" charset="0"/>
                <a:cs typeface="Arial" pitchFamily="34" charset="0"/>
              </a:rPr>
              <a:t>Introduction</a:t>
            </a:r>
          </a:p>
        </p:txBody>
      </p:sp>
    </p:spTree>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6172200" y="2086213"/>
            <a:ext cx="2819400" cy="3323987"/>
          </a:xfrm>
          <a:prstGeom prst="rect">
            <a:avLst/>
          </a:prstGeom>
        </p:spPr>
        <p:txBody>
          <a:bodyPr wrap="square" lIns="0" tIns="0" rIns="0" bIns="0">
            <a:spAutoFit/>
          </a:bodyPr>
          <a:lstStyle/>
          <a:p>
            <a:r>
              <a:rPr lang="en-CA" sz="1200" b="1" dirty="0">
                <a:latin typeface="Arial" pitchFamily="34" charset="0"/>
                <a:cs typeface="Arial" pitchFamily="34" charset="0"/>
              </a:rPr>
              <a:t>Work In Progress</a:t>
            </a:r>
            <a:r>
              <a:rPr lang="en-CA" sz="1200" dirty="0">
                <a:latin typeface="Arial" pitchFamily="34" charset="0"/>
                <a:cs typeface="Arial" pitchFamily="34" charset="0"/>
              </a:rPr>
              <a:t> status is assigned when you save a new request.</a:t>
            </a:r>
            <a:br>
              <a:rPr lang="en-CA" sz="1200" dirty="0">
                <a:latin typeface="Arial" pitchFamily="34" charset="0"/>
                <a:cs typeface="Arial" pitchFamily="34" charset="0"/>
              </a:rPr>
            </a:br>
            <a:br>
              <a:rPr lang="en-CA" sz="1200" dirty="0">
                <a:latin typeface="Arial" pitchFamily="34" charset="0"/>
                <a:cs typeface="Arial" pitchFamily="34" charset="0"/>
              </a:rPr>
            </a:br>
            <a:endParaRPr lang="en-CA" sz="1200" dirty="0">
              <a:latin typeface="Arial" pitchFamily="34" charset="0"/>
              <a:cs typeface="Arial" pitchFamily="34" charset="0"/>
            </a:endParaRPr>
          </a:p>
          <a:p>
            <a:r>
              <a:rPr lang="en-CA" sz="1200" b="1" dirty="0">
                <a:latin typeface="Arial" pitchFamily="34" charset="0"/>
                <a:cs typeface="Arial" pitchFamily="34" charset="0"/>
              </a:rPr>
              <a:t>Submitted</a:t>
            </a:r>
            <a:r>
              <a:rPr lang="en-CA" sz="1200" dirty="0">
                <a:latin typeface="Arial" pitchFamily="34" charset="0"/>
                <a:cs typeface="Arial" pitchFamily="34" charset="0"/>
              </a:rPr>
              <a:t> status is assigned when you submit the request.</a:t>
            </a:r>
            <a:br>
              <a:rPr lang="en-CA" sz="1200" dirty="0">
                <a:latin typeface="Arial" pitchFamily="34" charset="0"/>
                <a:cs typeface="Arial" pitchFamily="34" charset="0"/>
              </a:rPr>
            </a:br>
            <a:br>
              <a:rPr lang="en-CA" sz="1200" dirty="0">
                <a:latin typeface="Arial" pitchFamily="34" charset="0"/>
                <a:cs typeface="Arial" pitchFamily="34" charset="0"/>
              </a:rPr>
            </a:br>
            <a:endParaRPr lang="en-CA" sz="1200" dirty="0">
              <a:latin typeface="Arial" pitchFamily="34" charset="0"/>
              <a:cs typeface="Arial" pitchFamily="34" charset="0"/>
            </a:endParaRPr>
          </a:p>
          <a:p>
            <a:r>
              <a:rPr lang="en-CA" sz="1200" b="1" dirty="0">
                <a:latin typeface="Arial" pitchFamily="34" charset="0"/>
                <a:cs typeface="Arial" pitchFamily="34" charset="0"/>
              </a:rPr>
              <a:t>Client Cancelled</a:t>
            </a:r>
            <a:r>
              <a:rPr lang="en-CA" sz="1200" dirty="0">
                <a:latin typeface="Arial" pitchFamily="34" charset="0"/>
                <a:cs typeface="Arial" pitchFamily="34" charset="0"/>
              </a:rPr>
              <a:t> status is assigned when you cancel the request by using the Delete function and the Sale is NOT closed.</a:t>
            </a:r>
            <a:br>
              <a:rPr lang="en-CA" sz="1200" dirty="0">
                <a:latin typeface="Arial" pitchFamily="34" charset="0"/>
                <a:cs typeface="Arial" pitchFamily="34" charset="0"/>
              </a:rPr>
            </a:br>
            <a:br>
              <a:rPr lang="en-CA" sz="1200" dirty="0">
                <a:latin typeface="Arial" pitchFamily="34" charset="0"/>
                <a:cs typeface="Arial" pitchFamily="34" charset="0"/>
              </a:rPr>
            </a:br>
            <a:endParaRPr lang="en-CA" sz="1200" dirty="0">
              <a:latin typeface="Arial" pitchFamily="34" charset="0"/>
              <a:cs typeface="Arial" pitchFamily="34" charset="0"/>
            </a:endParaRPr>
          </a:p>
          <a:p>
            <a:r>
              <a:rPr lang="en-CA" sz="1200" b="1" dirty="0">
                <a:latin typeface="Arial" pitchFamily="34" charset="0"/>
                <a:cs typeface="Arial" pitchFamily="34" charset="0"/>
              </a:rPr>
              <a:t>Completed</a:t>
            </a:r>
            <a:r>
              <a:rPr lang="en-CA" sz="1200" dirty="0">
                <a:latin typeface="Arial" pitchFamily="34" charset="0"/>
                <a:cs typeface="Arial" pitchFamily="34" charset="0"/>
              </a:rPr>
              <a:t> status is assigned when the Sale is CLOSED.</a:t>
            </a:r>
          </a:p>
          <a:p>
            <a:br>
              <a:rPr lang="en-CA" sz="1200" dirty="0">
                <a:latin typeface="Arial" pitchFamily="34" charset="0"/>
                <a:cs typeface="Arial" pitchFamily="34" charset="0"/>
              </a:rPr>
            </a:br>
            <a:endParaRPr lang="en-CA" sz="1200" dirty="0">
              <a:latin typeface="Arial" pitchFamily="34" charset="0"/>
              <a:cs typeface="Arial" pitchFamily="34" charset="0"/>
            </a:endParaRPr>
          </a:p>
        </p:txBody>
      </p:sp>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457200" y="762000"/>
            <a:ext cx="2209800" cy="655638"/>
          </a:xfrm>
        </p:spPr>
        <p:txBody>
          <a:bodyPr>
            <a:normAutofit/>
          </a:bodyPr>
          <a:lstStyle/>
          <a:p>
            <a:pPr algn="l"/>
            <a:r>
              <a:rPr lang="en-CA" sz="1600" b="1" dirty="0">
                <a:latin typeface="Arial" pitchFamily="34" charset="0"/>
                <a:cs typeface="Arial" pitchFamily="34" charset="0"/>
              </a:rPr>
              <a:t>Bid Request Status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0"/>
            <a:ext cx="5943600" cy="4617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p:cNvSpPr>
          <p:nvPr/>
        </p:nvSpPr>
        <p:spPr>
          <a:xfrm>
            <a:off x="7696200" y="849868"/>
            <a:ext cx="12573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2" action="ppaction://hlinksldjump"/>
              </a:rPr>
              <a:t>More Information (Pages 6 to 9)</a:t>
            </a:r>
            <a:endParaRPr lang="en-CA" sz="1200" b="1" i="1" dirty="0">
              <a:latin typeface="Arial" pitchFamily="34" charset="0"/>
              <a:cs typeface="Arial" pitchFamily="34" charset="0"/>
            </a:endParaRPr>
          </a:p>
        </p:txBody>
      </p:sp>
      <p:sp>
        <p:nvSpPr>
          <p:cNvPr id="5" name="Title 4"/>
          <p:cNvSpPr>
            <a:spLocks noGrp="1"/>
          </p:cNvSpPr>
          <p:nvPr>
            <p:ph type="title" idx="4294967295"/>
          </p:nvPr>
        </p:nvSpPr>
        <p:spPr>
          <a:xfrm>
            <a:off x="457200" y="685800"/>
            <a:ext cx="2362200" cy="731838"/>
          </a:xfrm>
        </p:spPr>
        <p:txBody>
          <a:bodyPr>
            <a:normAutofit/>
          </a:bodyPr>
          <a:lstStyle/>
          <a:p>
            <a:pPr algn="l"/>
            <a:r>
              <a:rPr lang="en-CA" sz="1600" b="1" dirty="0">
                <a:latin typeface="Arial" pitchFamily="34" charset="0"/>
                <a:cs typeface="Arial" pitchFamily="34" charset="0"/>
              </a:rPr>
              <a:t>Retrieve</a:t>
            </a:r>
            <a:r>
              <a:rPr lang="en-CA" sz="1600" b="1" baseline="0" dirty="0">
                <a:latin typeface="Arial" pitchFamily="34" charset="0"/>
                <a:cs typeface="Arial" pitchFamily="34" charset="0"/>
              </a:rPr>
              <a:t> Bid Request</a:t>
            </a:r>
            <a:endParaRPr lang="en-CA" sz="1600" b="1" dirty="0">
              <a:latin typeface="Arial" pitchFamily="34" charset="0"/>
              <a:cs typeface="Arial" pitchFamily="34" charset="0"/>
            </a:endParaRPr>
          </a:p>
        </p:txBody>
      </p:sp>
      <p:sp>
        <p:nvSpPr>
          <p:cNvPr id="4" name="Rectangle 3"/>
          <p:cNvSpPr/>
          <p:nvPr/>
        </p:nvSpPr>
        <p:spPr>
          <a:xfrm>
            <a:off x="5791200" y="1828800"/>
            <a:ext cx="3276600" cy="3816429"/>
          </a:xfrm>
          <a:prstGeom prst="rect">
            <a:avLst/>
          </a:prstGeom>
        </p:spPr>
        <p:txBody>
          <a:bodyPr wrap="square">
            <a:spAutoFit/>
          </a:bodyPr>
          <a:lstStyle/>
          <a:p>
            <a:endParaRPr lang="en-CA" sz="1100" dirty="0">
              <a:latin typeface="Arial" pitchFamily="34" charset="0"/>
              <a:cs typeface="Arial" pitchFamily="34" charset="0"/>
            </a:endParaRPr>
          </a:p>
          <a:p>
            <a:pPr marL="171450" indent="-171450">
              <a:buFont typeface="Arial" pitchFamily="34" charset="0"/>
              <a:buChar char="•"/>
            </a:pPr>
            <a:r>
              <a:rPr lang="en-CA" sz="1100" b="1" dirty="0">
                <a:latin typeface="Arial" pitchFamily="34" charset="0"/>
                <a:cs typeface="Arial" pitchFamily="34" charset="0"/>
              </a:rPr>
              <a:t>Request</a:t>
            </a:r>
            <a:r>
              <a:rPr lang="en-CA" sz="1100" dirty="0">
                <a:latin typeface="Arial" pitchFamily="34" charset="0"/>
                <a:cs typeface="Arial" pitchFamily="34" charset="0"/>
              </a:rPr>
              <a:t> </a:t>
            </a:r>
            <a:r>
              <a:rPr lang="en-CA" sz="1100" b="1" dirty="0">
                <a:latin typeface="Arial" pitchFamily="34" charset="0"/>
                <a:cs typeface="Arial" pitchFamily="34" charset="0"/>
              </a:rPr>
              <a:t>Number</a:t>
            </a:r>
            <a:r>
              <a:rPr lang="en-CA" sz="1100" dirty="0">
                <a:latin typeface="Arial" pitchFamily="34" charset="0"/>
                <a:cs typeface="Arial" pitchFamily="34" charset="0"/>
              </a:rPr>
              <a:t> - You can enter a Bid Request number or leave blank and all bid requests created within the start date and end date will be listed.</a:t>
            </a:r>
          </a:p>
          <a:p>
            <a:pPr marL="171450" indent="-171450">
              <a:buFont typeface="Arial" pitchFamily="34" charset="0"/>
              <a:buChar char="•"/>
            </a:pPr>
            <a:endParaRPr lang="en-US" sz="1100" dirty="0">
              <a:latin typeface="Arial" pitchFamily="34" charset="0"/>
              <a:cs typeface="Arial" pitchFamily="34" charset="0"/>
            </a:endParaRPr>
          </a:p>
          <a:p>
            <a:pPr marL="171450" indent="-171450">
              <a:buFont typeface="Arial" pitchFamily="34" charset="0"/>
              <a:buChar char="•"/>
            </a:pPr>
            <a:r>
              <a:rPr lang="en-CA" sz="1100" b="1" dirty="0">
                <a:latin typeface="Arial" pitchFamily="34" charset="0"/>
                <a:cs typeface="Arial" pitchFamily="34" charset="0"/>
              </a:rPr>
              <a:t>Status</a:t>
            </a:r>
            <a:r>
              <a:rPr lang="en-CA" sz="1100" dirty="0">
                <a:latin typeface="Arial" pitchFamily="34" charset="0"/>
                <a:cs typeface="Arial" pitchFamily="34" charset="0"/>
              </a:rPr>
              <a:t> - You can limit your search by selecting a specific Status (i.e., Work In Progress, Submitted, Completed, Client Cancelled)</a:t>
            </a:r>
          </a:p>
          <a:p>
            <a:pPr marL="171450" indent="-171450">
              <a:buFont typeface="Arial" pitchFamily="34" charset="0"/>
              <a:buChar char="•"/>
            </a:pPr>
            <a:endParaRPr lang="en-US" sz="1100" dirty="0">
              <a:latin typeface="Arial" pitchFamily="34" charset="0"/>
              <a:cs typeface="Arial" pitchFamily="34" charset="0"/>
            </a:endParaRPr>
          </a:p>
          <a:p>
            <a:pPr marL="171450" indent="-171450">
              <a:buFont typeface="Arial" pitchFamily="34" charset="0"/>
              <a:buChar char="•"/>
            </a:pPr>
            <a:r>
              <a:rPr lang="en-CA" sz="1100" b="1" dirty="0">
                <a:latin typeface="Arial" pitchFamily="34" charset="0"/>
                <a:cs typeface="Arial" pitchFamily="34" charset="0"/>
              </a:rPr>
              <a:t>Account</a:t>
            </a:r>
            <a:r>
              <a:rPr lang="en-CA" sz="1100" dirty="0">
                <a:latin typeface="Arial" pitchFamily="34" charset="0"/>
                <a:cs typeface="Arial" pitchFamily="34" charset="0"/>
              </a:rPr>
              <a:t> - This option shows ONLY to accounts with Coordinator role. The drop-down arrow is used to select an ACCOUNT in order to limit search results to requests that have the selected account as a viewer, submitter, creator, or contact. Leave blank to select all accounts.</a:t>
            </a:r>
          </a:p>
          <a:p>
            <a:pPr marL="171450" indent="-171450">
              <a:buFont typeface="Arial" pitchFamily="34" charset="0"/>
              <a:buChar char="•"/>
            </a:pPr>
            <a:endParaRPr lang="en-CA" sz="1100" dirty="0">
              <a:latin typeface="Arial" pitchFamily="34" charset="0"/>
              <a:cs typeface="Arial" pitchFamily="34" charset="0"/>
            </a:endParaRPr>
          </a:p>
          <a:p>
            <a:pPr marL="171450" indent="-171450">
              <a:buFont typeface="Arial" pitchFamily="34" charset="0"/>
              <a:buChar char="•"/>
            </a:pPr>
            <a:r>
              <a:rPr lang="en-CA" sz="1100" b="1" dirty="0">
                <a:latin typeface="Arial" pitchFamily="34" charset="0"/>
                <a:cs typeface="Arial" pitchFamily="34" charset="0"/>
              </a:rPr>
              <a:t>Find</a:t>
            </a:r>
            <a:r>
              <a:rPr lang="en-CA" sz="1100" dirty="0">
                <a:latin typeface="Arial" pitchFamily="34" charset="0"/>
                <a:cs typeface="Arial" pitchFamily="34" charset="0"/>
              </a:rPr>
              <a:t> - The Find button will execute the search based on the specified parameters.  The search results are listed in descending order from the most recent updated Bid Request.</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3383"/>
            <a:ext cx="5082049" cy="2365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3300" y="3048000"/>
            <a:ext cx="5524500" cy="332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a:off x="5562600" y="1828800"/>
            <a:ext cx="990600" cy="7812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Rectangular Callout 4"/>
          <p:cNvSpPr/>
          <p:nvPr/>
        </p:nvSpPr>
        <p:spPr>
          <a:xfrm>
            <a:off x="6248400" y="1143000"/>
            <a:ext cx="2133600" cy="736600"/>
          </a:xfrm>
          <a:prstGeom prst="wedge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100" dirty="0">
                <a:solidFill>
                  <a:prstClr val="black"/>
                </a:solidFill>
                <a:latin typeface="Arial" pitchFamily="34" charset="0"/>
                <a:cs typeface="Arial" pitchFamily="34" charset="0"/>
              </a:rPr>
              <a:t>Selecting Work in Progress provides several user options to chose from to narrow down the search</a:t>
            </a:r>
            <a:endParaRPr lang="en-CA" sz="1100" dirty="0">
              <a:solidFill>
                <a:prstClr val="black"/>
              </a:solidFill>
              <a:latin typeface="Arial" pitchFamily="34" charset="0"/>
              <a:cs typeface="Arial" pitchFamily="34" charset="0"/>
            </a:endParaRPr>
          </a:p>
        </p:txBody>
      </p:sp>
      <p:sp>
        <p:nvSpPr>
          <p:cNvPr id="3" name="Rectangle 2"/>
          <p:cNvSpPr/>
          <p:nvPr/>
        </p:nvSpPr>
        <p:spPr>
          <a:xfrm>
            <a:off x="76200" y="6046261"/>
            <a:ext cx="2327881" cy="276999"/>
          </a:xfrm>
          <a:prstGeom prst="rect">
            <a:avLst/>
          </a:prstGeom>
        </p:spPr>
        <p:txBody>
          <a:bodyPr wrap="none">
            <a:spAutoFit/>
          </a:bodyPr>
          <a:lstStyle/>
          <a:p>
            <a:pPr lvl="0"/>
            <a:r>
              <a:rPr lang="en-CA" sz="1200" b="1" i="1" dirty="0">
                <a:solidFill>
                  <a:prstClr val="black"/>
                </a:solidFill>
                <a:latin typeface="Arial" pitchFamily="34" charset="0"/>
                <a:cs typeface="Arial" pitchFamily="34" charset="0"/>
                <a:hlinkClick r:id="rId3" action="ppaction://hlinksldjump"/>
              </a:rPr>
              <a:t>Back to Retrieve Bid Request</a:t>
            </a:r>
            <a:endParaRPr lang="en-CA" sz="1200" b="1" i="1" dirty="0">
              <a:solidFill>
                <a:prstClr val="black"/>
              </a:solidFill>
              <a:latin typeface="Arial" pitchFamily="34" charset="0"/>
              <a:cs typeface="Arial" pitchFamily="34" charset="0"/>
            </a:endParaRPr>
          </a:p>
        </p:txBody>
      </p:sp>
      <p:pic>
        <p:nvPicPr>
          <p:cNvPr id="2" name="Picture 1">
            <a:extLst>
              <a:ext uri="{FF2B5EF4-FFF2-40B4-BE49-F238E27FC236}">
                <a16:creationId xmlns:a16="http://schemas.microsoft.com/office/drawing/2014/main" id="{80F66F84-AFD8-418A-B3AE-05C11C7FDAE8}"/>
              </a:ext>
            </a:extLst>
          </p:cNvPr>
          <p:cNvPicPr>
            <a:picLocks noChangeAspect="1"/>
          </p:cNvPicPr>
          <p:nvPr/>
        </p:nvPicPr>
        <p:blipFill>
          <a:blip r:embed="rId4"/>
          <a:stretch>
            <a:fillRect/>
          </a:stretch>
        </p:blipFill>
        <p:spPr>
          <a:xfrm>
            <a:off x="3560618" y="4963512"/>
            <a:ext cx="869599" cy="687590"/>
          </a:xfrm>
          <a:prstGeom prst="rect">
            <a:avLst/>
          </a:prstGeom>
        </p:spPr>
      </p:pic>
      <p:pic>
        <p:nvPicPr>
          <p:cNvPr id="7" name="Picture 6">
            <a:extLst>
              <a:ext uri="{FF2B5EF4-FFF2-40B4-BE49-F238E27FC236}">
                <a16:creationId xmlns:a16="http://schemas.microsoft.com/office/drawing/2014/main" id="{5CEE5082-A0AD-4804-91FD-DF9B837C5258}"/>
              </a:ext>
            </a:extLst>
          </p:cNvPr>
          <p:cNvPicPr>
            <a:picLocks noChangeAspect="1"/>
          </p:cNvPicPr>
          <p:nvPr/>
        </p:nvPicPr>
        <p:blipFill>
          <a:blip r:embed="rId5"/>
          <a:stretch>
            <a:fillRect/>
          </a:stretch>
        </p:blipFill>
        <p:spPr>
          <a:xfrm>
            <a:off x="205849" y="1160318"/>
            <a:ext cx="5699651" cy="1752956"/>
          </a:xfrm>
          <a:prstGeom prst="rect">
            <a:avLst/>
          </a:prstGeom>
        </p:spPr>
      </p:pic>
    </p:spTree>
    <p:extLst>
      <p:ext uri="{BB962C8B-B14F-4D97-AF65-F5344CB8AC3E}">
        <p14:creationId xmlns:p14="http://schemas.microsoft.com/office/powerpoint/2010/main" val="1148985076"/>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71881"/>
            <a:ext cx="4880597" cy="2938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006242"/>
            <a:ext cx="5638800" cy="3394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a:off x="5562600" y="1828800"/>
            <a:ext cx="990600" cy="7812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6200" y="6046261"/>
            <a:ext cx="2327881" cy="276999"/>
          </a:xfrm>
          <a:prstGeom prst="rect">
            <a:avLst/>
          </a:prstGeom>
        </p:spPr>
        <p:txBody>
          <a:bodyPr wrap="none">
            <a:spAutoFit/>
          </a:bodyPr>
          <a:lstStyle/>
          <a:p>
            <a:pPr lvl="0"/>
            <a:r>
              <a:rPr lang="en-CA" sz="1200" b="1" i="1" dirty="0">
                <a:solidFill>
                  <a:prstClr val="black"/>
                </a:solidFill>
                <a:latin typeface="Arial" pitchFamily="34" charset="0"/>
                <a:cs typeface="Arial" pitchFamily="34" charset="0"/>
                <a:hlinkClick r:id="rId4" action="ppaction://hlinksldjump"/>
              </a:rPr>
              <a:t>Back to Retrieve Bid Request</a:t>
            </a:r>
            <a:endParaRPr lang="en-CA" sz="1200" b="1" i="1" dirty="0">
              <a:solidFill>
                <a:prstClr val="black"/>
              </a:solidFill>
              <a:latin typeface="Arial" pitchFamily="34" charset="0"/>
              <a:cs typeface="Arial" pitchFamily="34" charset="0"/>
            </a:endParaRPr>
          </a:p>
        </p:txBody>
      </p:sp>
      <p:pic>
        <p:nvPicPr>
          <p:cNvPr id="2" name="Picture 1">
            <a:extLst>
              <a:ext uri="{FF2B5EF4-FFF2-40B4-BE49-F238E27FC236}">
                <a16:creationId xmlns:a16="http://schemas.microsoft.com/office/drawing/2014/main" id="{68F23156-C4AD-4D17-AE49-371D6BD1FDAF}"/>
              </a:ext>
            </a:extLst>
          </p:cNvPr>
          <p:cNvPicPr>
            <a:picLocks noChangeAspect="1"/>
          </p:cNvPicPr>
          <p:nvPr/>
        </p:nvPicPr>
        <p:blipFill>
          <a:blip r:embed="rId5"/>
          <a:stretch>
            <a:fillRect/>
          </a:stretch>
        </p:blipFill>
        <p:spPr>
          <a:xfrm>
            <a:off x="3505200" y="4953000"/>
            <a:ext cx="770965" cy="609600"/>
          </a:xfrm>
          <a:prstGeom prst="rect">
            <a:avLst/>
          </a:prstGeom>
        </p:spPr>
      </p:pic>
      <p:pic>
        <p:nvPicPr>
          <p:cNvPr id="3" name="Picture 2">
            <a:extLst>
              <a:ext uri="{FF2B5EF4-FFF2-40B4-BE49-F238E27FC236}">
                <a16:creationId xmlns:a16="http://schemas.microsoft.com/office/drawing/2014/main" id="{A2AA8CDA-E1AE-404E-865D-26BA120E3DF8}"/>
              </a:ext>
            </a:extLst>
          </p:cNvPr>
          <p:cNvPicPr>
            <a:picLocks noChangeAspect="1"/>
          </p:cNvPicPr>
          <p:nvPr/>
        </p:nvPicPr>
        <p:blipFill>
          <a:blip r:embed="rId5"/>
          <a:stretch>
            <a:fillRect/>
          </a:stretch>
        </p:blipFill>
        <p:spPr>
          <a:xfrm>
            <a:off x="152400" y="2610021"/>
            <a:ext cx="655377" cy="518205"/>
          </a:xfrm>
          <a:prstGeom prst="rect">
            <a:avLst/>
          </a:prstGeom>
        </p:spPr>
      </p:pic>
    </p:spTree>
    <p:extLst>
      <p:ext uri="{BB962C8B-B14F-4D97-AF65-F5344CB8AC3E}">
        <p14:creationId xmlns:p14="http://schemas.microsoft.com/office/powerpoint/2010/main" val="699969432"/>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descr="C:\Users\khana\AppData\Local\Temp\SNAGHTMLbb339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936542" cy="29718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776879"/>
            <a:ext cx="6019800" cy="3623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a:off x="5562600" y="1828800"/>
            <a:ext cx="990600" cy="7812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Rectangular Callout 4"/>
          <p:cNvSpPr/>
          <p:nvPr/>
        </p:nvSpPr>
        <p:spPr>
          <a:xfrm>
            <a:off x="6248400" y="1143000"/>
            <a:ext cx="2133600" cy="736600"/>
          </a:xfrm>
          <a:prstGeom prst="wedge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100" dirty="0">
                <a:solidFill>
                  <a:prstClr val="black"/>
                </a:solidFill>
                <a:latin typeface="Arial" pitchFamily="34" charset="0"/>
                <a:cs typeface="Arial" pitchFamily="34" charset="0"/>
              </a:rPr>
              <a:t>Clicking on ‘+’ sign brings up more information in parcel information box</a:t>
            </a:r>
            <a:endParaRPr lang="en-CA" sz="1100" dirty="0">
              <a:solidFill>
                <a:prstClr val="black"/>
              </a:solidFill>
              <a:latin typeface="Arial" pitchFamily="34" charset="0"/>
              <a:cs typeface="Arial" pitchFamily="34" charset="0"/>
            </a:endParaRPr>
          </a:p>
        </p:txBody>
      </p:sp>
      <p:sp>
        <p:nvSpPr>
          <p:cNvPr id="6" name="Rectangle 5"/>
          <p:cNvSpPr/>
          <p:nvPr/>
        </p:nvSpPr>
        <p:spPr>
          <a:xfrm>
            <a:off x="76200" y="6046261"/>
            <a:ext cx="2327881" cy="276999"/>
          </a:xfrm>
          <a:prstGeom prst="rect">
            <a:avLst/>
          </a:prstGeom>
        </p:spPr>
        <p:txBody>
          <a:bodyPr wrap="none">
            <a:spAutoFit/>
          </a:bodyPr>
          <a:lstStyle/>
          <a:p>
            <a:pPr lvl="0"/>
            <a:r>
              <a:rPr lang="en-CA" sz="1200" b="1" i="1" dirty="0">
                <a:solidFill>
                  <a:prstClr val="black"/>
                </a:solidFill>
                <a:latin typeface="Arial" pitchFamily="34" charset="0"/>
                <a:cs typeface="Arial" pitchFamily="34" charset="0"/>
                <a:hlinkClick r:id="rId4" action="ppaction://hlinksldjump"/>
              </a:rPr>
              <a:t>Back to Retrieve Bid Request</a:t>
            </a:r>
            <a:endParaRPr lang="en-CA" sz="1200" b="1" i="1" dirty="0">
              <a:solidFill>
                <a:prstClr val="black"/>
              </a:solidFill>
              <a:latin typeface="Arial" pitchFamily="34" charset="0"/>
              <a:cs typeface="Arial" pitchFamily="34" charset="0"/>
            </a:endParaRPr>
          </a:p>
        </p:txBody>
      </p:sp>
      <p:pic>
        <p:nvPicPr>
          <p:cNvPr id="2" name="Picture 1">
            <a:extLst>
              <a:ext uri="{FF2B5EF4-FFF2-40B4-BE49-F238E27FC236}">
                <a16:creationId xmlns:a16="http://schemas.microsoft.com/office/drawing/2014/main" id="{A2779FFF-41E0-475E-BDAB-242A0592B448}"/>
              </a:ext>
            </a:extLst>
          </p:cNvPr>
          <p:cNvPicPr>
            <a:picLocks noChangeAspect="1"/>
          </p:cNvPicPr>
          <p:nvPr/>
        </p:nvPicPr>
        <p:blipFill>
          <a:blip r:embed="rId5"/>
          <a:stretch>
            <a:fillRect/>
          </a:stretch>
        </p:blipFill>
        <p:spPr>
          <a:xfrm>
            <a:off x="3124200" y="4691237"/>
            <a:ext cx="984345" cy="778319"/>
          </a:xfrm>
          <a:prstGeom prst="rect">
            <a:avLst/>
          </a:prstGeom>
        </p:spPr>
      </p:pic>
      <p:pic>
        <p:nvPicPr>
          <p:cNvPr id="3" name="Picture 2">
            <a:extLst>
              <a:ext uri="{FF2B5EF4-FFF2-40B4-BE49-F238E27FC236}">
                <a16:creationId xmlns:a16="http://schemas.microsoft.com/office/drawing/2014/main" id="{066A2DE8-79EF-44F2-B003-393F2529FBE5}"/>
              </a:ext>
            </a:extLst>
          </p:cNvPr>
          <p:cNvPicPr>
            <a:picLocks noChangeAspect="1"/>
          </p:cNvPicPr>
          <p:nvPr/>
        </p:nvPicPr>
        <p:blipFill>
          <a:blip r:embed="rId5"/>
          <a:stretch>
            <a:fillRect/>
          </a:stretch>
        </p:blipFill>
        <p:spPr>
          <a:xfrm>
            <a:off x="168221" y="2585897"/>
            <a:ext cx="929253" cy="734758"/>
          </a:xfrm>
          <a:prstGeom prst="rect">
            <a:avLst/>
          </a:prstGeom>
        </p:spPr>
      </p:pic>
    </p:spTree>
    <p:extLst>
      <p:ext uri="{BB962C8B-B14F-4D97-AF65-F5344CB8AC3E}">
        <p14:creationId xmlns:p14="http://schemas.microsoft.com/office/powerpoint/2010/main" val="3298984414"/>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descr="C:\Users\khana\AppData\Local\Temp\SNAGHTMLbb87f3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5257800" cy="316519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khana\AppData\Local\Temp\SNAGHTMLbb9a0d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743200"/>
            <a:ext cx="5943600" cy="357804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a:off x="5562600" y="1828800"/>
            <a:ext cx="990600" cy="7812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Rectangular Callout 4"/>
          <p:cNvSpPr/>
          <p:nvPr/>
        </p:nvSpPr>
        <p:spPr>
          <a:xfrm>
            <a:off x="6248400" y="1143000"/>
            <a:ext cx="2133600" cy="736600"/>
          </a:xfrm>
          <a:prstGeom prst="wedge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100" dirty="0">
                <a:solidFill>
                  <a:prstClr val="black"/>
                </a:solidFill>
                <a:latin typeface="Arial" pitchFamily="34" charset="0"/>
                <a:cs typeface="Arial" pitchFamily="34" charset="0"/>
              </a:rPr>
              <a:t>Clicking on </a:t>
            </a:r>
            <a:r>
              <a:rPr lang="en-US" sz="1100" b="1" dirty="0">
                <a:solidFill>
                  <a:prstClr val="black"/>
                </a:solidFill>
                <a:latin typeface="Arial" pitchFamily="34" charset="0"/>
                <a:cs typeface="Arial" pitchFamily="34" charset="0"/>
              </a:rPr>
              <a:t>roles</a:t>
            </a:r>
            <a:r>
              <a:rPr lang="en-US" sz="1100" dirty="0">
                <a:solidFill>
                  <a:prstClr val="black"/>
                </a:solidFill>
                <a:latin typeface="Arial" pitchFamily="34" charset="0"/>
                <a:cs typeface="Arial" pitchFamily="34" charset="0"/>
              </a:rPr>
              <a:t> tab brings up roles information</a:t>
            </a:r>
            <a:endParaRPr lang="en-CA" sz="1100" dirty="0">
              <a:solidFill>
                <a:prstClr val="black"/>
              </a:solidFill>
              <a:latin typeface="Arial" pitchFamily="34" charset="0"/>
              <a:cs typeface="Arial" pitchFamily="34" charset="0"/>
            </a:endParaRPr>
          </a:p>
        </p:txBody>
      </p:sp>
      <p:sp>
        <p:nvSpPr>
          <p:cNvPr id="6" name="Rectangle 5"/>
          <p:cNvSpPr/>
          <p:nvPr/>
        </p:nvSpPr>
        <p:spPr>
          <a:xfrm>
            <a:off x="76200" y="6046261"/>
            <a:ext cx="2327881" cy="276999"/>
          </a:xfrm>
          <a:prstGeom prst="rect">
            <a:avLst/>
          </a:prstGeom>
        </p:spPr>
        <p:txBody>
          <a:bodyPr wrap="none">
            <a:spAutoFit/>
          </a:bodyPr>
          <a:lstStyle/>
          <a:p>
            <a:pPr lvl="0"/>
            <a:r>
              <a:rPr lang="en-CA" sz="1200" b="1" i="1" dirty="0">
                <a:solidFill>
                  <a:prstClr val="black"/>
                </a:solidFill>
                <a:latin typeface="Arial" pitchFamily="34" charset="0"/>
                <a:cs typeface="Arial" pitchFamily="34" charset="0"/>
                <a:hlinkClick r:id="rId4" action="ppaction://hlinksldjump"/>
              </a:rPr>
              <a:t>Back to Retrieve Bid Request</a:t>
            </a:r>
            <a:endParaRPr lang="en-CA" sz="1200" b="1" i="1" dirty="0">
              <a:solidFill>
                <a:prstClr val="black"/>
              </a:solidFill>
              <a:latin typeface="Arial" pitchFamily="34" charset="0"/>
              <a:cs typeface="Arial" pitchFamily="34" charset="0"/>
            </a:endParaRPr>
          </a:p>
        </p:txBody>
      </p:sp>
      <p:pic>
        <p:nvPicPr>
          <p:cNvPr id="2" name="Picture 1">
            <a:extLst>
              <a:ext uri="{FF2B5EF4-FFF2-40B4-BE49-F238E27FC236}">
                <a16:creationId xmlns:a16="http://schemas.microsoft.com/office/drawing/2014/main" id="{ADE49235-26A8-4D77-9596-5CD008EC3BB1}"/>
              </a:ext>
            </a:extLst>
          </p:cNvPr>
          <p:cNvPicPr>
            <a:picLocks noChangeAspect="1"/>
          </p:cNvPicPr>
          <p:nvPr/>
        </p:nvPicPr>
        <p:blipFill>
          <a:blip r:embed="rId5"/>
          <a:stretch>
            <a:fillRect/>
          </a:stretch>
        </p:blipFill>
        <p:spPr>
          <a:xfrm>
            <a:off x="3276600" y="4866996"/>
            <a:ext cx="914400" cy="723014"/>
          </a:xfrm>
          <a:prstGeom prst="rect">
            <a:avLst/>
          </a:prstGeom>
        </p:spPr>
      </p:pic>
      <p:pic>
        <p:nvPicPr>
          <p:cNvPr id="3" name="Picture 2">
            <a:extLst>
              <a:ext uri="{FF2B5EF4-FFF2-40B4-BE49-F238E27FC236}">
                <a16:creationId xmlns:a16="http://schemas.microsoft.com/office/drawing/2014/main" id="{F717A70B-9478-434A-8124-C41EE7B61A6F}"/>
              </a:ext>
            </a:extLst>
          </p:cNvPr>
          <p:cNvPicPr>
            <a:picLocks noChangeAspect="1"/>
          </p:cNvPicPr>
          <p:nvPr/>
        </p:nvPicPr>
        <p:blipFill>
          <a:blip r:embed="rId5"/>
          <a:stretch>
            <a:fillRect/>
          </a:stretch>
        </p:blipFill>
        <p:spPr>
          <a:xfrm>
            <a:off x="111987" y="2708709"/>
            <a:ext cx="797048" cy="685800"/>
          </a:xfrm>
          <a:prstGeom prst="rect">
            <a:avLst/>
          </a:prstGeom>
        </p:spPr>
      </p:pic>
    </p:spTree>
    <p:extLst>
      <p:ext uri="{BB962C8B-B14F-4D97-AF65-F5344CB8AC3E}">
        <p14:creationId xmlns:p14="http://schemas.microsoft.com/office/powerpoint/2010/main" val="3536102787"/>
      </p:ext>
    </p:extLst>
  </p:cSld>
  <p:clrMapOvr>
    <a:masterClrMapping/>
  </p:clrMapOvr>
  <p:transition spd="slow">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8dedacd1-8ed8-4364-83a4-3ca25ad2d993" ContentTypeId="0x0101" PreviousValue="false"/>
</file>

<file path=customXml/item3.xml><?xml version="1.0" encoding="utf-8"?>
<ct:contentTypeSchema xmlns:ct="http://schemas.microsoft.com/office/2006/metadata/contentType" xmlns:ma="http://schemas.microsoft.com/office/2006/metadata/properties/metaAttributes" ct:_="" ma:_="" ma:contentTypeName="General Course" ma:contentTypeID="0x0101004CF9B3243FA46A47A5D45CADF07EB49500869333630F2EE44D93EB5262DF3C44F2" ma:contentTypeVersion="11" ma:contentTypeDescription="This is the base content type for all of the courses." ma:contentTypeScope="" ma:versionID="c604288cd4f6bd19e3eda76a8a050d32">
  <xsd:schema xmlns:xsd="http://www.w3.org/2001/XMLSchema" xmlns:xs="http://www.w3.org/2001/XMLSchema" xmlns:p="http://schemas.microsoft.com/office/2006/metadata/properties" xmlns:ns2="d317fc56-cd2a-4fee-83bf-2acf5d88d7a0" xmlns:ns3="cd3b5d7d-85b8-485a-94e1-bd5df7614905" xmlns:ns4="e6d83808-03cb-4f3c-af89-207626cead88" xmlns:ns5="1509703c-35a2-4cc5-bc03-45b4c99b43c1" targetNamespace="http://schemas.microsoft.com/office/2006/metadata/properties" ma:root="true" ma:fieldsID="b1f7dacc3d924f099186cce2e07bebea" ns2:_="" ns3:_="" ns4:_="" ns5:_="">
    <xsd:import namespace="d317fc56-cd2a-4fee-83bf-2acf5d88d7a0"/>
    <xsd:import namespace="cd3b5d7d-85b8-485a-94e1-bd5df7614905"/>
    <xsd:import namespace="e6d83808-03cb-4f3c-af89-207626cead88"/>
    <xsd:import namespace="1509703c-35a2-4cc5-bc03-45b4c99b43c1"/>
    <xsd:element name="properties">
      <xsd:complexType>
        <xsd:sequence>
          <xsd:element name="documentManagement">
            <xsd:complexType>
              <xsd:all>
                <xsd:element ref="ns2:Area"/>
                <xsd:element ref="ns2:Module"/>
                <xsd:element ref="ns2:Course_x0020_Description" minOccurs="0"/>
                <xsd:element ref="ns2:Order1" minOccurs="0"/>
                <xsd:element ref="ns2:Audience1" minOccurs="0"/>
                <xsd:element ref="ns3:Hide_x0020_Me" minOccurs="0"/>
                <xsd:element ref="ns2:EOL_x0020_Thumbnail" minOccurs="0"/>
                <xsd:element ref="ns4:SharedWithUsers" minOccurs="0"/>
                <xsd:element ref="ns5:Area_x0020_2" minOccurs="0"/>
                <xsd:element ref="ns5:Course_x0020_Description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17fc56-cd2a-4fee-83bf-2acf5d88d7a0" elementFormDefault="qualified">
    <xsd:import namespace="http://schemas.microsoft.com/office/2006/documentManagement/types"/>
    <xsd:import namespace="http://schemas.microsoft.com/office/infopath/2007/PartnerControls"/>
    <xsd:element name="Area" ma:index="8" ma:displayName="Area" ma:description="This will define the area of the Learning material." ma:format="Dropdown" ma:internalName="Area">
      <xsd:simpleType>
        <xsd:restriction base="dms:Choice">
          <xsd:enumeration value="Main Page"/>
          <xsd:enumeration value="Accounts (ETS) Administration"/>
          <xsd:enumeration value="Agreement Management"/>
          <xsd:enumeration value="Air"/>
          <xsd:enumeration value="Assignments"/>
          <xsd:enumeration value="Bidding"/>
          <xsd:enumeration value="Carbon Sequestration Tenure​​​​"/>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enumeration value="MIMSales"/>
        </xsd:restriction>
      </xsd:simpleType>
    </xsd:element>
    <xsd:element name="Module" ma:index="9" ma:displayName="Module" ma:description="Select the module type" ma:format="Dropdown" ma:internalName="Module">
      <xsd:simpleType>
        <xsd:restriction base="dms:Choice">
          <xsd:enumeration value="Industry Module"/>
          <xsd:enumeration value="DoE Module"/>
          <xsd:enumeration value="CARE Reporting"/>
          <xsd:enumeration value="Royalty Reporting"/>
          <xsd:enumeration value="Royalty Reporting Process and Royalty Reports"/>
          <xsd:enumeration value="Royalty Business"/>
          <xsd:enumeration value="OSR Projects"/>
          <xsd:enumeration value="OASIS"/>
          <xsd:enumeration value="Module"/>
          <xsd:enumeration value="Acts And Regulations"/>
          <xsd:enumeration value="Project Application"/>
          <xsd:enumeration value="AMD Reporting Forms - Version 2.0 Changes - October 31, 2018"/>
          <xsd:enumeration value="Supplemental Reporting"/>
          <xsd:enumeration value="Supplemental Reporting Submission and Audit Processes"/>
        </xsd:restriction>
      </xsd:simpleType>
    </xsd:element>
    <xsd:element name="Course_x0020_Description" ma:index="10" nillable="true" ma:displayName="Course Description" ma:description="Description of what the course is about." ma:internalName="Course_x0020_Description" ma:readOnly="false">
      <xsd:simpleType>
        <xsd:restriction base="dms:Note"/>
      </xsd:simpleType>
    </xsd:element>
    <xsd:element name="Order1" ma:index="11" nillable="true" ma:displayName="Order" ma:description="To define the order of the file on the page." ma:format="Dropdown" ma:internalName="Order1">
      <xsd:simpleType>
        <xsd:restriction base="dms:Choice">
          <xsd:enumeration value="00"/>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restriction>
      </xsd:simpleType>
    </xsd:element>
    <xsd:element name="Audience1" ma:index="12" nillable="true" ma:displayName="Audience" ma:description="Defines the target audience." ma:internalName="Audience1">
      <xsd:complexType>
        <xsd:complexContent>
          <xsd:extension base="dms:MultiChoice">
            <xsd:sequence>
              <xsd:element name="Value" maxOccurs="unbounded" minOccurs="0" nillable="true">
                <xsd:simpleType>
                  <xsd:restriction base="dms:Choice">
                    <xsd:enumeration value="Contractor"/>
                    <xsd:enumeration value="Employee"/>
                    <xsd:enumeration value="Manager"/>
                  </xsd:restriction>
                </xsd:simpleType>
              </xsd:element>
            </xsd:sequence>
          </xsd:extension>
        </xsd:complexContent>
      </xsd:complexType>
    </xsd:element>
    <xsd:element name="EOL_x0020_Thumbnail" ma:index="14" nillable="true" ma:displayName="EOL Thumbnail" ma:internalName="EOL_x0020_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3b5d7d-85b8-485a-94e1-bd5df7614905" elementFormDefault="qualified">
    <xsd:import namespace="http://schemas.microsoft.com/office/2006/documentManagement/types"/>
    <xsd:import namespace="http://schemas.microsoft.com/office/infopath/2007/PartnerControls"/>
    <xsd:element name="Hide_x0020_Me" ma:index="13" nillable="true" ma:displayName="Hide Me" ma:default="0" ma:description="Use this option to hide the file from showing on other lists." ma:internalName="Hide_x0020_M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6d83808-03cb-4f3c-af89-207626cead88"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509703c-35a2-4cc5-bc03-45b4c99b43c1" elementFormDefault="qualified">
    <xsd:import namespace="http://schemas.microsoft.com/office/2006/documentManagement/types"/>
    <xsd:import namespace="http://schemas.microsoft.com/office/infopath/2007/PartnerControls"/>
    <xsd:element name="Area_x0020_2" ma:index="16" nillable="true" ma:displayName="Area 2" ma:default="Main Page" ma:format="Dropdown" ma:internalName="Area_x0020_2">
      <xsd:simpleType>
        <xsd:restriction base="dms:Choice">
          <xsd:enumeration value="Main Page"/>
          <xsd:enumeration value="Accounts (ETS) Administration"/>
          <xsd:enumeration value="Agreement Management"/>
          <xsd:enumeration value="Air"/>
          <xsd:enumeration value="Assignments"/>
          <xsd:enumeration value="Bidding"/>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enumeration value="MIMSales"/>
        </xsd:restriction>
      </xsd:simpleType>
    </xsd:element>
    <xsd:element name="Course_x0020_Description2" ma:index="17" nillable="true" ma:displayName="Course Description2" ma:internalName="Course_x0020_Description2">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Hide_x0020_Me xmlns="cd3b5d7d-85b8-485a-94e1-bd5df7614905">false</Hide_x0020_Me>
    <Audience1 xmlns="d317fc56-cd2a-4fee-83bf-2acf5d88d7a0"/>
    <EOL_x0020_Thumbnail xmlns="d317fc56-cd2a-4fee-83bf-2acf5d88d7a0">&lt;img alt="" src="/PublishingImages/Pages/Presenation.png" style="BORDER&amp;#58;0px solid;" /&gt;</EOL_x0020_Thumbnail>
    <Order1 xmlns="d317fc56-cd2a-4fee-83bf-2acf5d88d7a0">09</Order1>
    <Course_x0020_Description xmlns="d317fc56-cd2a-4fee-83bf-2acf5d88d7a0">This module provides information on how to review, edit or withdraw and track bid request(s).</Course_x0020_Description>
    <Module xmlns="d317fc56-cd2a-4fee-83bf-2acf5d88d7a0">Module</Module>
    <Area xmlns="d317fc56-cd2a-4fee-83bf-2acf5d88d7a0">Bidding</Area>
    <Area_x0020_2 xmlns="1509703c-35a2-4cc5-bc03-45b4c99b43c1">Main Page</Area_x0020_2>
    <Course_x0020_Description2 xmlns="1509703c-35a2-4cc5-bc03-45b4c99b43c1" xsi:nil="true"/>
  </documentManagement>
</p:properties>
</file>

<file path=customXml/itemProps1.xml><?xml version="1.0" encoding="utf-8"?>
<ds:datastoreItem xmlns:ds="http://schemas.openxmlformats.org/officeDocument/2006/customXml" ds:itemID="{479206C5-080E-4AF3-865D-4E48F0D24877}">
  <ds:schemaRefs>
    <ds:schemaRef ds:uri="http://schemas.microsoft.com/sharepoint/v3/contenttype/forms"/>
  </ds:schemaRefs>
</ds:datastoreItem>
</file>

<file path=customXml/itemProps2.xml><?xml version="1.0" encoding="utf-8"?>
<ds:datastoreItem xmlns:ds="http://schemas.openxmlformats.org/officeDocument/2006/customXml" ds:itemID="{AEE62892-4C47-4D99-B69B-EE8BBCAA1414}">
  <ds:schemaRefs>
    <ds:schemaRef ds:uri="Microsoft.SharePoint.Taxonomy.ContentTypeSync"/>
  </ds:schemaRefs>
</ds:datastoreItem>
</file>

<file path=customXml/itemProps3.xml><?xml version="1.0" encoding="utf-8"?>
<ds:datastoreItem xmlns:ds="http://schemas.openxmlformats.org/officeDocument/2006/customXml" ds:itemID="{8B9CC96A-4C2F-4ECB-948E-C1F4A0C12E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17fc56-cd2a-4fee-83bf-2acf5d88d7a0"/>
    <ds:schemaRef ds:uri="cd3b5d7d-85b8-485a-94e1-bd5df7614905"/>
    <ds:schemaRef ds:uri="e6d83808-03cb-4f3c-af89-207626cead88"/>
    <ds:schemaRef ds:uri="1509703c-35a2-4cc5-bc03-45b4c99b43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255207D-50FD-414A-B45C-01A33DE23706}">
  <ds:schemaRefs>
    <ds:schemaRef ds:uri="http://schemas.microsoft.com/office/2006/metadata/properties"/>
    <ds:schemaRef ds:uri="http://schemas.microsoft.com/office/infopath/2007/PartnerControls"/>
    <ds:schemaRef ds:uri="cd3b5d7d-85b8-485a-94e1-bd5df7614905"/>
    <ds:schemaRef ds:uri="d317fc56-cd2a-4fee-83bf-2acf5d88d7a0"/>
    <ds:schemaRef ds:uri="1509703c-35a2-4cc5-bc03-45b4c99b43c1"/>
  </ds:schemaRefs>
</ds:datastoreItem>
</file>

<file path=docProps/app.xml><?xml version="1.0" encoding="utf-8"?>
<Properties xmlns="http://schemas.openxmlformats.org/officeDocument/2006/extended-properties" xmlns:vt="http://schemas.openxmlformats.org/officeDocument/2006/docPropsVTypes">
  <TotalTime>646</TotalTime>
  <Words>1086</Words>
  <Application>Microsoft Office PowerPoint</Application>
  <PresentationFormat>On-screen Show (4:3)</PresentationFormat>
  <Paragraphs>103</Paragraphs>
  <Slides>28</Slides>
  <Notes>0</Notes>
  <HiddenSlides>17</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Freestyle Script</vt:lpstr>
      <vt:lpstr>Office Theme</vt:lpstr>
      <vt:lpstr>Welcome</vt:lpstr>
      <vt:lpstr>Revisions</vt:lpstr>
      <vt:lpstr>Introduction</vt:lpstr>
      <vt:lpstr>Bid Request Status</vt:lpstr>
      <vt:lpstr>Retrieve Bid Request</vt:lpstr>
      <vt:lpstr>PowerPoint Presentation</vt:lpstr>
      <vt:lpstr>PowerPoint Presentation</vt:lpstr>
      <vt:lpstr>PowerPoint Presentation</vt:lpstr>
      <vt:lpstr>PowerPoint Presentation</vt:lpstr>
      <vt:lpstr>Delete Request</vt:lpstr>
      <vt:lpstr>Withdraw &amp; Edit Request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Tie Bid</vt:lpstr>
      <vt:lpstr>PowerPoint Presentation</vt:lpstr>
      <vt:lpstr>PowerPoint Presentation</vt:lpstr>
      <vt:lpstr>PowerPoint Presentation</vt:lpstr>
      <vt:lpstr>PowerPoint Presentation</vt:lpstr>
      <vt:lpstr>PowerPoint Presentation</vt:lpstr>
      <vt:lpstr>View Bid Reports</vt:lpstr>
      <vt:lpstr>PowerPoint Presentation</vt:lpstr>
      <vt:lpstr>Conclusion</vt:lpstr>
    </vt:vector>
  </TitlesOfParts>
  <Company>Government of Alberta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 Bid Request</dc:title>
  <dc:creator>Karen Chinnery</dc:creator>
  <cp:lastModifiedBy>Lynn McIntosh</cp:lastModifiedBy>
  <cp:revision>69</cp:revision>
  <dcterms:created xsi:type="dcterms:W3CDTF">2012-06-04T22:50:26Z</dcterms:created>
  <dcterms:modified xsi:type="dcterms:W3CDTF">2025-10-28T20:17:35Z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0x0101004CF9B3243FA46A47A5D45CADF07EB49500869333630F2EE44D93EB5262DF3C44F2</vt:lpwstr>
  </property>
  <property fmtid="{D5CDD505-2E9C-101B-9397-08002B2CF9AE}" pid="3" name="MSIP_Label_abf2ea38-542c-4b75-bd7d-582ec36a519f_Enabled">
    <vt:lpwstr>true</vt:lpwstr>
  </property>
  <property fmtid="{D5CDD505-2E9C-101B-9397-08002B2CF9AE}" pid="4" name="MSIP_Label_abf2ea38-542c-4b75-bd7d-582ec36a519f_SetDate">
    <vt:lpwstr>2020-12-10T18:55:50Z</vt:lpwstr>
  </property>
  <property fmtid="{D5CDD505-2E9C-101B-9397-08002B2CF9AE}" pid="5" name="MSIP_Label_abf2ea38-542c-4b75-bd7d-582ec36a519f_Method">
    <vt:lpwstr>Standard</vt:lpwstr>
  </property>
  <property fmtid="{D5CDD505-2E9C-101B-9397-08002B2CF9AE}" pid="6" name="MSIP_Label_abf2ea38-542c-4b75-bd7d-582ec36a519f_Name">
    <vt:lpwstr>Protected A</vt:lpwstr>
  </property>
  <property fmtid="{D5CDD505-2E9C-101B-9397-08002B2CF9AE}" pid="7" name="MSIP_Label_abf2ea38-542c-4b75-bd7d-582ec36a519f_SiteId">
    <vt:lpwstr>2bb51c06-af9b-42c5-8bf5-3c3b7b10850b</vt:lpwstr>
  </property>
  <property fmtid="{D5CDD505-2E9C-101B-9397-08002B2CF9AE}" pid="8" name="MSIP_Label_abf2ea38-542c-4b75-bd7d-582ec36a519f_ActionId">
    <vt:lpwstr>c3b6b100-4506-49b3-92bc-a77d2282ea2d</vt:lpwstr>
  </property>
  <property fmtid="{D5CDD505-2E9C-101B-9397-08002B2CF9AE}" pid="9" name="MSIP_Label_abf2ea38-542c-4b75-bd7d-582ec36a519f_ContentBits">
    <vt:lpwstr>2</vt:lpwstr>
  </property>
</Properties>
</file>