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30"/>
  </p:notesMasterIdLst>
  <p:handoutMasterIdLst>
    <p:handoutMasterId r:id="rId31"/>
  </p:handoutMasterIdLst>
  <p:sldIdLst>
    <p:sldId id="263" r:id="rId6"/>
    <p:sldId id="261" r:id="rId7"/>
    <p:sldId id="340" r:id="rId8"/>
    <p:sldId id="357" r:id="rId9"/>
    <p:sldId id="361" r:id="rId10"/>
    <p:sldId id="373" r:id="rId11"/>
    <p:sldId id="358" r:id="rId12"/>
    <p:sldId id="359" r:id="rId13"/>
    <p:sldId id="362" r:id="rId14"/>
    <p:sldId id="374" r:id="rId15"/>
    <p:sldId id="363" r:id="rId16"/>
    <p:sldId id="349" r:id="rId17"/>
    <p:sldId id="351" r:id="rId18"/>
    <p:sldId id="369" r:id="rId19"/>
    <p:sldId id="371" r:id="rId20"/>
    <p:sldId id="370" r:id="rId21"/>
    <p:sldId id="372" r:id="rId22"/>
    <p:sldId id="367" r:id="rId23"/>
    <p:sldId id="368" r:id="rId24"/>
    <p:sldId id="364" r:id="rId25"/>
    <p:sldId id="365" r:id="rId26"/>
    <p:sldId id="366" r:id="rId27"/>
    <p:sldId id="375"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Stenerson" initials="DS" lastIdx="2" clrIdx="0">
    <p:extLst>
      <p:ext uri="{19B8F6BF-5375-455C-9EA6-DF929625EA0E}">
        <p15:presenceInfo xmlns:p15="http://schemas.microsoft.com/office/powerpoint/2012/main" userId="S-1-5-21-2000478354-963894560-682003330-1234312" providerId="AD"/>
      </p:ext>
    </p:extLst>
  </p:cmAuthor>
  <p:cmAuthor id="2" name="Kerry-Lynne Kryvenchuk" initials="KK" lastIdx="2" clrIdx="1">
    <p:extLst>
      <p:ext uri="{19B8F6BF-5375-455C-9EA6-DF929625EA0E}">
        <p15:presenceInfo xmlns:p15="http://schemas.microsoft.com/office/powerpoint/2012/main" userId="S-1-5-21-2000478354-963894560-682003330-18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043DBC"/>
    <a:srgbClr val="FFFF89"/>
    <a:srgbClr val="FFFF66"/>
    <a:srgbClr val="E0E0E0"/>
    <a:srgbClr val="E3EAF5"/>
    <a:srgbClr val="CFE2C0"/>
    <a:srgbClr val="585858"/>
    <a:srgbClr val="737373"/>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1171" autoAdjust="0"/>
  </p:normalViewPr>
  <p:slideViewPr>
    <p:cSldViewPr>
      <p:cViewPr varScale="1">
        <p:scale>
          <a:sx n="97" d="100"/>
          <a:sy n="97" d="100"/>
        </p:scale>
        <p:origin x="1416" y="90"/>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0" d="100"/>
          <a:sy n="80" d="100"/>
        </p:scale>
        <p:origin x="-197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ED123-8121-4BCD-B5F3-DAF44722B6C1}" type="datetimeFigureOut">
              <a:rPr lang="en-CA" smtClean="0"/>
              <a:t>2025-10-21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2214E0-D943-47CE-A672-A3F7D8E06F56}" type="slidenum">
              <a:rPr lang="en-CA" smtClean="0"/>
              <a:t>‹#›</a:t>
            </a:fld>
            <a:endParaRPr lang="en-CA" dirty="0"/>
          </a:p>
        </p:txBody>
      </p:sp>
    </p:spTree>
    <p:extLst>
      <p:ext uri="{BB962C8B-B14F-4D97-AF65-F5344CB8AC3E}">
        <p14:creationId xmlns:p14="http://schemas.microsoft.com/office/powerpoint/2010/main" val="369559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852A6-EF16-4294-8868-8D1386ED73FF}" type="datetimeFigureOut">
              <a:rPr lang="en-CA" smtClean="0"/>
              <a:t>2025-10-21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A25DD-4FE8-4E6B-B235-998540425511}" type="slidenum">
              <a:rPr lang="en-CA" smtClean="0"/>
              <a:t>‹#›</a:t>
            </a:fld>
            <a:endParaRPr lang="en-CA" dirty="0"/>
          </a:p>
        </p:txBody>
      </p:sp>
    </p:spTree>
    <p:extLst>
      <p:ext uri="{BB962C8B-B14F-4D97-AF65-F5344CB8AC3E}">
        <p14:creationId xmlns:p14="http://schemas.microsoft.com/office/powerpoint/2010/main" val="19402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a:t>
            </a:fld>
            <a:endParaRPr lang="en-CA" dirty="0"/>
          </a:p>
        </p:txBody>
      </p:sp>
    </p:spTree>
    <p:extLst>
      <p:ext uri="{BB962C8B-B14F-4D97-AF65-F5344CB8AC3E}">
        <p14:creationId xmlns:p14="http://schemas.microsoft.com/office/powerpoint/2010/main" val="148069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12</a:t>
            </a:fld>
            <a:endParaRPr lang="en-CA" dirty="0"/>
          </a:p>
        </p:txBody>
      </p:sp>
    </p:spTree>
    <p:extLst>
      <p:ext uri="{BB962C8B-B14F-4D97-AF65-F5344CB8AC3E}">
        <p14:creationId xmlns:p14="http://schemas.microsoft.com/office/powerpoint/2010/main" val="317065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13</a:t>
            </a:fld>
            <a:endParaRPr lang="en-CA" dirty="0"/>
          </a:p>
        </p:txBody>
      </p:sp>
    </p:spTree>
    <p:extLst>
      <p:ext uri="{BB962C8B-B14F-4D97-AF65-F5344CB8AC3E}">
        <p14:creationId xmlns:p14="http://schemas.microsoft.com/office/powerpoint/2010/main" val="308998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14</a:t>
            </a:fld>
            <a:endParaRPr lang="en-CA" dirty="0"/>
          </a:p>
        </p:txBody>
      </p:sp>
    </p:spTree>
    <p:extLst>
      <p:ext uri="{BB962C8B-B14F-4D97-AF65-F5344CB8AC3E}">
        <p14:creationId xmlns:p14="http://schemas.microsoft.com/office/powerpoint/2010/main" val="113433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15</a:t>
            </a:fld>
            <a:endParaRPr lang="en-CA" dirty="0"/>
          </a:p>
        </p:txBody>
      </p:sp>
    </p:spTree>
    <p:extLst>
      <p:ext uri="{BB962C8B-B14F-4D97-AF65-F5344CB8AC3E}">
        <p14:creationId xmlns:p14="http://schemas.microsoft.com/office/powerpoint/2010/main" val="158967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16</a:t>
            </a:fld>
            <a:endParaRPr lang="en-CA" dirty="0"/>
          </a:p>
        </p:txBody>
      </p:sp>
    </p:spTree>
    <p:extLst>
      <p:ext uri="{BB962C8B-B14F-4D97-AF65-F5344CB8AC3E}">
        <p14:creationId xmlns:p14="http://schemas.microsoft.com/office/powerpoint/2010/main" val="60536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17</a:t>
            </a:fld>
            <a:endParaRPr lang="en-CA" dirty="0"/>
          </a:p>
        </p:txBody>
      </p:sp>
    </p:spTree>
    <p:extLst>
      <p:ext uri="{BB962C8B-B14F-4D97-AF65-F5344CB8AC3E}">
        <p14:creationId xmlns:p14="http://schemas.microsoft.com/office/powerpoint/2010/main" val="119888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18</a:t>
            </a:fld>
            <a:endParaRPr lang="en-CA" dirty="0"/>
          </a:p>
        </p:txBody>
      </p:sp>
    </p:spTree>
    <p:extLst>
      <p:ext uri="{BB962C8B-B14F-4D97-AF65-F5344CB8AC3E}">
        <p14:creationId xmlns:p14="http://schemas.microsoft.com/office/powerpoint/2010/main" val="304703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19</a:t>
            </a:fld>
            <a:endParaRPr lang="en-CA" dirty="0"/>
          </a:p>
        </p:txBody>
      </p:sp>
    </p:spTree>
    <p:extLst>
      <p:ext uri="{BB962C8B-B14F-4D97-AF65-F5344CB8AC3E}">
        <p14:creationId xmlns:p14="http://schemas.microsoft.com/office/powerpoint/2010/main" val="211948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20</a:t>
            </a:fld>
            <a:endParaRPr lang="en-CA" dirty="0"/>
          </a:p>
        </p:txBody>
      </p:sp>
    </p:spTree>
    <p:extLst>
      <p:ext uri="{BB962C8B-B14F-4D97-AF65-F5344CB8AC3E}">
        <p14:creationId xmlns:p14="http://schemas.microsoft.com/office/powerpoint/2010/main" val="413978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21</a:t>
            </a:fld>
            <a:endParaRPr lang="en-CA" dirty="0"/>
          </a:p>
        </p:txBody>
      </p:sp>
    </p:spTree>
    <p:extLst>
      <p:ext uri="{BB962C8B-B14F-4D97-AF65-F5344CB8AC3E}">
        <p14:creationId xmlns:p14="http://schemas.microsoft.com/office/powerpoint/2010/main" val="175439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a:t>
            </a:fld>
            <a:endParaRPr lang="en-CA" dirty="0"/>
          </a:p>
        </p:txBody>
      </p:sp>
    </p:spTree>
    <p:extLst>
      <p:ext uri="{BB962C8B-B14F-4D97-AF65-F5344CB8AC3E}">
        <p14:creationId xmlns:p14="http://schemas.microsoft.com/office/powerpoint/2010/main" val="201053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22</a:t>
            </a:fld>
            <a:endParaRPr lang="en-CA" dirty="0"/>
          </a:p>
        </p:txBody>
      </p:sp>
    </p:spTree>
    <p:extLst>
      <p:ext uri="{BB962C8B-B14F-4D97-AF65-F5344CB8AC3E}">
        <p14:creationId xmlns:p14="http://schemas.microsoft.com/office/powerpoint/2010/main" val="142486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23</a:t>
            </a:fld>
            <a:endParaRPr lang="en-CA" dirty="0"/>
          </a:p>
        </p:txBody>
      </p:sp>
    </p:spTree>
    <p:extLst>
      <p:ext uri="{BB962C8B-B14F-4D97-AF65-F5344CB8AC3E}">
        <p14:creationId xmlns:p14="http://schemas.microsoft.com/office/powerpoint/2010/main" val="71701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24</a:t>
            </a:fld>
            <a:endParaRPr lang="en-CA" dirty="0"/>
          </a:p>
        </p:txBody>
      </p:sp>
    </p:spTree>
    <p:extLst>
      <p:ext uri="{BB962C8B-B14F-4D97-AF65-F5344CB8AC3E}">
        <p14:creationId xmlns:p14="http://schemas.microsoft.com/office/powerpoint/2010/main" val="42450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3</a:t>
            </a:fld>
            <a:endParaRPr lang="en-CA" dirty="0"/>
          </a:p>
        </p:txBody>
      </p:sp>
    </p:spTree>
    <p:extLst>
      <p:ext uri="{BB962C8B-B14F-4D97-AF65-F5344CB8AC3E}">
        <p14:creationId xmlns:p14="http://schemas.microsoft.com/office/powerpoint/2010/main" val="16941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4</a:t>
            </a:fld>
            <a:endParaRPr lang="en-CA" dirty="0"/>
          </a:p>
        </p:txBody>
      </p:sp>
    </p:spTree>
    <p:extLst>
      <p:ext uri="{BB962C8B-B14F-4D97-AF65-F5344CB8AC3E}">
        <p14:creationId xmlns:p14="http://schemas.microsoft.com/office/powerpoint/2010/main" val="51151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5</a:t>
            </a:fld>
            <a:endParaRPr lang="en-CA" dirty="0"/>
          </a:p>
        </p:txBody>
      </p:sp>
    </p:spTree>
    <p:extLst>
      <p:ext uri="{BB962C8B-B14F-4D97-AF65-F5344CB8AC3E}">
        <p14:creationId xmlns:p14="http://schemas.microsoft.com/office/powerpoint/2010/main" val="324179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7</a:t>
            </a:fld>
            <a:endParaRPr lang="en-CA" dirty="0"/>
          </a:p>
        </p:txBody>
      </p:sp>
    </p:spTree>
    <p:extLst>
      <p:ext uri="{BB962C8B-B14F-4D97-AF65-F5344CB8AC3E}">
        <p14:creationId xmlns:p14="http://schemas.microsoft.com/office/powerpoint/2010/main" val="6187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8</a:t>
            </a:fld>
            <a:endParaRPr lang="en-CA" dirty="0"/>
          </a:p>
        </p:txBody>
      </p:sp>
    </p:spTree>
    <p:extLst>
      <p:ext uri="{BB962C8B-B14F-4D97-AF65-F5344CB8AC3E}">
        <p14:creationId xmlns:p14="http://schemas.microsoft.com/office/powerpoint/2010/main" val="25685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9</a:t>
            </a:fld>
            <a:endParaRPr lang="en-CA" dirty="0"/>
          </a:p>
        </p:txBody>
      </p:sp>
    </p:spTree>
    <p:extLst>
      <p:ext uri="{BB962C8B-B14F-4D97-AF65-F5344CB8AC3E}">
        <p14:creationId xmlns:p14="http://schemas.microsoft.com/office/powerpoint/2010/main" val="171485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11</a:t>
            </a:fld>
            <a:endParaRPr lang="en-CA" dirty="0"/>
          </a:p>
        </p:txBody>
      </p:sp>
    </p:spTree>
    <p:extLst>
      <p:ext uri="{BB962C8B-B14F-4D97-AF65-F5344CB8AC3E}">
        <p14:creationId xmlns:p14="http://schemas.microsoft.com/office/powerpoint/2010/main" val="279706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ic 34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32364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340x340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3707904" y="1484784"/>
            <a:ext cx="5256709" cy="4681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75363" y="6525344"/>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a:t>
            </a:r>
            <a:r>
              <a:rPr lang="en-CA" sz="1000" baseline="0" dirty="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74631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45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42840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450x340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4787900" y="1484313"/>
            <a:ext cx="4105275"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35057201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907x336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4384" y="1484784"/>
            <a:ext cx="8640000" cy="32004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Picture 969x336</a:t>
            </a:r>
          </a:p>
          <a:p>
            <a:r>
              <a:rPr lang="en-CA" dirty="0"/>
              <a:t>Note: The ForceTen pixel size goes over the margin. For consistency, the image will have to be resized to fit the new format.</a:t>
            </a:r>
          </a:p>
          <a:p>
            <a:r>
              <a:rPr lang="en-CA" dirty="0"/>
              <a:t>New format is 24 cm x 8.89 cm (907x336 pixels).</a:t>
            </a:r>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250825" y="4797152"/>
            <a:ext cx="8642350" cy="15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5573"/>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a:t>
            </a:r>
            <a:r>
              <a:rPr lang="en-CA" sz="1000" baseline="0" dirty="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08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CA" dirty="0"/>
          </a:p>
        </p:txBody>
      </p:sp>
      <p:sp>
        <p:nvSpPr>
          <p:cNvPr id="7" name="Text Placeholder 6"/>
          <p:cNvSpPr>
            <a:spLocks noGrp="1"/>
          </p:cNvSpPr>
          <p:nvPr>
            <p:ph type="body" sz="quarter" idx="13"/>
          </p:nvPr>
        </p:nvSpPr>
        <p:spPr>
          <a:xfrm>
            <a:off x="250825" y="1484313"/>
            <a:ext cx="8642350"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64553771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endParaRPr lang="en-CA" dirty="0"/>
          </a:p>
        </p:txBody>
      </p:sp>
      <p:sp>
        <p:nvSpPr>
          <p:cNvPr id="7" name="Content Placeholder 6"/>
          <p:cNvSpPr>
            <a:spLocks noGrp="1"/>
          </p:cNvSpPr>
          <p:nvPr>
            <p:ph sz="quarter" idx="13"/>
          </p:nvPr>
        </p:nvSpPr>
        <p:spPr>
          <a:xfrm>
            <a:off x="395288" y="2204864"/>
            <a:ext cx="8497887" cy="41038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p:cNvSpPr/>
          <p:nvPr userDrawn="1"/>
        </p:nvSpPr>
        <p:spPr>
          <a:xfrm>
            <a:off x="7884368" y="6488667"/>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226475560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CA" dirty="0"/>
          </a:p>
        </p:txBody>
      </p:sp>
      <p:sp>
        <p:nvSpPr>
          <p:cNvPr id="6"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2" name="Rectangle 1"/>
          <p:cNvSpPr/>
          <p:nvPr userDrawn="1"/>
        </p:nvSpPr>
        <p:spPr>
          <a:xfrm>
            <a:off x="7884368" y="6488668"/>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358547595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Rectangle 3"/>
          <p:cNvSpPr/>
          <p:nvPr userDrawn="1"/>
        </p:nvSpPr>
        <p:spPr>
          <a:xfrm>
            <a:off x="7901503" y="651600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21894929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204864"/>
            <a:ext cx="8496944" cy="3921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2" name="Title Placeholder 1"/>
          <p:cNvSpPr>
            <a:spLocks noGrp="1"/>
          </p:cNvSpPr>
          <p:nvPr>
            <p:ph type="title"/>
          </p:nvPr>
        </p:nvSpPr>
        <p:spPr>
          <a:xfrm>
            <a:off x="395536" y="98072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6732240" y="6461918"/>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CA" dirty="0"/>
              <a:t>Page </a:t>
            </a:r>
            <a:fld id="{672BBBFC-8691-420F-AB6D-B22D06A3872E}" type="slidenum">
              <a:rPr lang="en-CA" smtClean="0"/>
              <a:pPr/>
              <a:t>‹#›</a:t>
            </a:fld>
            <a:r>
              <a:rPr lang="en-CA" dirty="0"/>
              <a:t> of 24</a:t>
            </a:r>
          </a:p>
        </p:txBody>
      </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US" baseline="0" dirty="0">
                  <a:solidFill>
                    <a:schemeClr val="bg1"/>
                  </a:solidFill>
                </a:rPr>
                <a:t>Agreement Management</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76649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11" r:id="rId5"/>
    <p:sldLayoutId id="2147483712" r:id="rId6"/>
    <p:sldLayoutId id="2147483713" r:id="rId7"/>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Energy.Rentals@gov.ab.ca" TargetMode="External"/><Relationship Id="rId4" Type="http://schemas.openxmlformats.org/officeDocument/2006/relationships/hyperlink" Target="https://www.alberta.ca/index.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raining.energy.gov.ab.ca/Pages/Agreement%20Management.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Energy.Rentals@gov.ab.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mailto:ENERGY.Rentals@gov.ab.ca" TargetMode="External"/><Relationship Id="rId4" Type="http://schemas.openxmlformats.org/officeDocument/2006/relationships/hyperlink" Target="https://training.energy.gov.ab.ca/Pages/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5" name="Rectangle 4"/>
          <p:cNvSpPr/>
          <p:nvPr/>
        </p:nvSpPr>
        <p:spPr>
          <a:xfrm>
            <a:off x="539552" y="2488920"/>
            <a:ext cx="4932040"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Agreement Management</a:t>
            </a:r>
          </a:p>
          <a:p>
            <a:pPr lvl="0" algn="ctr" fontAlgn="base">
              <a:spcBef>
                <a:spcPct val="0"/>
              </a:spcBef>
              <a:spcAft>
                <a:spcPct val="0"/>
              </a:spcAft>
            </a:pPr>
            <a:r>
              <a:rPr lang="en-US" b="1" dirty="0">
                <a:solidFill>
                  <a:srgbClr val="0070C0"/>
                </a:solidFill>
                <a:latin typeface="Arial" pitchFamily="34" charset="0"/>
                <a:cs typeface="Arial" pitchFamily="34" charset="0"/>
              </a:rPr>
              <a:t>Rental/Surrender Reinstatement</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2" name="TextBox 1"/>
          <p:cNvSpPr txBox="1"/>
          <p:nvPr/>
        </p:nvSpPr>
        <p:spPr>
          <a:xfrm>
            <a:off x="5220072" y="2488920"/>
            <a:ext cx="3600400" cy="175432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Agreement Management – Rental / Surrender Reinstatement: This is the process to complete and submit an Online Rental Reinstatement request via ETS. This node is utilized for an agreement cancelled by either Rental Default or Surrender.  The process begins with the creation of a new request through to submission.  The request progresses through various stages (statuses) until completion.</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6753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764704"/>
            <a:ext cx="295232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Reinstatement Document</a:t>
            </a:r>
            <a:endParaRPr lang="en-CA" sz="16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94" y="1488003"/>
            <a:ext cx="5924627" cy="485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1840" y="2996952"/>
            <a:ext cx="20882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131840" y="2961238"/>
            <a:ext cx="1584176" cy="215444"/>
          </a:xfrm>
          <a:prstGeom prst="rect">
            <a:avLst/>
          </a:prstGeom>
          <a:noFill/>
        </p:spPr>
        <p:txBody>
          <a:bodyPr wrap="square" rtlCol="0">
            <a:spAutoFit/>
          </a:bodyPr>
          <a:lstStyle/>
          <a:p>
            <a:r>
              <a:rPr lang="en-US" sz="800" dirty="0">
                <a:solidFill>
                  <a:schemeClr val="tx1">
                    <a:lumMod val="75000"/>
                    <a:lumOff val="25000"/>
                  </a:schemeClr>
                </a:solidFill>
                <a:latin typeface="Bell MT" panose="02020503060305020303" pitchFamily="18" charset="0"/>
              </a:rPr>
              <a:t>ABC Company</a:t>
            </a:r>
            <a:endParaRPr lang="en-CA" sz="800" dirty="0">
              <a:solidFill>
                <a:schemeClr val="tx1">
                  <a:lumMod val="75000"/>
                  <a:lumOff val="25000"/>
                </a:schemeClr>
              </a:solidFill>
              <a:latin typeface="Bell MT" panose="02020503060305020303" pitchFamily="18" charset="0"/>
            </a:endParaRPr>
          </a:p>
        </p:txBody>
      </p:sp>
      <p:sp>
        <p:nvSpPr>
          <p:cNvPr id="6" name="Rectangle 5"/>
          <p:cNvSpPr/>
          <p:nvPr/>
        </p:nvSpPr>
        <p:spPr>
          <a:xfrm>
            <a:off x="4712097" y="5085184"/>
            <a:ext cx="10801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717975" y="5054218"/>
            <a:ext cx="1004193" cy="246221"/>
          </a:xfrm>
          <a:prstGeom prst="rect">
            <a:avLst/>
          </a:prstGeom>
          <a:noFill/>
        </p:spPr>
        <p:txBody>
          <a:bodyPr wrap="square" rtlCol="0">
            <a:spAutoFit/>
          </a:bodyPr>
          <a:lstStyle/>
          <a:p>
            <a:r>
              <a:rPr lang="en-US" sz="1000" dirty="0">
                <a:solidFill>
                  <a:schemeClr val="tx1">
                    <a:lumMod val="75000"/>
                    <a:lumOff val="25000"/>
                  </a:schemeClr>
                </a:solidFill>
                <a:latin typeface="Bell MT" panose="02020503060305020303" pitchFamily="18" charset="0"/>
              </a:rPr>
              <a:t>ABC Company</a:t>
            </a:r>
            <a:endParaRPr lang="en-CA" sz="1000" dirty="0">
              <a:solidFill>
                <a:schemeClr val="tx1">
                  <a:lumMod val="75000"/>
                  <a:lumOff val="25000"/>
                </a:schemeClr>
              </a:solidFill>
              <a:latin typeface="Bell MT" panose="02020503060305020303" pitchFamily="18" charset="0"/>
            </a:endParaRPr>
          </a:p>
        </p:txBody>
      </p:sp>
      <p:sp>
        <p:nvSpPr>
          <p:cNvPr id="8" name="Rectangle 7"/>
          <p:cNvSpPr/>
          <p:nvPr/>
        </p:nvSpPr>
        <p:spPr>
          <a:xfrm>
            <a:off x="1763688" y="5066181"/>
            <a:ext cx="648072" cy="12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64482" y="5035403"/>
            <a:ext cx="791294" cy="184666"/>
          </a:xfrm>
          <a:prstGeom prst="rect">
            <a:avLst/>
          </a:prstGeom>
          <a:noFill/>
        </p:spPr>
        <p:txBody>
          <a:bodyPr wrap="square" rtlCol="0">
            <a:spAutoFit/>
          </a:bodyPr>
          <a:lstStyle/>
          <a:p>
            <a:r>
              <a:rPr lang="en-US" sz="600" dirty="0">
                <a:solidFill>
                  <a:schemeClr val="tx1">
                    <a:lumMod val="75000"/>
                    <a:lumOff val="25000"/>
                  </a:schemeClr>
                </a:solidFill>
                <a:latin typeface="BatangChe" panose="02030609000101010101" pitchFamily="49" charset="-127"/>
                <a:ea typeface="BatangChe" panose="02030609000101010101" pitchFamily="49" charset="-127"/>
              </a:rPr>
              <a:t>001 0000100001</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0" name="Rectangle 9"/>
          <p:cNvSpPr/>
          <p:nvPr/>
        </p:nvSpPr>
        <p:spPr>
          <a:xfrm>
            <a:off x="2771800" y="5085184"/>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71800" y="5028855"/>
            <a:ext cx="864096" cy="184666"/>
          </a:xfrm>
          <a:prstGeom prst="rect">
            <a:avLst/>
          </a:prstGeom>
          <a:noFill/>
        </p:spPr>
        <p:txBody>
          <a:bodyPr wrap="square" rtlCol="0">
            <a:spAutoFit/>
          </a:bodyPr>
          <a:lstStyle/>
          <a:p>
            <a:r>
              <a:rPr lang="en-US" sz="600" dirty="0">
                <a:solidFill>
                  <a:schemeClr val="tx1">
                    <a:lumMod val="75000"/>
                    <a:lumOff val="25000"/>
                  </a:schemeClr>
                </a:solidFill>
                <a:latin typeface="BatangChe" panose="02030609000101010101" pitchFamily="49" charset="-127"/>
                <a:ea typeface="BatangChe" panose="02030609000101010101" pitchFamily="49" charset="-127"/>
              </a:rPr>
              <a:t>December 22 2016</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2" name="Rectangle 11"/>
          <p:cNvSpPr/>
          <p:nvPr/>
        </p:nvSpPr>
        <p:spPr>
          <a:xfrm>
            <a:off x="6048164" y="5082049"/>
            <a:ext cx="504056" cy="11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048164" y="5066181"/>
            <a:ext cx="612068" cy="169277"/>
          </a:xfrm>
          <a:prstGeom prst="rect">
            <a:avLst/>
          </a:prstGeom>
          <a:noFill/>
        </p:spPr>
        <p:txBody>
          <a:bodyPr wrap="square" rtlCol="0">
            <a:spAutoFit/>
          </a:bodyPr>
          <a:lstStyle/>
          <a:p>
            <a:r>
              <a:rPr lang="en-US" sz="500" dirty="0">
                <a:solidFill>
                  <a:schemeClr val="tx1">
                    <a:lumMod val="85000"/>
                    <a:lumOff val="15000"/>
                  </a:schemeClr>
                </a:solidFill>
                <a:latin typeface="BatangChe" panose="02030609000101010101" pitchFamily="49" charset="-127"/>
                <a:ea typeface="BatangChe" panose="02030609000101010101" pitchFamily="49" charset="-127"/>
              </a:rPr>
              <a:t>1-01-001:01</a:t>
            </a:r>
            <a:endParaRPr lang="en-CA" sz="500" dirty="0">
              <a:solidFill>
                <a:schemeClr val="tx1">
                  <a:lumMod val="85000"/>
                  <a:lumOff val="15000"/>
                </a:schemeClr>
              </a:solidFill>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382920019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2195508" cy="50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764704"/>
            <a:ext cx="197427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Work in Progress </a:t>
            </a:r>
            <a:endParaRPr lang="en-CA" sz="1600" b="1" dirty="0">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466231"/>
            <a:ext cx="62388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64088" y="530120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5364088" y="561416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5292080" y="5593843"/>
            <a:ext cx="936104" cy="184666"/>
          </a:xfrm>
          <a:prstGeom prst="rect">
            <a:avLst/>
          </a:prstGeom>
          <a:noFill/>
        </p:spPr>
        <p:txBody>
          <a:bodyPr wrap="square" rtlCol="0">
            <a:spAutoFit/>
          </a:bodyPr>
          <a:lstStyle/>
          <a:p>
            <a:r>
              <a:rPr lang="en-US"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292080" y="5301208"/>
            <a:ext cx="936104" cy="184666"/>
          </a:xfrm>
          <a:prstGeom prst="rect">
            <a:avLst/>
          </a:prstGeom>
          <a:noFill/>
        </p:spPr>
        <p:txBody>
          <a:bodyPr wrap="square" rtlCol="0">
            <a:spAutoFit/>
          </a:bodyPr>
          <a:lstStyle/>
          <a:p>
            <a:r>
              <a:rPr lang="en-US"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001 0000100002</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691680" y="1103258"/>
            <a:ext cx="684076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check the status of your agreement, select the </a:t>
            </a:r>
            <a:r>
              <a:rPr lang="en-US" sz="1200" b="1" dirty="0">
                <a:latin typeface="Arial" panose="020B0604020202020204" pitchFamily="34" charset="0"/>
                <a:cs typeface="Arial" panose="020B0604020202020204" pitchFamily="34" charset="0"/>
              </a:rPr>
              <a:t>Work in Progress</a:t>
            </a:r>
            <a:r>
              <a:rPr lang="en-US" sz="1200" dirty="0">
                <a:latin typeface="Arial" panose="020B0604020202020204" pitchFamily="34" charset="0"/>
                <a:cs typeface="Arial" panose="020B0604020202020204" pitchFamily="34" charset="0"/>
              </a:rPr>
              <a:t> screen under 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In the </a:t>
            </a:r>
            <a:r>
              <a:rPr lang="en-US" sz="1200" b="1" dirty="0">
                <a:latin typeface="Arial" panose="020B0604020202020204" pitchFamily="34" charset="0"/>
                <a:cs typeface="Arial" panose="020B0604020202020204" pitchFamily="34" charset="0"/>
              </a:rPr>
              <a:t>Type</a:t>
            </a:r>
            <a:r>
              <a:rPr lang="en-US" sz="1200" dirty="0">
                <a:latin typeface="Arial" panose="020B0604020202020204" pitchFamily="34" charset="0"/>
                <a:cs typeface="Arial" panose="020B0604020202020204" pitchFamily="34" charset="0"/>
              </a:rPr>
              <a:t> drop down box select </a:t>
            </a:r>
            <a:r>
              <a:rPr lang="en-US" sz="1200" b="1" dirty="0">
                <a:latin typeface="Arial" panose="020B0604020202020204" pitchFamily="34" charset="0"/>
                <a:cs typeface="Arial" panose="020B0604020202020204" pitchFamily="34" charset="0"/>
              </a:rPr>
              <a:t>Rental Reinstatements</a:t>
            </a:r>
            <a:r>
              <a:rPr lang="en-US" sz="1200" dirty="0">
                <a:latin typeface="Arial" panose="020B0604020202020204" pitchFamily="34" charset="0"/>
                <a:cs typeface="Arial" panose="020B0604020202020204" pitchFamily="34" charset="0"/>
              </a:rPr>
              <a:t> and then select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All submitted Reinstatements will populate with their current status.  By changing the parameters on the </a:t>
            </a:r>
            <a:r>
              <a:rPr lang="en-US" sz="1200" b="1" dirty="0">
                <a:latin typeface="Arial" panose="020B0604020202020204" pitchFamily="34" charset="0"/>
                <a:cs typeface="Arial" panose="020B0604020202020204" pitchFamily="34" charset="0"/>
              </a:rPr>
              <a:t>Work in Progress</a:t>
            </a:r>
            <a:r>
              <a:rPr lang="en-US" sz="1200" dirty="0">
                <a:latin typeface="Arial" panose="020B0604020202020204" pitchFamily="34" charset="0"/>
                <a:cs typeface="Arial" panose="020B0604020202020204" pitchFamily="34" charset="0"/>
              </a:rPr>
              <a:t> screen varying results will populate, example:  you may also</a:t>
            </a:r>
            <a:r>
              <a:rPr lang="en-US" sz="1200"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enter the </a:t>
            </a:r>
            <a:r>
              <a:rPr lang="en-US" sz="1200" b="1" dirty="0">
                <a:latin typeface="Arial" panose="020B0604020202020204" pitchFamily="34" charset="0"/>
                <a:cs typeface="Arial" panose="020B0604020202020204" pitchFamily="34" charset="0"/>
              </a:rPr>
              <a:t>Request Number</a:t>
            </a:r>
            <a:r>
              <a:rPr lang="en-US" sz="1200" dirty="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p:txBody>
      </p:sp>
      <p:sp>
        <p:nvSpPr>
          <p:cNvPr id="7" name="Rounded Rectangular Callout 6"/>
          <p:cNvSpPr/>
          <p:nvPr/>
        </p:nvSpPr>
        <p:spPr>
          <a:xfrm>
            <a:off x="4211960" y="4077072"/>
            <a:ext cx="720080" cy="432048"/>
          </a:xfrm>
          <a:prstGeom prst="wedgeRoundRectCallout">
            <a:avLst>
              <a:gd name="adj1" fmla="val 98216"/>
              <a:gd name="adj2" fmla="val 5809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211960" y="4077072"/>
            <a:ext cx="72008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Find</a:t>
            </a:r>
            <a:endParaRPr lang="en-CA" sz="1000" b="1" dirty="0">
              <a:latin typeface="Arial" panose="020B0604020202020204" pitchFamily="34" charset="0"/>
              <a:cs typeface="Arial" panose="020B0604020202020204" pitchFamily="34" charset="0"/>
            </a:endParaRPr>
          </a:p>
        </p:txBody>
      </p:sp>
      <p:sp>
        <p:nvSpPr>
          <p:cNvPr id="3" name="Rectangle 2"/>
          <p:cNvSpPr/>
          <p:nvPr/>
        </p:nvSpPr>
        <p:spPr>
          <a:xfrm>
            <a:off x="4716016" y="5686176"/>
            <a:ext cx="576064" cy="9233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4644008" y="5622229"/>
            <a:ext cx="720080" cy="200055"/>
          </a:xfrm>
          <a:prstGeom prst="rect">
            <a:avLst/>
          </a:prstGeom>
          <a:noFill/>
        </p:spPr>
        <p:txBody>
          <a:bodyPr wrap="square" rtlCol="0">
            <a:spAutoFit/>
          </a:bodyPr>
          <a:lstStyle/>
          <a:p>
            <a:r>
              <a:rPr lang="en-US" sz="700" dirty="0"/>
              <a:t>Submitted</a:t>
            </a:r>
            <a:endParaRPr lang="en-CA" sz="700" dirty="0"/>
          </a:p>
        </p:txBody>
      </p:sp>
      <p:pic>
        <p:nvPicPr>
          <p:cNvPr id="12" name="Picture 11"/>
          <p:cNvPicPr>
            <a:picLocks noChangeAspect="1"/>
          </p:cNvPicPr>
          <p:nvPr/>
        </p:nvPicPr>
        <p:blipFill>
          <a:blip r:embed="rId5"/>
          <a:stretch>
            <a:fillRect/>
          </a:stretch>
        </p:blipFill>
        <p:spPr>
          <a:xfrm>
            <a:off x="683568" y="4509120"/>
            <a:ext cx="1224136" cy="1173966"/>
          </a:xfrm>
          <a:prstGeom prst="rect">
            <a:avLst/>
          </a:prstGeom>
        </p:spPr>
      </p:pic>
    </p:spTree>
    <p:extLst>
      <p:ext uri="{BB962C8B-B14F-4D97-AF65-F5344CB8AC3E}">
        <p14:creationId xmlns:p14="http://schemas.microsoft.com/office/powerpoint/2010/main" val="3572582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563650"/>
              </p:ext>
            </p:extLst>
          </p:nvPr>
        </p:nvGraphicFramePr>
        <p:xfrm>
          <a:off x="6084168" y="916799"/>
          <a:ext cx="2448272" cy="1856688"/>
        </p:xfrm>
        <a:graphic>
          <a:graphicData uri="http://schemas.openxmlformats.org/drawingml/2006/table">
            <a:tbl>
              <a:tblPr firstRow="1" bandRow="1">
                <a:tableStyleId>{5C22544A-7EE6-4342-B048-85BDC9FD1C3A}</a:tableStyleId>
              </a:tblPr>
              <a:tblGrid>
                <a:gridCol w="1236757">
                  <a:extLst>
                    <a:ext uri="{9D8B030D-6E8A-4147-A177-3AD203B41FA5}">
                      <a16:colId xmlns:a16="http://schemas.microsoft.com/office/drawing/2014/main" val="20000"/>
                    </a:ext>
                  </a:extLst>
                </a:gridCol>
                <a:gridCol w="1211515">
                  <a:extLst>
                    <a:ext uri="{9D8B030D-6E8A-4147-A177-3AD203B41FA5}">
                      <a16:colId xmlns:a16="http://schemas.microsoft.com/office/drawing/2014/main" val="20001"/>
                    </a:ext>
                  </a:extLst>
                </a:gridCol>
              </a:tblGrid>
              <a:tr h="212623">
                <a:tc>
                  <a:txBody>
                    <a:bodyPr/>
                    <a:lstStyle/>
                    <a:p>
                      <a:r>
                        <a:rPr lang="en-US" sz="900" b="1" dirty="0">
                          <a:effectLst/>
                          <a:latin typeface="Arial" panose="020B0604020202020204" pitchFamily="34" charset="0"/>
                          <a:ea typeface="Calibri"/>
                          <a:cs typeface="Arial" panose="020B0604020202020204" pitchFamily="34" charset="0"/>
                        </a:rPr>
                        <a:t>Parameter Field</a:t>
                      </a:r>
                      <a:endParaRPr lang="en-CA" sz="900" dirty="0">
                        <a:latin typeface="Arial" panose="020B0604020202020204" pitchFamily="34" charset="0"/>
                        <a:cs typeface="Arial" panose="020B0604020202020204" pitchFamily="34" charset="0"/>
                      </a:endParaRPr>
                    </a:p>
                  </a:txBody>
                  <a:tcPr marL="45720" marR="45720"/>
                </a:tc>
                <a:tc>
                  <a:txBody>
                    <a:bodyPr/>
                    <a:lstStyle/>
                    <a:p>
                      <a:r>
                        <a:rPr lang="en-US" sz="900" baseline="0" dirty="0">
                          <a:latin typeface="Arial" panose="020B0604020202020204" pitchFamily="34" charset="0"/>
                          <a:cs typeface="Arial" panose="020B0604020202020204" pitchFamily="34" charset="0"/>
                        </a:rPr>
                        <a:t>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12623">
                <a:tc>
                  <a:txBody>
                    <a:bodyPr/>
                    <a:lstStyle/>
                    <a:p>
                      <a:r>
                        <a:rPr lang="en-US" sz="900" b="0" dirty="0">
                          <a:latin typeface="Arial" panose="020B0604020202020204" pitchFamily="34" charset="0"/>
                          <a:cs typeface="Arial" panose="020B0604020202020204" pitchFamily="34" charset="0"/>
                        </a:rPr>
                        <a:t>Type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Form Type</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12623">
                <a:tc>
                  <a:txBody>
                    <a:bodyPr/>
                    <a:lstStyle/>
                    <a:p>
                      <a:r>
                        <a:rPr lang="en-US" sz="900" b="0" dirty="0">
                          <a:latin typeface="Arial" panose="020B0604020202020204" pitchFamily="34" charset="0"/>
                          <a:cs typeface="Arial" panose="020B0604020202020204" pitchFamily="34" charset="0"/>
                        </a:rPr>
                        <a:t>Request Number</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ETS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12623">
                <a:tc>
                  <a:txBody>
                    <a:bodyPr/>
                    <a:lstStyle/>
                    <a:p>
                      <a:r>
                        <a:rPr lang="en-US" sz="900" b="0" dirty="0">
                          <a:latin typeface="Arial" panose="020B0604020202020204" pitchFamily="34" charset="0"/>
                          <a:cs typeface="Arial" panose="020B0604020202020204" pitchFamily="34" charset="0"/>
                        </a:rPr>
                        <a:t>Start/End Date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Last Updated</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212623">
                <a:tc>
                  <a:txBody>
                    <a:bodyPr/>
                    <a:lstStyle/>
                    <a:p>
                      <a:r>
                        <a:rPr lang="en-US" sz="900" b="0" dirty="0">
                          <a:latin typeface="Arial" panose="020B0604020202020204" pitchFamily="34" charset="0"/>
                          <a:cs typeface="Arial" panose="020B0604020202020204" pitchFamily="34" charset="0"/>
                        </a:rPr>
                        <a:t>Status</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Status</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347928">
                <a:tc>
                  <a:txBody>
                    <a:bodyPr/>
                    <a:lstStyle/>
                    <a:p>
                      <a:r>
                        <a:rPr lang="en-US" sz="900" b="0" dirty="0">
                          <a:latin typeface="Arial" panose="020B0604020202020204" pitchFamily="34" charset="0"/>
                          <a:cs typeface="Arial" panose="020B0604020202020204" pitchFamily="34" charset="0"/>
                        </a:rPr>
                        <a:t>Agreement #</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Agreement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347928">
                <a:tc>
                  <a:txBody>
                    <a:bodyPr/>
                    <a:lstStyle/>
                    <a:p>
                      <a:r>
                        <a:rPr lang="en-US" sz="900" b="0" dirty="0">
                          <a:latin typeface="Arial" panose="020B0604020202020204" pitchFamily="34" charset="0"/>
                          <a:cs typeface="Arial" panose="020B0604020202020204" pitchFamily="34" charset="0"/>
                        </a:rPr>
                        <a:t>Comment</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(not shown as a 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
        <p:nvSpPr>
          <p:cNvPr id="2" name="TextBox 1"/>
          <p:cNvSpPr txBox="1"/>
          <p:nvPr/>
        </p:nvSpPr>
        <p:spPr>
          <a:xfrm>
            <a:off x="179512" y="908720"/>
            <a:ext cx="756084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Request Status – Search Parameters and Result</a:t>
            </a:r>
            <a:endParaRPr lang="en-CA" sz="1600" b="1" dirty="0">
              <a:latin typeface="Arial" panose="020B0604020202020204" pitchFamily="34" charset="0"/>
              <a:cs typeface="Arial" panose="020B0604020202020204" pitchFamily="34" charset="0"/>
            </a:endParaRPr>
          </a:p>
        </p:txBody>
      </p:sp>
      <p:sp>
        <p:nvSpPr>
          <p:cNvPr id="3" name="object 2"/>
          <p:cNvSpPr txBox="1"/>
          <p:nvPr/>
        </p:nvSpPr>
        <p:spPr>
          <a:xfrm>
            <a:off x="323528" y="1259687"/>
            <a:ext cx="4572000"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color-highlighted illustration of the Work in Progress search screen to further demonstrate the relationship between the data. </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37016"/>
            <a:ext cx="5875188" cy="365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491880" y="5373215"/>
            <a:ext cx="576064" cy="307777"/>
          </a:xfrm>
          <a:prstGeom prst="rect">
            <a:avLst/>
          </a:prstGeom>
          <a:noFill/>
        </p:spPr>
        <p:txBody>
          <a:bodyPr wrap="square" rtlCol="0">
            <a:spAutoFit/>
          </a:bodyPr>
          <a:lstStyle/>
          <a:p>
            <a:r>
              <a:rPr lang="en-US" sz="700" dirty="0"/>
              <a:t>Client Submitted</a:t>
            </a:r>
            <a:endParaRPr lang="en-CA" sz="700" dirty="0"/>
          </a:p>
        </p:txBody>
      </p:sp>
      <p:sp>
        <p:nvSpPr>
          <p:cNvPr id="17" name="TextBox 16"/>
          <p:cNvSpPr txBox="1"/>
          <p:nvPr/>
        </p:nvSpPr>
        <p:spPr>
          <a:xfrm>
            <a:off x="3491880" y="5685084"/>
            <a:ext cx="648072" cy="200055"/>
          </a:xfrm>
          <a:prstGeom prst="rect">
            <a:avLst/>
          </a:prstGeom>
          <a:noFill/>
        </p:spPr>
        <p:txBody>
          <a:bodyPr wrap="square" rtlCol="0">
            <a:spAutoFit/>
          </a:bodyPr>
          <a:lstStyle/>
          <a:p>
            <a:r>
              <a:rPr lang="en-US" sz="700" dirty="0"/>
              <a:t>Processing</a:t>
            </a:r>
            <a:endParaRPr lang="en-CA" sz="700" dirty="0"/>
          </a:p>
        </p:txBody>
      </p:sp>
      <p:sp>
        <p:nvSpPr>
          <p:cNvPr id="18" name="TextBox 17"/>
          <p:cNvSpPr txBox="1"/>
          <p:nvPr/>
        </p:nvSpPr>
        <p:spPr>
          <a:xfrm>
            <a:off x="4067944" y="5434770"/>
            <a:ext cx="755576" cy="184666"/>
          </a:xfrm>
          <a:prstGeom prst="rect">
            <a:avLst/>
          </a:prstGeom>
          <a:noFill/>
        </p:spPr>
        <p:txBody>
          <a:bodyPr wrap="square" rtlCol="0">
            <a:spAutoFit/>
          </a:bodyPr>
          <a:lstStyle/>
          <a:p>
            <a:r>
              <a:rPr lang="en-US" sz="600" dirty="0"/>
              <a:t>001 0000100001</a:t>
            </a:r>
            <a:endParaRPr lang="en-CA" sz="600" dirty="0"/>
          </a:p>
        </p:txBody>
      </p:sp>
      <p:sp>
        <p:nvSpPr>
          <p:cNvPr id="25" name="TextBox 24"/>
          <p:cNvSpPr txBox="1"/>
          <p:nvPr/>
        </p:nvSpPr>
        <p:spPr>
          <a:xfrm>
            <a:off x="4067944" y="5680992"/>
            <a:ext cx="755576" cy="184666"/>
          </a:xfrm>
          <a:prstGeom prst="rect">
            <a:avLst/>
          </a:prstGeom>
          <a:noFill/>
        </p:spPr>
        <p:txBody>
          <a:bodyPr wrap="square" rtlCol="0">
            <a:spAutoFit/>
          </a:bodyPr>
          <a:lstStyle/>
          <a:p>
            <a:r>
              <a:rPr lang="en-US" sz="600" dirty="0"/>
              <a:t>001 0000100002</a:t>
            </a:r>
            <a:endParaRPr lang="en-CA" sz="600" dirty="0"/>
          </a:p>
        </p:txBody>
      </p:sp>
    </p:spTree>
    <p:extLst>
      <p:ext uri="{BB962C8B-B14F-4D97-AF65-F5344CB8AC3E}">
        <p14:creationId xmlns:p14="http://schemas.microsoft.com/office/powerpoint/2010/main" val="23975532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Request Status – Search Result</a:t>
            </a:r>
            <a:endParaRPr lang="en-CA" sz="1600" b="1"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56" y="1771017"/>
            <a:ext cx="7059530" cy="43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31640" y="558924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3860921" y="4217905"/>
            <a:ext cx="1422158"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Search Results</a:t>
            </a:r>
            <a:endParaRPr lang="en-CA" sz="14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7504" y="3496760"/>
            <a:ext cx="1224136" cy="938719"/>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To load a request, click on the </a:t>
            </a:r>
            <a:r>
              <a:rPr lang="en-US" sz="1100" b="1" dirty="0">
                <a:latin typeface="Arial" panose="020B0604020202020204" pitchFamily="34" charset="0"/>
                <a:cs typeface="Arial" panose="020B0604020202020204" pitchFamily="34" charset="0"/>
              </a:rPr>
              <a:t>ETS</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Request</a:t>
            </a:r>
            <a:r>
              <a:rPr lang="en-US" sz="1100" dirty="0">
                <a:latin typeface="Arial" panose="020B0604020202020204" pitchFamily="34" charset="0"/>
                <a:cs typeface="Arial" panose="020B0604020202020204" pitchFamily="34" charset="0"/>
              </a:rPr>
              <a:t> number link.</a:t>
            </a:r>
            <a:endParaRPr lang="en-CA" sz="11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899592" y="4371793"/>
            <a:ext cx="504056" cy="7133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856" y="6021288"/>
            <a:ext cx="2720647"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Navigate with this </a:t>
            </a:r>
            <a:r>
              <a:rPr lang="en-US" sz="1100" b="1" dirty="0">
                <a:latin typeface="Arial" panose="020B0604020202020204" pitchFamily="34" charset="0"/>
                <a:cs typeface="Arial" panose="020B0604020202020204" pitchFamily="34" charset="0"/>
              </a:rPr>
              <a:t>page</a:t>
            </a:r>
            <a:r>
              <a:rPr lang="en-US" sz="1100" dirty="0">
                <a:latin typeface="Arial" panose="020B0604020202020204" pitchFamily="34" charset="0"/>
                <a:cs typeface="Arial" panose="020B0604020202020204" pitchFamily="34" charset="0"/>
              </a:rPr>
              <a:t> number, if there are multiple pages of search results.</a:t>
            </a:r>
            <a:endParaRPr lang="en-CA" sz="11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1151620" y="5824602"/>
            <a:ext cx="252028" cy="2501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84368" y="3632448"/>
            <a:ext cx="1061864" cy="938719"/>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To open a document click on the report </a:t>
            </a:r>
            <a:r>
              <a:rPr lang="en-US" sz="1100" b="1" dirty="0">
                <a:latin typeface="Arial" panose="020B0604020202020204" pitchFamily="34" charset="0"/>
                <a:cs typeface="Arial" panose="020B0604020202020204" pitchFamily="34" charset="0"/>
              </a:rPr>
              <a:t>Pdf</a:t>
            </a:r>
            <a:r>
              <a:rPr lang="en-US" sz="1100" dirty="0">
                <a:latin typeface="Arial" panose="020B0604020202020204" pitchFamily="34" charset="0"/>
                <a:cs typeface="Arial" panose="020B0604020202020204" pitchFamily="34" charset="0"/>
              </a:rPr>
              <a:t> link.</a:t>
            </a:r>
            <a:endParaRPr lang="en-CA" sz="1100" dirty="0">
              <a:latin typeface="Arial" panose="020B0604020202020204" pitchFamily="34" charset="0"/>
              <a:cs typeface="Arial" panose="020B0604020202020204" pitchFamily="34" charset="0"/>
            </a:endParaRPr>
          </a:p>
        </p:txBody>
      </p:sp>
      <p:cxnSp>
        <p:nvCxnSpPr>
          <p:cNvPr id="18" name="Elbow Connector 17"/>
          <p:cNvCxnSpPr/>
          <p:nvPr/>
        </p:nvCxnSpPr>
        <p:spPr>
          <a:xfrm rot="10800000" flipV="1">
            <a:off x="5580116" y="4101807"/>
            <a:ext cx="2376260" cy="1271406"/>
          </a:xfrm>
          <a:prstGeom prst="bentConnector3">
            <a:avLst>
              <a:gd name="adj1" fmla="val 946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71298" y="5013176"/>
            <a:ext cx="64807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3971298" y="5309592"/>
            <a:ext cx="816726" cy="14401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3244784" y="5401150"/>
            <a:ext cx="648072" cy="108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3186576" y="5370283"/>
            <a:ext cx="688145" cy="215444"/>
          </a:xfrm>
          <a:prstGeom prst="rect">
            <a:avLst/>
          </a:prstGeom>
          <a:noFill/>
        </p:spPr>
        <p:txBody>
          <a:bodyPr wrap="square" rtlCol="0">
            <a:spAutoFit/>
          </a:bodyPr>
          <a:lstStyle/>
          <a:p>
            <a:r>
              <a:rPr lang="en-US" sz="800" dirty="0">
                <a:solidFill>
                  <a:schemeClr val="tx1">
                    <a:lumMod val="85000"/>
                    <a:lumOff val="15000"/>
                  </a:schemeClr>
                </a:solidFill>
              </a:rPr>
              <a:t>Submitted</a:t>
            </a:r>
            <a:endParaRPr lang="en-CA" sz="800" dirty="0">
              <a:solidFill>
                <a:schemeClr val="tx1">
                  <a:lumMod val="85000"/>
                  <a:lumOff val="15000"/>
                </a:schemeClr>
              </a:solidFill>
            </a:endParaRPr>
          </a:p>
        </p:txBody>
      </p:sp>
      <p:sp>
        <p:nvSpPr>
          <p:cNvPr id="29" name="TextBox 28"/>
          <p:cNvSpPr txBox="1"/>
          <p:nvPr/>
        </p:nvSpPr>
        <p:spPr>
          <a:xfrm>
            <a:off x="3951291" y="5287053"/>
            <a:ext cx="873198" cy="200055"/>
          </a:xfrm>
          <a:prstGeom prst="rect">
            <a:avLst/>
          </a:prstGeom>
          <a:noFill/>
        </p:spPr>
        <p:txBody>
          <a:bodyPr wrap="square" rtlCol="0">
            <a:spAutoFit/>
          </a:bodyPr>
          <a:lstStyle/>
          <a:p>
            <a:r>
              <a:rPr lang="en-US" sz="700" dirty="0"/>
              <a:t>001 0000100001</a:t>
            </a:r>
            <a:endParaRPr lang="en-CA" sz="700" dirty="0"/>
          </a:p>
        </p:txBody>
      </p:sp>
      <p:sp>
        <p:nvSpPr>
          <p:cNvPr id="30" name="TextBox 29"/>
          <p:cNvSpPr txBox="1"/>
          <p:nvPr/>
        </p:nvSpPr>
        <p:spPr>
          <a:xfrm>
            <a:off x="3946810" y="4989260"/>
            <a:ext cx="816726" cy="200055"/>
          </a:xfrm>
          <a:prstGeom prst="rect">
            <a:avLst/>
          </a:prstGeom>
          <a:noFill/>
        </p:spPr>
        <p:txBody>
          <a:bodyPr wrap="square" rtlCol="0">
            <a:spAutoFit/>
          </a:bodyPr>
          <a:lstStyle/>
          <a:p>
            <a:r>
              <a:rPr lang="en-US" sz="700" dirty="0"/>
              <a:t>001 0000100002</a:t>
            </a:r>
            <a:endParaRPr lang="en-CA" sz="700" dirty="0"/>
          </a:p>
        </p:txBody>
      </p:sp>
    </p:spTree>
    <p:extLst>
      <p:ext uri="{BB962C8B-B14F-4D97-AF65-F5344CB8AC3E}">
        <p14:creationId xmlns:p14="http://schemas.microsoft.com/office/powerpoint/2010/main" val="357566076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62874"/>
            <a:ext cx="7920880" cy="461665"/>
          </a:xfrm>
          <a:prstGeom prst="rect">
            <a:avLst/>
          </a:prstGeom>
        </p:spPr>
        <p:txBody>
          <a:bodyPr wrap="square">
            <a:spAutoFit/>
          </a:bodyPr>
          <a:lstStyle/>
          <a:p>
            <a:r>
              <a:rPr lang="en-US" sz="1200" dirty="0">
                <a:latin typeface="Arial" panose="020B0604020202020204" pitchFamily="34" charset="0"/>
                <a:ea typeface="Verdana" panose="020B0604030504040204" pitchFamily="34" charset="0"/>
                <a:cs typeface="Arial" panose="020B0604020202020204" pitchFamily="34" charset="0"/>
              </a:rPr>
              <a:t>Upon completion of the </a:t>
            </a:r>
            <a:r>
              <a:rPr lang="en-US" sz="1200" b="1" dirty="0">
                <a:latin typeface="Arial" panose="020B0604020202020204" pitchFamily="34" charset="0"/>
                <a:ea typeface="Verdana" panose="020B0604030504040204" pitchFamily="34" charset="0"/>
                <a:cs typeface="Arial" panose="020B0604020202020204" pitchFamily="34" charset="0"/>
              </a:rPr>
              <a:t>Rental / Surrender Reinstatement </a:t>
            </a:r>
            <a:r>
              <a:rPr lang="en-US" sz="1200" dirty="0">
                <a:latin typeface="Arial" panose="020B0604020202020204" pitchFamily="34" charset="0"/>
                <a:ea typeface="Verdana" panose="020B0604030504040204" pitchFamily="34" charset="0"/>
                <a:cs typeface="Arial" panose="020B0604020202020204" pitchFamily="34" charset="0"/>
              </a:rPr>
              <a:t>request, a notification email will be sent to the site </a:t>
            </a:r>
            <a:r>
              <a:rPr lang="en-US" sz="1200" b="1" dirty="0">
                <a:latin typeface="Arial" panose="020B0604020202020204" pitchFamily="34" charset="0"/>
                <a:ea typeface="Verdana" panose="020B0604030504040204" pitchFamily="34" charset="0"/>
                <a:cs typeface="Arial" panose="020B0604020202020204" pitchFamily="34" charset="0"/>
              </a:rPr>
              <a:t>Administrator/Contact.</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093183"/>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5776" y="3573016"/>
            <a:ext cx="2880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Reinstatement Completed</a:t>
            </a:r>
            <a:endParaRPr lang="en-CA" sz="1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45696095"/>
              </p:ext>
            </p:extLst>
          </p:nvPr>
        </p:nvGraphicFramePr>
        <p:xfrm>
          <a:off x="943028" y="3429000"/>
          <a:ext cx="7119972" cy="1828800"/>
        </p:xfrm>
        <a:graphic>
          <a:graphicData uri="http://schemas.openxmlformats.org/drawingml/2006/table">
            <a:tbl>
              <a:tblPr>
                <a:tableStyleId>{5C22544A-7EE6-4342-B048-85BDC9FD1C3A}</a:tableStyleId>
              </a:tblPr>
              <a:tblGrid>
                <a:gridCol w="7119972">
                  <a:extLst>
                    <a:ext uri="{9D8B030D-6E8A-4147-A177-3AD203B41FA5}">
                      <a16:colId xmlns:a16="http://schemas.microsoft.com/office/drawing/2014/main" val="59547874"/>
                    </a:ext>
                  </a:extLst>
                </a:gridCol>
              </a:tblGrid>
              <a:tr h="693420">
                <a:tc>
                  <a:txBody>
                    <a:bodyPr/>
                    <a:lstStyle/>
                    <a:p>
                      <a:pPr>
                        <a:spcAft>
                          <a:spcPts val="0"/>
                        </a:spcAft>
                      </a:pPr>
                      <a:r>
                        <a:rPr lang="en-CA" sz="1200" dirty="0">
                          <a:effectLst/>
                        </a:rPr>
                        <a:t>EXTERNAL SENDER.  Do not open links or attachments that are unexpected.  Do not give out User IDs or Passwords.</a:t>
                      </a:r>
                    </a:p>
                    <a:p>
                      <a:pPr>
                        <a:spcAft>
                          <a:spcPts val="0"/>
                        </a:spcAft>
                      </a:pPr>
                      <a:r>
                        <a:rPr lang="en-CA" sz="1200" dirty="0">
                          <a:effectLst/>
                        </a:rPr>
                        <a:t> </a:t>
                      </a:r>
                    </a:p>
                    <a:p>
                      <a:pPr>
                        <a:spcAft>
                          <a:spcPts val="0"/>
                        </a:spcAft>
                      </a:pPr>
                      <a:r>
                        <a:rPr lang="en-CA" sz="1200" dirty="0">
                          <a:effectLst/>
                        </a:rPr>
                        <a:t>Your Rental Reinstatement Request Number XXXXXX for account ENXXXXX has been Completed. This request can be found under Agreement Management-Work in Progress. </a:t>
                      </a:r>
                    </a:p>
                    <a:p>
                      <a:pPr>
                        <a:spcAft>
                          <a:spcPts val="0"/>
                        </a:spcAft>
                      </a:pPr>
                      <a:r>
                        <a:rPr lang="en-CA" sz="1200" dirty="0">
                          <a:effectLst/>
                        </a:rPr>
                        <a:t> </a:t>
                      </a:r>
                    </a:p>
                    <a:p>
                      <a:pPr>
                        <a:spcAft>
                          <a:spcPts val="0"/>
                        </a:spcAft>
                      </a:pPr>
                      <a:r>
                        <a:rPr lang="en-CA" sz="1200" dirty="0">
                          <a:effectLst/>
                        </a:rPr>
                        <a:t>To review your request sign on to the Electronic Transfer System (ETS) website, available through </a:t>
                      </a:r>
                      <a:r>
                        <a:rPr lang="en-CA" sz="1200" u="sng" dirty="0">
                          <a:effectLst/>
                          <a:hlinkClick r:id="rId4"/>
                        </a:rPr>
                        <a:t>Alberta.ca</a:t>
                      </a:r>
                      <a:r>
                        <a:rPr lang="en-CA" sz="1200" dirty="0">
                          <a:effectLst/>
                        </a:rPr>
                        <a:t>. </a:t>
                      </a:r>
                    </a:p>
                    <a:p>
                      <a:pPr>
                        <a:spcAft>
                          <a:spcPts val="0"/>
                        </a:spcAft>
                      </a:pPr>
                      <a:r>
                        <a:rPr lang="en-CA" sz="1200" dirty="0">
                          <a:effectLst/>
                        </a:rPr>
                        <a:t> </a:t>
                      </a:r>
                    </a:p>
                    <a:p>
                      <a:pPr>
                        <a:spcAft>
                          <a:spcPts val="0"/>
                        </a:spcAft>
                      </a:pPr>
                      <a:r>
                        <a:rPr lang="en-CA" sz="1200" dirty="0">
                          <a:effectLst/>
                        </a:rPr>
                        <a:t>Do not reply to this </a:t>
                      </a:r>
                      <a:r>
                        <a:rPr lang="en-CA" sz="1200" dirty="0" err="1">
                          <a:effectLst/>
                        </a:rPr>
                        <a:t>EMail</a:t>
                      </a:r>
                      <a:r>
                        <a:rPr lang="en-CA" sz="1200" dirty="0">
                          <a:effectLst/>
                        </a:rPr>
                        <a:t>. If you have questions or concerns please contact </a:t>
                      </a:r>
                      <a:r>
                        <a:rPr lang="en-CA" sz="1200" u="sng" dirty="0">
                          <a:effectLst/>
                          <a:hlinkClick r:id="rId5"/>
                        </a:rPr>
                        <a:t>Energy.Rentals@gov.ab.ca</a:t>
                      </a:r>
                      <a:r>
                        <a:rPr lang="en-CA" sz="1200" dirty="0">
                          <a:effectLst/>
                        </a:rPr>
                        <a:t>.</a:t>
                      </a:r>
                    </a:p>
                    <a:p>
                      <a:pPr>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22191"/>
                  </a:ext>
                </a:extLst>
              </a:tr>
            </a:tbl>
          </a:graphicData>
        </a:graphic>
      </p:graphicFrame>
    </p:spTree>
    <p:extLst>
      <p:ext uri="{BB962C8B-B14F-4D97-AF65-F5344CB8AC3E}">
        <p14:creationId xmlns:p14="http://schemas.microsoft.com/office/powerpoint/2010/main" val="297617748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7135"/>
            <a:ext cx="7992888"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under 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populate and select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all of your </a:t>
            </a:r>
            <a:r>
              <a:rPr lang="en-US" sz="1200" b="1" dirty="0">
                <a:latin typeface="Arial" panose="020B0604020202020204" pitchFamily="34" charset="0"/>
                <a:cs typeface="Arial" panose="020B0604020202020204" pitchFamily="34" charset="0"/>
              </a:rPr>
              <a:t>Reinstatements</a:t>
            </a:r>
            <a:r>
              <a:rPr lang="en-US" sz="1200" dirty="0">
                <a:latin typeface="Arial" panose="020B0604020202020204" pitchFamily="34" charset="0"/>
                <a:cs typeface="Arial" panose="020B0604020202020204" pitchFamily="34" charset="0"/>
              </a:rPr>
              <a:t> currently in </a:t>
            </a:r>
            <a:r>
              <a:rPr lang="en-US" sz="1200" b="1" dirty="0">
                <a:latin typeface="Arial" panose="020B0604020202020204" pitchFamily="34" charset="0"/>
                <a:cs typeface="Arial" panose="020B0604020202020204" pitchFamily="34" charset="0"/>
              </a:rPr>
              <a:t>ETS</a:t>
            </a:r>
            <a:r>
              <a:rPr lang="en-US" sz="1200" dirty="0">
                <a:latin typeface="Arial" panose="020B0604020202020204" pitchFamily="34" charset="0"/>
                <a:cs typeface="Arial" panose="020B0604020202020204" pitchFamily="34" charset="0"/>
              </a:rPr>
              <a:t> will generate. You may also search your request using the </a:t>
            </a:r>
            <a:r>
              <a:rPr lang="en-US" sz="1200" b="1" dirty="0">
                <a:latin typeface="Arial" panose="020B0604020202020204" pitchFamily="34" charset="0"/>
                <a:cs typeface="Arial" panose="020B0604020202020204" pitchFamily="34" charset="0"/>
              </a:rPr>
              <a:t>Request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Number</a:t>
            </a:r>
            <a:r>
              <a:rPr lang="en-US" sz="1200" dirty="0">
                <a:latin typeface="Arial" panose="020B0604020202020204" pitchFamily="34" charset="0"/>
                <a:cs typeface="Arial" panose="020B0604020202020204" pitchFamily="34" charset="0"/>
              </a:rPr>
              <a:t> provided to you in your original submission.</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1730154" y="4725144"/>
            <a:ext cx="360040"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47" y="1916832"/>
            <a:ext cx="61722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411760" y="3501008"/>
            <a:ext cx="648072" cy="504056"/>
          </a:xfrm>
          <a:prstGeom prst="wedgeRoundRectCallout">
            <a:avLst>
              <a:gd name="adj1" fmla="val 181804"/>
              <a:gd name="adj2" fmla="val 2988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339752" y="3522203"/>
            <a:ext cx="79208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Find</a:t>
            </a:r>
            <a:endParaRPr lang="en-CA" sz="1200" b="1" dirty="0">
              <a:latin typeface="Arial" panose="020B0604020202020204" pitchFamily="34" charset="0"/>
              <a:cs typeface="Arial" panose="020B0604020202020204" pitchFamily="34" charset="0"/>
            </a:endParaRPr>
          </a:p>
        </p:txBody>
      </p:sp>
      <p:sp>
        <p:nvSpPr>
          <p:cNvPr id="7" name="Rectangle 6"/>
          <p:cNvSpPr/>
          <p:nvPr/>
        </p:nvSpPr>
        <p:spPr>
          <a:xfrm>
            <a:off x="4033183" y="4761148"/>
            <a:ext cx="582711"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4033183" y="5013176"/>
            <a:ext cx="545464"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95936" y="4719219"/>
            <a:ext cx="986165" cy="200055"/>
          </a:xfrm>
          <a:prstGeom prst="rect">
            <a:avLst/>
          </a:prstGeom>
          <a:noFill/>
        </p:spPr>
        <p:txBody>
          <a:bodyPr wrap="square" rtlCol="0">
            <a:spAutoFit/>
          </a:bodyPr>
          <a:lstStyle/>
          <a:p>
            <a:r>
              <a:rPr lang="en-US" sz="700" dirty="0"/>
              <a:t>001 0000100001</a:t>
            </a:r>
            <a:endParaRPr lang="en-CA" sz="700" dirty="0"/>
          </a:p>
        </p:txBody>
      </p:sp>
      <p:sp>
        <p:nvSpPr>
          <p:cNvPr id="13" name="TextBox 12"/>
          <p:cNvSpPr txBox="1"/>
          <p:nvPr/>
        </p:nvSpPr>
        <p:spPr>
          <a:xfrm>
            <a:off x="3995935" y="4985156"/>
            <a:ext cx="986165" cy="200055"/>
          </a:xfrm>
          <a:prstGeom prst="rect">
            <a:avLst/>
          </a:prstGeom>
          <a:noFill/>
        </p:spPr>
        <p:txBody>
          <a:bodyPr wrap="square" rtlCol="0">
            <a:spAutoFit/>
          </a:bodyPr>
          <a:lstStyle/>
          <a:p>
            <a:r>
              <a:rPr lang="en-US" sz="700" dirty="0"/>
              <a:t>001 0000100002</a:t>
            </a:r>
            <a:endParaRPr lang="en-CA" sz="700" dirty="0"/>
          </a:p>
        </p:txBody>
      </p:sp>
      <p:sp>
        <p:nvSpPr>
          <p:cNvPr id="6" name="TextBox 5"/>
          <p:cNvSpPr txBox="1"/>
          <p:nvPr/>
        </p:nvSpPr>
        <p:spPr>
          <a:xfrm>
            <a:off x="2455987" y="2492896"/>
            <a:ext cx="1476164" cy="261610"/>
          </a:xfrm>
          <a:prstGeom prst="rect">
            <a:avLst/>
          </a:prstGeom>
          <a:noFill/>
        </p:spPr>
        <p:txBody>
          <a:bodyPr wrap="square" rtlCol="0">
            <a:spAutoFit/>
          </a:bodyPr>
          <a:lstStyle/>
          <a:p>
            <a:r>
              <a:rPr lang="en-US" sz="1050" dirty="0"/>
              <a:t>Rental Reinstatements</a:t>
            </a:r>
            <a:endParaRPr lang="en-CA" sz="1050" dirty="0"/>
          </a:p>
        </p:txBody>
      </p:sp>
    </p:spTree>
    <p:extLst>
      <p:ext uri="{BB962C8B-B14F-4D97-AF65-F5344CB8AC3E}">
        <p14:creationId xmlns:p14="http://schemas.microsoft.com/office/powerpoint/2010/main" val="55664828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52736"/>
            <a:ext cx="4390814"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Rental / Surrender Reinstatement Letter</a:t>
            </a:r>
            <a:endParaRPr lang="en-CA" sz="1600" b="1" dirty="0">
              <a:latin typeface="Arial" panose="020B0604020202020204" pitchFamily="34" charset="0"/>
              <a:cs typeface="Arial" panose="020B0604020202020204" pitchFamily="34" charset="0"/>
            </a:endParaRP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840" y="1647560"/>
            <a:ext cx="792088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Final Pdf </a:t>
            </a:r>
            <a:r>
              <a:rPr lang="en-US" sz="1200" dirty="0">
                <a:latin typeface="Arial" panose="020B0604020202020204" pitchFamily="34" charset="0"/>
                <a:cs typeface="Arial" panose="020B0604020202020204" pitchFamily="34" charset="0"/>
              </a:rPr>
              <a:t>and the </a:t>
            </a:r>
            <a:r>
              <a:rPr lang="en-US" sz="1200" b="1" dirty="0">
                <a:latin typeface="Arial" panose="020B0604020202020204" pitchFamily="34" charset="0"/>
                <a:cs typeface="Arial" panose="020B0604020202020204" pitchFamily="34" charset="0"/>
              </a:rPr>
              <a:t>Reinstatement Letter </a:t>
            </a:r>
            <a:r>
              <a:rPr lang="en-US" sz="1200" dirty="0">
                <a:latin typeface="Arial" panose="020B0604020202020204" pitchFamily="34" charset="0"/>
                <a:cs typeface="Arial" panose="020B0604020202020204" pitchFamily="34" charset="0"/>
              </a:rPr>
              <a:t>will populate.</a:t>
            </a:r>
            <a:endParaRPr lang="en-CA" sz="1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2204864"/>
            <a:ext cx="58293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668344" y="3356992"/>
            <a:ext cx="648072" cy="432048"/>
          </a:xfrm>
          <a:prstGeom prst="wedgeRoundRectCallout">
            <a:avLst>
              <a:gd name="adj1" fmla="val -422412"/>
              <a:gd name="adj2" fmla="val 306704"/>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7596336" y="3342183"/>
            <a:ext cx="79208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a:t>
            </a:r>
            <a:r>
              <a:rPr lang="en-CA" sz="1200"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PDF</a:t>
            </a:r>
            <a:endParaRPr lang="en-US" sz="1200" b="1" dirty="0">
              <a:latin typeface="Arial" panose="020B0604020202020204" pitchFamily="34" charset="0"/>
              <a:cs typeface="Arial" panose="020B0604020202020204" pitchFamily="34" charset="0"/>
            </a:endParaRPr>
          </a:p>
        </p:txBody>
      </p:sp>
      <p:sp>
        <p:nvSpPr>
          <p:cNvPr id="8" name="Rectangle 7"/>
          <p:cNvSpPr/>
          <p:nvPr/>
        </p:nvSpPr>
        <p:spPr>
          <a:xfrm>
            <a:off x="3995936" y="4869160"/>
            <a:ext cx="50238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49245" y="4844469"/>
            <a:ext cx="766771" cy="184666"/>
          </a:xfrm>
          <a:prstGeom prst="rect">
            <a:avLst/>
          </a:prstGeom>
          <a:noFill/>
        </p:spPr>
        <p:txBody>
          <a:bodyPr wrap="square" rtlCol="0">
            <a:spAutoFit/>
          </a:bodyPr>
          <a:lstStyle/>
          <a:p>
            <a:r>
              <a:rPr lang="en-US" sz="600" dirty="0"/>
              <a:t>001 0000100001</a:t>
            </a:r>
            <a:endParaRPr lang="en-CA" sz="500" dirty="0"/>
          </a:p>
        </p:txBody>
      </p:sp>
      <p:sp>
        <p:nvSpPr>
          <p:cNvPr id="5" name="Rectangle 4"/>
          <p:cNvSpPr/>
          <p:nvPr/>
        </p:nvSpPr>
        <p:spPr>
          <a:xfrm>
            <a:off x="2477365" y="2708920"/>
            <a:ext cx="1479892" cy="261610"/>
          </a:xfrm>
          <a:prstGeom prst="rect">
            <a:avLst/>
          </a:prstGeom>
        </p:spPr>
        <p:txBody>
          <a:bodyPr wrap="none">
            <a:spAutoFit/>
          </a:bodyPr>
          <a:lstStyle/>
          <a:p>
            <a:r>
              <a:rPr lang="en-US" sz="1100" dirty="0"/>
              <a:t>Rental Reinstatements</a:t>
            </a:r>
            <a:endParaRPr lang="en-CA" sz="1100" dirty="0"/>
          </a:p>
        </p:txBody>
      </p:sp>
    </p:spTree>
    <p:extLst>
      <p:ext uri="{BB962C8B-B14F-4D97-AF65-F5344CB8AC3E}">
        <p14:creationId xmlns:p14="http://schemas.microsoft.com/office/powerpoint/2010/main" val="296540342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2911373"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Rental Reinstatement Letter</a:t>
            </a:r>
            <a:endParaRPr lang="en-CA" sz="1600" b="1"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51920" y="393305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4"/>
          <a:stretch>
            <a:fillRect/>
          </a:stretch>
        </p:blipFill>
        <p:spPr>
          <a:xfrm>
            <a:off x="2843808" y="1485870"/>
            <a:ext cx="4386957" cy="4854899"/>
          </a:xfrm>
          <a:prstGeom prst="rect">
            <a:avLst/>
          </a:prstGeom>
        </p:spPr>
      </p:pic>
    </p:spTree>
    <p:extLst>
      <p:ext uri="{BB962C8B-B14F-4D97-AF65-F5344CB8AC3E}">
        <p14:creationId xmlns:p14="http://schemas.microsoft.com/office/powerpoint/2010/main" val="132452983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037" y="760923"/>
            <a:ext cx="374441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Rental Reinstatement - Withdraw</a:t>
            </a:r>
            <a:endParaRPr lang="en-CA" sz="1600" dirty="0">
              <a:latin typeface="Arial" panose="020B0604020202020204" pitchFamily="34" charset="0"/>
              <a:cs typeface="Arial" panose="020B0604020202020204" pitchFamily="34" charset="0"/>
            </a:endParaRPr>
          </a:p>
        </p:txBody>
      </p:sp>
      <p:sp>
        <p:nvSpPr>
          <p:cNvPr id="3" name="TextBox 2"/>
          <p:cNvSpPr txBox="1"/>
          <p:nvPr/>
        </p:nvSpPr>
        <p:spPr>
          <a:xfrm>
            <a:off x="621637" y="1099477"/>
            <a:ext cx="792088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By either selecting the </a:t>
            </a:r>
            <a:r>
              <a:rPr lang="en-US" sz="1200" b="1" dirty="0">
                <a:latin typeface="Arial" panose="020B0604020202020204" pitchFamily="34" charset="0"/>
                <a:cs typeface="Arial" panose="020B0604020202020204" pitchFamily="34" charset="0"/>
              </a:rPr>
              <a:t>Rental / Surrender Reinstatement Type</a:t>
            </a:r>
            <a:r>
              <a:rPr lang="en-US" sz="1200" dirty="0">
                <a:latin typeface="Arial" panose="020B0604020202020204" pitchFamily="34" charset="0"/>
                <a:cs typeface="Arial" panose="020B0604020202020204" pitchFamily="34" charset="0"/>
              </a:rPr>
              <a:t> or by entering the </a:t>
            </a:r>
            <a:r>
              <a:rPr lang="en-US" sz="1200" b="1" dirty="0">
                <a:latin typeface="Arial" panose="020B0604020202020204" pitchFamily="34" charset="0"/>
                <a:cs typeface="Arial" panose="020B0604020202020204" pitchFamily="34" charset="0"/>
              </a:rPr>
              <a:t>Request Number </a:t>
            </a:r>
            <a:r>
              <a:rPr lang="en-US" sz="1200" dirty="0">
                <a:latin typeface="Arial" panose="020B0604020202020204" pitchFamily="34" charset="0"/>
                <a:cs typeface="Arial" panose="020B0604020202020204" pitchFamily="34" charset="0"/>
              </a:rPr>
              <a:t>you may access your submission and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request.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need to be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this point you will access the </a:t>
            </a:r>
            <a:r>
              <a:rPr lang="en-US" sz="1200" b="1" dirty="0">
                <a:latin typeface="Arial" panose="020B0604020202020204" pitchFamily="34" charset="0"/>
                <a:cs typeface="Arial" panose="020B0604020202020204" pitchFamily="34" charset="0"/>
              </a:rPr>
              <a:t>Work</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in Progress </a:t>
            </a:r>
            <a:r>
              <a:rPr lang="en-US" sz="1200" dirty="0">
                <a:latin typeface="Arial" panose="020B0604020202020204" pitchFamily="34" charset="0"/>
                <a:cs typeface="Arial" panose="020B0604020202020204" pitchFamily="34" charset="0"/>
              </a:rPr>
              <a:t>screen and click on the </a:t>
            </a:r>
            <a:r>
              <a:rPr lang="en-US" sz="1200" b="1" dirty="0">
                <a:latin typeface="Arial" panose="020B0604020202020204" pitchFamily="34" charset="0"/>
                <a:cs typeface="Arial" panose="020B0604020202020204" pitchFamily="34" charset="0"/>
              </a:rPr>
              <a:t>ETS Request Number</a:t>
            </a:r>
            <a:r>
              <a:rPr lang="en-US" sz="1200" dirty="0">
                <a:latin typeface="Arial" panose="020B0604020202020204" pitchFamily="34" charset="0"/>
                <a:cs typeface="Arial" panose="020B0604020202020204" pitchFamily="34" charset="0"/>
              </a:rPr>
              <a:t>.   You may </a:t>
            </a:r>
            <a:r>
              <a:rPr lang="en-US" sz="1200" b="1" dirty="0">
                <a:latin typeface="Arial" panose="020B0604020202020204" pitchFamily="34" charset="0"/>
                <a:cs typeface="Arial" panose="020B0604020202020204" pitchFamily="34" charset="0"/>
              </a:rPr>
              <a:t>Withdraw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at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anytime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while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is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7" y="2227171"/>
            <a:ext cx="1692188" cy="385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516" y="2269505"/>
            <a:ext cx="6200775" cy="408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02462" y="5496757"/>
            <a:ext cx="749658" cy="136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60032" y="5425245"/>
            <a:ext cx="1499316" cy="200055"/>
          </a:xfrm>
          <a:prstGeom prst="rect">
            <a:avLst/>
          </a:prstGeom>
          <a:noFill/>
        </p:spPr>
        <p:txBody>
          <a:bodyPr wrap="square" rtlCol="0">
            <a:spAutoFit/>
          </a:bodyPr>
          <a:lstStyle/>
          <a:p>
            <a:r>
              <a:rPr lang="en-US" sz="700" dirty="0"/>
              <a:t>001 0000100001</a:t>
            </a:r>
            <a:endParaRPr lang="en-CA" sz="700" dirty="0"/>
          </a:p>
        </p:txBody>
      </p:sp>
      <p:sp>
        <p:nvSpPr>
          <p:cNvPr id="6" name="Rounded Rectangular Callout 5"/>
          <p:cNvSpPr/>
          <p:nvPr/>
        </p:nvSpPr>
        <p:spPr>
          <a:xfrm>
            <a:off x="1830190" y="4309566"/>
            <a:ext cx="1610037" cy="466265"/>
          </a:xfrm>
          <a:prstGeom prst="wedgeRoundRectCallout">
            <a:avLst>
              <a:gd name="adj1" fmla="val 7468"/>
              <a:gd name="adj2" fmla="val 19274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892678" y="4350295"/>
            <a:ext cx="15595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Request Number</a:t>
            </a:r>
            <a:endParaRPr lang="en-CA" sz="1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32303" y="4581128"/>
            <a:ext cx="1161905" cy="1114286"/>
          </a:xfrm>
          <a:prstGeom prst="rect">
            <a:avLst/>
          </a:prstGeom>
        </p:spPr>
      </p:pic>
    </p:spTree>
    <p:extLst>
      <p:ext uri="{BB962C8B-B14F-4D97-AF65-F5344CB8AC3E}">
        <p14:creationId xmlns:p14="http://schemas.microsoft.com/office/powerpoint/2010/main" val="366842875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1382875"/>
            <a:ext cx="4968552" cy="49478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11560" y="836712"/>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Administration Information </a:t>
            </a:r>
            <a:r>
              <a:rPr lang="en-US" sz="1200" dirty="0">
                <a:latin typeface="Arial" panose="020B0604020202020204" pitchFamily="34" charset="0"/>
                <a:cs typeface="Arial" panose="020B0604020202020204" pitchFamily="34" charset="0"/>
              </a:rPr>
              <a:t>screen will populate displaying the </a:t>
            </a:r>
            <a:r>
              <a:rPr lang="en-US" sz="1200" b="1" dirty="0">
                <a:latin typeface="Arial" panose="020B0604020202020204" pitchFamily="34" charset="0"/>
                <a:cs typeface="Arial" panose="020B0604020202020204" pitchFamily="34" charset="0"/>
              </a:rPr>
              <a:t>Company Information </a:t>
            </a:r>
            <a:r>
              <a:rPr lang="en-US" sz="1200" dirty="0">
                <a:latin typeface="Arial" panose="020B0604020202020204" pitchFamily="34" charset="0"/>
                <a:cs typeface="Arial" panose="020B0604020202020204" pitchFamily="34" charset="0"/>
              </a:rPr>
              <a:t>and the </a:t>
            </a:r>
            <a:r>
              <a:rPr lang="en-US" sz="1200" b="1" dirty="0">
                <a:latin typeface="Arial" panose="020B0604020202020204" pitchFamily="34" charset="0"/>
                <a:cs typeface="Arial" panose="020B0604020202020204" pitchFamily="34" charset="0"/>
              </a:rPr>
              <a:t>Agreement to Reinstate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Click</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button at the bottom of the screen.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51365"/>
            <a:ext cx="1728192"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395036"/>
            <a:ext cx="1440160" cy="184666"/>
          </a:xfrm>
          <a:prstGeom prst="rect">
            <a:avLst/>
          </a:prstGeom>
          <a:noFill/>
        </p:spPr>
        <p:txBody>
          <a:bodyPr wrap="square" rtlCol="0">
            <a:spAutoFit/>
          </a:bodyPr>
          <a:lstStyle/>
          <a:p>
            <a:r>
              <a:rPr lang="en-US" sz="600" dirty="0">
                <a:solidFill>
                  <a:schemeClr val="tx1">
                    <a:lumMod val="75000"/>
                    <a:lumOff val="25000"/>
                  </a:schemeClr>
                </a:solidFill>
              </a:rPr>
              <a:t>ABC Company</a:t>
            </a:r>
            <a:endParaRPr lang="en-CA" sz="600" dirty="0">
              <a:solidFill>
                <a:schemeClr val="tx1">
                  <a:lumMod val="75000"/>
                  <a:lumOff val="25000"/>
                </a:schemeClr>
              </a:solidFill>
            </a:endParaRPr>
          </a:p>
        </p:txBody>
      </p:sp>
      <p:sp>
        <p:nvSpPr>
          <p:cNvPr id="6" name="Rectangle 5"/>
          <p:cNvSpPr/>
          <p:nvPr/>
        </p:nvSpPr>
        <p:spPr>
          <a:xfrm>
            <a:off x="3995936" y="4653136"/>
            <a:ext cx="1656184" cy="195660"/>
          </a:xfrm>
          <a:prstGeom prst="rect">
            <a:avLst/>
          </a:prstGeom>
          <a:solidFill>
            <a:srgbClr val="E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7944" y="4643244"/>
            <a:ext cx="936104" cy="215444"/>
          </a:xfrm>
          <a:prstGeom prst="rect">
            <a:avLst/>
          </a:prstGeom>
          <a:noFill/>
        </p:spPr>
        <p:txBody>
          <a:bodyPr wrap="square" rtlCol="0">
            <a:spAutoFit/>
          </a:bodyPr>
          <a:lstStyle/>
          <a:p>
            <a:r>
              <a:rPr lang="en-US" sz="800" dirty="0"/>
              <a:t>ABC Company</a:t>
            </a:r>
            <a:endParaRPr lang="en-CA" sz="800" dirty="0"/>
          </a:p>
        </p:txBody>
      </p:sp>
      <p:sp>
        <p:nvSpPr>
          <p:cNvPr id="8" name="Rectangle 7"/>
          <p:cNvSpPr/>
          <p:nvPr/>
        </p:nvSpPr>
        <p:spPr>
          <a:xfrm>
            <a:off x="2195736" y="4694512"/>
            <a:ext cx="432048" cy="97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109205" y="4653136"/>
            <a:ext cx="648072" cy="169277"/>
          </a:xfrm>
          <a:prstGeom prst="rect">
            <a:avLst/>
          </a:prstGeom>
          <a:noFill/>
        </p:spPr>
        <p:txBody>
          <a:bodyPr wrap="square" rtlCol="0">
            <a:spAutoFit/>
          </a:bodyPr>
          <a:lstStyle/>
          <a:p>
            <a:r>
              <a:rPr lang="en-US" sz="500" dirty="0"/>
              <a:t>001 0000100002</a:t>
            </a:r>
            <a:endParaRPr lang="en-CA" sz="500" dirty="0"/>
          </a:p>
        </p:txBody>
      </p:sp>
      <p:sp>
        <p:nvSpPr>
          <p:cNvPr id="10" name="Rounded Rectangular Callout 9"/>
          <p:cNvSpPr/>
          <p:nvPr/>
        </p:nvSpPr>
        <p:spPr>
          <a:xfrm>
            <a:off x="7236296" y="4123258"/>
            <a:ext cx="864096" cy="483692"/>
          </a:xfrm>
          <a:prstGeom prst="wedgeRoundRectCallout">
            <a:avLst>
              <a:gd name="adj1" fmla="val -329479"/>
              <a:gd name="adj2" fmla="val 3401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092280" y="4134271"/>
            <a:ext cx="115212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Withdraw</a:t>
            </a:r>
            <a:endParaRPr lang="en-CA" sz="1200" b="1" dirty="0">
              <a:latin typeface="Arial" panose="020B0604020202020204" pitchFamily="34" charset="0"/>
              <a:cs typeface="Arial" panose="020B0604020202020204" pitchFamily="34" charset="0"/>
            </a:endParaRPr>
          </a:p>
        </p:txBody>
      </p:sp>
      <p:sp>
        <p:nvSpPr>
          <p:cNvPr id="13" name="Rectangle 12"/>
          <p:cNvSpPr/>
          <p:nvPr/>
        </p:nvSpPr>
        <p:spPr>
          <a:xfrm>
            <a:off x="5724128" y="4694512"/>
            <a:ext cx="504056" cy="9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5796136" y="4645441"/>
            <a:ext cx="522900" cy="184666"/>
          </a:xfrm>
          <a:prstGeom prst="rect">
            <a:avLst/>
          </a:prstGeom>
        </p:spPr>
        <p:txBody>
          <a:bodyPr wrap="none">
            <a:spAutoFit/>
          </a:bodyPr>
          <a:lstStyle/>
          <a:p>
            <a:r>
              <a:rPr lang="en-US" sz="600" dirty="0"/>
              <a:t>1-01-001:1</a:t>
            </a:r>
            <a:endParaRPr lang="en-CA" sz="600" dirty="0"/>
          </a:p>
        </p:txBody>
      </p:sp>
    </p:spTree>
    <p:extLst>
      <p:ext uri="{BB962C8B-B14F-4D97-AF65-F5344CB8AC3E}">
        <p14:creationId xmlns:p14="http://schemas.microsoft.com/office/powerpoint/2010/main" val="100058788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Revisions Table</a:t>
            </a:r>
          </a:p>
          <a:p>
            <a:pPr marL="0" indent="0" algn="ctr">
              <a:buNone/>
            </a:pPr>
            <a:endParaRPr lang="en-US" dirty="0"/>
          </a:p>
          <a:p>
            <a:pPr marL="0" indent="0" algn="ctr">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364230133"/>
              </p:ext>
            </p:extLst>
          </p:nvPr>
        </p:nvGraphicFramePr>
        <p:xfrm>
          <a:off x="1835696" y="2708920"/>
          <a:ext cx="6096000" cy="3037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March 10,</a:t>
                      </a:r>
                      <a:r>
                        <a:rPr lang="en-US" baseline="0" dirty="0"/>
                        <a:t> 2017</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June 2020</a:t>
                      </a:r>
                      <a:endParaRPr lang="en-CA" dirty="0"/>
                    </a:p>
                  </a:txBody>
                  <a:tcPr/>
                </a:tc>
                <a:tc>
                  <a:txBody>
                    <a:bodyPr/>
                    <a:lstStyle/>
                    <a:p>
                      <a:r>
                        <a:rPr lang="en-US" dirty="0"/>
                        <a:t>Update Banner and add</a:t>
                      </a:r>
                      <a:r>
                        <a:rPr lang="en-US" baseline="0" dirty="0"/>
                        <a:t> Resource Page</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r h="370840">
                <a:tc>
                  <a:txBody>
                    <a:bodyPr/>
                    <a:lstStyle/>
                    <a:p>
                      <a:r>
                        <a:rPr lang="en-CA" dirty="0"/>
                        <a:t>October 2020</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2281371894"/>
                  </a:ext>
                </a:extLst>
              </a:tr>
              <a:tr h="370840">
                <a:tc>
                  <a:txBody>
                    <a:bodyPr/>
                    <a:lstStyle/>
                    <a:p>
                      <a:r>
                        <a:rPr lang="en-CA" dirty="0"/>
                        <a:t>January 2022</a:t>
                      </a:r>
                    </a:p>
                  </a:txBody>
                  <a:tcPr/>
                </a:tc>
                <a:tc>
                  <a:txBody>
                    <a:bodyPr/>
                    <a:lstStyle/>
                    <a:p>
                      <a:r>
                        <a:rPr lang="en-CA" dirty="0"/>
                        <a:t>Adding Surrenders</a:t>
                      </a:r>
                    </a:p>
                  </a:txBody>
                  <a:tcPr/>
                </a:tc>
                <a:tc>
                  <a:txBody>
                    <a:bodyPr/>
                    <a:lstStyle/>
                    <a:p>
                      <a:r>
                        <a:rPr lang="en-CA" dirty="0"/>
                        <a:t>Various</a:t>
                      </a:r>
                    </a:p>
                  </a:txBody>
                  <a:tcPr/>
                </a:tc>
                <a:extLst>
                  <a:ext uri="{0D108BD9-81ED-4DB2-BD59-A6C34878D82A}">
                    <a16:rowId xmlns:a16="http://schemas.microsoft.com/office/drawing/2014/main" val="288222415"/>
                  </a:ext>
                </a:extLst>
              </a:tr>
              <a:tr h="370840">
                <a:tc>
                  <a:txBody>
                    <a:bodyPr/>
                    <a:lstStyle/>
                    <a:p>
                      <a:r>
                        <a:rPr lang="en-CA" dirty="0"/>
                        <a:t>November 2022 </a:t>
                      </a:r>
                    </a:p>
                  </a:txBody>
                  <a:tcPr/>
                </a:tc>
                <a:tc>
                  <a:txBody>
                    <a:bodyPr/>
                    <a:lstStyle/>
                    <a:p>
                      <a:r>
                        <a:rPr lang="en-CA" dirty="0"/>
                        <a:t>Updated</a:t>
                      </a:r>
                    </a:p>
                  </a:txBody>
                  <a:tcPr/>
                </a:tc>
                <a:tc>
                  <a:txBody>
                    <a:bodyPr/>
                    <a:lstStyle/>
                    <a:p>
                      <a:r>
                        <a:rPr lang="en-CA" dirty="0"/>
                        <a:t>Added reference</a:t>
                      </a:r>
                      <a:r>
                        <a:rPr lang="en-CA" baseline="0" dirty="0"/>
                        <a:t> to Geothermal Agreements</a:t>
                      </a:r>
                      <a:endParaRPr lang="en-CA" dirty="0"/>
                    </a:p>
                  </a:txBody>
                  <a:tcPr/>
                </a:tc>
                <a:extLst>
                  <a:ext uri="{0D108BD9-81ED-4DB2-BD59-A6C34878D82A}">
                    <a16:rowId xmlns:a16="http://schemas.microsoft.com/office/drawing/2014/main" val="515494532"/>
                  </a:ext>
                </a:extLst>
              </a:tr>
            </a:tbl>
          </a:graphicData>
        </a:graphic>
      </p:graphicFrame>
    </p:spTree>
    <p:extLst>
      <p:ext uri="{BB962C8B-B14F-4D97-AF65-F5344CB8AC3E}">
        <p14:creationId xmlns:p14="http://schemas.microsoft.com/office/powerpoint/2010/main" val="76273915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328592" cy="50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873" y="908720"/>
            <a:ext cx="806489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Message box will populate confirming the </a:t>
            </a:r>
            <a:r>
              <a:rPr lang="en-US" sz="1200" b="1" dirty="0">
                <a:latin typeface="Arial" panose="020B0604020202020204" pitchFamily="34" charset="0"/>
                <a:cs typeface="Arial" panose="020B0604020202020204" pitchFamily="34" charset="0"/>
              </a:rPr>
              <a:t>Withdrawal</a:t>
            </a:r>
            <a:r>
              <a:rPr lang="en-US" sz="1200" dirty="0">
                <a:latin typeface="Arial" panose="020B0604020202020204" pitchFamily="34" charset="0"/>
                <a:cs typeface="Arial" panose="020B0604020202020204" pitchFamily="34" charset="0"/>
              </a:rPr>
              <a:t> of 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application.  To proceed click the </a:t>
            </a:r>
            <a:r>
              <a:rPr lang="en-US" sz="1200" b="1" dirty="0">
                <a:latin typeface="Arial" panose="020B0604020202020204" pitchFamily="34" charset="0"/>
                <a:cs typeface="Arial" panose="020B0604020202020204" pitchFamily="34" charset="0"/>
              </a:rPr>
              <a:t>Ok </a:t>
            </a:r>
            <a:r>
              <a:rPr lang="en-US" sz="1200" dirty="0">
                <a:latin typeface="Arial" panose="020B0604020202020204" pitchFamily="34" charset="0"/>
                <a:cs typeface="Arial" panose="020B0604020202020204" pitchFamily="34" charset="0"/>
              </a:rPr>
              <a:t>button.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20888"/>
            <a:ext cx="1800200"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79702" y="2349170"/>
            <a:ext cx="1296144" cy="215444"/>
          </a:xfrm>
          <a:prstGeom prst="rect">
            <a:avLst/>
          </a:prstGeom>
          <a:noFill/>
        </p:spPr>
        <p:txBody>
          <a:bodyPr wrap="square" rtlCol="0">
            <a:spAutoFit/>
          </a:bodyPr>
          <a:lstStyle/>
          <a:p>
            <a:r>
              <a:rPr lang="en-US" sz="800" dirty="0">
                <a:solidFill>
                  <a:schemeClr val="tx1">
                    <a:lumMod val="75000"/>
                    <a:lumOff val="25000"/>
                  </a:schemeClr>
                </a:solidFill>
              </a:rPr>
              <a:t>ABC Company</a:t>
            </a:r>
            <a:endParaRPr lang="en-CA" sz="800" dirty="0">
              <a:solidFill>
                <a:schemeClr val="tx1">
                  <a:lumMod val="75000"/>
                  <a:lumOff val="25000"/>
                </a:schemeClr>
              </a:solidFill>
            </a:endParaRPr>
          </a:p>
        </p:txBody>
      </p:sp>
      <p:sp>
        <p:nvSpPr>
          <p:cNvPr id="8" name="Rectangle 7"/>
          <p:cNvSpPr/>
          <p:nvPr/>
        </p:nvSpPr>
        <p:spPr>
          <a:xfrm>
            <a:off x="5825356" y="4797152"/>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901092" y="4740823"/>
            <a:ext cx="522900" cy="184666"/>
          </a:xfrm>
          <a:prstGeom prst="rect">
            <a:avLst/>
          </a:prstGeom>
        </p:spPr>
        <p:txBody>
          <a:bodyPr wrap="none">
            <a:spAutoFit/>
          </a:bodyPr>
          <a:lstStyle/>
          <a:p>
            <a:r>
              <a:rPr lang="en-US" sz="600" dirty="0"/>
              <a:t>1-01-001:1</a:t>
            </a:r>
            <a:endParaRPr lang="en-CA" sz="600" dirty="0"/>
          </a:p>
        </p:txBody>
      </p:sp>
      <p:sp>
        <p:nvSpPr>
          <p:cNvPr id="9" name="Rectangle 8"/>
          <p:cNvSpPr/>
          <p:nvPr/>
        </p:nvSpPr>
        <p:spPr>
          <a:xfrm>
            <a:off x="3995936" y="4776827"/>
            <a:ext cx="1728192" cy="18466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219662" y="4740512"/>
            <a:ext cx="1656184" cy="215444"/>
          </a:xfrm>
          <a:prstGeom prst="rect">
            <a:avLst/>
          </a:prstGeom>
          <a:noFill/>
        </p:spPr>
        <p:txBody>
          <a:bodyPr wrap="square" rtlCol="0">
            <a:spAutoFit/>
          </a:bodyPr>
          <a:lstStyle/>
          <a:p>
            <a:r>
              <a:rPr lang="en-US" sz="800" dirty="0">
                <a:solidFill>
                  <a:schemeClr val="tx1">
                    <a:lumMod val="75000"/>
                    <a:lumOff val="25000"/>
                  </a:schemeClr>
                </a:solidFill>
              </a:rPr>
              <a:t>ABC Company</a:t>
            </a:r>
            <a:endParaRPr lang="en-CA" sz="800" dirty="0">
              <a:solidFill>
                <a:schemeClr val="tx1">
                  <a:lumMod val="75000"/>
                  <a:lumOff val="25000"/>
                </a:schemeClr>
              </a:solidFill>
            </a:endParaRPr>
          </a:p>
        </p:txBody>
      </p:sp>
      <p:sp>
        <p:nvSpPr>
          <p:cNvPr id="11" name="Rectangle 10"/>
          <p:cNvSpPr/>
          <p:nvPr/>
        </p:nvSpPr>
        <p:spPr>
          <a:xfrm>
            <a:off x="1979712" y="4776827"/>
            <a:ext cx="504056" cy="92333"/>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1907704" y="4740823"/>
            <a:ext cx="764566" cy="184666"/>
          </a:xfrm>
          <a:prstGeom prst="rect">
            <a:avLst/>
          </a:prstGeom>
          <a:noFill/>
        </p:spPr>
        <p:txBody>
          <a:bodyPr wrap="square" rtlCol="0">
            <a:spAutoFit/>
          </a:bodyPr>
          <a:lstStyle/>
          <a:p>
            <a:r>
              <a:rPr lang="en-US" sz="600" dirty="0"/>
              <a:t>001 0000100002</a:t>
            </a:r>
            <a:endParaRPr lang="en-CA" sz="600" dirty="0"/>
          </a:p>
        </p:txBody>
      </p:sp>
      <p:sp>
        <p:nvSpPr>
          <p:cNvPr id="13" name="Rounded Rectangular Callout 12"/>
          <p:cNvSpPr/>
          <p:nvPr/>
        </p:nvSpPr>
        <p:spPr>
          <a:xfrm>
            <a:off x="7668344" y="3068960"/>
            <a:ext cx="576064" cy="461665"/>
          </a:xfrm>
          <a:prstGeom prst="wedgeRoundRectCallout">
            <a:avLst>
              <a:gd name="adj1" fmla="val -551962"/>
              <a:gd name="adj2" fmla="val 170740"/>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7596336" y="3068960"/>
            <a:ext cx="7227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Ok</a:t>
            </a:r>
            <a:endParaRPr lang="en-C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14855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07704" y="1452414"/>
            <a:ext cx="5328592" cy="4949472"/>
            <a:chOff x="1979712" y="1124744"/>
            <a:chExt cx="4945930" cy="5165496"/>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4945930" cy="516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80112" y="4725144"/>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5652120" y="4654446"/>
              <a:ext cx="522900" cy="184666"/>
            </a:xfrm>
            <a:prstGeom prst="rect">
              <a:avLst/>
            </a:prstGeom>
          </p:spPr>
          <p:txBody>
            <a:bodyPr wrap="none">
              <a:spAutoFit/>
            </a:bodyPr>
            <a:lstStyle/>
            <a:p>
              <a:r>
                <a:rPr lang="en-US" sz="600" dirty="0"/>
                <a:t>1-01-001:1</a:t>
              </a:r>
              <a:endParaRPr lang="en-CA" sz="600" dirty="0"/>
            </a:p>
          </p:txBody>
        </p:sp>
        <p:sp>
          <p:nvSpPr>
            <p:cNvPr id="4" name="Rectangle 3"/>
            <p:cNvSpPr/>
            <p:nvPr/>
          </p:nvSpPr>
          <p:spPr>
            <a:xfrm>
              <a:off x="3921746" y="4662238"/>
              <a:ext cx="1584176" cy="19781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139952" y="4662238"/>
              <a:ext cx="1152128" cy="200055"/>
            </a:xfrm>
            <a:prstGeom prst="rect">
              <a:avLst/>
            </a:prstGeom>
            <a:noFill/>
          </p:spPr>
          <p:txBody>
            <a:bodyPr wrap="square" rtlCol="0">
              <a:spAutoFit/>
            </a:bodyPr>
            <a:lstStyle/>
            <a:p>
              <a:r>
                <a:rPr lang="en-US" sz="700" dirty="0"/>
                <a:t>ABC Company</a:t>
              </a:r>
              <a:endParaRPr lang="en-CA" sz="700" dirty="0"/>
            </a:p>
          </p:txBody>
        </p:sp>
        <p:sp>
          <p:nvSpPr>
            <p:cNvPr id="6" name="Rectangle 5"/>
            <p:cNvSpPr/>
            <p:nvPr/>
          </p:nvSpPr>
          <p:spPr>
            <a:xfrm>
              <a:off x="2113446" y="4679322"/>
              <a:ext cx="432048" cy="134914"/>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2001090" y="4661722"/>
              <a:ext cx="720080" cy="169277"/>
            </a:xfrm>
            <a:prstGeom prst="rect">
              <a:avLst/>
            </a:prstGeom>
            <a:noFill/>
          </p:spPr>
          <p:txBody>
            <a:bodyPr wrap="square" rtlCol="0">
              <a:spAutoFit/>
            </a:bodyPr>
            <a:lstStyle/>
            <a:p>
              <a:r>
                <a:rPr lang="en-US" sz="500" dirty="0"/>
                <a:t>001 0000100002</a:t>
              </a:r>
              <a:endParaRPr lang="en-CA" sz="500" dirty="0"/>
            </a:p>
          </p:txBody>
        </p:sp>
        <p:sp>
          <p:nvSpPr>
            <p:cNvPr id="9" name="Rectangle 8"/>
            <p:cNvSpPr/>
            <p:nvPr/>
          </p:nvSpPr>
          <p:spPr>
            <a:xfrm>
              <a:off x="4532925" y="2277554"/>
              <a:ext cx="1656184"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452677" y="2228919"/>
              <a:ext cx="1170972" cy="169277"/>
            </a:xfrm>
            <a:prstGeom prst="rect">
              <a:avLst/>
            </a:prstGeom>
            <a:noFill/>
          </p:spPr>
          <p:txBody>
            <a:bodyPr wrap="square" rtlCol="0">
              <a:spAutoFit/>
            </a:bodyPr>
            <a:lstStyle/>
            <a:p>
              <a:r>
                <a:rPr lang="en-US" sz="500" dirty="0">
                  <a:solidFill>
                    <a:schemeClr val="bg1">
                      <a:lumMod val="75000"/>
                    </a:schemeClr>
                  </a:solidFill>
                </a:rPr>
                <a:t>ABC Company</a:t>
              </a:r>
              <a:endParaRPr lang="en-CA" sz="500" dirty="0">
                <a:solidFill>
                  <a:schemeClr val="bg1">
                    <a:lumMod val="75000"/>
                  </a:schemeClr>
                </a:solidFill>
              </a:endParaRPr>
            </a:p>
          </p:txBody>
        </p:sp>
      </p:grpSp>
      <p:sp>
        <p:nvSpPr>
          <p:cNvPr id="12" name="TextBox 11"/>
          <p:cNvSpPr txBox="1"/>
          <p:nvPr/>
        </p:nvSpPr>
        <p:spPr>
          <a:xfrm>
            <a:off x="611560" y="980728"/>
            <a:ext cx="792088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you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Administration Information </a:t>
            </a:r>
            <a:r>
              <a:rPr lang="en-US" sz="1200" dirty="0">
                <a:latin typeface="Arial" panose="020B0604020202020204" pitchFamily="34" charset="0"/>
                <a:cs typeface="Arial" panose="020B0604020202020204" pitchFamily="34" charset="0"/>
              </a:rPr>
              <a:t>screen will populate with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of </a:t>
            </a:r>
            <a:r>
              <a:rPr lang="en-US" sz="1200" b="1" dirty="0">
                <a:latin typeface="Arial" panose="020B0604020202020204" pitchFamily="34" charset="0"/>
                <a:cs typeface="Arial" panose="020B0604020202020204" pitchFamily="34" charset="0"/>
              </a:rPr>
              <a:t>Client Withdrawn</a:t>
            </a:r>
            <a:r>
              <a:rPr lang="en-US" sz="1200" dirty="0">
                <a:latin typeface="Arial" panose="020B0604020202020204" pitchFamily="34" charset="0"/>
                <a:cs typeface="Arial" panose="020B0604020202020204" pitchFamily="34" charset="0"/>
              </a:rPr>
              <a:t>.  The information has been deleted from Alberta Energy’s records.  Select </a:t>
            </a:r>
            <a:r>
              <a:rPr lang="en-US" sz="1200" b="1" dirty="0">
                <a:latin typeface="Arial" panose="020B0604020202020204" pitchFamily="34" charset="0"/>
                <a:cs typeface="Arial" panose="020B0604020202020204" pitchFamily="34" charset="0"/>
              </a:rPr>
              <a:t>Close, </a:t>
            </a:r>
            <a:r>
              <a:rPr lang="en-US" sz="1200" dirty="0">
                <a:latin typeface="Arial" panose="020B0604020202020204" pitchFamily="34" charset="0"/>
                <a:cs typeface="Arial" panose="020B0604020202020204" pitchFamily="34" charset="0"/>
              </a:rPr>
              <a:t>you will be taken back to </a:t>
            </a:r>
            <a:r>
              <a:rPr lang="en-US" sz="1200" b="1" dirty="0">
                <a:latin typeface="Arial" panose="020B0604020202020204" pitchFamily="34" charset="0"/>
                <a:cs typeface="Arial" panose="020B0604020202020204" pitchFamily="34" charset="0"/>
              </a:rPr>
              <a:t>Work In Progress.</a:t>
            </a:r>
            <a:endParaRPr lang="en-CA" sz="1200" b="1" dirty="0">
              <a:latin typeface="Arial" panose="020B0604020202020204" pitchFamily="34" charset="0"/>
              <a:cs typeface="Arial" panose="020B0604020202020204" pitchFamily="34" charset="0"/>
            </a:endParaRPr>
          </a:p>
        </p:txBody>
      </p:sp>
      <p:sp>
        <p:nvSpPr>
          <p:cNvPr id="13" name="Rounded Rectangular Callout 12"/>
          <p:cNvSpPr/>
          <p:nvPr/>
        </p:nvSpPr>
        <p:spPr>
          <a:xfrm>
            <a:off x="6948264" y="5322403"/>
            <a:ext cx="720080" cy="482860"/>
          </a:xfrm>
          <a:prstGeom prst="wedgeRoundRectCallout">
            <a:avLst>
              <a:gd name="adj1" fmla="val -334067"/>
              <a:gd name="adj2" fmla="val 149716"/>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6840252" y="5322403"/>
            <a:ext cx="90010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Close</a:t>
            </a:r>
            <a:endParaRPr lang="en-CA" sz="1200" b="1" dirty="0">
              <a:latin typeface="Arial" panose="020B0604020202020204" pitchFamily="34" charset="0"/>
              <a:cs typeface="Arial" panose="020B0604020202020204" pitchFamily="34" charset="0"/>
            </a:endParaRPr>
          </a:p>
        </p:txBody>
      </p:sp>
      <p:sp>
        <p:nvSpPr>
          <p:cNvPr id="7" name="Oval 6"/>
          <p:cNvSpPr/>
          <p:nvPr/>
        </p:nvSpPr>
        <p:spPr>
          <a:xfrm>
            <a:off x="6095809" y="1778352"/>
            <a:ext cx="117810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7443874" y="1766242"/>
            <a:ext cx="1528289"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Please note: By selecting the </a:t>
            </a:r>
            <a:r>
              <a:rPr lang="en-US" sz="900" b="1" dirty="0">
                <a:latin typeface="Arial" panose="020B0604020202020204" pitchFamily="34" charset="0"/>
                <a:cs typeface="Arial" panose="020B0604020202020204" pitchFamily="34" charset="0"/>
              </a:rPr>
              <a:t>Reinstatement Document </a:t>
            </a:r>
            <a:r>
              <a:rPr lang="en-US" sz="900" dirty="0">
                <a:latin typeface="Arial" panose="020B0604020202020204" pitchFamily="34" charset="0"/>
                <a:cs typeface="Arial" panose="020B0604020202020204" pitchFamily="34" charset="0"/>
              </a:rPr>
              <a:t>a PDF electronic version of your form will populate.  </a:t>
            </a:r>
            <a:endParaRPr lang="en-CA" sz="900" dirty="0">
              <a:latin typeface="Arial" panose="020B0604020202020204" pitchFamily="34" charset="0"/>
              <a:cs typeface="Arial" panose="020B0604020202020204" pitchFamily="34" charset="0"/>
            </a:endParaRPr>
          </a:p>
        </p:txBody>
      </p:sp>
      <p:pic>
        <p:nvPicPr>
          <p:cNvPr id="18"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194" y="1810449"/>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0705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7" y="1515070"/>
            <a:ext cx="62960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891957"/>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confirm the </a:t>
            </a:r>
            <a:r>
              <a:rPr lang="en-US" sz="1200" b="1" dirty="0">
                <a:latin typeface="Arial" panose="020B0604020202020204" pitchFamily="34" charset="0"/>
                <a:cs typeface="Arial" panose="020B0604020202020204" pitchFamily="34" charset="0"/>
              </a:rPr>
              <a:t>Rental / Surrender Reinstatement Status </a:t>
            </a:r>
            <a:r>
              <a:rPr lang="en-US" sz="1200" dirty="0">
                <a:latin typeface="Arial" panose="020B0604020202020204" pitchFamily="34" charset="0"/>
                <a:cs typeface="Arial" panose="020B0604020202020204" pitchFamily="34" charset="0"/>
              </a:rPr>
              <a:t>has been changed to </a:t>
            </a:r>
            <a:r>
              <a:rPr lang="en-US" sz="1200" b="1" dirty="0">
                <a:latin typeface="Arial" panose="020B0604020202020204" pitchFamily="34" charset="0"/>
                <a:cs typeface="Arial" panose="020B0604020202020204" pitchFamily="34" charset="0"/>
              </a:rPr>
              <a:t>Client Withdrawn</a:t>
            </a:r>
            <a:r>
              <a:rPr lang="en-CA" sz="1200" dirty="0">
                <a:latin typeface="Arial" panose="020B0604020202020204" pitchFamily="34" charset="0"/>
                <a:cs typeface="Arial" panose="020B0604020202020204" pitchFamily="34" charset="0"/>
              </a:rPr>
              <a:t> and the information has been deleted from Alberta Energy’s records.</a:t>
            </a:r>
            <a:endParaRPr lang="en-CA" sz="1200" dirty="0"/>
          </a:p>
        </p:txBody>
      </p:sp>
      <p:sp>
        <p:nvSpPr>
          <p:cNvPr id="4" name="Rectangle 3"/>
          <p:cNvSpPr/>
          <p:nvPr/>
        </p:nvSpPr>
        <p:spPr>
          <a:xfrm>
            <a:off x="3995936" y="4365104"/>
            <a:ext cx="648072" cy="144016"/>
          </a:xfrm>
          <a:prstGeom prst="rect">
            <a:avLst/>
          </a:prstGeom>
          <a:solidFill>
            <a:srgbClr val="FFF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3995936" y="4337084"/>
            <a:ext cx="792088" cy="200055"/>
          </a:xfrm>
          <a:prstGeom prst="rect">
            <a:avLst/>
          </a:prstGeom>
          <a:noFill/>
        </p:spPr>
        <p:txBody>
          <a:bodyPr wrap="square" rtlCol="0">
            <a:spAutoFit/>
          </a:bodyPr>
          <a:lstStyle/>
          <a:p>
            <a:r>
              <a:rPr lang="en-US" sz="700" b="1" dirty="0">
                <a:solidFill>
                  <a:srgbClr val="043DBC"/>
                </a:solidFill>
              </a:rPr>
              <a:t>001 0000100002</a:t>
            </a:r>
            <a:endParaRPr lang="en-CA" sz="700" b="1" dirty="0">
              <a:solidFill>
                <a:srgbClr val="043DBC"/>
              </a:solidFill>
            </a:endParaRPr>
          </a:p>
        </p:txBody>
      </p:sp>
      <p:sp>
        <p:nvSpPr>
          <p:cNvPr id="3" name="Rectangle 2"/>
          <p:cNvSpPr/>
          <p:nvPr/>
        </p:nvSpPr>
        <p:spPr>
          <a:xfrm>
            <a:off x="3292471" y="429309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7406234"/>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1988840"/>
            <a:ext cx="2557110" cy="523220"/>
          </a:xfrm>
          <a:prstGeom prst="rect">
            <a:avLst/>
          </a:prstGeom>
        </p:spPr>
        <p:txBody>
          <a:bodyPr wrap="none">
            <a:spAutoFit/>
          </a:bodyPr>
          <a:lstStyle/>
          <a:p>
            <a:pPr lvl="0" algn="ctr" eaLnBrk="0" fontAlgn="base" hangingPunct="0">
              <a:spcBef>
                <a:spcPct val="20000"/>
              </a:spcBef>
              <a:spcAft>
                <a:spcPct val="0"/>
              </a:spcAft>
            </a:pPr>
            <a:r>
              <a:rPr lang="en-US" sz="2800" b="1" dirty="0">
                <a:solidFill>
                  <a:prstClr val="black"/>
                </a:solidFill>
                <a:latin typeface="Arial" panose="020B0604020202020204" pitchFamily="34" charset="0"/>
                <a:cs typeface="Arial" panose="020B0604020202020204" pitchFamily="34" charset="0"/>
              </a:rPr>
              <a:t>RESOURCES </a:t>
            </a:r>
            <a:endParaRPr lang="en-CA" sz="28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971600" y="2852936"/>
            <a:ext cx="7542425" cy="1323439"/>
          </a:xfrm>
          <a:prstGeom prst="rect">
            <a:avLst/>
          </a:prstGeom>
        </p:spPr>
        <p:txBody>
          <a:bodyPr wrap="square">
            <a:spAutoFit/>
          </a:bodyPr>
          <a:lstStyle/>
          <a:p>
            <a:pPr lvl="0" fontAlgn="base">
              <a:spcBef>
                <a:spcPct val="0"/>
              </a:spcBef>
              <a:spcAft>
                <a:spcPct val="0"/>
              </a:spcAft>
            </a:pPr>
            <a:r>
              <a:rPr lang="en-CA" sz="1600" dirty="0">
                <a:solidFill>
                  <a:prstClr val="black"/>
                </a:solidFill>
                <a:latin typeface="Calibri" pitchFamily="34" charset="0"/>
                <a:cs typeface="Arial" charset="0"/>
                <a:hlinkClick r:id="rId3"/>
              </a:rPr>
              <a:t>ETS Support and Online Learning </a:t>
            </a:r>
            <a:r>
              <a:rPr lang="en-CA" sz="1600" dirty="0">
                <a:solidFill>
                  <a:prstClr val="black"/>
                </a:solidFill>
                <a:latin typeface="Calibri" pitchFamily="34" charset="0"/>
                <a:cs typeface="Arial" charset="0"/>
              </a:rPr>
              <a:t>provides access to relevant guides, courses and other information.</a:t>
            </a:r>
          </a:p>
          <a:p>
            <a:pPr lvl="0" fontAlgn="base">
              <a:spcBef>
                <a:spcPct val="0"/>
              </a:spcBef>
              <a:spcAft>
                <a:spcPct val="0"/>
              </a:spcAft>
            </a:pPr>
            <a:endParaRPr lang="en-CA"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If you have questions, please contact  </a:t>
            </a:r>
            <a:r>
              <a:rPr lang="en-CA" altLang="en-US" sz="1600" dirty="0">
                <a:solidFill>
                  <a:prstClr val="black"/>
                </a:solidFill>
                <a:latin typeface="Calibri" pitchFamily="34" charset="0"/>
                <a:cs typeface="Arial" charset="0"/>
                <a:hlinkClick r:id="rId4"/>
              </a:rPr>
              <a:t>Energy.Rentals@gov.ab.ca</a:t>
            </a:r>
            <a:endParaRPr lang="en-CA" altLang="en-US"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or the PNG Tenure Help </a:t>
            </a:r>
            <a:r>
              <a:rPr lang="en-CA" sz="1600" dirty="0">
                <a:latin typeface="Calibri" pitchFamily="34" charset="0"/>
                <a:cs typeface="Arial" charset="0"/>
              </a:rPr>
              <a:t>Desk</a:t>
            </a:r>
            <a:r>
              <a:rPr lang="en-CA" sz="1600" dirty="0">
                <a:solidFill>
                  <a:prstClr val="black"/>
                </a:solidFill>
                <a:latin typeface="Calibri" pitchFamily="34" charset="0"/>
                <a:cs typeface="Arial" charset="0"/>
              </a:rPr>
              <a:t> at 780-644-2300 </a:t>
            </a:r>
            <a:r>
              <a:rPr lang="en-CA" sz="1600" dirty="0">
                <a:latin typeface="Calibri" pitchFamily="34" charset="0"/>
                <a:cs typeface="Arial" charset="0"/>
              </a:rPr>
              <a:t>and by selecting option #3</a:t>
            </a:r>
            <a:r>
              <a:rPr lang="en-CA" sz="1600" dirty="0">
                <a:solidFill>
                  <a:prstClr val="black"/>
                </a:solidFill>
                <a:latin typeface="Calibri" pitchFamily="34" charset="0"/>
                <a:cs typeface="Arial" charset="0"/>
              </a:rPr>
              <a:t>.</a:t>
            </a:r>
          </a:p>
        </p:txBody>
      </p:sp>
    </p:spTree>
    <p:extLst>
      <p:ext uri="{BB962C8B-B14F-4D97-AF65-F5344CB8AC3E}">
        <p14:creationId xmlns:p14="http://schemas.microsoft.com/office/powerpoint/2010/main" val="135698841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529" y="1613248"/>
            <a:ext cx="5328592"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lvl="0" algn="ctr" fontAlgn="base">
              <a:spcBef>
                <a:spcPct val="0"/>
              </a:spcBef>
              <a:spcAft>
                <a:spcPct val="0"/>
              </a:spcAft>
            </a:pPr>
            <a:r>
              <a:rPr kumimoji="0" lang="en-US" sz="1600" b="1" i="0" u="none" strike="noStrike" cap="none" normalizeH="0" baseline="0" dirty="0">
                <a:ln>
                  <a:noFill/>
                </a:ln>
                <a:solidFill>
                  <a:srgbClr val="2160AD"/>
                </a:solidFill>
                <a:effectLst/>
                <a:latin typeface="Arial" pitchFamily="34" charset="0"/>
                <a:cs typeface="Arial" pitchFamily="34" charset="0"/>
              </a:rPr>
              <a:t>You have completed the ETS</a:t>
            </a:r>
          </a:p>
          <a:p>
            <a:pPr lvl="0" algn="ctr" fontAlgn="base">
              <a:spcBef>
                <a:spcPct val="0"/>
              </a:spcBef>
              <a:spcAft>
                <a:spcPct val="0"/>
              </a:spcAft>
            </a:pPr>
            <a:r>
              <a:rPr lang="en-US" sz="1600" b="1" dirty="0">
                <a:solidFill>
                  <a:srgbClr val="2160AD"/>
                </a:solidFill>
                <a:latin typeface="Arial" pitchFamily="34" charset="0"/>
                <a:cs typeface="Arial" pitchFamily="34" charset="0"/>
              </a:rPr>
              <a:t>Agreement Management</a:t>
            </a:r>
          </a:p>
          <a:p>
            <a:pPr lvl="0" algn="ctr" fontAlgn="base">
              <a:spcBef>
                <a:spcPct val="0"/>
              </a:spcBef>
              <a:spcAft>
                <a:spcPct val="0"/>
              </a:spcAft>
            </a:pPr>
            <a:r>
              <a:rPr lang="en-US" sz="1600" b="1" dirty="0">
                <a:solidFill>
                  <a:srgbClr val="2160AD"/>
                </a:solidFill>
                <a:latin typeface="Arial" pitchFamily="34" charset="0"/>
                <a:cs typeface="Arial" pitchFamily="34" charset="0"/>
              </a:rPr>
              <a:t>Rental/Surrender Reinstatement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2160AD"/>
                </a:solidFill>
                <a:effectLst/>
                <a:latin typeface="Arial" pitchFamily="34" charset="0"/>
                <a:cs typeface="Arial" pitchFamily="34" charset="0"/>
              </a:rPr>
              <a:t> Online Training Course</a:t>
            </a:r>
            <a:endParaRPr kumimoji="0" lang="en-US" sz="1600" b="0" i="0" u="none" strike="noStrike" cap="none" normalizeH="0" baseline="0" dirty="0">
              <a:ln>
                <a:noFill/>
              </a:ln>
              <a:solidFill>
                <a:srgbClr val="2160AD"/>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36" y="1340768"/>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Grp="1" noChangeArrowheads="1"/>
          </p:cNvSpPr>
          <p:nvPr>
            <p:ph idx="1"/>
          </p:nvPr>
        </p:nvSpPr>
        <p:spPr bwMode="auto">
          <a:xfrm>
            <a:off x="498355" y="3933056"/>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normAutofit/>
          </a:bodyPr>
          <a:lstStyle/>
          <a:p>
            <a:pPr marL="0" lvl="0" indent="0" defTabSz="914400" fontAlgn="base">
              <a:spcBef>
                <a:spcPct val="0"/>
              </a:spcBef>
              <a:spcAft>
                <a:spcPct val="0"/>
              </a:spcAft>
              <a:buNone/>
            </a:pPr>
            <a:r>
              <a:rPr lang="en-US" sz="1200" b="0" dirty="0">
                <a:solidFill>
                  <a:srgbClr val="002060"/>
                </a:solidFill>
                <a:latin typeface="Arial" pitchFamily="34" charset="0"/>
                <a:cs typeface="Arial" pitchFamily="34" charset="0"/>
              </a:rPr>
              <a:t>To access </a:t>
            </a:r>
            <a:r>
              <a:rPr lang="en-US" sz="1200" b="1" dirty="0">
                <a:solidFill>
                  <a:srgbClr val="002060"/>
                </a:solidFill>
                <a:latin typeface="Arial" pitchFamily="34" charset="0"/>
                <a:cs typeface="Arial" pitchFamily="34" charset="0"/>
              </a:rPr>
              <a:t>Courses, Guides </a:t>
            </a:r>
            <a:r>
              <a:rPr lang="en-US" sz="1200" b="0" dirty="0">
                <a:solidFill>
                  <a:srgbClr val="002060"/>
                </a:solidFill>
                <a:latin typeface="Arial" pitchFamily="34" charset="0"/>
                <a:cs typeface="Arial" pitchFamily="34" charset="0"/>
              </a:rPr>
              <a:t>and</a:t>
            </a:r>
            <a:r>
              <a:rPr lang="en-US" sz="1200" dirty="0">
                <a:solidFill>
                  <a:srgbClr val="002060"/>
                </a:solidFill>
                <a:latin typeface="Arial" pitchFamily="34" charset="0"/>
                <a:cs typeface="Arial" pitchFamily="34" charset="0"/>
              </a:rPr>
              <a:t> </a:t>
            </a:r>
            <a:r>
              <a:rPr lang="en-US" sz="1200" b="1" dirty="0">
                <a:solidFill>
                  <a:srgbClr val="002060"/>
                </a:solidFill>
                <a:latin typeface="Arial" pitchFamily="34" charset="0"/>
                <a:cs typeface="Arial" pitchFamily="34" charset="0"/>
              </a:rPr>
              <a:t>Forms</a:t>
            </a:r>
            <a:r>
              <a:rPr lang="en-US" sz="1200" dirty="0">
                <a:solidFill>
                  <a:srgbClr val="002060"/>
                </a:solidFill>
                <a:latin typeface="Arial" pitchFamily="34" charset="0"/>
                <a:cs typeface="Arial" pitchFamily="34" charset="0"/>
              </a:rPr>
              <a:t> </a:t>
            </a:r>
            <a:r>
              <a:rPr lang="en-US" sz="1200" b="0" dirty="0">
                <a:solidFill>
                  <a:srgbClr val="002060"/>
                </a:solidFill>
                <a:latin typeface="Arial" pitchFamily="34" charset="0"/>
                <a:cs typeface="Arial" pitchFamily="34" charset="0"/>
              </a:rPr>
              <a:t>for all your ETS Business please see </a:t>
            </a:r>
            <a:r>
              <a:rPr lang="en-CA" sz="1200" b="0" dirty="0">
                <a:solidFill>
                  <a:srgbClr val="002060"/>
                </a:solidFill>
                <a:latin typeface="Arial" panose="020B0604020202020204" pitchFamily="34" charset="0"/>
                <a:cs typeface="Arial" panose="020B0604020202020204" pitchFamily="34" charset="0"/>
                <a:hlinkClick r:id="rId4"/>
              </a:rPr>
              <a:t>ETS Support and Online Learning</a:t>
            </a:r>
            <a:r>
              <a:rPr lang="en-CA" sz="1200" b="0" dirty="0">
                <a:solidFill>
                  <a:srgbClr val="002060"/>
                </a:solidFill>
                <a:latin typeface="Arial" panose="020B0604020202020204" pitchFamily="34" charset="0"/>
                <a:cs typeface="Arial" panose="020B0604020202020204" pitchFamily="34" charset="0"/>
              </a:rPr>
              <a:t>. </a:t>
            </a:r>
            <a:endParaRPr kumimoji="0" lang="en-US" sz="1200" b="0" i="0" u="none" strike="noStrike" cap="none" normalizeH="0" baseline="0" dirty="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Arial" pitchFamily="34" charset="0"/>
                <a:cs typeface="Arial" pitchFamily="34" charset="0"/>
              </a:rPr>
              <a:t>If you have any comments or questions on this training course,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Arial" pitchFamily="34" charset="0"/>
                <a:cs typeface="Arial" pitchFamily="34" charset="0"/>
              </a:rPr>
              <a:t>please </a:t>
            </a:r>
            <a:r>
              <a:rPr lang="en-US" sz="1200" b="0" dirty="0">
                <a:solidFill>
                  <a:srgbClr val="002060"/>
                </a:solidFill>
                <a:latin typeface="Arial" pitchFamily="34" charset="0"/>
                <a:cs typeface="Arial" pitchFamily="34" charset="0"/>
              </a:rPr>
              <a:t>contact</a:t>
            </a:r>
            <a:r>
              <a:rPr kumimoji="0" lang="en-US" sz="1200" b="0" i="0" u="none" strike="noStrike" cap="none" normalizeH="0" baseline="0" dirty="0">
                <a:ln>
                  <a:noFill/>
                </a:ln>
                <a:solidFill>
                  <a:srgbClr val="002060"/>
                </a:solidFill>
                <a:effectLst/>
                <a:latin typeface="Arial" pitchFamily="34" charset="0"/>
                <a:cs typeface="Arial" pitchFamily="34" charset="0"/>
              </a:rPr>
              <a:t>:</a:t>
            </a:r>
          </a:p>
        </p:txBody>
      </p:sp>
      <p:sp>
        <p:nvSpPr>
          <p:cNvPr id="7" name="Text Box 4"/>
          <p:cNvSpPr txBox="1">
            <a:spLocks noChangeArrowheads="1"/>
          </p:cNvSpPr>
          <p:nvPr/>
        </p:nvSpPr>
        <p:spPr bwMode="auto">
          <a:xfrm>
            <a:off x="1140083" y="4963081"/>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200" dirty="0">
                <a:solidFill>
                  <a:srgbClr val="002060"/>
                </a:solidFill>
                <a:latin typeface="Arial" pitchFamily="34" charset="0"/>
                <a:cs typeface="Arial" pitchFamily="34" charset="0"/>
              </a:rPr>
              <a:t>Crown Agreement Management</a:t>
            </a:r>
          </a:p>
          <a:p>
            <a:pPr>
              <a:lnSpc>
                <a:spcPts val="1600"/>
              </a:lnSpc>
              <a:spcBef>
                <a:spcPts val="81"/>
              </a:spcBef>
            </a:pPr>
            <a:r>
              <a:rPr lang="en-US" sz="1200" dirty="0">
                <a:solidFill>
                  <a:srgbClr val="002060"/>
                </a:solidFill>
                <a:latin typeface="Arial" pitchFamily="34" charset="0"/>
                <a:cs typeface="Arial" pitchFamily="34" charset="0"/>
              </a:rPr>
              <a:t>Helpdesk:  (780) 644-2300</a:t>
            </a:r>
            <a:endParaRPr lang="en-CA" sz="1200" dirty="0">
              <a:solidFill>
                <a:srgbClr val="002060"/>
              </a:solidFill>
            </a:endParaRPr>
          </a:p>
          <a:p>
            <a:pPr>
              <a:lnSpc>
                <a:spcPts val="1600"/>
              </a:lnSpc>
              <a:spcBef>
                <a:spcPts val="81"/>
              </a:spcBef>
            </a:pPr>
            <a:r>
              <a:rPr lang="en-CA" altLang="en-US" sz="1200" dirty="0">
                <a:solidFill>
                  <a:srgbClr val="002060"/>
                </a:solidFill>
                <a:latin typeface="Arial" charset="0"/>
              </a:rPr>
              <a:t>Email inquires: </a:t>
            </a:r>
            <a:r>
              <a:rPr lang="en-US" sz="1200" dirty="0">
                <a:solidFill>
                  <a:schemeClr val="tx2">
                    <a:lumMod val="75000"/>
                  </a:schemeClr>
                </a:solidFill>
                <a:latin typeface="Arial" pitchFamily="34" charset="0"/>
                <a:cs typeface="Arial" pitchFamily="34" charset="0"/>
                <a:hlinkClick r:id="rId5"/>
              </a:rPr>
              <a:t>ENERGY.Rentals@gov.ab.ca</a:t>
            </a:r>
            <a:endParaRPr lang="en-US" sz="1200" dirty="0">
              <a:solidFill>
                <a:schemeClr val="tx2">
                  <a:lumMod val="75000"/>
                </a:schemeClr>
              </a:solidFill>
              <a:latin typeface="Arial" pitchFamily="34" charset="0"/>
              <a:cs typeface="Arial" pitchFamily="34" charset="0"/>
            </a:endParaRPr>
          </a:p>
          <a:p>
            <a:pPr>
              <a:lnSpc>
                <a:spcPts val="1600"/>
              </a:lnSpc>
              <a:spcBef>
                <a:spcPts val="81"/>
              </a:spcBef>
            </a:pPr>
            <a:endParaRPr lang="en-US" sz="1400" dirty="0">
              <a:solidFill>
                <a:schemeClr val="tx2">
                  <a:lumMod val="75000"/>
                </a:schemeClr>
              </a:solidFill>
              <a:latin typeface="Arial" pitchFamily="34" charset="0"/>
              <a:cs typeface="Arial" pitchFamily="34" charset="0"/>
            </a:endParaRPr>
          </a:p>
          <a:p>
            <a:pPr>
              <a:lnSpc>
                <a:spcPts val="1600"/>
              </a:lnSpc>
              <a:spcBef>
                <a:spcPts val="81"/>
              </a:spcBef>
            </a:pP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extLst>
      <p:ext uri="{BB962C8B-B14F-4D97-AF65-F5344CB8AC3E}">
        <p14:creationId xmlns:p14="http://schemas.microsoft.com/office/powerpoint/2010/main" val="127410468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01" y="1175266"/>
            <a:ext cx="2232248" cy="508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836712"/>
            <a:ext cx="3682328"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Rental Reinstatement - Introduction</a:t>
            </a:r>
            <a:endParaRPr lang="en-CA" sz="1600" dirty="0">
              <a:latin typeface="Arial" panose="020B0604020202020204" pitchFamily="34" charset="0"/>
              <a:cs typeface="Arial" panose="020B0604020202020204" pitchFamily="34" charset="0"/>
            </a:endParaRPr>
          </a:p>
        </p:txBody>
      </p:sp>
      <p:sp>
        <p:nvSpPr>
          <p:cNvPr id="6" name="Text Placeholder 3"/>
          <p:cNvSpPr txBox="1">
            <a:spLocks/>
          </p:cNvSpPr>
          <p:nvPr/>
        </p:nvSpPr>
        <p:spPr>
          <a:xfrm>
            <a:off x="3779912" y="1628800"/>
            <a:ext cx="489654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dirty="0"/>
              <a:t>In this module, you will learn how to:</a:t>
            </a:r>
          </a:p>
          <a:p>
            <a:r>
              <a:rPr lang="en-CA" sz="1200" b="0" dirty="0"/>
              <a:t>Create and submit an Online Rental / Surrender Reinstatement request</a:t>
            </a:r>
          </a:p>
          <a:p>
            <a:r>
              <a:rPr lang="en-CA" sz="1200" b="0" dirty="0"/>
              <a:t>Cancel or withdraw an Online Rental / Surrender Reinstatement request</a:t>
            </a:r>
          </a:p>
          <a:p>
            <a:r>
              <a:rPr lang="en-CA" sz="1200" b="0" dirty="0"/>
              <a:t>Review response document(s)</a:t>
            </a:r>
          </a:p>
          <a:p>
            <a:pPr marL="0" indent="0">
              <a:buFont typeface="Arial" pitchFamily="34" charset="0"/>
              <a:buNone/>
            </a:pPr>
            <a:endParaRPr lang="en-CA" b="0" dirty="0"/>
          </a:p>
          <a:p>
            <a:pPr marL="0" indent="0">
              <a:buFont typeface="Arial" pitchFamily="34" charset="0"/>
              <a:buNone/>
            </a:pPr>
            <a:endParaRPr lang="en-CA" b="0" dirty="0"/>
          </a:p>
          <a:p>
            <a:pPr marL="0" indent="0">
              <a:buFont typeface="Arial" pitchFamily="34" charset="0"/>
              <a:buNone/>
            </a:pPr>
            <a:r>
              <a:rPr lang="en-CA" dirty="0"/>
              <a:t>Course Pre-requisites:</a:t>
            </a:r>
          </a:p>
          <a:p>
            <a:r>
              <a:rPr lang="en-CA" sz="1200" b="0" dirty="0"/>
              <a:t>Training System Overview</a:t>
            </a:r>
          </a:p>
          <a:p>
            <a:r>
              <a:rPr lang="en-CA" sz="1200" b="0" dirty="0"/>
              <a:t>ETS Account Setup and Preferences (For Site Administrators) </a:t>
            </a:r>
          </a:p>
          <a:p>
            <a:r>
              <a:rPr lang="en-US" sz="1200" b="0" dirty="0"/>
              <a:t>You must have the Creator role to create or withdraw a request</a:t>
            </a:r>
            <a:r>
              <a:rPr lang="en-CA" sz="1200" b="0" dirty="0"/>
              <a:t> and the Submitter role to submit a request.</a:t>
            </a:r>
            <a:endParaRPr lang="en-US" sz="1200" b="0" dirty="0"/>
          </a:p>
        </p:txBody>
      </p:sp>
      <p:pic>
        <p:nvPicPr>
          <p:cNvPr id="2" name="Picture 1"/>
          <p:cNvPicPr>
            <a:picLocks noChangeAspect="1"/>
          </p:cNvPicPr>
          <p:nvPr/>
        </p:nvPicPr>
        <p:blipFill>
          <a:blip r:embed="rId4"/>
          <a:stretch>
            <a:fillRect/>
          </a:stretch>
        </p:blipFill>
        <p:spPr>
          <a:xfrm>
            <a:off x="683568" y="4308375"/>
            <a:ext cx="1296144" cy="1243023"/>
          </a:xfrm>
          <a:prstGeom prst="rect">
            <a:avLst/>
          </a:prstGeom>
        </p:spPr>
      </p:pic>
    </p:spTree>
    <p:extLst>
      <p:ext uri="{BB962C8B-B14F-4D97-AF65-F5344CB8AC3E}">
        <p14:creationId xmlns:p14="http://schemas.microsoft.com/office/powerpoint/2010/main" val="270840418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80728"/>
            <a:ext cx="309634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Create - Rental Reinstatement</a:t>
            </a:r>
            <a:endParaRPr lang="en-CA" sz="1600" b="1" dirty="0">
              <a:latin typeface="Arial" panose="020B0604020202020204" pitchFamily="34" charset="0"/>
              <a:cs typeface="Arial" panose="020B0604020202020204" pitchFamily="34" charset="0"/>
            </a:endParaRPr>
          </a:p>
        </p:txBody>
      </p:sp>
      <p:sp>
        <p:nvSpPr>
          <p:cNvPr id="6" name="TextBox 5"/>
          <p:cNvSpPr txBox="1"/>
          <p:nvPr/>
        </p:nvSpPr>
        <p:spPr>
          <a:xfrm>
            <a:off x="611560" y="1319282"/>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the </a:t>
            </a:r>
            <a:r>
              <a:rPr lang="en-US" sz="1200" b="1" dirty="0">
                <a:latin typeface="Arial" panose="020B0604020202020204" pitchFamily="34" charset="0"/>
                <a:cs typeface="Arial" panose="020B0604020202020204" pitchFamily="34" charset="0"/>
              </a:rPr>
              <a:t>Rental Reinstatement </a:t>
            </a:r>
            <a:r>
              <a:rPr lang="en-US" sz="1200" dirty="0">
                <a:latin typeface="Arial" panose="020B0604020202020204" pitchFamily="34" charset="0"/>
                <a:cs typeface="Arial" panose="020B0604020202020204" pitchFamily="34" charset="0"/>
              </a:rPr>
              <a:t>node located under </a:t>
            </a:r>
            <a:r>
              <a:rPr lang="en-US" sz="1200" b="1" dirty="0">
                <a:latin typeface="Arial" panose="020B0604020202020204" pitchFamily="34" charset="0"/>
                <a:cs typeface="Arial" panose="020B0604020202020204" pitchFamily="34" charset="0"/>
              </a:rPr>
              <a:t>Agreement Management</a:t>
            </a:r>
            <a:r>
              <a:rPr lang="en-US" sz="1200" dirty="0">
                <a:latin typeface="Arial" panose="020B0604020202020204" pitchFamily="34" charset="0"/>
                <a:cs typeface="Arial" panose="020B0604020202020204" pitchFamily="34" charset="0"/>
              </a:rPr>
              <a:t>.  Complete the </a:t>
            </a:r>
            <a:r>
              <a:rPr lang="en-US" sz="1200" b="1" dirty="0">
                <a:latin typeface="Arial" panose="020B0604020202020204" pitchFamily="34" charset="0"/>
                <a:cs typeface="Arial" panose="020B0604020202020204" pitchFamily="34" charset="0"/>
              </a:rPr>
              <a:t>Company Information</a:t>
            </a:r>
            <a:r>
              <a:rPr lang="en-US" sz="1200" dirty="0">
                <a:latin typeface="Arial" panose="020B0604020202020204" pitchFamily="34" charset="0"/>
                <a:cs typeface="Arial" panose="020B0604020202020204" pitchFamily="34" charset="0"/>
              </a:rPr>
              <a:t>, check off </a:t>
            </a:r>
            <a:r>
              <a:rPr lang="en-US" sz="1200" b="1" dirty="0">
                <a:latin typeface="Arial" panose="020B0604020202020204" pitchFamily="34" charset="0"/>
                <a:cs typeface="Arial" panose="020B0604020202020204" pitchFamily="34" charset="0"/>
              </a:rPr>
              <a:t>Cheque sent concurrently</a:t>
            </a:r>
            <a:r>
              <a:rPr lang="en-US" sz="1200" dirty="0">
                <a:latin typeface="Arial" panose="020B0604020202020204" pitchFamily="34" charset="0"/>
                <a:cs typeface="Arial" panose="020B0604020202020204" pitchFamily="34" charset="0"/>
              </a:rPr>
              <a:t>, select </a:t>
            </a:r>
            <a:r>
              <a:rPr lang="en-US" sz="1200" b="1" dirty="0">
                <a:latin typeface="Arial" panose="020B0604020202020204" pitchFamily="34" charset="0"/>
                <a:cs typeface="Arial" panose="020B0604020202020204" pitchFamily="34" charset="0"/>
              </a:rPr>
              <a:t>Add Agreement</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7" name="Group 6"/>
          <p:cNvGrpSpPr/>
          <p:nvPr/>
        </p:nvGrpSpPr>
        <p:grpSpPr>
          <a:xfrm>
            <a:off x="199383" y="5879596"/>
            <a:ext cx="9117468" cy="447675"/>
            <a:chOff x="228600" y="5965825"/>
            <a:chExt cx="8544435" cy="447675"/>
          </a:xfrm>
        </p:grpSpPr>
        <p:sp>
          <p:nvSpPr>
            <p:cNvPr id="8" name="Rectangle 7"/>
            <p:cNvSpPr>
              <a:spLocks noChangeArrowheads="1"/>
            </p:cNvSpPr>
            <p:nvPr/>
          </p:nvSpPr>
          <p:spPr bwMode="auto">
            <a:xfrm>
              <a:off x="614872" y="5965825"/>
              <a:ext cx="8158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Arial" panose="020B0604020202020204" pitchFamily="34" charset="0"/>
                  <a:cs typeface="Arial" panose="020B0604020202020204" pitchFamily="34" charset="0"/>
                </a:rPr>
                <a:t>Ensure you check off, that payment has been sent concurrently with this request.  You will not be able to submit the request unless you recognize payment being sent. We can not complete the process until the request document and funds have been received. </a:t>
              </a:r>
              <a:endParaRPr lang="en-CA" altLang="en-US" sz="11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2113704" y="1906946"/>
            <a:ext cx="6023772" cy="3983667"/>
            <a:chOff x="1577322" y="1984867"/>
            <a:chExt cx="6023772" cy="3983667"/>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430" y="1984867"/>
              <a:ext cx="4045140" cy="398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1577322" y="2777375"/>
              <a:ext cx="6023772" cy="2380834"/>
              <a:chOff x="1577322" y="2777375"/>
              <a:chExt cx="6023772" cy="2380834"/>
            </a:xfrm>
          </p:grpSpPr>
          <p:sp>
            <p:nvSpPr>
              <p:cNvPr id="11" name="Rectangle 10"/>
              <p:cNvSpPr/>
              <p:nvPr/>
            </p:nvSpPr>
            <p:spPr>
              <a:xfrm>
                <a:off x="4644008" y="2951232"/>
                <a:ext cx="1440160" cy="45719"/>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4572000" y="2881758"/>
                <a:ext cx="864096"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9" name="Left Brace 18"/>
              <p:cNvSpPr/>
              <p:nvPr/>
            </p:nvSpPr>
            <p:spPr>
              <a:xfrm>
                <a:off x="3639431" y="2977330"/>
                <a:ext cx="360040" cy="1102981"/>
              </a:xfrm>
              <a:prstGeom prst="leftBrace">
                <a:avLst>
                  <a:gd name="adj1" fmla="val 54629"/>
                  <a:gd name="adj2" fmla="val 49136"/>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Rounded Rectangular Callout 19"/>
              <p:cNvSpPr/>
              <p:nvPr/>
            </p:nvSpPr>
            <p:spPr>
              <a:xfrm>
                <a:off x="2411760" y="2778392"/>
                <a:ext cx="936104" cy="576064"/>
              </a:xfrm>
              <a:prstGeom prst="wedgeRoundRectCallout">
                <a:avLst>
                  <a:gd name="adj1" fmla="val 77056"/>
                  <a:gd name="adj2" fmla="val 7847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ed Rectangular Callout 21"/>
              <p:cNvSpPr/>
              <p:nvPr/>
            </p:nvSpPr>
            <p:spPr>
              <a:xfrm>
                <a:off x="6594569" y="4581128"/>
                <a:ext cx="932931" cy="540568"/>
              </a:xfrm>
              <a:prstGeom prst="wedgeRoundRectCallout">
                <a:avLst>
                  <a:gd name="adj1" fmla="val -251980"/>
                  <a:gd name="adj2" fmla="val 10812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6520974" y="4581128"/>
                <a:ext cx="1080120"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2. Check off </a:t>
                </a:r>
                <a:r>
                  <a:rPr lang="en-US" sz="1050" b="1" dirty="0">
                    <a:latin typeface="Arial" panose="020B0604020202020204" pitchFamily="34" charset="0"/>
                    <a:cs typeface="Arial" panose="020B0604020202020204" pitchFamily="34" charset="0"/>
                  </a:rPr>
                  <a:t>Cheque Sent Concurrently</a:t>
                </a:r>
                <a:endParaRPr lang="en-CA" sz="1050" b="1" dirty="0">
                  <a:latin typeface="Arial" panose="020B0604020202020204" pitchFamily="34" charset="0"/>
                  <a:cs typeface="Arial" panose="020B0604020202020204" pitchFamily="34" charset="0"/>
                </a:endParaRPr>
              </a:p>
            </p:txBody>
          </p:sp>
          <p:sp>
            <p:nvSpPr>
              <p:cNvPr id="24" name="TextBox 23"/>
              <p:cNvSpPr txBox="1"/>
              <p:nvPr/>
            </p:nvSpPr>
            <p:spPr>
              <a:xfrm>
                <a:off x="2267744" y="2777375"/>
                <a:ext cx="1224136"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1. Complete </a:t>
                </a:r>
                <a:r>
                  <a:rPr lang="en-US" sz="1000" b="1" dirty="0">
                    <a:latin typeface="Arial" panose="020B0604020202020204" pitchFamily="34" charset="0"/>
                    <a:cs typeface="Arial" panose="020B0604020202020204" pitchFamily="34" charset="0"/>
                  </a:rPr>
                  <a:t>Company Information </a:t>
                </a:r>
                <a:endParaRPr lang="en-CA" sz="1000" b="1" dirty="0">
                  <a:latin typeface="Arial" panose="020B0604020202020204" pitchFamily="34" charset="0"/>
                  <a:cs typeface="Arial" panose="020B0604020202020204" pitchFamily="34" charset="0"/>
                </a:endParaRPr>
              </a:p>
            </p:txBody>
          </p:sp>
          <p:sp>
            <p:nvSpPr>
              <p:cNvPr id="25" name="Rounded Rectangular Callout 24"/>
              <p:cNvSpPr/>
              <p:nvPr/>
            </p:nvSpPr>
            <p:spPr>
              <a:xfrm>
                <a:off x="1757342" y="3980311"/>
                <a:ext cx="792088" cy="500817"/>
              </a:xfrm>
              <a:prstGeom prst="wedgeRoundRectCallout">
                <a:avLst>
                  <a:gd name="adj1" fmla="val 264164"/>
                  <a:gd name="adj2" fmla="val 14237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577322" y="4030664"/>
                <a:ext cx="11521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3. Select </a:t>
                </a:r>
                <a:r>
                  <a:rPr lang="en-US" sz="1000" b="1" dirty="0">
                    <a:latin typeface="Arial" panose="020B0604020202020204" pitchFamily="34" charset="0"/>
                    <a:cs typeface="Arial" panose="020B0604020202020204" pitchFamily="34" charset="0"/>
                  </a:rPr>
                  <a:t>Add Agreement</a:t>
                </a:r>
                <a:endParaRPr lang="en-CA" sz="1000" b="1" dirty="0">
                  <a:latin typeface="Arial" panose="020B0604020202020204" pitchFamily="34" charset="0"/>
                  <a:cs typeface="Arial" panose="020B0604020202020204" pitchFamily="34" charset="0"/>
                </a:endParaRPr>
              </a:p>
            </p:txBody>
          </p:sp>
        </p:grpSp>
      </p:gr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99" y="1780947"/>
            <a:ext cx="1656184" cy="377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stretch>
            <a:fillRect/>
          </a:stretch>
        </p:blipFill>
        <p:spPr>
          <a:xfrm>
            <a:off x="692247" y="4152798"/>
            <a:ext cx="1161905" cy="1114286"/>
          </a:xfrm>
          <a:prstGeom prst="rect">
            <a:avLst/>
          </a:prstGeom>
        </p:spPr>
      </p:pic>
    </p:spTree>
    <p:extLst>
      <p:ext uri="{BB962C8B-B14F-4D97-AF65-F5344CB8AC3E}">
        <p14:creationId xmlns:p14="http://schemas.microsoft.com/office/powerpoint/2010/main" val="67283693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1144588"/>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Insert in the </a:t>
            </a:r>
            <a:r>
              <a:rPr lang="en-US" sz="1200" b="1" dirty="0">
                <a:latin typeface="Arial" panose="020B0604020202020204" pitchFamily="34" charset="0"/>
                <a:cs typeface="Arial" panose="020B0604020202020204" pitchFamily="34" charset="0"/>
              </a:rPr>
              <a:t>PNG or Geothermal Agreement Number </a:t>
            </a:r>
            <a:r>
              <a:rPr lang="en-US" sz="1200" dirty="0">
                <a:latin typeface="Arial" panose="020B0604020202020204" pitchFamily="34" charset="0"/>
                <a:cs typeface="Arial" panose="020B0604020202020204" pitchFamily="34" charset="0"/>
              </a:rPr>
              <a:t>in the </a:t>
            </a:r>
            <a:r>
              <a:rPr lang="en-US" sz="1200" b="1" dirty="0">
                <a:latin typeface="Arial" panose="020B0604020202020204" pitchFamily="34" charset="0"/>
                <a:cs typeface="Arial" panose="020B0604020202020204" pitchFamily="34" charset="0"/>
              </a:rPr>
              <a:t>Search Agreements </a:t>
            </a:r>
            <a:r>
              <a:rPr lang="en-US" sz="1200" dirty="0">
                <a:latin typeface="Arial" panose="020B0604020202020204" pitchFamily="34" charset="0"/>
                <a:cs typeface="Arial" panose="020B0604020202020204" pitchFamily="34" charset="0"/>
              </a:rPr>
              <a:t>screen, select </a:t>
            </a:r>
            <a:r>
              <a:rPr lang="en-US" sz="1200" b="1" dirty="0">
                <a:latin typeface="Arial" panose="020B0604020202020204" pitchFamily="34" charset="0"/>
                <a:cs typeface="Arial" panose="020B0604020202020204" pitchFamily="34" charset="0"/>
              </a:rPr>
              <a:t>Search</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Agreements Found </a:t>
            </a:r>
            <a:r>
              <a:rPr lang="en-US" sz="1200" dirty="0">
                <a:latin typeface="Arial" panose="020B0604020202020204" pitchFamily="34" charset="0"/>
                <a:cs typeface="Arial" panose="020B0604020202020204" pitchFamily="34" charset="0"/>
              </a:rPr>
              <a:t>screen will populate with the requested agreement number.  Select the Agreement Number </a:t>
            </a:r>
            <a:r>
              <a:rPr lang="en-US" sz="1200" b="1" dirty="0">
                <a:latin typeface="Arial" panose="020B0604020202020204" pitchFamily="34" charset="0"/>
                <a:cs typeface="Arial" panose="020B0604020202020204" pitchFamily="34" charset="0"/>
              </a:rPr>
              <a:t>Check Box</a:t>
            </a:r>
            <a:r>
              <a:rPr lang="en-US" sz="1200" dirty="0">
                <a:latin typeface="Arial" panose="020B0604020202020204" pitchFamily="34" charset="0"/>
                <a:cs typeface="Arial" panose="020B0604020202020204" pitchFamily="34" charset="0"/>
              </a:rPr>
              <a:t>, then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20" name="Group 19"/>
          <p:cNvGrpSpPr/>
          <p:nvPr/>
        </p:nvGrpSpPr>
        <p:grpSpPr>
          <a:xfrm>
            <a:off x="107504" y="2311549"/>
            <a:ext cx="8855330" cy="3679550"/>
            <a:chOff x="107504" y="2311549"/>
            <a:chExt cx="8855330" cy="36795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311549"/>
              <a:ext cx="3816424" cy="36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492896"/>
              <a:ext cx="2552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107504" y="2431921"/>
              <a:ext cx="936104" cy="688509"/>
            </a:xfrm>
            <a:prstGeom prst="wedgeRoundRectCallout">
              <a:avLst>
                <a:gd name="adj1" fmla="val 154180"/>
                <a:gd name="adj2" fmla="val 17934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25506" y="2392440"/>
              <a:ext cx="918102" cy="707886"/>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a:t>
              </a:r>
              <a:r>
                <a:rPr lang="en-US" sz="1000"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Insert</a:t>
              </a:r>
              <a:r>
                <a:rPr lang="en-US" sz="1000"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PNG Agreement Number</a:t>
              </a:r>
              <a:endParaRPr lang="en-CA" sz="1000" b="1" dirty="0">
                <a:latin typeface="Arial" panose="020B0604020202020204" pitchFamily="34" charset="0"/>
                <a:cs typeface="Arial" panose="020B0604020202020204" pitchFamily="34" charset="0"/>
              </a:endParaRPr>
            </a:p>
          </p:txBody>
        </p:sp>
        <p:sp>
          <p:nvSpPr>
            <p:cNvPr id="8" name="Rounded Rectangular Callout 7"/>
            <p:cNvSpPr/>
            <p:nvPr/>
          </p:nvSpPr>
          <p:spPr>
            <a:xfrm>
              <a:off x="116504" y="4152093"/>
              <a:ext cx="918103" cy="493023"/>
            </a:xfrm>
            <a:prstGeom prst="wedgeRoundRectCallout">
              <a:avLst>
                <a:gd name="adj1" fmla="val 92112"/>
                <a:gd name="adj2" fmla="val 16968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22492" y="4198549"/>
              <a:ext cx="706127"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2. Select </a:t>
              </a:r>
              <a:r>
                <a:rPr lang="en-US" sz="1000" b="1" dirty="0">
                  <a:latin typeface="Arial" panose="020B0604020202020204" pitchFamily="34" charset="0"/>
                  <a:cs typeface="Arial" panose="020B0604020202020204" pitchFamily="34" charset="0"/>
                </a:rPr>
                <a:t>Search</a:t>
              </a:r>
              <a:endParaRPr lang="en-CA" sz="1000" b="1" dirty="0">
                <a:latin typeface="Arial" panose="020B0604020202020204" pitchFamily="34" charset="0"/>
                <a:cs typeface="Arial" panose="020B0604020202020204" pitchFamily="34" charset="0"/>
              </a:endParaRPr>
            </a:p>
          </p:txBody>
        </p:sp>
        <p:sp>
          <p:nvSpPr>
            <p:cNvPr id="10" name="Rounded Rectangular Callout 9"/>
            <p:cNvSpPr/>
            <p:nvPr/>
          </p:nvSpPr>
          <p:spPr>
            <a:xfrm>
              <a:off x="4416170" y="3015647"/>
              <a:ext cx="918103" cy="493023"/>
            </a:xfrm>
            <a:prstGeom prst="wedgeRoundRectCallout">
              <a:avLst>
                <a:gd name="adj1" fmla="val -18542"/>
                <a:gd name="adj2" fmla="val 240050"/>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8316416" y="5347665"/>
              <a:ext cx="599528" cy="400109"/>
            </a:xfrm>
            <a:prstGeom prst="wedgeRoundRectCallout">
              <a:avLst>
                <a:gd name="adj1" fmla="val -424428"/>
                <a:gd name="adj2" fmla="val -20426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6192180" y="3169640"/>
              <a:ext cx="1260139" cy="66675"/>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6156176" y="3120430"/>
              <a:ext cx="1116124" cy="153888"/>
            </a:xfrm>
            <a:prstGeom prst="rect">
              <a:avLst/>
            </a:prstGeom>
            <a:noFill/>
          </p:spPr>
          <p:txBody>
            <a:bodyPr wrap="square" rtlCol="0">
              <a:spAutoFit/>
            </a:bodyPr>
            <a:lstStyle/>
            <a:p>
              <a:r>
                <a:rPr lang="en-US"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p:cNvSpPr/>
            <p:nvPr/>
          </p:nvSpPr>
          <p:spPr>
            <a:xfrm>
              <a:off x="6212634" y="4486260"/>
              <a:ext cx="1311694" cy="45719"/>
            </a:xfrm>
            <a:prstGeom prst="roundRect">
              <a:avLst/>
            </a:prstGeom>
            <a:solidFill>
              <a:srgbClr val="ECF1F8"/>
            </a:solidFill>
            <a:ln>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6134050" y="4403802"/>
              <a:ext cx="1440160" cy="184666"/>
            </a:xfrm>
            <a:prstGeom prst="rect">
              <a:avLst/>
            </a:prstGeom>
            <a:noFill/>
          </p:spPr>
          <p:txBody>
            <a:bodyPr wrap="square" rtlCol="0">
              <a:spAutoFit/>
            </a:bodyPr>
            <a:lstStyle/>
            <a:p>
              <a:r>
                <a:rPr lang="en-US" sz="600" dirty="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824028" y="4473385"/>
              <a:ext cx="324036" cy="45719"/>
            </a:xfrm>
            <a:prstGeom prst="rect">
              <a:avLst/>
            </a:prstGeom>
            <a:solidFill>
              <a:srgbClr val="E3EAF5"/>
            </a:solidFill>
            <a:ln w="9525">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4725249" y="4419300"/>
              <a:ext cx="792088"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001 0000100001</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443173" y="3062103"/>
              <a:ext cx="86409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3. Select </a:t>
              </a:r>
              <a:r>
                <a:rPr lang="en-US" sz="1000" b="1" dirty="0">
                  <a:latin typeface="Arial" panose="020B0604020202020204" pitchFamily="34" charset="0"/>
                  <a:cs typeface="Arial" panose="020B0604020202020204" pitchFamily="34" charset="0"/>
                </a:rPr>
                <a:t>Check Box</a:t>
              </a:r>
              <a:endParaRPr lang="en-CA" sz="1000" b="1" dirty="0">
                <a:latin typeface="Arial" panose="020B0604020202020204" pitchFamily="34" charset="0"/>
                <a:cs typeface="Arial" panose="020B0604020202020204" pitchFamily="34" charset="0"/>
              </a:endParaRPr>
            </a:p>
          </p:txBody>
        </p:sp>
        <p:sp>
          <p:nvSpPr>
            <p:cNvPr id="19" name="TextBox 18"/>
            <p:cNvSpPr txBox="1"/>
            <p:nvPr/>
          </p:nvSpPr>
          <p:spPr>
            <a:xfrm>
              <a:off x="8269525" y="5347664"/>
              <a:ext cx="69330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4. Select </a:t>
              </a:r>
              <a:r>
                <a:rPr lang="en-US" sz="1000" b="1" dirty="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945714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269" y="1521953"/>
            <a:ext cx="4690083" cy="482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0900"/>
            <a:ext cx="2016224" cy="45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821422"/>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selecting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you will be taken back to the </a:t>
            </a:r>
            <a:r>
              <a:rPr lang="en-US" sz="1200" b="1" dirty="0">
                <a:latin typeface="Arial" panose="020B0604020202020204" pitchFamily="34" charset="0"/>
                <a:cs typeface="Arial" panose="020B0604020202020204" pitchFamily="34" charset="0"/>
              </a:rPr>
              <a:t>Rental Reinstatement Administration Information </a:t>
            </a:r>
            <a:r>
              <a:rPr lang="en-US" sz="1200" dirty="0">
                <a:latin typeface="Arial" panose="020B0604020202020204" pitchFamily="34" charset="0"/>
                <a:cs typeface="Arial" panose="020B0604020202020204" pitchFamily="34" charset="0"/>
              </a:rPr>
              <a:t>screen.  The screen status will be updated to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Attach your reinstatement request letter which outlines your rational for requesting the reinstatement. Select </a:t>
            </a:r>
            <a:r>
              <a:rPr lang="en-US" sz="1200" b="1" dirty="0">
                <a:latin typeface="Arial" panose="020B0604020202020204" pitchFamily="34" charset="0"/>
                <a:cs typeface="Arial" panose="020B0604020202020204" pitchFamily="34" charset="0"/>
              </a:rPr>
              <a:t>Browse</a:t>
            </a:r>
            <a:r>
              <a:rPr lang="en-US" sz="1200" dirty="0">
                <a:latin typeface="Arial" panose="020B0604020202020204" pitchFamily="34" charset="0"/>
                <a:cs typeface="Arial" panose="020B0604020202020204" pitchFamily="34" charset="0"/>
              </a:rPr>
              <a:t> and upload your document </a:t>
            </a:r>
            <a:endParaRPr lang="en-CA" sz="1200" dirty="0">
              <a:latin typeface="Arial" panose="020B0604020202020204" pitchFamily="34" charset="0"/>
              <a:cs typeface="Arial" panose="020B0604020202020204" pitchFamily="34" charset="0"/>
            </a:endParaRPr>
          </a:p>
        </p:txBody>
      </p:sp>
      <p:sp>
        <p:nvSpPr>
          <p:cNvPr id="2" name="Rectangle 1"/>
          <p:cNvSpPr/>
          <p:nvPr/>
        </p:nvSpPr>
        <p:spPr>
          <a:xfrm>
            <a:off x="5508104" y="2564904"/>
            <a:ext cx="1512168"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5436096" y="2516269"/>
            <a:ext cx="648072" cy="169277"/>
          </a:xfrm>
          <a:prstGeom prst="rect">
            <a:avLst/>
          </a:prstGeom>
          <a:noFill/>
        </p:spPr>
        <p:txBody>
          <a:bodyPr wrap="square" rtlCol="0">
            <a:spAutoFit/>
          </a:bodyPr>
          <a:lstStyle/>
          <a:p>
            <a:r>
              <a:rPr lang="en-US" sz="500" dirty="0"/>
              <a:t>ABC Company</a:t>
            </a:r>
            <a:endParaRPr lang="en-CA" sz="500" dirty="0"/>
          </a:p>
        </p:txBody>
      </p:sp>
      <p:sp>
        <p:nvSpPr>
          <p:cNvPr id="7" name="Rectangle 6"/>
          <p:cNvSpPr/>
          <p:nvPr/>
        </p:nvSpPr>
        <p:spPr>
          <a:xfrm>
            <a:off x="4932040" y="4768555"/>
            <a:ext cx="1512168" cy="108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49738" y="4722534"/>
            <a:ext cx="1656184" cy="200055"/>
          </a:xfrm>
          <a:prstGeom prst="rect">
            <a:avLst/>
          </a:prstGeom>
          <a:noFill/>
        </p:spPr>
        <p:txBody>
          <a:bodyPr wrap="square" rtlCol="0">
            <a:spAutoFit/>
          </a:bodyPr>
          <a:lstStyle/>
          <a:p>
            <a:r>
              <a:rPr lang="en-US" sz="700" dirty="0"/>
              <a:t>ABC Company</a:t>
            </a:r>
            <a:endParaRPr lang="en-CA" sz="700" dirty="0"/>
          </a:p>
        </p:txBody>
      </p:sp>
      <p:sp>
        <p:nvSpPr>
          <p:cNvPr id="9" name="Rectangle 8"/>
          <p:cNvSpPr/>
          <p:nvPr/>
        </p:nvSpPr>
        <p:spPr>
          <a:xfrm>
            <a:off x="3178326" y="4768555"/>
            <a:ext cx="385561" cy="10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92340" y="4737922"/>
            <a:ext cx="648072" cy="169277"/>
          </a:xfrm>
          <a:prstGeom prst="rect">
            <a:avLst/>
          </a:prstGeom>
          <a:noFill/>
        </p:spPr>
        <p:txBody>
          <a:bodyPr wrap="square" rtlCol="0">
            <a:spAutoFit/>
          </a:bodyPr>
          <a:lstStyle/>
          <a:p>
            <a:r>
              <a:rPr lang="en-US" sz="500" dirty="0"/>
              <a:t>001 0000100001</a:t>
            </a:r>
            <a:endParaRPr lang="en-CA" sz="500" dirty="0"/>
          </a:p>
        </p:txBody>
      </p:sp>
      <p:sp>
        <p:nvSpPr>
          <p:cNvPr id="11" name="Rectangle 10"/>
          <p:cNvSpPr/>
          <p:nvPr/>
        </p:nvSpPr>
        <p:spPr>
          <a:xfrm>
            <a:off x="3092340" y="1844824"/>
            <a:ext cx="10476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884368" y="4077072"/>
            <a:ext cx="720080" cy="504056"/>
          </a:xfrm>
          <a:prstGeom prst="wedgeRoundRectCallout">
            <a:avLst>
              <a:gd name="adj1" fmla="val -194939"/>
              <a:gd name="adj2" fmla="val 22918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812360" y="4098267"/>
            <a:ext cx="86409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Browse</a:t>
            </a:r>
            <a:endParaRPr lang="en-CA" sz="1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996640" y="2918416"/>
            <a:ext cx="1150720" cy="1021168"/>
          </a:xfrm>
          <a:prstGeom prst="rect">
            <a:avLst/>
          </a:prstGeom>
        </p:spPr>
      </p:pic>
      <p:pic>
        <p:nvPicPr>
          <p:cNvPr id="15" name="Picture 14"/>
          <p:cNvPicPr>
            <a:picLocks noChangeAspect="1"/>
          </p:cNvPicPr>
          <p:nvPr/>
        </p:nvPicPr>
        <p:blipFill>
          <a:blip r:embed="rId5"/>
          <a:stretch>
            <a:fillRect/>
          </a:stretch>
        </p:blipFill>
        <p:spPr>
          <a:xfrm>
            <a:off x="696005" y="4261714"/>
            <a:ext cx="1161905" cy="1114286"/>
          </a:xfrm>
          <a:prstGeom prst="rect">
            <a:avLst/>
          </a:prstGeom>
        </p:spPr>
      </p:pic>
    </p:spTree>
    <p:extLst>
      <p:ext uri="{BB962C8B-B14F-4D97-AF65-F5344CB8AC3E}">
        <p14:creationId xmlns:p14="http://schemas.microsoft.com/office/powerpoint/2010/main" val="56030098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48" y="1556792"/>
            <a:ext cx="4631532" cy="48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986244"/>
            <a:ext cx="79928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and then </a:t>
            </a:r>
            <a:r>
              <a:rPr lang="en-US" sz="1200" b="1" dirty="0">
                <a:latin typeface="Arial" panose="020B0604020202020204" pitchFamily="34" charset="0"/>
                <a:cs typeface="Arial" panose="020B0604020202020204" pitchFamily="34" charset="0"/>
              </a:rPr>
              <a:t>Submit</a:t>
            </a:r>
            <a:r>
              <a:rPr lang="en-US" sz="1200" dirty="0">
                <a:latin typeface="Arial" panose="020B0604020202020204" pitchFamily="34" charset="0"/>
                <a:cs typeface="Arial" panose="020B0604020202020204" pitchFamily="34" charset="0"/>
              </a:rPr>
              <a:t>.  </a:t>
            </a:r>
            <a:endParaRPr lang="en-CA" sz="1200" b="1" dirty="0">
              <a:latin typeface="Arial" panose="020B0604020202020204" pitchFamily="34" charset="0"/>
              <a:cs typeface="Arial" panose="020B0604020202020204" pitchFamily="34" charset="0"/>
            </a:endParaRPr>
          </a:p>
        </p:txBody>
      </p:sp>
      <p:sp>
        <p:nvSpPr>
          <p:cNvPr id="3" name="Rectangle 2"/>
          <p:cNvSpPr/>
          <p:nvPr/>
        </p:nvSpPr>
        <p:spPr>
          <a:xfrm>
            <a:off x="3779912" y="1556792"/>
            <a:ext cx="20162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860032" y="2672916"/>
            <a:ext cx="1584176" cy="45719"/>
          </a:xfrm>
          <a:prstGeom prst="rect">
            <a:avLst/>
          </a:prstGeom>
          <a:solidFill>
            <a:srgbClr val="E3EAF5"/>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35252" y="2603442"/>
            <a:ext cx="1080120"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283968" y="4908474"/>
            <a:ext cx="1512168" cy="17670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267498" y="4885128"/>
            <a:ext cx="936104" cy="200055"/>
          </a:xfrm>
          <a:prstGeom prst="rect">
            <a:avLst/>
          </a:prstGeom>
          <a:noFill/>
        </p:spPr>
        <p:txBody>
          <a:bodyPr wrap="square" rtlCol="0">
            <a:spAutoFit/>
          </a:bodyPr>
          <a:lstStyle/>
          <a:p>
            <a:r>
              <a:rPr lang="en-US" sz="700" dirty="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7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577827" y="4908474"/>
            <a:ext cx="432048" cy="8835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483768" y="4885128"/>
            <a:ext cx="648072" cy="153888"/>
          </a:xfrm>
          <a:prstGeom prst="rect">
            <a:avLst/>
          </a:prstGeom>
          <a:noFill/>
        </p:spPr>
        <p:txBody>
          <a:bodyPr wrap="square" rtlCol="0">
            <a:spAutoFit/>
          </a:bodyPr>
          <a:lstStyle/>
          <a:p>
            <a:r>
              <a:rPr lang="en-US" sz="400" dirty="0">
                <a:solidFill>
                  <a:srgbClr val="585858"/>
                </a:solidFill>
                <a:latin typeface="Verdana" panose="020B0604030504040204" pitchFamily="34" charset="0"/>
                <a:ea typeface="Verdana" panose="020B0604030504040204" pitchFamily="34" charset="0"/>
                <a:cs typeface="Verdana" panose="020B0604030504040204" pitchFamily="34" charset="0"/>
              </a:rPr>
              <a:t>001 0000100001</a:t>
            </a:r>
            <a:endParaRPr lang="en-CA" sz="4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ular Callout 9"/>
          <p:cNvSpPr/>
          <p:nvPr/>
        </p:nvSpPr>
        <p:spPr>
          <a:xfrm>
            <a:off x="7185892" y="4592740"/>
            <a:ext cx="698475" cy="400110"/>
          </a:xfrm>
          <a:prstGeom prst="wedgeRoundRectCallout">
            <a:avLst>
              <a:gd name="adj1" fmla="val -397401"/>
              <a:gd name="adj2" fmla="val 37190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1547664" y="4612813"/>
            <a:ext cx="576064" cy="426202"/>
          </a:xfrm>
          <a:prstGeom prst="wedgeRoundRectCallout">
            <a:avLst>
              <a:gd name="adj1" fmla="val 313518"/>
              <a:gd name="adj2" fmla="val 33638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7185893" y="4592740"/>
            <a:ext cx="698475"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Save</a:t>
            </a:r>
            <a:endParaRPr lang="en-CA" sz="1000" b="1" dirty="0">
              <a:latin typeface="Arial" panose="020B0604020202020204" pitchFamily="34" charset="0"/>
              <a:cs typeface="Arial" panose="020B0604020202020204" pitchFamily="34" charset="0"/>
            </a:endParaRPr>
          </a:p>
        </p:txBody>
      </p:sp>
      <p:sp>
        <p:nvSpPr>
          <p:cNvPr id="14" name="TextBox 13"/>
          <p:cNvSpPr txBox="1"/>
          <p:nvPr/>
        </p:nvSpPr>
        <p:spPr>
          <a:xfrm>
            <a:off x="1475656" y="4625859"/>
            <a:ext cx="72008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2. Select </a:t>
            </a:r>
            <a:r>
              <a:rPr lang="en-US" sz="1000" b="1" dirty="0">
                <a:latin typeface="Arial" panose="020B0604020202020204" pitchFamily="34" charset="0"/>
                <a:cs typeface="Arial" panose="020B0604020202020204" pitchFamily="34" charset="0"/>
              </a:rPr>
              <a:t>Submit</a:t>
            </a:r>
            <a:endParaRPr lang="en-CA" sz="1000" b="1" dirty="0">
              <a:latin typeface="Arial" panose="020B0604020202020204" pitchFamily="34" charset="0"/>
              <a:cs typeface="Arial" panose="020B0604020202020204" pitchFamily="34" charset="0"/>
            </a:endParaRPr>
          </a:p>
        </p:txBody>
      </p:sp>
      <p:sp>
        <p:nvSpPr>
          <p:cNvPr id="12" name="Rectangle 11"/>
          <p:cNvSpPr/>
          <p:nvPr/>
        </p:nvSpPr>
        <p:spPr>
          <a:xfrm>
            <a:off x="5868144" y="4937737"/>
            <a:ext cx="432048" cy="84801"/>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5872187" y="4885128"/>
            <a:ext cx="864096" cy="184666"/>
          </a:xfrm>
          <a:prstGeom prst="rect">
            <a:avLst/>
          </a:prstGeom>
          <a:noFill/>
        </p:spPr>
        <p:txBody>
          <a:bodyPr wrap="square" rtlCol="0">
            <a:spAutoFit/>
          </a:bodyPr>
          <a:lstStyle/>
          <a:p>
            <a:r>
              <a:rPr lang="en-US" sz="600" dirty="0"/>
              <a:t>1-01-001:1</a:t>
            </a:r>
            <a:endParaRPr lang="en-CA" sz="600" dirty="0"/>
          </a:p>
        </p:txBody>
      </p:sp>
      <p:sp>
        <p:nvSpPr>
          <p:cNvPr id="15" name="TextBox 14"/>
          <p:cNvSpPr txBox="1"/>
          <p:nvPr/>
        </p:nvSpPr>
        <p:spPr>
          <a:xfrm>
            <a:off x="4860032" y="2924944"/>
            <a:ext cx="1152128" cy="369332"/>
          </a:xfrm>
          <a:prstGeom prst="rect">
            <a:avLst/>
          </a:prstGeom>
          <a:noFill/>
        </p:spPr>
        <p:txBody>
          <a:bodyPr wrap="square" rtlCol="0">
            <a:spAutoFit/>
          </a:bodyPr>
          <a:lstStyle/>
          <a:p>
            <a:endParaRPr lang="en-CA" dirty="0"/>
          </a:p>
        </p:txBody>
      </p:sp>
      <p:sp>
        <p:nvSpPr>
          <p:cNvPr id="17" name="TextBox 16"/>
          <p:cNvSpPr txBox="1"/>
          <p:nvPr/>
        </p:nvSpPr>
        <p:spPr>
          <a:xfrm>
            <a:off x="4787378" y="2850812"/>
            <a:ext cx="1008112" cy="200055"/>
          </a:xfrm>
          <a:prstGeom prst="rect">
            <a:avLst/>
          </a:prstGeom>
          <a:noFill/>
        </p:spPr>
        <p:txBody>
          <a:bodyPr wrap="square" rtlCol="0">
            <a:spAutoFit/>
          </a:bodyPr>
          <a:lstStyle/>
          <a:p>
            <a:r>
              <a:rPr lang="en-US" sz="700" dirty="0">
                <a:solidFill>
                  <a:schemeClr val="bg1">
                    <a:lumMod val="50000"/>
                  </a:schemeClr>
                </a:solidFill>
              </a:rPr>
              <a:t>M1234</a:t>
            </a:r>
            <a:endParaRPr lang="en-CA" sz="700" dirty="0">
              <a:solidFill>
                <a:schemeClr val="bg1">
                  <a:lumMod val="50000"/>
                </a:schemeClr>
              </a:solidFill>
            </a:endParaRPr>
          </a:p>
        </p:txBody>
      </p:sp>
    </p:spTree>
    <p:extLst>
      <p:ext uri="{BB962C8B-B14F-4D97-AF65-F5344CB8AC3E}">
        <p14:creationId xmlns:p14="http://schemas.microsoft.com/office/powerpoint/2010/main" val="117109401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684379"/>
            <a:ext cx="4392488" cy="462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3767" y="908720"/>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Message Box </a:t>
            </a:r>
            <a:r>
              <a:rPr lang="en-US" sz="1200" dirty="0">
                <a:latin typeface="Arial" panose="020B0604020202020204" pitchFamily="34" charset="0"/>
                <a:cs typeface="Arial" panose="020B0604020202020204" pitchFamily="34" charset="0"/>
              </a:rPr>
              <a:t>will populate asking </a:t>
            </a:r>
            <a:r>
              <a:rPr lang="en-US" sz="1200" b="1" dirty="0">
                <a:latin typeface="Arial" panose="020B0604020202020204" pitchFamily="34" charset="0"/>
                <a:cs typeface="Arial" panose="020B0604020202020204" pitchFamily="34" charset="0"/>
              </a:rPr>
              <a:t>if you are sure you want to Submit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Rental /Surrender Reinstatement Application</a:t>
            </a:r>
            <a:r>
              <a:rPr lang="en-US" sz="1200" dirty="0">
                <a:latin typeface="Arial" panose="020B0604020202020204" pitchFamily="34" charset="0"/>
                <a:cs typeface="Arial" panose="020B0604020202020204" pitchFamily="34" charset="0"/>
              </a:rPr>
              <a:t>,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 name="Rounded Rectangular Callout 2"/>
          <p:cNvSpPr/>
          <p:nvPr/>
        </p:nvSpPr>
        <p:spPr>
          <a:xfrm>
            <a:off x="1259632" y="3576182"/>
            <a:ext cx="576064" cy="400111"/>
          </a:xfrm>
          <a:prstGeom prst="wedgeRoundRectCallout">
            <a:avLst>
              <a:gd name="adj1" fmla="val 397951"/>
              <a:gd name="adj2" fmla="val 13057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115616" y="3576183"/>
            <a:ext cx="86409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sp>
        <p:nvSpPr>
          <p:cNvPr id="5" name="Rectangle 4"/>
          <p:cNvSpPr/>
          <p:nvPr/>
        </p:nvSpPr>
        <p:spPr>
          <a:xfrm>
            <a:off x="4644008" y="2708920"/>
            <a:ext cx="1512168"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58567" y="2663296"/>
            <a:ext cx="1008112"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139952" y="4869160"/>
            <a:ext cx="136815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070151" y="4848835"/>
            <a:ext cx="1008112"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483768" y="486916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2375756" y="4864224"/>
            <a:ext cx="684076" cy="138499"/>
          </a:xfrm>
          <a:prstGeom prst="rect">
            <a:avLst/>
          </a:prstGeom>
          <a:noFill/>
        </p:spPr>
        <p:txBody>
          <a:bodyPr wrap="square" rtlCol="0">
            <a:spAutoFit/>
          </a:bodyPr>
          <a:lstStyle/>
          <a:p>
            <a:r>
              <a:rPr lang="en-US"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5580112" y="4861917"/>
            <a:ext cx="445481" cy="148952"/>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38848" y="4819256"/>
            <a:ext cx="577402" cy="200055"/>
          </a:xfrm>
          <a:prstGeom prst="rect">
            <a:avLst/>
          </a:prstGeom>
        </p:spPr>
        <p:txBody>
          <a:bodyPr wrap="none">
            <a:spAutoFit/>
          </a:bodyPr>
          <a:lstStyle/>
          <a:p>
            <a:r>
              <a:rPr lang="en-US" sz="700" dirty="0"/>
              <a:t>1-01-001:1</a:t>
            </a:r>
            <a:endParaRPr lang="en-CA" sz="700" dirty="0"/>
          </a:p>
        </p:txBody>
      </p:sp>
    </p:spTree>
    <p:extLst>
      <p:ext uri="{BB962C8B-B14F-4D97-AF65-F5344CB8AC3E}">
        <p14:creationId xmlns:p14="http://schemas.microsoft.com/office/powerpoint/2010/main" val="10517209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569287"/>
            <a:ext cx="4392488" cy="47530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5536" y="836712"/>
            <a:ext cx="820891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submitting your 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change to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the bottom of the screen you have a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Close</a:t>
            </a:r>
            <a:r>
              <a:rPr lang="en-US" sz="1200" dirty="0">
                <a:latin typeface="Arial" panose="020B0604020202020204" pitchFamily="34" charset="0"/>
                <a:cs typeface="Arial" panose="020B0604020202020204" pitchFamily="34" charset="0"/>
              </a:rPr>
              <a:t> and a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Button </a:t>
            </a:r>
            <a:r>
              <a:rPr lang="en-US" sz="1200" dirty="0">
                <a:latin typeface="Arial" panose="020B0604020202020204" pitchFamily="34" charset="0"/>
                <a:cs typeface="Arial" panose="020B0604020202020204" pitchFamily="34" charset="0"/>
              </a:rPr>
              <a:t>  is now available.  </a:t>
            </a:r>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3563888" y="5949280"/>
            <a:ext cx="20162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644008" y="2601300"/>
            <a:ext cx="1512168"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531826"/>
            <a:ext cx="1152128"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080594" y="4725144"/>
            <a:ext cx="1440160"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1743" y="4704819"/>
            <a:ext cx="936104"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483768" y="4752652"/>
            <a:ext cx="360040"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375756" y="4736242"/>
            <a:ext cx="648072" cy="138499"/>
          </a:xfrm>
          <a:prstGeom prst="rect">
            <a:avLst/>
          </a:prstGeom>
          <a:noFill/>
        </p:spPr>
        <p:txBody>
          <a:bodyPr wrap="square" rtlCol="0">
            <a:spAutoFit/>
          </a:bodyPr>
          <a:lstStyle/>
          <a:p>
            <a:r>
              <a:rPr lang="en-US"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5-Point Star 9"/>
          <p:cNvSpPr/>
          <p:nvPr/>
        </p:nvSpPr>
        <p:spPr>
          <a:xfrm>
            <a:off x="4355976" y="6021288"/>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5-Point Star 11"/>
          <p:cNvSpPr/>
          <p:nvPr/>
        </p:nvSpPr>
        <p:spPr>
          <a:xfrm>
            <a:off x="2615404" y="1124744"/>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80112" y="4736242"/>
            <a:ext cx="432048" cy="132918"/>
          </a:xfrm>
          <a:prstGeom prst="rect">
            <a:avLst/>
          </a:prstGeom>
          <a:solidFill>
            <a:schemeClr val="bg1"/>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5580112" y="4710368"/>
            <a:ext cx="522900" cy="184666"/>
          </a:xfrm>
          <a:prstGeom prst="rect">
            <a:avLst/>
          </a:prstGeom>
        </p:spPr>
        <p:txBody>
          <a:bodyPr wrap="none">
            <a:spAutoFit/>
          </a:bodyPr>
          <a:lstStyle/>
          <a:p>
            <a:r>
              <a:rPr lang="en-US" sz="600" dirty="0"/>
              <a:t>1-01-001:1</a:t>
            </a:r>
            <a:endParaRPr lang="en-CA" sz="600" dirty="0"/>
          </a:p>
        </p:txBody>
      </p:sp>
      <p:pic>
        <p:nvPicPr>
          <p:cNvPr id="1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241" y="1563774"/>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076159" y="1484784"/>
            <a:ext cx="1528289"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Please note: By selecting the </a:t>
            </a:r>
            <a:r>
              <a:rPr lang="en-US" sz="900" b="1" dirty="0">
                <a:latin typeface="Arial" panose="020B0604020202020204" pitchFamily="34" charset="0"/>
                <a:cs typeface="Arial" panose="020B0604020202020204" pitchFamily="34" charset="0"/>
              </a:rPr>
              <a:t>Reinstatement Document </a:t>
            </a:r>
            <a:r>
              <a:rPr lang="en-US" sz="900" dirty="0">
                <a:latin typeface="Arial" panose="020B0604020202020204" pitchFamily="34" charset="0"/>
                <a:cs typeface="Arial" panose="020B0604020202020204" pitchFamily="34" charset="0"/>
              </a:rPr>
              <a:t>a PDF electronic version of your form will populate.</a:t>
            </a:r>
            <a:endParaRPr lang="en-CA" sz="900" dirty="0">
              <a:latin typeface="Arial" panose="020B0604020202020204" pitchFamily="34" charset="0"/>
              <a:cs typeface="Arial" panose="020B0604020202020204" pitchFamily="34" charset="0"/>
            </a:endParaRPr>
          </a:p>
        </p:txBody>
      </p:sp>
      <p:sp>
        <p:nvSpPr>
          <p:cNvPr id="17" name="Oval 16"/>
          <p:cNvSpPr/>
          <p:nvPr/>
        </p:nvSpPr>
        <p:spPr>
          <a:xfrm>
            <a:off x="5841562" y="1877199"/>
            <a:ext cx="926682" cy="255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710916"/>
      </p:ext>
    </p:extLst>
  </p:cSld>
  <p:clrMapOvr>
    <a:masterClrMapping/>
  </p:clrMapOvr>
  <p:transition spd="slow">
    <p:wipe dir="r"/>
  </p:transition>
</p:sld>
</file>

<file path=ppt/theme/theme1.xml><?xml version="1.0" encoding="utf-8"?>
<a:theme xmlns:a="http://schemas.openxmlformats.org/drawingml/2006/main" name="Agreement Management - Surrenders Training 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Agreement Management</Area>
    <Area_x0020_2 xmlns="1509703c-35a2-4cc5-bc03-45b4c99b43c1">Main Page</Area_x0020_2>
    <Course_x0020_Description2 xmlns="1509703c-35a2-4cc5-bc03-45b4c99b43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EADAE80C-899B-44E6-A6F3-A7FFBE1EDD4B}">
  <ds:schemaRefs>
    <ds:schemaRef ds:uri="http://purl.org/dc/elements/1.1/"/>
    <ds:schemaRef ds:uri="http://schemas.microsoft.com/office/2006/metadata/properties"/>
    <ds:schemaRef ds:uri="194dd49f-f69d-40da-a55b-35db1c49f87a"/>
    <ds:schemaRef ds:uri="http://purl.org/dc/terms/"/>
    <ds:schemaRef ds:uri="d8c13b0c-e34e-4b28-bcb2-463731fd6865"/>
    <ds:schemaRef ds:uri="http://schemas.microsoft.com/office/infopath/2007/PartnerControls"/>
    <ds:schemaRef ds:uri="http://schemas.microsoft.com/office/2006/documentManagement/types"/>
    <ds:schemaRef ds:uri="http://schemas.openxmlformats.org/package/2006/metadata/core-properties"/>
    <ds:schemaRef ds:uri="bb1d6412-9c2a-4e6a-b437-c1578de8ea05"/>
    <ds:schemaRef ds:uri="http://www.w3.org/XML/1998/namespace"/>
    <ds:schemaRef ds:uri="http://purl.org/dc/dcmitype/"/>
    <ds:schemaRef ds:uri="cd3b5d7d-85b8-485a-94e1-bd5df7614905"/>
    <ds:schemaRef ds:uri="d317fc56-cd2a-4fee-83bf-2acf5d88d7a0"/>
    <ds:schemaRef ds:uri="1509703c-35a2-4cc5-bc03-45b4c99b43c1"/>
  </ds:schemaRefs>
</ds:datastoreItem>
</file>

<file path=customXml/itemProps2.xml><?xml version="1.0" encoding="utf-8"?>
<ds:datastoreItem xmlns:ds="http://schemas.openxmlformats.org/officeDocument/2006/customXml" ds:itemID="{9BA4FB5B-5F7F-4672-9C3F-71F317F1E5C7}">
  <ds:schemaRefs>
    <ds:schemaRef ds:uri="http://schemas.microsoft.com/sharepoint/v3/contenttype/forms"/>
  </ds:schemaRefs>
</ds:datastoreItem>
</file>

<file path=customXml/itemProps3.xml><?xml version="1.0" encoding="utf-8"?>
<ds:datastoreItem xmlns:ds="http://schemas.openxmlformats.org/officeDocument/2006/customXml" ds:itemID="{9D031FF0-44E4-4307-916B-299D13A98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A01477A-FBFC-4434-B15B-DD56A724ECB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Agreement Management - Surrenders Training Module</Template>
  <TotalTime>4135</TotalTime>
  <Words>1383</Words>
  <Application>Microsoft Office PowerPoint</Application>
  <PresentationFormat>On-screen Show (4:3)</PresentationFormat>
  <Paragraphs>210</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BatangChe</vt:lpstr>
      <vt:lpstr>Arial</vt:lpstr>
      <vt:lpstr>Bell MT</vt:lpstr>
      <vt:lpstr>Calibri</vt:lpstr>
      <vt:lpstr>Freestyle Script</vt:lpstr>
      <vt:lpstr>Verdana</vt:lpstr>
      <vt:lpstr>Agreement Management - Surrenders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Rental Reinstatements</dc:title>
  <dc:creator>kimberley.pereira</dc:creator>
  <cp:lastModifiedBy>Lynn McIntosh</cp:lastModifiedBy>
  <cp:revision>278</cp:revision>
  <dcterms:created xsi:type="dcterms:W3CDTF">2017-02-08T17:04:40Z</dcterms:created>
  <dcterms:modified xsi:type="dcterms:W3CDTF">2025-10-21T21:52:20Z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2022-11-30T21:20:43Z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375056cd-8995-4e34-a0a8-fada4429f88f</vt:lpwstr>
  </property>
  <property fmtid="{D5CDD505-2E9C-101B-9397-08002B2CF9AE}" pid="9" name="MSIP_Label_abf2ea38-542c-4b75-bd7d-582ec36a519f_ContentBits">
    <vt:lpwstr>2</vt:lpwstr>
  </property>
</Properties>
</file>