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2"/>
  </p:notesMasterIdLst>
  <p:handoutMasterIdLst>
    <p:handoutMasterId r:id="rId43"/>
  </p:handoutMasterIdLst>
  <p:sldIdLst>
    <p:sldId id="279" r:id="rId6"/>
    <p:sldId id="314" r:id="rId7"/>
    <p:sldId id="315" r:id="rId8"/>
    <p:sldId id="277" r:id="rId9"/>
    <p:sldId id="290" r:id="rId10"/>
    <p:sldId id="280" r:id="rId11"/>
    <p:sldId id="281" r:id="rId12"/>
    <p:sldId id="282" r:id="rId13"/>
    <p:sldId id="283" r:id="rId14"/>
    <p:sldId id="286" r:id="rId15"/>
    <p:sldId id="288" r:id="rId16"/>
    <p:sldId id="335" r:id="rId17"/>
    <p:sldId id="336" r:id="rId18"/>
    <p:sldId id="285" r:id="rId19"/>
    <p:sldId id="311" r:id="rId20"/>
    <p:sldId id="296" r:id="rId21"/>
    <p:sldId id="299" r:id="rId22"/>
    <p:sldId id="301" r:id="rId23"/>
    <p:sldId id="316" r:id="rId24"/>
    <p:sldId id="317" r:id="rId25"/>
    <p:sldId id="320" r:id="rId26"/>
    <p:sldId id="321" r:id="rId27"/>
    <p:sldId id="326" r:id="rId28"/>
    <p:sldId id="327" r:id="rId29"/>
    <p:sldId id="332" r:id="rId30"/>
    <p:sldId id="325" r:id="rId31"/>
    <p:sldId id="333" r:id="rId32"/>
    <p:sldId id="334" r:id="rId33"/>
    <p:sldId id="303" r:id="rId34"/>
    <p:sldId id="284" r:id="rId35"/>
    <p:sldId id="304" r:id="rId36"/>
    <p:sldId id="312" r:id="rId37"/>
    <p:sldId id="308" r:id="rId38"/>
    <p:sldId id="309" r:id="rId39"/>
    <p:sldId id="337" r:id="rId40"/>
    <p:sldId id="313" r:id="rId41"/>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4A7939-A34E-4AA7-82B8-6341E83812B9}">
          <p14:sldIdLst>
            <p14:sldId id="279"/>
            <p14:sldId id="314"/>
            <p14:sldId id="315"/>
            <p14:sldId id="277"/>
            <p14:sldId id="290"/>
            <p14:sldId id="280"/>
            <p14:sldId id="281"/>
            <p14:sldId id="282"/>
            <p14:sldId id="283"/>
            <p14:sldId id="286"/>
            <p14:sldId id="288"/>
            <p14:sldId id="335"/>
            <p14:sldId id="336"/>
            <p14:sldId id="285"/>
            <p14:sldId id="311"/>
            <p14:sldId id="296"/>
            <p14:sldId id="299"/>
            <p14:sldId id="301"/>
            <p14:sldId id="316"/>
            <p14:sldId id="317"/>
            <p14:sldId id="320"/>
            <p14:sldId id="321"/>
            <p14:sldId id="326"/>
            <p14:sldId id="327"/>
            <p14:sldId id="332"/>
            <p14:sldId id="325"/>
            <p14:sldId id="333"/>
            <p14:sldId id="334"/>
            <p14:sldId id="303"/>
            <p14:sldId id="284"/>
            <p14:sldId id="304"/>
            <p14:sldId id="312"/>
            <p14:sldId id="308"/>
            <p14:sldId id="309"/>
            <p14:sldId id="337"/>
            <p14:sldId id="3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Burton" initials="JB" lastIdx="20" clrIdx="0">
    <p:extLst>
      <p:ext uri="{19B8F6BF-5375-455C-9EA6-DF929625EA0E}">
        <p15:presenceInfo xmlns:p15="http://schemas.microsoft.com/office/powerpoint/2012/main" userId="S-1-5-21-2000478354-963894560-682003330-1158779" providerId="AD"/>
      </p:ext>
    </p:extLst>
  </p:cmAuthor>
  <p:cmAuthor id="2" name="Sabrina Tsang-Mackenzie" initials="ST" lastIdx="13" clrIdx="1">
    <p:extLst>
      <p:ext uri="{19B8F6BF-5375-455C-9EA6-DF929625EA0E}">
        <p15:presenceInfo xmlns:p15="http://schemas.microsoft.com/office/powerpoint/2012/main" userId="S-1-5-21-2000478354-963894560-682003330-1403481" providerId="AD"/>
      </p:ext>
    </p:extLst>
  </p:cmAuthor>
  <p:cmAuthor id="3" name="Vanessa Bodnar" initials="VB" lastIdx="22" clrIdx="2">
    <p:extLst>
      <p:ext uri="{19B8F6BF-5375-455C-9EA6-DF929625EA0E}">
        <p15:presenceInfo xmlns:p15="http://schemas.microsoft.com/office/powerpoint/2012/main" userId="S-1-5-21-2000478354-963894560-682003330-13949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56" autoAdjust="0"/>
    <p:restoredTop sz="94660"/>
  </p:normalViewPr>
  <p:slideViewPr>
    <p:cSldViewPr>
      <p:cViewPr varScale="1">
        <p:scale>
          <a:sx n="91" d="100"/>
          <a:sy n="91" d="100"/>
        </p:scale>
        <p:origin x="72" y="2322"/>
      </p:cViewPr>
      <p:guideLst>
        <p:guide orient="horz" pos="2160"/>
        <p:guide pos="2880"/>
      </p:guideLst>
    </p:cSldViewPr>
  </p:slideViewPr>
  <p:notesTextViewPr>
    <p:cViewPr>
      <p:scale>
        <a:sx n="1" d="1"/>
        <a:sy n="1" d="1"/>
      </p:scale>
      <p:origin x="0" y="0"/>
    </p:cViewPr>
  </p:notesTextViewPr>
  <p:sorterViewPr>
    <p:cViewPr>
      <p:scale>
        <a:sx n="100" d="100"/>
        <a:sy n="100" d="100"/>
      </p:scale>
      <p:origin x="0" y="1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CA"/>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E7678381-9201-4CEB-96AB-F4300251686A}" type="datetimeFigureOut">
              <a:rPr lang="en-CA" smtClean="0"/>
              <a:t>2025-10-31</a:t>
            </a:fld>
            <a:endParaRPr lang="en-CA"/>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CA"/>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1002DDB0-D790-4118-9731-B39A7892CD3B}" type="slidenum">
              <a:rPr lang="en-CA" smtClean="0"/>
              <a:t>‹#›</a:t>
            </a:fld>
            <a:endParaRPr lang="en-CA"/>
          </a:p>
        </p:txBody>
      </p:sp>
    </p:spTree>
    <p:extLst>
      <p:ext uri="{BB962C8B-B14F-4D97-AF65-F5344CB8AC3E}">
        <p14:creationId xmlns:p14="http://schemas.microsoft.com/office/powerpoint/2010/main" val="96920796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CA"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3B9DA321-86D8-4535-A248-0DB45A87A142}" type="datetimeFigureOut">
              <a:rPr lang="en-CA" smtClean="0"/>
              <a:t>2025-10-31</a:t>
            </a:fld>
            <a:endParaRPr lang="en-CA"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CA"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E7832E9E-E205-40EC-9FE7-E521DA6A66F5}" type="slidenum">
              <a:rPr lang="en-CA" smtClean="0"/>
              <a:t>‹#›</a:t>
            </a:fld>
            <a:endParaRPr lang="en-CA" dirty="0"/>
          </a:p>
        </p:txBody>
      </p:sp>
    </p:spTree>
    <p:extLst>
      <p:ext uri="{BB962C8B-B14F-4D97-AF65-F5344CB8AC3E}">
        <p14:creationId xmlns:p14="http://schemas.microsoft.com/office/powerpoint/2010/main" val="18014939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36 </a:t>
            </a:r>
          </a:p>
        </p:txBody>
      </p:sp>
      <p:grpSp>
        <p:nvGrpSpPr>
          <p:cNvPr id="7" name="Group 6">
            <a:extLst>
              <a:ext uri="{FF2B5EF4-FFF2-40B4-BE49-F238E27FC236}">
                <a16:creationId xmlns:a16="http://schemas.microsoft.com/office/drawing/2014/main" id="{EEB4A0A8-9E35-43E0-9063-69354F33FFF4}"/>
              </a:ext>
            </a:extLst>
          </p:cNvPr>
          <p:cNvGrpSpPr/>
          <p:nvPr userDrawn="1"/>
        </p:nvGrpSpPr>
        <p:grpSpPr>
          <a:xfrm>
            <a:off x="179512" y="-68284"/>
            <a:ext cx="8964488" cy="923330"/>
            <a:chOff x="179512" y="4026424"/>
            <a:chExt cx="8964488" cy="923330"/>
          </a:xfrm>
        </p:grpSpPr>
        <p:grpSp>
          <p:nvGrpSpPr>
            <p:cNvPr id="8" name="Group 7">
              <a:extLst>
                <a:ext uri="{FF2B5EF4-FFF2-40B4-BE49-F238E27FC236}">
                  <a16:creationId xmlns:a16="http://schemas.microsoft.com/office/drawing/2014/main" id="{B4823E02-EBA5-4AF6-BA6A-28E7D96E1AE4}"/>
                </a:ext>
              </a:extLst>
            </p:cNvPr>
            <p:cNvGrpSpPr/>
            <p:nvPr userDrawn="1"/>
          </p:nvGrpSpPr>
          <p:grpSpPr>
            <a:xfrm>
              <a:off x="179512" y="4094164"/>
              <a:ext cx="8964488" cy="787850"/>
              <a:chOff x="390128" y="3908965"/>
              <a:chExt cx="8638456" cy="787850"/>
            </a:xfrm>
          </p:grpSpPr>
          <p:pic>
            <p:nvPicPr>
              <p:cNvPr id="10" name="Picture 2">
                <a:extLst>
                  <a:ext uri="{FF2B5EF4-FFF2-40B4-BE49-F238E27FC236}">
                    <a16:creationId xmlns:a16="http://schemas.microsoft.com/office/drawing/2014/main" id="{AB8FE3C0-4E7C-4EDC-A4A4-4C9F30D979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46DBC234-5307-41E5-897B-44D030768F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9" name="TextBox 8">
              <a:extLst>
                <a:ext uri="{FF2B5EF4-FFF2-40B4-BE49-F238E27FC236}">
                  <a16:creationId xmlns:a16="http://schemas.microsoft.com/office/drawing/2014/main" id="{9AF57592-CCF3-42DC-8948-1FB5C9752188}"/>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137757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6399FA-DC97-4CEF-8F8A-6E024EFFEDC6}" type="datetime1">
              <a:rPr lang="en-CA" smtClean="0"/>
              <a:t>2025-10-31</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6" name="Slide Number Placeholder 5"/>
          <p:cNvSpPr>
            <a:spLocks noGrp="1"/>
          </p:cNvSpPr>
          <p:nvPr>
            <p:ph type="sldNum" sz="quarter" idx="12"/>
          </p:nvPr>
        </p:nvSpPr>
        <p:spPr/>
        <p:txBody>
          <a:bodyPr/>
          <a:lstStyle/>
          <a:p>
            <a:fld id="{962F2C8B-0636-4A6A-8DFF-6DD9B2921AEA}" type="slidenum">
              <a:rPr lang="en-CA" smtClean="0"/>
              <a:t>‹#›</a:t>
            </a:fld>
            <a:endParaRPr lang="en-CA" dirty="0"/>
          </a:p>
        </p:txBody>
      </p:sp>
    </p:spTree>
    <p:extLst>
      <p:ext uri="{BB962C8B-B14F-4D97-AF65-F5344CB8AC3E}">
        <p14:creationId xmlns:p14="http://schemas.microsoft.com/office/powerpoint/2010/main" val="50132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F971EE1-7FB1-43ED-A92B-6E134799987F}" type="datetime1">
              <a:rPr lang="en-CA" smtClean="0"/>
              <a:t>2025-10-31</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6" name="Slide Number Placeholder 5"/>
          <p:cNvSpPr>
            <a:spLocks noGrp="1"/>
          </p:cNvSpPr>
          <p:nvPr>
            <p:ph type="sldNum" sz="quarter" idx="12"/>
          </p:nvPr>
        </p:nvSpPr>
        <p:spPr/>
        <p:txBody>
          <a:bodyPr/>
          <a:lstStyle/>
          <a:p>
            <a:fld id="{962F2C8B-0636-4A6A-8DFF-6DD9B2921AEA}" type="slidenum">
              <a:rPr lang="en-CA" smtClean="0"/>
              <a:t>‹#›</a:t>
            </a:fld>
            <a:endParaRPr lang="en-CA" dirty="0"/>
          </a:p>
        </p:txBody>
      </p:sp>
    </p:spTree>
    <p:extLst>
      <p:ext uri="{BB962C8B-B14F-4D97-AF65-F5344CB8AC3E}">
        <p14:creationId xmlns:p14="http://schemas.microsoft.com/office/powerpoint/2010/main" val="2336666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085B385-6425-484E-BDCE-E75761FDAA60}" type="datetime1">
              <a:rPr lang="en-CA" smtClean="0"/>
              <a:t>2025-10-31</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6" name="Slide Number Placeholder 5"/>
          <p:cNvSpPr>
            <a:spLocks noGrp="1"/>
          </p:cNvSpPr>
          <p:nvPr>
            <p:ph type="sldNum" sz="quarter" idx="12"/>
          </p:nvPr>
        </p:nvSpPr>
        <p:spPr/>
        <p:txBody>
          <a:bodyPr/>
          <a:lstStyle/>
          <a:p>
            <a:fld id="{962F2C8B-0636-4A6A-8DFF-6DD9B2921AEA}" type="slidenum">
              <a:rPr lang="en-CA" smtClean="0"/>
              <a:t>‹#›</a:t>
            </a:fld>
            <a:endParaRPr lang="en-CA" dirty="0"/>
          </a:p>
        </p:txBody>
      </p:sp>
    </p:spTree>
    <p:extLst>
      <p:ext uri="{BB962C8B-B14F-4D97-AF65-F5344CB8AC3E}">
        <p14:creationId xmlns:p14="http://schemas.microsoft.com/office/powerpoint/2010/main" val="57580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195EF1E-BE28-44BB-8330-478E49A33CD4}" type="datetime1">
              <a:rPr lang="en-CA" smtClean="0"/>
              <a:t>2025-10-31</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6" name="Slide Number Placeholder 5"/>
          <p:cNvSpPr>
            <a:spLocks noGrp="1"/>
          </p:cNvSpPr>
          <p:nvPr>
            <p:ph type="sldNum" sz="quarter" idx="12"/>
          </p:nvPr>
        </p:nvSpPr>
        <p:spPr/>
        <p:txBody>
          <a:bodyPr/>
          <a:lstStyle/>
          <a:p>
            <a:fld id="{962F2C8B-0636-4A6A-8DFF-6DD9B2921AEA}" type="slidenum">
              <a:rPr lang="en-CA" smtClean="0"/>
              <a:t>‹#›</a:t>
            </a:fld>
            <a:endParaRPr lang="en-CA" dirty="0"/>
          </a:p>
        </p:txBody>
      </p:sp>
    </p:spTree>
    <p:extLst>
      <p:ext uri="{BB962C8B-B14F-4D97-AF65-F5344CB8AC3E}">
        <p14:creationId xmlns:p14="http://schemas.microsoft.com/office/powerpoint/2010/main" val="323164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564566E-E648-4496-A908-061265FB9D51}" type="datetime1">
              <a:rPr lang="en-CA" smtClean="0"/>
              <a:t>2025-10-31</a:t>
            </a:fld>
            <a:endParaRPr lang="en-CA"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7" name="Slide Number Placeholder 6"/>
          <p:cNvSpPr>
            <a:spLocks noGrp="1"/>
          </p:cNvSpPr>
          <p:nvPr>
            <p:ph type="sldNum" sz="quarter" idx="12"/>
          </p:nvPr>
        </p:nvSpPr>
        <p:spPr/>
        <p:txBody>
          <a:bodyPr/>
          <a:lstStyle/>
          <a:p>
            <a:fld id="{962F2C8B-0636-4A6A-8DFF-6DD9B2921AEA}" type="slidenum">
              <a:rPr lang="en-CA" smtClean="0"/>
              <a:t>‹#›</a:t>
            </a:fld>
            <a:endParaRPr lang="en-CA" dirty="0"/>
          </a:p>
        </p:txBody>
      </p:sp>
    </p:spTree>
    <p:extLst>
      <p:ext uri="{BB962C8B-B14F-4D97-AF65-F5344CB8AC3E}">
        <p14:creationId xmlns:p14="http://schemas.microsoft.com/office/powerpoint/2010/main" val="827489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6E642E5-35DD-4933-9BBE-EBC77D8A6F1D}" type="datetime1">
              <a:rPr lang="en-CA" smtClean="0"/>
              <a:t>2025-10-31</a:t>
            </a:fld>
            <a:endParaRPr lang="en-CA"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9" name="Slide Number Placeholder 8"/>
          <p:cNvSpPr>
            <a:spLocks noGrp="1"/>
          </p:cNvSpPr>
          <p:nvPr>
            <p:ph type="sldNum" sz="quarter" idx="12"/>
          </p:nvPr>
        </p:nvSpPr>
        <p:spPr/>
        <p:txBody>
          <a:bodyPr/>
          <a:lstStyle/>
          <a:p>
            <a:fld id="{962F2C8B-0636-4A6A-8DFF-6DD9B2921AEA}" type="slidenum">
              <a:rPr lang="en-CA" smtClean="0"/>
              <a:t>‹#›</a:t>
            </a:fld>
            <a:endParaRPr lang="en-CA" dirty="0"/>
          </a:p>
        </p:txBody>
      </p:sp>
    </p:spTree>
    <p:extLst>
      <p:ext uri="{BB962C8B-B14F-4D97-AF65-F5344CB8AC3E}">
        <p14:creationId xmlns:p14="http://schemas.microsoft.com/office/powerpoint/2010/main" val="2072569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230FD47-1F20-4FE2-BC3D-C703AE8686BB}" type="datetime1">
              <a:rPr lang="en-CA" smtClean="0"/>
              <a:t>2025-10-31</a:t>
            </a:fld>
            <a:endParaRPr lang="en-CA"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5" name="Slide Number Placeholder 4"/>
          <p:cNvSpPr>
            <a:spLocks noGrp="1"/>
          </p:cNvSpPr>
          <p:nvPr>
            <p:ph type="sldNum" sz="quarter" idx="12"/>
          </p:nvPr>
        </p:nvSpPr>
        <p:spPr/>
        <p:txBody>
          <a:bodyPr/>
          <a:lstStyle/>
          <a:p>
            <a:fld id="{962F2C8B-0636-4A6A-8DFF-6DD9B2921AEA}" type="slidenum">
              <a:rPr lang="en-CA" smtClean="0"/>
              <a:t>‹#›</a:t>
            </a:fld>
            <a:endParaRPr lang="en-CA" dirty="0"/>
          </a:p>
        </p:txBody>
      </p:sp>
    </p:spTree>
    <p:extLst>
      <p:ext uri="{BB962C8B-B14F-4D97-AF65-F5344CB8AC3E}">
        <p14:creationId xmlns:p14="http://schemas.microsoft.com/office/powerpoint/2010/main" val="59377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CA08279-3417-4F8B-B3BD-A132C71EE273}" type="datetime1">
              <a:rPr lang="en-CA" smtClean="0"/>
              <a:t>2025-10-31</a:t>
            </a:fld>
            <a:endParaRPr lang="en-CA"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4" name="Slide Number Placeholder 3"/>
          <p:cNvSpPr>
            <a:spLocks noGrp="1"/>
          </p:cNvSpPr>
          <p:nvPr>
            <p:ph type="sldNum" sz="quarter" idx="12"/>
          </p:nvPr>
        </p:nvSpPr>
        <p:spPr/>
        <p:txBody>
          <a:bodyPr/>
          <a:lstStyle/>
          <a:p>
            <a:fld id="{962F2C8B-0636-4A6A-8DFF-6DD9B2921AEA}" type="slidenum">
              <a:rPr lang="en-CA" smtClean="0"/>
              <a:t>‹#›</a:t>
            </a:fld>
            <a:endParaRPr lang="en-CA" dirty="0"/>
          </a:p>
        </p:txBody>
      </p:sp>
    </p:spTree>
    <p:extLst>
      <p:ext uri="{BB962C8B-B14F-4D97-AF65-F5344CB8AC3E}">
        <p14:creationId xmlns:p14="http://schemas.microsoft.com/office/powerpoint/2010/main" val="31839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1C75EC-596D-4350-BCA8-228CF455415F}" type="datetime1">
              <a:rPr lang="en-CA" smtClean="0"/>
              <a:t>2025-10-31</a:t>
            </a:fld>
            <a:endParaRPr lang="en-CA"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7" name="Slide Number Placeholder 6"/>
          <p:cNvSpPr>
            <a:spLocks noGrp="1"/>
          </p:cNvSpPr>
          <p:nvPr>
            <p:ph type="sldNum" sz="quarter" idx="12"/>
          </p:nvPr>
        </p:nvSpPr>
        <p:spPr/>
        <p:txBody>
          <a:bodyPr/>
          <a:lstStyle/>
          <a:p>
            <a:fld id="{962F2C8B-0636-4A6A-8DFF-6DD9B2921AEA}" type="slidenum">
              <a:rPr lang="en-CA" smtClean="0"/>
              <a:t>‹#›</a:t>
            </a:fld>
            <a:endParaRPr lang="en-CA" dirty="0"/>
          </a:p>
        </p:txBody>
      </p:sp>
    </p:spTree>
    <p:extLst>
      <p:ext uri="{BB962C8B-B14F-4D97-AF65-F5344CB8AC3E}">
        <p14:creationId xmlns:p14="http://schemas.microsoft.com/office/powerpoint/2010/main" val="324393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603A10A-71E9-4E4D-ADA7-12B0F6C02856}" type="datetime1">
              <a:rPr lang="en-CA" smtClean="0"/>
              <a:t>2025-10-31</a:t>
            </a:fld>
            <a:endParaRPr lang="en-CA"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7" name="Slide Number Placeholder 6"/>
          <p:cNvSpPr>
            <a:spLocks noGrp="1"/>
          </p:cNvSpPr>
          <p:nvPr>
            <p:ph type="sldNum" sz="quarter" idx="12"/>
          </p:nvPr>
        </p:nvSpPr>
        <p:spPr/>
        <p:txBody>
          <a:bodyPr/>
          <a:lstStyle/>
          <a:p>
            <a:fld id="{962F2C8B-0636-4A6A-8DFF-6DD9B2921AEA}" type="slidenum">
              <a:rPr lang="en-CA" smtClean="0"/>
              <a:t>‹#›</a:t>
            </a:fld>
            <a:endParaRPr lang="en-CA" dirty="0"/>
          </a:p>
        </p:txBody>
      </p:sp>
    </p:spTree>
    <p:extLst>
      <p:ext uri="{BB962C8B-B14F-4D97-AF65-F5344CB8AC3E}">
        <p14:creationId xmlns:p14="http://schemas.microsoft.com/office/powerpoint/2010/main" val="2048596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err="1"/>
              <a:t>Clickto</a:t>
            </a:r>
            <a:r>
              <a:rPr lang="en-US" dirty="0"/>
              <a:t>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26 </a:t>
            </a:r>
          </a:p>
        </p:txBody>
      </p:sp>
      <p:sp>
        <p:nvSpPr>
          <p:cNvPr id="4" name="MSIPCMContentMarking" descr="{&quot;HashCode&quot;:1424004173,&quot;Placement&quot;:&quot;Footer&quot;,&quot;Top&quot;:517.997253,&quot;Left&quot;:0.0,&quot;SlideWidth&quot;:720,&quot;SlideHeight&quot;:540}"/>
          <p:cNvSpPr txBox="1"/>
          <p:nvPr userDrawn="1"/>
        </p:nvSpPr>
        <p:spPr>
          <a:xfrm>
            <a:off x="0" y="6578565"/>
            <a:ext cx="1804584" cy="279435"/>
          </a:xfrm>
          <a:prstGeom prst="rect">
            <a:avLst/>
          </a:prstGeom>
          <a:noFill/>
        </p:spPr>
        <p:txBody>
          <a:bodyPr vert="horz" wrap="square" lIns="0" tIns="0" rIns="0" bIns="0" rtlCol="0" anchor="ctr" anchorCtr="1">
            <a:spAutoFit/>
          </a:bodyPr>
          <a:lstStyle/>
          <a:p>
            <a:pPr algn="l">
              <a:spcBef>
                <a:spcPts val="0"/>
              </a:spcBef>
              <a:spcAft>
                <a:spcPts val="0"/>
              </a:spcAft>
            </a:pPr>
            <a:r>
              <a:rPr lang="en-CA" sz="1100">
                <a:solidFill>
                  <a:srgbClr val="000000"/>
                </a:solidFill>
                <a:latin typeface="Calibri" panose="020F0502020204030204" pitchFamily="34" charset="0"/>
                <a:cs typeface="Arial" panose="020B0604020202020204" pitchFamily="34" charset="0"/>
              </a:rPr>
              <a:t>Classification: Protected A</a:t>
            </a:r>
            <a:endParaRPr lang="en-CA" sz="1100" dirty="0">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33497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slide" Target="slide12.xml"/><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slide" Target="slide15.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9.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slide" Target="slide30.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e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6.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9.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9.png"/><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7.png"/><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9.png"/><Relationship Id="rId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4.xml"/><Relationship Id="rId7" Type="http://schemas.openxmlformats.org/officeDocument/2006/relationships/slide" Target="slide30.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image" Target="../media/image4.wmf"/><Relationship Id="rId5" Type="http://schemas.openxmlformats.org/officeDocument/2006/relationships/slide" Target="slide23.xml"/><Relationship Id="rId10" Type="http://schemas.openxmlformats.org/officeDocument/2006/relationships/hyperlink" Target="https://training.energy.gov.ab.ca/Pages/Registrations.aspx" TargetMode="External"/><Relationship Id="rId4" Type="http://schemas.openxmlformats.org/officeDocument/2006/relationships/slide" Target="slide19.xml"/><Relationship Id="rId9" Type="http://schemas.openxmlformats.org/officeDocument/2006/relationships/slide" Target="slide32.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5.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Transfers.Energy@gov.ab.ca" TargetMode="External"/><Relationship Id="rId5" Type="http://schemas.openxmlformats.org/officeDocument/2006/relationships/hyperlink" Target="https://training.energy.gov.ab.ca/Pages/default.aspx" TargetMode="Externa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27711" y="980728"/>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algn="ctr" fontAlgn="base">
              <a:spcBef>
                <a:spcPct val="0"/>
              </a:spcBef>
              <a:spcAft>
                <a:spcPct val="0"/>
              </a:spcAft>
            </a:pPr>
            <a:r>
              <a:rPr lang="en-US" sz="10000" b="1" dirty="0">
                <a:solidFill>
                  <a:srgbClr val="2160AD"/>
                </a:solidFill>
                <a:latin typeface="Freestyle Script" pitchFamily="66" charset="0"/>
                <a:cs typeface="Arial" pitchFamily="34" charset="0"/>
              </a:rPr>
              <a:t>Welcome!</a:t>
            </a:r>
          </a:p>
        </p:txBody>
      </p:sp>
      <p:sp>
        <p:nvSpPr>
          <p:cNvPr id="5" name="Rectangle 4"/>
          <p:cNvSpPr/>
          <p:nvPr/>
        </p:nvSpPr>
        <p:spPr>
          <a:xfrm>
            <a:off x="395536" y="2480281"/>
            <a:ext cx="7776864" cy="2031325"/>
          </a:xfrm>
          <a:prstGeom prst="rect">
            <a:avLst/>
          </a:prstGeom>
        </p:spPr>
        <p:txBody>
          <a:bodyPr wrap="square">
            <a:spAutoFit/>
          </a:bodyPr>
          <a:lstStyle/>
          <a:p>
            <a:pPr algn="ctr" fontAlgn="base">
              <a:spcBef>
                <a:spcPct val="0"/>
              </a:spcBef>
              <a:spcAft>
                <a:spcPct val="0"/>
              </a:spcAft>
            </a:pPr>
            <a:r>
              <a:rPr lang="en-US" b="1" dirty="0">
                <a:solidFill>
                  <a:srgbClr val="2160AD"/>
                </a:solidFill>
                <a:latin typeface="Arial" pitchFamily="34" charset="0"/>
                <a:cs typeface="Arial" pitchFamily="34" charset="0"/>
              </a:rPr>
              <a:t>To the ETS – Encumbrance</a:t>
            </a:r>
          </a:p>
          <a:p>
            <a:pPr algn="ctr" fontAlgn="base">
              <a:spcBef>
                <a:spcPct val="0"/>
              </a:spcBef>
              <a:spcAft>
                <a:spcPct val="0"/>
              </a:spcAft>
            </a:pPr>
            <a:endParaRPr lang="en-US" b="1" dirty="0">
              <a:solidFill>
                <a:srgbClr val="2160AD"/>
              </a:solidFill>
              <a:latin typeface="Arial" pitchFamily="34" charset="0"/>
              <a:cs typeface="Arial" pitchFamily="34" charset="0"/>
            </a:endParaRPr>
          </a:p>
          <a:p>
            <a:pPr algn="ctr" fontAlgn="base">
              <a:spcBef>
                <a:spcPct val="0"/>
              </a:spcBef>
              <a:spcAft>
                <a:spcPct val="0"/>
              </a:spcAft>
            </a:pPr>
            <a:r>
              <a:rPr lang="en-US" b="1" dirty="0">
                <a:solidFill>
                  <a:srgbClr val="2160AD"/>
                </a:solidFill>
                <a:latin typeface="Arial" pitchFamily="34" charset="0"/>
                <a:cs typeface="Arial" pitchFamily="34" charset="0"/>
              </a:rPr>
              <a:t>Registration of Prompt Payment and Construction Lien (PPCL), Certificate of Lis Pendens and Discharge of PPCL</a:t>
            </a:r>
          </a:p>
          <a:p>
            <a:pPr algn="ctr" fontAlgn="base">
              <a:spcBef>
                <a:spcPct val="0"/>
              </a:spcBef>
              <a:spcAft>
                <a:spcPct val="0"/>
              </a:spcAft>
            </a:pPr>
            <a:r>
              <a:rPr lang="en-US" b="1" dirty="0">
                <a:solidFill>
                  <a:srgbClr val="2160AD"/>
                </a:solidFill>
                <a:latin typeface="Arial" pitchFamily="34" charset="0"/>
                <a:cs typeface="Arial" pitchFamily="34" charset="0"/>
              </a:rPr>
              <a:t>(Full or Partial)</a:t>
            </a:r>
          </a:p>
          <a:p>
            <a:pPr algn="ctr" fontAlgn="base">
              <a:spcBef>
                <a:spcPct val="0"/>
              </a:spcBef>
              <a:spcAft>
                <a:spcPct val="0"/>
              </a:spcAft>
            </a:pPr>
            <a:endParaRPr lang="en-US" b="1" dirty="0">
              <a:solidFill>
                <a:srgbClr val="2160AD"/>
              </a:solidFill>
              <a:latin typeface="Arial" pitchFamily="34" charset="0"/>
              <a:cs typeface="Arial" pitchFamily="34" charset="0"/>
            </a:endParaRPr>
          </a:p>
          <a:p>
            <a:pPr algn="ctr" fontAlgn="base">
              <a:spcBef>
                <a:spcPct val="0"/>
              </a:spcBef>
              <a:spcAft>
                <a:spcPct val="0"/>
              </a:spcAft>
            </a:pPr>
            <a:r>
              <a:rPr lang="en-US" b="1" dirty="0">
                <a:solidFill>
                  <a:srgbClr val="2160AD"/>
                </a:solidFill>
                <a:latin typeface="Arial" pitchFamily="34" charset="0"/>
                <a:cs typeface="Arial" pitchFamily="34" charset="0"/>
              </a:rPr>
              <a:t>Online Training Course</a:t>
            </a:r>
            <a:endParaRPr lang="en-US" dirty="0">
              <a:solidFill>
                <a:srgbClr val="2160AD"/>
              </a:solidFill>
              <a:latin typeface="Arial" pitchFamily="34" charset="0"/>
              <a:cs typeface="Arial" pitchFamily="34" charset="0"/>
            </a:endParaRPr>
          </a:p>
        </p:txBody>
      </p:sp>
      <p:sp>
        <p:nvSpPr>
          <p:cNvPr id="3" name="TextBox 2"/>
          <p:cNvSpPr txBox="1"/>
          <p:nvPr/>
        </p:nvSpPr>
        <p:spPr>
          <a:xfrm>
            <a:off x="4572000" y="4641969"/>
            <a:ext cx="4612332" cy="830997"/>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This is the process of submitting a statement of lien upon interest in Crown minerals, Certificate of Lis Pendens and discharge of PPCL for registration.</a:t>
            </a:r>
          </a:p>
          <a:p>
            <a:endParaRPr lang="en-US" sz="12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CFA6371-1D72-4A0B-AD58-7D6D4841F8E8}"/>
              </a:ext>
            </a:extLst>
          </p:cNvPr>
          <p:cNvSpPr/>
          <p:nvPr/>
        </p:nvSpPr>
        <p:spPr>
          <a:xfrm>
            <a:off x="7308304" y="6471196"/>
            <a:ext cx="1098378" cy="276999"/>
          </a:xfrm>
          <a:prstGeom prst="rect">
            <a:avLst/>
          </a:prstGeom>
        </p:spPr>
        <p:txBody>
          <a:bodyPr wrap="none">
            <a:spAutoFit/>
          </a:bodyPr>
          <a:lstStyle/>
          <a:p>
            <a:r>
              <a:rPr lang="en-CA" sz="1200" dirty="0"/>
              <a:t>Page 1 of 36 </a:t>
            </a:r>
          </a:p>
        </p:txBody>
      </p:sp>
    </p:spTree>
    <p:extLst>
      <p:ext uri="{BB962C8B-B14F-4D97-AF65-F5344CB8AC3E}">
        <p14:creationId xmlns:p14="http://schemas.microsoft.com/office/powerpoint/2010/main" val="3291695143"/>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124B36E-D93A-476E-BD4C-C5D33361E296}"/>
              </a:ext>
            </a:extLst>
          </p:cNvPr>
          <p:cNvPicPr>
            <a:picLocks noChangeAspect="1"/>
          </p:cNvPicPr>
          <p:nvPr/>
        </p:nvPicPr>
        <p:blipFill>
          <a:blip r:embed="rId2"/>
          <a:stretch>
            <a:fillRect/>
          </a:stretch>
        </p:blipFill>
        <p:spPr>
          <a:xfrm>
            <a:off x="419822" y="1781272"/>
            <a:ext cx="5088282" cy="2318630"/>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712609" y="4295068"/>
            <a:ext cx="5155535" cy="1393388"/>
          </a:xfrm>
          <a:prstGeom prst="rect">
            <a:avLst/>
          </a:prstGeom>
        </p:spPr>
      </p:pic>
      <p:sp>
        <p:nvSpPr>
          <p:cNvPr id="6" name="TextBox 5"/>
          <p:cNvSpPr txBox="1"/>
          <p:nvPr/>
        </p:nvSpPr>
        <p:spPr>
          <a:xfrm>
            <a:off x="532081" y="798478"/>
            <a:ext cx="8611919"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Lienholders Address for Service</a:t>
            </a:r>
          </a:p>
        </p:txBody>
      </p:sp>
      <p:sp>
        <p:nvSpPr>
          <p:cNvPr id="7" name="TextBox 6"/>
          <p:cNvSpPr txBox="1"/>
          <p:nvPr/>
        </p:nvSpPr>
        <p:spPr>
          <a:xfrm>
            <a:off x="5607521" y="1984181"/>
            <a:ext cx="3538736" cy="1600438"/>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Users will enter the Lienholder’s Address for Service.  </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If client’s address cannot be found, user can manually type in the address.</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a:t>
            </a:r>
            <a:r>
              <a:rPr lang="en-CA" sz="1200" b="1" dirty="0">
                <a:latin typeface="Arial" panose="020B0604020202020204" pitchFamily="34" charset="0"/>
                <a:cs typeface="Arial" panose="020B0604020202020204" pitchFamily="34" charset="0"/>
              </a:rPr>
              <a:t>Save</a:t>
            </a:r>
            <a:r>
              <a:rPr lang="en-CA" sz="1200" dirty="0">
                <a:latin typeface="Arial" panose="020B0604020202020204" pitchFamily="34" charset="0"/>
                <a:cs typeface="Arial" panose="020B0604020202020204" pitchFamily="34" charset="0"/>
              </a:rPr>
              <a:t> at the bottom of the screen.</a:t>
            </a:r>
          </a:p>
          <a:p>
            <a:endParaRPr lang="en-CA" sz="1400" dirty="0">
              <a:latin typeface="Arial" panose="020B0604020202020204" pitchFamily="34" charset="0"/>
              <a:cs typeface="Arial" panose="020B0604020202020204" pitchFamily="34" charset="0"/>
            </a:endParaRPr>
          </a:p>
        </p:txBody>
      </p:sp>
      <p:sp>
        <p:nvSpPr>
          <p:cNvPr id="9" name="Rounded Rectangular Callout 8"/>
          <p:cNvSpPr/>
          <p:nvPr/>
        </p:nvSpPr>
        <p:spPr>
          <a:xfrm>
            <a:off x="2350728" y="1898700"/>
            <a:ext cx="2137379" cy="789157"/>
          </a:xfrm>
          <a:prstGeom prst="wedgeRoundRectCallout">
            <a:avLst>
              <a:gd name="adj1" fmla="val 76623"/>
              <a:gd name="adj2" fmla="val -2617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1.Type in company name and hit Enter or Click</a:t>
            </a:r>
            <a:r>
              <a:rPr lang="en-CA" sz="1200" b="1" dirty="0">
                <a:solidFill>
                  <a:schemeClr val="tx1"/>
                </a:solidFill>
                <a:latin typeface="Arial" panose="020B0604020202020204" pitchFamily="34" charset="0"/>
                <a:cs typeface="Arial" panose="020B0604020202020204" pitchFamily="34" charset="0"/>
              </a:rPr>
              <a:t> Find </a:t>
            </a:r>
            <a:r>
              <a:rPr lang="en-CA" sz="1200" dirty="0">
                <a:solidFill>
                  <a:schemeClr val="tx1"/>
                </a:solidFill>
                <a:latin typeface="Arial" panose="020B0604020202020204" pitchFamily="34" charset="0"/>
                <a:cs typeface="Arial" panose="020B0604020202020204" pitchFamily="34" charset="0"/>
              </a:rPr>
              <a:t>button to search manually.</a:t>
            </a:r>
          </a:p>
        </p:txBody>
      </p:sp>
      <p:sp>
        <p:nvSpPr>
          <p:cNvPr id="10" name="Rounded Rectangular Callout 9"/>
          <p:cNvSpPr/>
          <p:nvPr/>
        </p:nvSpPr>
        <p:spPr>
          <a:xfrm>
            <a:off x="6156176" y="4546742"/>
            <a:ext cx="2160240" cy="770502"/>
          </a:xfrm>
          <a:prstGeom prst="wedgeRoundRectCallout">
            <a:avLst>
              <a:gd name="adj1" fmla="val -78819"/>
              <a:gd name="adj2" fmla="val 464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A list with client name and address will appear.  Click on </a:t>
            </a:r>
            <a:r>
              <a:rPr lang="en-CA" sz="1200" b="1" dirty="0">
                <a:solidFill>
                  <a:schemeClr val="tx1"/>
                </a:solidFill>
                <a:latin typeface="Arial" panose="020B0604020202020204" pitchFamily="34" charset="0"/>
                <a:cs typeface="Arial" panose="020B0604020202020204" pitchFamily="34" charset="0"/>
              </a:rPr>
              <a:t>Select</a:t>
            </a:r>
            <a:r>
              <a:rPr lang="en-CA" sz="1200" dirty="0">
                <a:solidFill>
                  <a:schemeClr val="tx1"/>
                </a:solidFill>
                <a:latin typeface="Arial" panose="020B0604020202020204" pitchFamily="34" charset="0"/>
                <a:cs typeface="Arial" panose="020B0604020202020204" pitchFamily="34" charset="0"/>
              </a:rPr>
              <a:t> to choose which address to use.</a:t>
            </a:r>
          </a:p>
        </p:txBody>
      </p:sp>
      <p:sp>
        <p:nvSpPr>
          <p:cNvPr id="2" name="Rectangle 1">
            <a:extLst>
              <a:ext uri="{FF2B5EF4-FFF2-40B4-BE49-F238E27FC236}">
                <a16:creationId xmlns:a16="http://schemas.microsoft.com/office/drawing/2014/main" id="{FF0FD86D-0302-4D34-86C0-E3EA6CA416CD}"/>
              </a:ext>
            </a:extLst>
          </p:cNvPr>
          <p:cNvSpPr/>
          <p:nvPr/>
        </p:nvSpPr>
        <p:spPr>
          <a:xfrm>
            <a:off x="7668344" y="6507663"/>
            <a:ext cx="1183337" cy="276999"/>
          </a:xfrm>
          <a:prstGeom prst="rect">
            <a:avLst/>
          </a:prstGeom>
        </p:spPr>
        <p:txBody>
          <a:bodyPr wrap="none">
            <a:spAutoFit/>
          </a:bodyPr>
          <a:lstStyle/>
          <a:p>
            <a:pPr lvl="0"/>
            <a:r>
              <a:rPr lang="en-CA" sz="1200" dirty="0">
                <a:solidFill>
                  <a:prstClr val="black"/>
                </a:solidFill>
              </a:rPr>
              <a:t>Page 10 of 36 </a:t>
            </a:r>
          </a:p>
        </p:txBody>
      </p:sp>
      <p:pic>
        <p:nvPicPr>
          <p:cNvPr id="11" name="Picture 10">
            <a:extLst>
              <a:ext uri="{FF2B5EF4-FFF2-40B4-BE49-F238E27FC236}">
                <a16:creationId xmlns:a16="http://schemas.microsoft.com/office/drawing/2014/main" id="{C2844FBF-41D1-4B45-9F73-F6DEC87534D8}"/>
              </a:ext>
            </a:extLst>
          </p:cNvPr>
          <p:cNvPicPr>
            <a:picLocks noChangeAspect="1"/>
          </p:cNvPicPr>
          <p:nvPr/>
        </p:nvPicPr>
        <p:blipFill>
          <a:blip r:embed="rId5"/>
          <a:stretch>
            <a:fillRect/>
          </a:stretch>
        </p:blipFill>
        <p:spPr>
          <a:xfrm>
            <a:off x="419822" y="1107915"/>
            <a:ext cx="5088282" cy="673356"/>
          </a:xfrm>
          <a:prstGeom prst="rect">
            <a:avLst/>
          </a:prstGeom>
        </p:spPr>
      </p:pic>
    </p:spTree>
    <p:extLst>
      <p:ext uri="{BB962C8B-B14F-4D97-AF65-F5344CB8AC3E}">
        <p14:creationId xmlns:p14="http://schemas.microsoft.com/office/powerpoint/2010/main" val="4233255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B283DBF-02D5-432F-B410-72C0910AF020}"/>
              </a:ext>
            </a:extLst>
          </p:cNvPr>
          <p:cNvPicPr>
            <a:picLocks noChangeAspect="1"/>
          </p:cNvPicPr>
          <p:nvPr/>
        </p:nvPicPr>
        <p:blipFill>
          <a:blip r:embed="rId2"/>
          <a:stretch>
            <a:fillRect/>
          </a:stretch>
        </p:blipFill>
        <p:spPr>
          <a:xfrm>
            <a:off x="107503" y="1149171"/>
            <a:ext cx="6336705" cy="2603094"/>
          </a:xfrm>
          <a:prstGeom prst="rect">
            <a:avLst/>
          </a:prstGeom>
        </p:spPr>
      </p:pic>
      <p:pic>
        <p:nvPicPr>
          <p:cNvPr id="4" name="Picture 3"/>
          <p:cNvPicPr>
            <a:picLocks noChangeAspect="1"/>
          </p:cNvPicPr>
          <p:nvPr/>
        </p:nvPicPr>
        <p:blipFill>
          <a:blip r:embed="rId3"/>
          <a:stretch>
            <a:fillRect/>
          </a:stretch>
        </p:blipFill>
        <p:spPr>
          <a:xfrm>
            <a:off x="6700537" y="3234022"/>
            <a:ext cx="1857017" cy="2623295"/>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223475" y="3831544"/>
            <a:ext cx="4348525" cy="1404282"/>
          </a:xfrm>
          <a:prstGeom prst="rect">
            <a:avLst/>
          </a:prstGeom>
        </p:spPr>
      </p:pic>
      <p:sp>
        <p:nvSpPr>
          <p:cNvPr id="7" name="TextBox 6"/>
          <p:cNvSpPr txBox="1"/>
          <p:nvPr/>
        </p:nvSpPr>
        <p:spPr>
          <a:xfrm>
            <a:off x="564600" y="791388"/>
            <a:ext cx="85689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Agreement &amp; Land Information</a:t>
            </a:r>
          </a:p>
        </p:txBody>
      </p:sp>
      <p:sp>
        <p:nvSpPr>
          <p:cNvPr id="9" name="Rounded Rectangular Callout 8"/>
          <p:cNvSpPr/>
          <p:nvPr/>
        </p:nvSpPr>
        <p:spPr>
          <a:xfrm>
            <a:off x="4507872" y="2150913"/>
            <a:ext cx="2172522" cy="447191"/>
          </a:xfrm>
          <a:prstGeom prst="wedgeRoundRectCallout">
            <a:avLst>
              <a:gd name="adj1" fmla="val -72955"/>
              <a:gd name="adj2" fmla="val 1863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Enter the mineral concerned</a:t>
            </a:r>
            <a:r>
              <a:rPr lang="en-CA" sz="1050" dirty="0">
                <a:solidFill>
                  <a:schemeClr val="tx1"/>
                </a:solidFill>
                <a:latin typeface="Arial" panose="020B0604020202020204" pitchFamily="34" charset="0"/>
                <a:cs typeface="Arial" panose="020B0604020202020204" pitchFamily="34" charset="0"/>
              </a:rPr>
              <a:t>.</a:t>
            </a:r>
          </a:p>
        </p:txBody>
      </p:sp>
      <p:sp>
        <p:nvSpPr>
          <p:cNvPr id="10" name="Rounded Rectangular Callout 9"/>
          <p:cNvSpPr/>
          <p:nvPr/>
        </p:nvSpPr>
        <p:spPr>
          <a:xfrm>
            <a:off x="223475" y="2598104"/>
            <a:ext cx="2428730" cy="763279"/>
          </a:xfrm>
          <a:prstGeom prst="wedgeRoundRectCallout">
            <a:avLst>
              <a:gd name="adj1" fmla="val 62607"/>
              <a:gd name="adj2" fmla="val 1599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on </a:t>
            </a:r>
            <a:r>
              <a:rPr lang="en-CA" sz="1200" b="1" dirty="0">
                <a:solidFill>
                  <a:schemeClr val="tx1"/>
                </a:solidFill>
                <a:latin typeface="Arial" panose="020B0604020202020204" pitchFamily="34" charset="0"/>
                <a:cs typeface="Arial" panose="020B0604020202020204" pitchFamily="34" charset="0"/>
              </a:rPr>
              <a:t>Add Agreement</a:t>
            </a:r>
            <a:r>
              <a:rPr lang="en-CA" sz="1200" dirty="0">
                <a:solidFill>
                  <a:schemeClr val="tx1"/>
                </a:solidFill>
                <a:latin typeface="Arial" panose="020B0604020202020204" pitchFamily="34" charset="0"/>
                <a:cs typeface="Arial" panose="020B0604020202020204" pitchFamily="34" charset="0"/>
              </a:rPr>
              <a:t> to search the agreement(s) which the lien will be registered against.</a:t>
            </a:r>
          </a:p>
        </p:txBody>
      </p:sp>
      <p:sp>
        <p:nvSpPr>
          <p:cNvPr id="15" name="Rounded Rectangular Callout 14"/>
          <p:cNvSpPr/>
          <p:nvPr/>
        </p:nvSpPr>
        <p:spPr>
          <a:xfrm>
            <a:off x="237496" y="5170744"/>
            <a:ext cx="3326391" cy="531193"/>
          </a:xfrm>
          <a:prstGeom prst="wedgeRoundRectCallout">
            <a:avLst>
              <a:gd name="adj1" fmla="val -40578"/>
              <a:gd name="adj2" fmla="val -9958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4. Select the agreements that will be placed on the lien using the check box and click </a:t>
            </a:r>
            <a:r>
              <a:rPr lang="en-CA" sz="1200" b="1" dirty="0">
                <a:solidFill>
                  <a:schemeClr val="tx1"/>
                </a:solidFill>
                <a:latin typeface="Arial" panose="020B0604020202020204" pitchFamily="34" charset="0"/>
                <a:cs typeface="Arial" panose="020B0604020202020204" pitchFamily="34" charset="0"/>
              </a:rPr>
              <a:t>OK.</a:t>
            </a:r>
          </a:p>
        </p:txBody>
      </p:sp>
      <p:sp>
        <p:nvSpPr>
          <p:cNvPr id="5" name="Rounded Rectangular Callout 4"/>
          <p:cNvSpPr/>
          <p:nvPr/>
        </p:nvSpPr>
        <p:spPr>
          <a:xfrm>
            <a:off x="6827185" y="2263207"/>
            <a:ext cx="2306367" cy="1031774"/>
          </a:xfrm>
          <a:prstGeom prst="wedgeRoundRectCallout">
            <a:avLst>
              <a:gd name="adj1" fmla="val -9395"/>
              <a:gd name="adj2" fmla="val 6026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3. Enter the Type and Agreement number(s) in the Search Agreement screen and Click </a:t>
            </a:r>
            <a:r>
              <a:rPr lang="en-CA" sz="1200" b="1" dirty="0">
                <a:solidFill>
                  <a:sysClr val="windowText" lastClr="000000"/>
                </a:solidFill>
                <a:latin typeface="Arial" panose="020B0604020202020204" pitchFamily="34" charset="0"/>
                <a:cs typeface="Arial" panose="020B0604020202020204" pitchFamily="34" charset="0"/>
              </a:rPr>
              <a:t>Search.</a:t>
            </a:r>
          </a:p>
        </p:txBody>
      </p:sp>
      <p:sp>
        <p:nvSpPr>
          <p:cNvPr id="16" name="Right Arrow 15"/>
          <p:cNvSpPr/>
          <p:nvPr/>
        </p:nvSpPr>
        <p:spPr>
          <a:xfrm rot="10800000">
            <a:off x="4947590" y="4194553"/>
            <a:ext cx="1137028" cy="21602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p:cNvPicPr>
            <a:picLocks noChangeAspect="1"/>
          </p:cNvPicPr>
          <p:nvPr/>
        </p:nvPicPr>
        <p:blipFill>
          <a:blip r:embed="rId6"/>
          <a:stretch>
            <a:fillRect/>
          </a:stretch>
        </p:blipFill>
        <p:spPr>
          <a:xfrm>
            <a:off x="474694" y="5752881"/>
            <a:ext cx="640135" cy="621846"/>
          </a:xfrm>
          <a:prstGeom prst="rect">
            <a:avLst/>
          </a:prstGeom>
        </p:spPr>
      </p:pic>
      <p:sp>
        <p:nvSpPr>
          <p:cNvPr id="17" name="TextBox 16"/>
          <p:cNvSpPr txBox="1"/>
          <p:nvPr/>
        </p:nvSpPr>
        <p:spPr>
          <a:xfrm>
            <a:off x="1107679" y="5833130"/>
            <a:ext cx="7262650"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If unable to locate the agreement number a Query by Land search can be done. </a:t>
            </a:r>
          </a:p>
          <a:p>
            <a:r>
              <a:rPr lang="en-CA" sz="1200" dirty="0">
                <a:latin typeface="Arial" panose="020B0604020202020204" pitchFamily="34" charset="0"/>
                <a:cs typeface="Arial" panose="020B0604020202020204" pitchFamily="34" charset="0"/>
              </a:rPr>
              <a:t>Please see </a:t>
            </a:r>
            <a:r>
              <a:rPr lang="en-CA" sz="1200" dirty="0">
                <a:latin typeface="Arial" panose="020B0604020202020204" pitchFamily="34" charset="0"/>
                <a:cs typeface="Arial" panose="020B0604020202020204" pitchFamily="34" charset="0"/>
                <a:hlinkClick r:id="rId7" action="ppaction://hlinksldjump"/>
              </a:rPr>
              <a:t>slides 12 - 13</a:t>
            </a:r>
            <a:r>
              <a:rPr lang="en-CA" sz="1200" dirty="0">
                <a:latin typeface="Arial" panose="020B0604020202020204" pitchFamily="34" charset="0"/>
                <a:cs typeface="Arial" panose="020B0604020202020204" pitchFamily="34" charset="0"/>
              </a:rPr>
              <a:t> for guide.</a:t>
            </a:r>
          </a:p>
        </p:txBody>
      </p:sp>
      <p:sp>
        <p:nvSpPr>
          <p:cNvPr id="2" name="Rectangle 1">
            <a:extLst>
              <a:ext uri="{FF2B5EF4-FFF2-40B4-BE49-F238E27FC236}">
                <a16:creationId xmlns:a16="http://schemas.microsoft.com/office/drawing/2014/main" id="{0A58B084-47D0-48E3-B3BA-31629A12B088}"/>
              </a:ext>
            </a:extLst>
          </p:cNvPr>
          <p:cNvSpPr/>
          <p:nvPr/>
        </p:nvSpPr>
        <p:spPr>
          <a:xfrm>
            <a:off x="7459176" y="6507663"/>
            <a:ext cx="1171924" cy="276999"/>
          </a:xfrm>
          <a:prstGeom prst="rect">
            <a:avLst/>
          </a:prstGeom>
        </p:spPr>
        <p:txBody>
          <a:bodyPr wrap="none">
            <a:spAutoFit/>
          </a:bodyPr>
          <a:lstStyle/>
          <a:p>
            <a:pPr lvl="0"/>
            <a:r>
              <a:rPr lang="en-CA" sz="1200" dirty="0">
                <a:solidFill>
                  <a:prstClr val="black"/>
                </a:solidFill>
              </a:rPr>
              <a:t>Page 11 of 36 </a:t>
            </a:r>
          </a:p>
        </p:txBody>
      </p:sp>
    </p:spTree>
    <p:extLst>
      <p:ext uri="{BB962C8B-B14F-4D97-AF65-F5344CB8AC3E}">
        <p14:creationId xmlns:p14="http://schemas.microsoft.com/office/powerpoint/2010/main" val="287127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27146"/>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068924" y="843407"/>
            <a:ext cx="4968552"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QUERY BY LAND</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2699793" y="800396"/>
            <a:ext cx="3926976" cy="3751608"/>
          </a:xfrm>
          <a:prstGeom prst="rect">
            <a:avLst/>
          </a:prstGeom>
        </p:spPr>
      </p:pic>
      <p:pic>
        <p:nvPicPr>
          <p:cNvPr id="10" name="Picture 9"/>
          <p:cNvPicPr>
            <a:picLocks noChangeAspect="1"/>
          </p:cNvPicPr>
          <p:nvPr/>
        </p:nvPicPr>
        <p:blipFill>
          <a:blip r:embed="rId4"/>
          <a:stretch>
            <a:fillRect/>
          </a:stretch>
        </p:blipFill>
        <p:spPr>
          <a:xfrm>
            <a:off x="2618755" y="4686739"/>
            <a:ext cx="4089052" cy="1675735"/>
          </a:xfrm>
          <a:prstGeom prst="rect">
            <a:avLst/>
          </a:prstGeom>
        </p:spPr>
      </p:pic>
      <p:sp>
        <p:nvSpPr>
          <p:cNvPr id="11" name="Rounded Rectangular Callout 10"/>
          <p:cNvSpPr/>
          <p:nvPr/>
        </p:nvSpPr>
        <p:spPr>
          <a:xfrm>
            <a:off x="6737484" y="1380644"/>
            <a:ext cx="1680617" cy="389479"/>
          </a:xfrm>
          <a:prstGeom prst="wedgeRoundRectCallout">
            <a:avLst>
              <a:gd name="adj1" fmla="val -140460"/>
              <a:gd name="adj2" fmla="val 7007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latin typeface="Arial" panose="020B0604020202020204" pitchFamily="34" charset="0"/>
                <a:cs typeface="Arial" panose="020B0604020202020204" pitchFamily="34" charset="0"/>
              </a:rPr>
              <a:t>1. Click on </a:t>
            </a:r>
            <a:r>
              <a:rPr lang="en-CA" sz="1050" b="1" dirty="0">
                <a:solidFill>
                  <a:schemeClr val="tx1"/>
                </a:solidFill>
                <a:latin typeface="Arial" panose="020B0604020202020204" pitchFamily="34" charset="0"/>
                <a:cs typeface="Arial" panose="020B0604020202020204" pitchFamily="34" charset="0"/>
              </a:rPr>
              <a:t>Agreements</a:t>
            </a:r>
            <a:endParaRPr lang="en-CA" sz="1050" dirty="0">
              <a:latin typeface="Arial" panose="020B0604020202020204" pitchFamily="34" charset="0"/>
              <a:cs typeface="Arial" panose="020B0604020202020204" pitchFamily="34" charset="0"/>
            </a:endParaRPr>
          </a:p>
        </p:txBody>
      </p:sp>
      <p:sp>
        <p:nvSpPr>
          <p:cNvPr id="12" name="Rounded Rectangular Callout 11"/>
          <p:cNvSpPr/>
          <p:nvPr/>
        </p:nvSpPr>
        <p:spPr>
          <a:xfrm>
            <a:off x="6737484" y="1893987"/>
            <a:ext cx="1680617" cy="389479"/>
          </a:xfrm>
          <a:prstGeom prst="wedgeRoundRectCallout">
            <a:avLst>
              <a:gd name="adj1" fmla="val -139372"/>
              <a:gd name="adj2" fmla="val 668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latin typeface="Arial" panose="020B0604020202020204" pitchFamily="34" charset="0"/>
                <a:cs typeface="Arial" panose="020B0604020202020204" pitchFamily="34" charset="0"/>
              </a:rPr>
              <a:t>2. Choose mineral type</a:t>
            </a:r>
            <a:endParaRPr lang="en-CA" sz="1050" dirty="0">
              <a:latin typeface="Arial" panose="020B0604020202020204" pitchFamily="34" charset="0"/>
              <a:cs typeface="Arial" panose="020B0604020202020204" pitchFamily="34" charset="0"/>
            </a:endParaRPr>
          </a:p>
        </p:txBody>
      </p:sp>
      <p:sp>
        <p:nvSpPr>
          <p:cNvPr id="13" name="Rounded Rectangular Callout 12"/>
          <p:cNvSpPr/>
          <p:nvPr/>
        </p:nvSpPr>
        <p:spPr>
          <a:xfrm>
            <a:off x="6737486" y="2462093"/>
            <a:ext cx="1680617" cy="389479"/>
          </a:xfrm>
          <a:prstGeom prst="wedgeRoundRectCallout">
            <a:avLst>
              <a:gd name="adj1" fmla="val -132299"/>
              <a:gd name="adj2" fmla="val -3322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latin typeface="Arial" panose="020B0604020202020204" pitchFamily="34" charset="0"/>
                <a:cs typeface="Arial" panose="020B0604020202020204" pitchFamily="34" charset="0"/>
              </a:rPr>
              <a:t>3. Enter land description</a:t>
            </a:r>
            <a:endParaRPr lang="en-CA" sz="1050" dirty="0">
              <a:latin typeface="Arial" panose="020B0604020202020204" pitchFamily="34" charset="0"/>
              <a:cs typeface="Arial" panose="020B0604020202020204" pitchFamily="34" charset="0"/>
            </a:endParaRPr>
          </a:p>
        </p:txBody>
      </p:sp>
      <p:sp>
        <p:nvSpPr>
          <p:cNvPr id="14" name="Rounded Rectangular Callout 13"/>
          <p:cNvSpPr/>
          <p:nvPr/>
        </p:nvSpPr>
        <p:spPr>
          <a:xfrm>
            <a:off x="6737484" y="3430535"/>
            <a:ext cx="1680617" cy="389479"/>
          </a:xfrm>
          <a:prstGeom prst="wedgeRoundRectCallout">
            <a:avLst>
              <a:gd name="adj1" fmla="val -115432"/>
              <a:gd name="adj2" fmla="val 2546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latin typeface="Arial" panose="020B0604020202020204" pitchFamily="34" charset="0"/>
                <a:cs typeface="Arial" panose="020B0604020202020204" pitchFamily="34" charset="0"/>
              </a:rPr>
              <a:t>4. Click on </a:t>
            </a:r>
            <a:r>
              <a:rPr lang="en-CA" sz="1050" b="1" dirty="0">
                <a:solidFill>
                  <a:schemeClr val="tx1"/>
                </a:solidFill>
                <a:latin typeface="Arial" panose="020B0604020202020204" pitchFamily="34" charset="0"/>
                <a:cs typeface="Arial" panose="020B0604020202020204" pitchFamily="34" charset="0"/>
              </a:rPr>
              <a:t>PDF</a:t>
            </a:r>
            <a:endParaRPr lang="en-CA" sz="1050" b="1" dirty="0">
              <a:latin typeface="Arial" panose="020B0604020202020204" pitchFamily="34" charset="0"/>
              <a:cs typeface="Arial" panose="020B0604020202020204" pitchFamily="34" charset="0"/>
            </a:endParaRPr>
          </a:p>
        </p:txBody>
      </p:sp>
      <p:sp>
        <p:nvSpPr>
          <p:cNvPr id="15" name="Rounded Rectangular Callout 14"/>
          <p:cNvSpPr/>
          <p:nvPr/>
        </p:nvSpPr>
        <p:spPr>
          <a:xfrm>
            <a:off x="6740876" y="3985191"/>
            <a:ext cx="1680617" cy="389479"/>
          </a:xfrm>
          <a:prstGeom prst="wedgeRoundRectCallout">
            <a:avLst>
              <a:gd name="adj1" fmla="val -145901"/>
              <a:gd name="adj2" fmla="val 3955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latin typeface="Arial" panose="020B0604020202020204" pitchFamily="34" charset="0"/>
                <a:cs typeface="Arial" panose="020B0604020202020204" pitchFamily="34" charset="0"/>
              </a:rPr>
              <a:t>5. Click </a:t>
            </a:r>
            <a:r>
              <a:rPr lang="en-CA" sz="1050" b="1" dirty="0">
                <a:solidFill>
                  <a:schemeClr val="tx1"/>
                </a:solidFill>
                <a:latin typeface="Arial" panose="020B0604020202020204" pitchFamily="34" charset="0"/>
                <a:cs typeface="Arial" panose="020B0604020202020204" pitchFamily="34" charset="0"/>
              </a:rPr>
              <a:t>Submit</a:t>
            </a:r>
            <a:endParaRPr lang="en-CA" sz="1050" b="1" dirty="0">
              <a:latin typeface="Arial" panose="020B0604020202020204" pitchFamily="34" charset="0"/>
              <a:cs typeface="Arial" panose="020B0604020202020204" pitchFamily="34" charset="0"/>
            </a:endParaRPr>
          </a:p>
        </p:txBody>
      </p:sp>
      <p:sp>
        <p:nvSpPr>
          <p:cNvPr id="16" name="Rounded Rectangular Callout 15"/>
          <p:cNvSpPr/>
          <p:nvPr/>
        </p:nvSpPr>
        <p:spPr>
          <a:xfrm>
            <a:off x="6166520" y="4821597"/>
            <a:ext cx="2520280" cy="726971"/>
          </a:xfrm>
          <a:prstGeom prst="wedgeRoundRectCallout">
            <a:avLst>
              <a:gd name="adj1" fmla="val 49462"/>
              <a:gd name="adj2" fmla="val 33504"/>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latin typeface="Arial" panose="020B0604020202020204" pitchFamily="34" charset="0"/>
                <a:cs typeface="Arial" panose="020B0604020202020204" pitchFamily="34" charset="0"/>
              </a:rPr>
              <a:t>A request number will display on the screen.  Keep this request number to locate your search on the Request Status screen.</a:t>
            </a:r>
          </a:p>
        </p:txBody>
      </p:sp>
      <p:sp>
        <p:nvSpPr>
          <p:cNvPr id="2" name="Flowchart: Process 1"/>
          <p:cNvSpPr/>
          <p:nvPr/>
        </p:nvSpPr>
        <p:spPr>
          <a:xfrm>
            <a:off x="2843808" y="5157192"/>
            <a:ext cx="288032" cy="216024"/>
          </a:xfrm>
          <a:prstGeom prst="flowChartProcess">
            <a:avLst/>
          </a:prstGeom>
          <a:solidFill>
            <a:srgbClr val="EEEEEE"/>
          </a:solid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2"/>
          <p:cNvSpPr/>
          <p:nvPr/>
        </p:nvSpPr>
        <p:spPr>
          <a:xfrm>
            <a:off x="5517471" y="5435818"/>
            <a:ext cx="422681" cy="11275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8" name="Group 17">
            <a:extLst>
              <a:ext uri="{FF2B5EF4-FFF2-40B4-BE49-F238E27FC236}">
                <a16:creationId xmlns:a16="http://schemas.microsoft.com/office/drawing/2014/main" id="{ABCA82E5-F095-413F-B8C8-173C59785D06}"/>
              </a:ext>
            </a:extLst>
          </p:cNvPr>
          <p:cNvGrpSpPr/>
          <p:nvPr/>
        </p:nvGrpSpPr>
        <p:grpSpPr>
          <a:xfrm>
            <a:off x="179512" y="-68284"/>
            <a:ext cx="8964488" cy="923330"/>
            <a:chOff x="179512" y="4026424"/>
            <a:chExt cx="8964488" cy="923330"/>
          </a:xfrm>
        </p:grpSpPr>
        <p:grpSp>
          <p:nvGrpSpPr>
            <p:cNvPr id="19" name="Group 18">
              <a:extLst>
                <a:ext uri="{FF2B5EF4-FFF2-40B4-BE49-F238E27FC236}">
                  <a16:creationId xmlns:a16="http://schemas.microsoft.com/office/drawing/2014/main" id="{AB831E39-30C1-4FB4-8326-9900CB602791}"/>
                </a:ext>
              </a:extLst>
            </p:cNvPr>
            <p:cNvGrpSpPr/>
            <p:nvPr userDrawn="1"/>
          </p:nvGrpSpPr>
          <p:grpSpPr>
            <a:xfrm>
              <a:off x="179512" y="4094164"/>
              <a:ext cx="8964488" cy="787850"/>
              <a:chOff x="390128" y="3908965"/>
              <a:chExt cx="8638456" cy="787850"/>
            </a:xfrm>
          </p:grpSpPr>
          <p:pic>
            <p:nvPicPr>
              <p:cNvPr id="21" name="Picture 2">
                <a:extLst>
                  <a:ext uri="{FF2B5EF4-FFF2-40B4-BE49-F238E27FC236}">
                    <a16:creationId xmlns:a16="http://schemas.microsoft.com/office/drawing/2014/main" id="{029A039B-5887-4DE9-904D-29F5CD40D80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a:extLst>
                  <a:ext uri="{FF2B5EF4-FFF2-40B4-BE49-F238E27FC236}">
                    <a16:creationId xmlns:a16="http://schemas.microsoft.com/office/drawing/2014/main" id="{E1CB1F00-58FD-48E7-8489-AC371EF3EDD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20" name="TextBox 19">
              <a:extLst>
                <a:ext uri="{FF2B5EF4-FFF2-40B4-BE49-F238E27FC236}">
                  <a16:creationId xmlns:a16="http://schemas.microsoft.com/office/drawing/2014/main" id="{CBEF0418-E23A-4F0C-BDD7-06C84BF3E75E}"/>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
        <p:nvSpPr>
          <p:cNvPr id="4" name="Rectangle 3">
            <a:extLst>
              <a:ext uri="{FF2B5EF4-FFF2-40B4-BE49-F238E27FC236}">
                <a16:creationId xmlns:a16="http://schemas.microsoft.com/office/drawing/2014/main" id="{9019C650-973E-45EF-83D6-2AAB51870103}"/>
              </a:ext>
            </a:extLst>
          </p:cNvPr>
          <p:cNvSpPr/>
          <p:nvPr/>
        </p:nvSpPr>
        <p:spPr>
          <a:xfrm>
            <a:off x="7236296" y="6544802"/>
            <a:ext cx="1183337" cy="276999"/>
          </a:xfrm>
          <a:prstGeom prst="rect">
            <a:avLst/>
          </a:prstGeom>
        </p:spPr>
        <p:txBody>
          <a:bodyPr wrap="none">
            <a:spAutoFit/>
          </a:bodyPr>
          <a:lstStyle/>
          <a:p>
            <a:pPr lvl="0"/>
            <a:r>
              <a:rPr lang="en-CA" sz="1200" dirty="0">
                <a:solidFill>
                  <a:prstClr val="black"/>
                </a:solidFill>
              </a:rPr>
              <a:t>Page 12 of 36 </a:t>
            </a:r>
          </a:p>
        </p:txBody>
      </p:sp>
      <p:pic>
        <p:nvPicPr>
          <p:cNvPr id="7" name="Picture 6">
            <a:extLst>
              <a:ext uri="{FF2B5EF4-FFF2-40B4-BE49-F238E27FC236}">
                <a16:creationId xmlns:a16="http://schemas.microsoft.com/office/drawing/2014/main" id="{BDA3B40E-6B58-4E90-A9C0-159A745A3E16}"/>
              </a:ext>
            </a:extLst>
          </p:cNvPr>
          <p:cNvPicPr>
            <a:picLocks noChangeAspect="1"/>
          </p:cNvPicPr>
          <p:nvPr/>
        </p:nvPicPr>
        <p:blipFill>
          <a:blip r:embed="rId7"/>
          <a:stretch>
            <a:fillRect/>
          </a:stretch>
        </p:blipFill>
        <p:spPr>
          <a:xfrm>
            <a:off x="102411" y="966336"/>
            <a:ext cx="2507533" cy="5015065"/>
          </a:xfrm>
          <a:prstGeom prst="rect">
            <a:avLst/>
          </a:prstGeom>
        </p:spPr>
      </p:pic>
    </p:spTree>
    <p:extLst>
      <p:ext uri="{BB962C8B-B14F-4D97-AF65-F5344CB8AC3E}">
        <p14:creationId xmlns:p14="http://schemas.microsoft.com/office/powerpoint/2010/main" val="1984480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C:\Users\VANESS~1.BOD\AppData\Local\Temp\SNAGHTML4db3fd8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240" y="3603513"/>
            <a:ext cx="5627927" cy="28308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2483768" y="1145206"/>
            <a:ext cx="4940793" cy="2662937"/>
          </a:xfrm>
          <a:prstGeom prst="rect">
            <a:avLst/>
          </a:prstGeom>
        </p:spPr>
      </p:pic>
      <p:sp>
        <p:nvSpPr>
          <p:cNvPr id="13" name="Rounded Rectangular Callout 12"/>
          <p:cNvSpPr/>
          <p:nvPr/>
        </p:nvSpPr>
        <p:spPr>
          <a:xfrm>
            <a:off x="7356859" y="2051757"/>
            <a:ext cx="1680617" cy="729171"/>
          </a:xfrm>
          <a:prstGeom prst="wedgeRoundRectCallout">
            <a:avLst>
              <a:gd name="adj1" fmla="val -83875"/>
              <a:gd name="adj2" fmla="val 3251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latin typeface="Arial" panose="020B0604020202020204" pitchFamily="34" charset="0"/>
                <a:cs typeface="Arial" panose="020B0604020202020204" pitchFamily="34" charset="0"/>
              </a:rPr>
              <a:t>1. Enter request number, or click </a:t>
            </a:r>
            <a:r>
              <a:rPr lang="en-CA" sz="1050" b="1" dirty="0">
                <a:solidFill>
                  <a:schemeClr val="tx1"/>
                </a:solidFill>
                <a:latin typeface="Arial" panose="020B0604020202020204" pitchFamily="34" charset="0"/>
                <a:cs typeface="Arial" panose="020B0604020202020204" pitchFamily="34" charset="0"/>
              </a:rPr>
              <a:t>Retrieve</a:t>
            </a:r>
            <a:r>
              <a:rPr lang="en-CA" sz="1050" dirty="0">
                <a:solidFill>
                  <a:schemeClr val="tx1"/>
                </a:solidFill>
                <a:latin typeface="Arial" panose="020B0604020202020204" pitchFamily="34" charset="0"/>
                <a:cs typeface="Arial" panose="020B0604020202020204" pitchFamily="34" charset="0"/>
              </a:rPr>
              <a:t> to display all requests.</a:t>
            </a:r>
            <a:endParaRPr lang="en-CA" sz="1050" dirty="0">
              <a:latin typeface="Arial" panose="020B0604020202020204" pitchFamily="34" charset="0"/>
              <a:cs typeface="Arial" panose="020B0604020202020204" pitchFamily="34" charset="0"/>
            </a:endParaRPr>
          </a:p>
        </p:txBody>
      </p:sp>
      <p:sp>
        <p:nvSpPr>
          <p:cNvPr id="14" name="Rounded Rectangular Callout 13"/>
          <p:cNvSpPr/>
          <p:nvPr/>
        </p:nvSpPr>
        <p:spPr>
          <a:xfrm>
            <a:off x="7464688" y="3067518"/>
            <a:ext cx="1680617" cy="389479"/>
          </a:xfrm>
          <a:prstGeom prst="wedgeRoundRectCallout">
            <a:avLst>
              <a:gd name="adj1" fmla="val -114283"/>
              <a:gd name="adj2" fmla="val 4376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latin typeface="Arial" panose="020B0604020202020204" pitchFamily="34" charset="0"/>
                <a:cs typeface="Arial" panose="020B0604020202020204" pitchFamily="34" charset="0"/>
              </a:rPr>
              <a:t>2. Click on </a:t>
            </a:r>
            <a:r>
              <a:rPr lang="en-CA" sz="1050" b="1" dirty="0">
                <a:solidFill>
                  <a:schemeClr val="tx1"/>
                </a:solidFill>
                <a:latin typeface="Arial" panose="020B0604020202020204" pitchFamily="34" charset="0"/>
                <a:cs typeface="Arial" panose="020B0604020202020204" pitchFamily="34" charset="0"/>
              </a:rPr>
              <a:t>PDF File (pdf) </a:t>
            </a:r>
            <a:r>
              <a:rPr lang="en-CA" sz="1050" dirty="0">
                <a:solidFill>
                  <a:schemeClr val="tx1"/>
                </a:solidFill>
                <a:latin typeface="Arial" panose="020B0604020202020204" pitchFamily="34" charset="0"/>
                <a:cs typeface="Arial" panose="020B0604020202020204" pitchFamily="34" charset="0"/>
              </a:rPr>
              <a:t>to display results</a:t>
            </a:r>
            <a:endParaRPr lang="en-CA" sz="1050" dirty="0">
              <a:latin typeface="Arial" panose="020B0604020202020204" pitchFamily="34" charset="0"/>
              <a:cs typeface="Arial" panose="020B0604020202020204" pitchFamily="34" charset="0"/>
            </a:endParaRPr>
          </a:p>
        </p:txBody>
      </p:sp>
      <p:sp>
        <p:nvSpPr>
          <p:cNvPr id="15" name="Rounded Rectangular Callout 14"/>
          <p:cNvSpPr/>
          <p:nvPr/>
        </p:nvSpPr>
        <p:spPr>
          <a:xfrm>
            <a:off x="6517196" y="3876713"/>
            <a:ext cx="2520280" cy="530304"/>
          </a:xfrm>
          <a:prstGeom prst="wedgeRoundRectCallout">
            <a:avLst>
              <a:gd name="adj1" fmla="val 49462"/>
              <a:gd name="adj2" fmla="val 33504"/>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latin typeface="Arial" panose="020B0604020202020204" pitchFamily="34" charset="0"/>
                <a:cs typeface="Arial" panose="020B0604020202020204" pitchFamily="34" charset="0"/>
              </a:rPr>
              <a:t>Active agreement numbers on the lands requested will be displayed.</a:t>
            </a:r>
          </a:p>
        </p:txBody>
      </p:sp>
      <p:sp>
        <p:nvSpPr>
          <p:cNvPr id="16" name="Rectangle 15"/>
          <p:cNvSpPr/>
          <p:nvPr/>
        </p:nvSpPr>
        <p:spPr>
          <a:xfrm>
            <a:off x="2894924" y="3833687"/>
            <a:ext cx="1229824"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rPr>
              <a:t>Sample</a:t>
            </a:r>
          </a:p>
        </p:txBody>
      </p:sp>
      <p:grpSp>
        <p:nvGrpSpPr>
          <p:cNvPr id="11" name="Group 10">
            <a:extLst>
              <a:ext uri="{FF2B5EF4-FFF2-40B4-BE49-F238E27FC236}">
                <a16:creationId xmlns:a16="http://schemas.microsoft.com/office/drawing/2014/main" id="{DD14A9F7-CDFF-4166-A3A8-55986667179F}"/>
              </a:ext>
            </a:extLst>
          </p:cNvPr>
          <p:cNvGrpSpPr/>
          <p:nvPr/>
        </p:nvGrpSpPr>
        <p:grpSpPr>
          <a:xfrm>
            <a:off x="179512" y="-68284"/>
            <a:ext cx="8964488" cy="923330"/>
            <a:chOff x="179512" y="4026424"/>
            <a:chExt cx="8964488" cy="923330"/>
          </a:xfrm>
        </p:grpSpPr>
        <p:grpSp>
          <p:nvGrpSpPr>
            <p:cNvPr id="17" name="Group 16">
              <a:extLst>
                <a:ext uri="{FF2B5EF4-FFF2-40B4-BE49-F238E27FC236}">
                  <a16:creationId xmlns:a16="http://schemas.microsoft.com/office/drawing/2014/main" id="{0A55A322-3ED8-496B-BBCD-8D5027EA018E}"/>
                </a:ext>
              </a:extLst>
            </p:cNvPr>
            <p:cNvGrpSpPr/>
            <p:nvPr userDrawn="1"/>
          </p:nvGrpSpPr>
          <p:grpSpPr>
            <a:xfrm>
              <a:off x="179512" y="4094164"/>
              <a:ext cx="8964488" cy="787850"/>
              <a:chOff x="390128" y="3908965"/>
              <a:chExt cx="8638456" cy="787850"/>
            </a:xfrm>
          </p:grpSpPr>
          <p:pic>
            <p:nvPicPr>
              <p:cNvPr id="19" name="Picture 2">
                <a:extLst>
                  <a:ext uri="{FF2B5EF4-FFF2-40B4-BE49-F238E27FC236}">
                    <a16:creationId xmlns:a16="http://schemas.microsoft.com/office/drawing/2014/main" id="{264889ED-85E6-4D6E-91DF-9A2CB72FAC7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a:extLst>
                  <a:ext uri="{FF2B5EF4-FFF2-40B4-BE49-F238E27FC236}">
                    <a16:creationId xmlns:a16="http://schemas.microsoft.com/office/drawing/2014/main" id="{44ABA97E-94B9-4E20-94A6-94D58DC22A1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8" name="TextBox 17">
              <a:extLst>
                <a:ext uri="{FF2B5EF4-FFF2-40B4-BE49-F238E27FC236}">
                  <a16:creationId xmlns:a16="http://schemas.microsoft.com/office/drawing/2014/main" id="{2693A01D-C917-4718-8FD0-3D1D3CA86770}"/>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
        <p:nvSpPr>
          <p:cNvPr id="2" name="Rectangle 1">
            <a:extLst>
              <a:ext uri="{FF2B5EF4-FFF2-40B4-BE49-F238E27FC236}">
                <a16:creationId xmlns:a16="http://schemas.microsoft.com/office/drawing/2014/main" id="{BDFB7712-A6AF-40FE-BBED-074DFF2C05FC}"/>
              </a:ext>
            </a:extLst>
          </p:cNvPr>
          <p:cNvSpPr/>
          <p:nvPr/>
        </p:nvSpPr>
        <p:spPr>
          <a:xfrm>
            <a:off x="7755807" y="6502897"/>
            <a:ext cx="1183337" cy="276999"/>
          </a:xfrm>
          <a:prstGeom prst="rect">
            <a:avLst/>
          </a:prstGeom>
        </p:spPr>
        <p:txBody>
          <a:bodyPr wrap="none">
            <a:spAutoFit/>
          </a:bodyPr>
          <a:lstStyle/>
          <a:p>
            <a:pPr lvl="0"/>
            <a:r>
              <a:rPr lang="en-CA" sz="1200" dirty="0">
                <a:solidFill>
                  <a:prstClr val="black"/>
                </a:solidFill>
              </a:rPr>
              <a:t>Page 13 of 36 </a:t>
            </a:r>
          </a:p>
        </p:txBody>
      </p:sp>
      <p:pic>
        <p:nvPicPr>
          <p:cNvPr id="4" name="Picture 3">
            <a:extLst>
              <a:ext uri="{FF2B5EF4-FFF2-40B4-BE49-F238E27FC236}">
                <a16:creationId xmlns:a16="http://schemas.microsoft.com/office/drawing/2014/main" id="{BBBC53F2-EE25-49FE-B191-0683D1C49218}"/>
              </a:ext>
            </a:extLst>
          </p:cNvPr>
          <p:cNvPicPr>
            <a:picLocks noChangeAspect="1"/>
          </p:cNvPicPr>
          <p:nvPr/>
        </p:nvPicPr>
        <p:blipFill>
          <a:blip r:embed="rId7"/>
          <a:stretch>
            <a:fillRect/>
          </a:stretch>
        </p:blipFill>
        <p:spPr>
          <a:xfrm>
            <a:off x="178034" y="1058727"/>
            <a:ext cx="2471529" cy="4943057"/>
          </a:xfrm>
          <a:prstGeom prst="rect">
            <a:avLst/>
          </a:prstGeom>
        </p:spPr>
      </p:pic>
    </p:spTree>
    <p:extLst>
      <p:ext uri="{BB962C8B-B14F-4D97-AF65-F5344CB8AC3E}">
        <p14:creationId xmlns:p14="http://schemas.microsoft.com/office/powerpoint/2010/main" val="2417153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A2C6A45-DD84-44B2-B034-F6A4BF2B88F7}"/>
              </a:ext>
            </a:extLst>
          </p:cNvPr>
          <p:cNvPicPr>
            <a:picLocks noChangeAspect="1"/>
          </p:cNvPicPr>
          <p:nvPr/>
        </p:nvPicPr>
        <p:blipFill>
          <a:blip r:embed="rId2"/>
          <a:stretch>
            <a:fillRect/>
          </a:stretch>
        </p:blipFill>
        <p:spPr>
          <a:xfrm>
            <a:off x="981758" y="1577795"/>
            <a:ext cx="7046626" cy="405181"/>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rotWithShape="1">
          <a:blip r:embed="rId4"/>
          <a:srcRect t="15681"/>
          <a:stretch/>
        </p:blipFill>
        <p:spPr>
          <a:xfrm>
            <a:off x="688451" y="1956690"/>
            <a:ext cx="7473791" cy="3176768"/>
          </a:xfrm>
          <a:prstGeom prst="rect">
            <a:avLst/>
          </a:prstGeom>
          <a:solidFill>
            <a:schemeClr val="accent5">
              <a:lumMod val="40000"/>
              <a:lumOff val="60000"/>
            </a:schemeClr>
          </a:solidFill>
        </p:spPr>
      </p:pic>
      <p:sp>
        <p:nvSpPr>
          <p:cNvPr id="4" name="Rounded Rectangular Callout 3"/>
          <p:cNvSpPr/>
          <p:nvPr/>
        </p:nvSpPr>
        <p:spPr>
          <a:xfrm>
            <a:off x="688451" y="3809716"/>
            <a:ext cx="1986433" cy="987436"/>
          </a:xfrm>
          <a:prstGeom prst="wedgeRoundRectCallout">
            <a:avLst>
              <a:gd name="adj1" fmla="val 107007"/>
              <a:gd name="adj2" fmla="val 96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 Click </a:t>
            </a:r>
            <a:r>
              <a:rPr lang="en-CA" sz="1200" b="1" dirty="0">
                <a:solidFill>
                  <a:schemeClr val="tx1"/>
                </a:solidFill>
                <a:latin typeface="Arial" panose="020B0604020202020204" pitchFamily="34" charset="0"/>
                <a:cs typeface="Arial" panose="020B0604020202020204" pitchFamily="34" charset="0"/>
              </a:rPr>
              <a:t>Add Agreement. </a:t>
            </a:r>
            <a:r>
              <a:rPr lang="en-CA" sz="1200" dirty="0">
                <a:solidFill>
                  <a:schemeClr val="tx1"/>
                </a:solidFill>
                <a:latin typeface="Arial" panose="020B0604020202020204" pitchFamily="34" charset="0"/>
                <a:cs typeface="Arial" panose="020B0604020202020204" pitchFamily="34" charset="0"/>
              </a:rPr>
              <a:t>You may add multiple agreements. Click </a:t>
            </a:r>
            <a:r>
              <a:rPr lang="en-CA" sz="1200" b="1" dirty="0">
                <a:solidFill>
                  <a:schemeClr val="tx1"/>
                </a:solidFill>
                <a:latin typeface="Arial" panose="020B0604020202020204" pitchFamily="34" charset="0"/>
                <a:cs typeface="Arial" panose="020B0604020202020204" pitchFamily="34" charset="0"/>
              </a:rPr>
              <a:t>Save </a:t>
            </a:r>
            <a:r>
              <a:rPr lang="en-CA" sz="1200" dirty="0">
                <a:solidFill>
                  <a:schemeClr val="tx1"/>
                </a:solidFill>
                <a:latin typeface="Arial" panose="020B0604020202020204" pitchFamily="34" charset="0"/>
                <a:cs typeface="Arial" panose="020B0604020202020204" pitchFamily="34" charset="0"/>
              </a:rPr>
              <a:t>to update the information recently entered. </a:t>
            </a:r>
          </a:p>
        </p:txBody>
      </p:sp>
      <p:sp>
        <p:nvSpPr>
          <p:cNvPr id="5" name="Rounded Rectangular Callout 4"/>
          <p:cNvSpPr/>
          <p:nvPr/>
        </p:nvSpPr>
        <p:spPr>
          <a:xfrm>
            <a:off x="6723322" y="4347158"/>
            <a:ext cx="1793355" cy="992804"/>
          </a:xfrm>
          <a:prstGeom prst="wedgeRoundRectCallout">
            <a:avLst>
              <a:gd name="adj1" fmla="val -31254"/>
              <a:gd name="adj2" fmla="val -72099"/>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Click on </a:t>
            </a:r>
            <a:r>
              <a:rPr lang="en-CA" sz="1200" b="1" dirty="0">
                <a:solidFill>
                  <a:schemeClr val="tx1"/>
                </a:solidFill>
                <a:latin typeface="Arial" panose="020B0604020202020204" pitchFamily="34" charset="0"/>
                <a:cs typeface="Arial" panose="020B0604020202020204" pitchFamily="34" charset="0"/>
              </a:rPr>
              <a:t>Customize</a:t>
            </a:r>
            <a:r>
              <a:rPr lang="en-CA" sz="1200" dirty="0">
                <a:solidFill>
                  <a:schemeClr val="tx1"/>
                </a:solidFill>
                <a:latin typeface="Arial" panose="020B0604020202020204" pitchFamily="34" charset="0"/>
                <a:cs typeface="Arial" panose="020B0604020202020204" pitchFamily="34" charset="0"/>
              </a:rPr>
              <a:t> if the lien is not being registered on all of the agreement lands. </a:t>
            </a:r>
          </a:p>
          <a:p>
            <a:pPr algn="ctr"/>
            <a:r>
              <a:rPr lang="en-CA" sz="1200" i="1" dirty="0">
                <a:solidFill>
                  <a:schemeClr val="tx1"/>
                </a:solidFill>
                <a:latin typeface="Arial" panose="020B0604020202020204" pitchFamily="34" charset="0"/>
                <a:cs typeface="Arial" panose="020B0604020202020204" pitchFamily="34" charset="0"/>
                <a:hlinkClick r:id="rId5" action="ppaction://hlinksldjump"/>
              </a:rPr>
              <a:t>(See slide 15)</a:t>
            </a:r>
            <a:endParaRPr lang="en-CA" sz="1200" i="1" dirty="0">
              <a:solidFill>
                <a:schemeClr val="tx1"/>
              </a:solidFill>
              <a:latin typeface="Arial" panose="020B0604020202020204" pitchFamily="34" charset="0"/>
              <a:cs typeface="Arial" panose="020B0604020202020204" pitchFamily="34" charset="0"/>
            </a:endParaRPr>
          </a:p>
          <a:p>
            <a:pPr algn="ctr"/>
            <a:endParaRPr lang="en-CA" sz="1050"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1288708" y="5749421"/>
            <a:ext cx="7262650"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fee for registration is $50.00 per agreement.  Invoices for registration charges will be mailed out monthly to the submitter of the request.</a:t>
            </a:r>
          </a:p>
        </p:txBody>
      </p:sp>
      <p:sp>
        <p:nvSpPr>
          <p:cNvPr id="13" name="TextBox 12"/>
          <p:cNvSpPr txBox="1"/>
          <p:nvPr/>
        </p:nvSpPr>
        <p:spPr>
          <a:xfrm>
            <a:off x="554334" y="826048"/>
            <a:ext cx="8534271"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Agreement &amp; Land Information Continued</a:t>
            </a:r>
            <a:endParaRPr lang="en-CA" b="1" dirty="0">
              <a:solidFill>
                <a:schemeClr val="accent2">
                  <a:lumMod val="7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6"/>
          <a:stretch>
            <a:fillRect/>
          </a:stretch>
        </p:blipFill>
        <p:spPr>
          <a:xfrm>
            <a:off x="6523448" y="3824039"/>
            <a:ext cx="765392" cy="239761"/>
          </a:xfrm>
          <a:prstGeom prst="rect">
            <a:avLst/>
          </a:prstGeom>
        </p:spPr>
      </p:pic>
      <p:pic>
        <p:nvPicPr>
          <p:cNvPr id="14" name="Picture 13"/>
          <p:cNvPicPr>
            <a:picLocks noChangeAspect="1"/>
          </p:cNvPicPr>
          <p:nvPr/>
        </p:nvPicPr>
        <p:blipFill>
          <a:blip r:embed="rId7"/>
          <a:stretch>
            <a:fillRect/>
          </a:stretch>
        </p:blipFill>
        <p:spPr>
          <a:xfrm>
            <a:off x="638667" y="5589240"/>
            <a:ext cx="640135" cy="621846"/>
          </a:xfrm>
          <a:prstGeom prst="rect">
            <a:avLst/>
          </a:prstGeom>
        </p:spPr>
      </p:pic>
      <p:sp>
        <p:nvSpPr>
          <p:cNvPr id="8" name="Rounded Rectangle 7"/>
          <p:cNvSpPr/>
          <p:nvPr/>
        </p:nvSpPr>
        <p:spPr>
          <a:xfrm>
            <a:off x="334016" y="1242579"/>
            <a:ext cx="2545577" cy="86444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ysClr val="windowText" lastClr="000000"/>
              </a:solidFill>
              <a:latin typeface="Arial" panose="020B0604020202020204" pitchFamily="34" charset="0"/>
              <a:cs typeface="Arial" panose="020B0604020202020204" pitchFamily="34" charset="0"/>
            </a:endParaRPr>
          </a:p>
          <a:p>
            <a:pPr algn="ctr"/>
            <a:r>
              <a:rPr lang="en-CA" sz="1200" dirty="0">
                <a:solidFill>
                  <a:sysClr val="windowText" lastClr="000000"/>
                </a:solidFill>
                <a:latin typeface="Arial" panose="020B0604020202020204" pitchFamily="34" charset="0"/>
                <a:cs typeface="Arial" panose="020B0604020202020204" pitchFamily="34" charset="0"/>
              </a:rPr>
              <a:t>Agreement information (Agreement Number, Designated Representative and Land Description) will be displayed.</a:t>
            </a:r>
          </a:p>
          <a:p>
            <a:pPr algn="ctr"/>
            <a:endParaRPr lang="en-CA" sz="1050" dirty="0">
              <a:solidFill>
                <a:sysClr val="windowText" lastClr="000000"/>
              </a:solidFill>
              <a:latin typeface="Arial" panose="020B0604020202020204" pitchFamily="34" charset="0"/>
              <a:cs typeface="Arial" panose="020B0604020202020204" pitchFamily="34" charset="0"/>
            </a:endParaRPr>
          </a:p>
        </p:txBody>
      </p:sp>
      <p:sp>
        <p:nvSpPr>
          <p:cNvPr id="9" name="Rounded Rectangular Callout 8"/>
          <p:cNvSpPr/>
          <p:nvPr/>
        </p:nvSpPr>
        <p:spPr>
          <a:xfrm>
            <a:off x="7448771" y="2662589"/>
            <a:ext cx="1639834" cy="705823"/>
          </a:xfrm>
          <a:prstGeom prst="wedgeRoundRectCallout">
            <a:avLst>
              <a:gd name="adj1" fmla="val -33458"/>
              <a:gd name="adj2" fmla="val 68611"/>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Click on the “X” to delete the agreement.</a:t>
            </a:r>
            <a:endParaRPr lang="en-CA" sz="12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9D1F900-BC8C-4878-AB7D-0AAE3547018E}"/>
              </a:ext>
            </a:extLst>
          </p:cNvPr>
          <p:cNvSpPr/>
          <p:nvPr/>
        </p:nvSpPr>
        <p:spPr>
          <a:xfrm>
            <a:off x="7812360" y="6482045"/>
            <a:ext cx="1183337" cy="276999"/>
          </a:xfrm>
          <a:prstGeom prst="rect">
            <a:avLst/>
          </a:prstGeom>
        </p:spPr>
        <p:txBody>
          <a:bodyPr wrap="none">
            <a:spAutoFit/>
          </a:bodyPr>
          <a:lstStyle/>
          <a:p>
            <a:pPr lvl="0"/>
            <a:r>
              <a:rPr lang="en-CA" sz="1200" dirty="0">
                <a:solidFill>
                  <a:prstClr val="black"/>
                </a:solidFill>
              </a:rPr>
              <a:t>Page 14 of 36 </a:t>
            </a:r>
          </a:p>
        </p:txBody>
      </p:sp>
    </p:spTree>
    <p:extLst>
      <p:ext uri="{BB962C8B-B14F-4D97-AF65-F5344CB8AC3E}">
        <p14:creationId xmlns:p14="http://schemas.microsoft.com/office/powerpoint/2010/main" val="3182404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556744" y="780129"/>
            <a:ext cx="85689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Agreement &amp; Land Information Continued</a:t>
            </a:r>
            <a:endParaRPr lang="en-CA" b="1" dirty="0">
              <a:solidFill>
                <a:schemeClr val="accent2">
                  <a:lumMod val="75000"/>
                </a:schemeClr>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3"/>
          <a:stretch>
            <a:fillRect/>
          </a:stretch>
        </p:blipFill>
        <p:spPr>
          <a:xfrm>
            <a:off x="251520" y="1391521"/>
            <a:ext cx="3744416" cy="1294943"/>
          </a:xfrm>
          <a:prstGeom prst="rect">
            <a:avLst/>
          </a:prstGeom>
        </p:spPr>
      </p:pic>
      <p:pic>
        <p:nvPicPr>
          <p:cNvPr id="26" name="Picture 25"/>
          <p:cNvPicPr>
            <a:picLocks noChangeAspect="1"/>
          </p:cNvPicPr>
          <p:nvPr/>
        </p:nvPicPr>
        <p:blipFill>
          <a:blip r:embed="rId4"/>
          <a:stretch>
            <a:fillRect/>
          </a:stretch>
        </p:blipFill>
        <p:spPr>
          <a:xfrm>
            <a:off x="4841220" y="1396097"/>
            <a:ext cx="4051260" cy="2164027"/>
          </a:xfrm>
          <a:prstGeom prst="rect">
            <a:avLst/>
          </a:prstGeom>
        </p:spPr>
      </p:pic>
      <p:pic>
        <p:nvPicPr>
          <p:cNvPr id="28" name="Picture 27"/>
          <p:cNvPicPr>
            <a:picLocks noChangeAspect="1"/>
          </p:cNvPicPr>
          <p:nvPr/>
        </p:nvPicPr>
        <p:blipFill>
          <a:blip r:embed="rId5"/>
          <a:stretch>
            <a:fillRect/>
          </a:stretch>
        </p:blipFill>
        <p:spPr>
          <a:xfrm>
            <a:off x="248112" y="3130007"/>
            <a:ext cx="4283968" cy="860234"/>
          </a:xfrm>
          <a:prstGeom prst="rect">
            <a:avLst/>
          </a:prstGeom>
        </p:spPr>
      </p:pic>
      <p:pic>
        <p:nvPicPr>
          <p:cNvPr id="29" name="Picture 28"/>
          <p:cNvPicPr>
            <a:picLocks noChangeAspect="1"/>
          </p:cNvPicPr>
          <p:nvPr/>
        </p:nvPicPr>
        <p:blipFill>
          <a:blip r:embed="rId6"/>
          <a:stretch>
            <a:fillRect/>
          </a:stretch>
        </p:blipFill>
        <p:spPr>
          <a:xfrm>
            <a:off x="302952" y="4162554"/>
            <a:ext cx="3406571" cy="1398113"/>
          </a:xfrm>
          <a:prstGeom prst="rect">
            <a:avLst/>
          </a:prstGeom>
        </p:spPr>
      </p:pic>
      <p:pic>
        <p:nvPicPr>
          <p:cNvPr id="30" name="Picture 29"/>
          <p:cNvPicPr>
            <a:picLocks noChangeAspect="1"/>
          </p:cNvPicPr>
          <p:nvPr/>
        </p:nvPicPr>
        <p:blipFill>
          <a:blip r:embed="rId7"/>
          <a:stretch>
            <a:fillRect/>
          </a:stretch>
        </p:blipFill>
        <p:spPr>
          <a:xfrm>
            <a:off x="4841220" y="4194067"/>
            <a:ext cx="4042792" cy="1389448"/>
          </a:xfrm>
          <a:prstGeom prst="rect">
            <a:avLst/>
          </a:prstGeom>
        </p:spPr>
      </p:pic>
      <p:sp>
        <p:nvSpPr>
          <p:cNvPr id="34" name="Right Arrow 33"/>
          <p:cNvSpPr/>
          <p:nvPr/>
        </p:nvSpPr>
        <p:spPr>
          <a:xfrm flipV="1">
            <a:off x="4067067" y="2239172"/>
            <a:ext cx="460904" cy="12690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ight Arrow 34"/>
          <p:cNvSpPr/>
          <p:nvPr/>
        </p:nvSpPr>
        <p:spPr>
          <a:xfrm>
            <a:off x="4069295" y="4991030"/>
            <a:ext cx="456447" cy="12652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ounded Rectangular Callout 37"/>
          <p:cNvSpPr/>
          <p:nvPr/>
        </p:nvSpPr>
        <p:spPr>
          <a:xfrm>
            <a:off x="3131840" y="1262037"/>
            <a:ext cx="2088232" cy="561222"/>
          </a:xfrm>
          <a:prstGeom prst="wedgeRoundRectCallout">
            <a:avLst>
              <a:gd name="adj1" fmla="val -33263"/>
              <a:gd name="adj2" fmla="val 10994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Click</a:t>
            </a:r>
            <a:r>
              <a:rPr lang="en-CA" sz="1200" b="1" dirty="0">
                <a:solidFill>
                  <a:schemeClr val="tx1"/>
                </a:solidFill>
                <a:latin typeface="Arial" panose="020B0604020202020204" pitchFamily="34" charset="0"/>
                <a:cs typeface="Arial" panose="020B0604020202020204" pitchFamily="34" charset="0"/>
              </a:rPr>
              <a:t> Breakdown </a:t>
            </a:r>
            <a:r>
              <a:rPr lang="en-CA" sz="1200" dirty="0">
                <a:solidFill>
                  <a:schemeClr val="tx1"/>
                </a:solidFill>
                <a:latin typeface="Arial" panose="020B0604020202020204" pitchFamily="34" charset="0"/>
                <a:cs typeface="Arial" panose="020B0604020202020204" pitchFamily="34" charset="0"/>
              </a:rPr>
              <a:t>to select smaller portions of land.</a:t>
            </a:r>
          </a:p>
        </p:txBody>
      </p:sp>
      <p:sp>
        <p:nvSpPr>
          <p:cNvPr id="39" name="Rounded Rectangular Callout 38"/>
          <p:cNvSpPr/>
          <p:nvPr/>
        </p:nvSpPr>
        <p:spPr>
          <a:xfrm>
            <a:off x="6866660" y="3560124"/>
            <a:ext cx="1662257" cy="553870"/>
          </a:xfrm>
          <a:prstGeom prst="wedgeRoundRectCallout">
            <a:avLst>
              <a:gd name="adj1" fmla="val -152363"/>
              <a:gd name="adj2" fmla="val -21081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Select land with the check boxes and Click </a:t>
            </a:r>
            <a:r>
              <a:rPr lang="en-CA" sz="1200" b="1" dirty="0">
                <a:solidFill>
                  <a:schemeClr val="tx1"/>
                </a:solidFill>
                <a:latin typeface="Arial" panose="020B0604020202020204" pitchFamily="34" charset="0"/>
                <a:cs typeface="Arial" panose="020B0604020202020204" pitchFamily="34" charset="0"/>
              </a:rPr>
              <a:t>OK.</a:t>
            </a:r>
          </a:p>
        </p:txBody>
      </p:sp>
      <p:sp>
        <p:nvSpPr>
          <p:cNvPr id="40" name="Rounded Rectangular Callout 39"/>
          <p:cNvSpPr/>
          <p:nvPr/>
        </p:nvSpPr>
        <p:spPr>
          <a:xfrm>
            <a:off x="337656" y="3666685"/>
            <a:ext cx="2748746" cy="527382"/>
          </a:xfrm>
          <a:prstGeom prst="wedgeRoundRectCallout">
            <a:avLst>
              <a:gd name="adj1" fmla="val 68001"/>
              <a:gd name="adj2" fmla="val -3609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3. Only the lands selected will display.</a:t>
            </a:r>
            <a:endParaRPr lang="en-CA" sz="1200" b="1" dirty="0">
              <a:solidFill>
                <a:schemeClr val="tx1"/>
              </a:solidFill>
              <a:latin typeface="Arial" panose="020B0604020202020204" pitchFamily="34" charset="0"/>
              <a:cs typeface="Arial" panose="020B0604020202020204" pitchFamily="34" charset="0"/>
            </a:endParaRPr>
          </a:p>
        </p:txBody>
      </p:sp>
      <p:sp>
        <p:nvSpPr>
          <p:cNvPr id="41" name="Rounded Rectangular Callout 40"/>
          <p:cNvSpPr/>
          <p:nvPr/>
        </p:nvSpPr>
        <p:spPr>
          <a:xfrm>
            <a:off x="1619672" y="5707777"/>
            <a:ext cx="2279767" cy="578814"/>
          </a:xfrm>
          <a:prstGeom prst="wedgeRoundRectCallout">
            <a:avLst>
              <a:gd name="adj1" fmla="val 2399"/>
              <a:gd name="adj2" fmla="val -7993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4. To display all the lands, Click </a:t>
            </a:r>
            <a:r>
              <a:rPr lang="en-CA" sz="1200" b="1" dirty="0">
                <a:solidFill>
                  <a:schemeClr val="tx1"/>
                </a:solidFill>
                <a:latin typeface="Arial" panose="020B0604020202020204" pitchFamily="34" charset="0"/>
                <a:cs typeface="Arial" panose="020B0604020202020204" pitchFamily="34" charset="0"/>
              </a:rPr>
              <a:t>Customize</a:t>
            </a:r>
            <a:r>
              <a:rPr lang="en-CA" sz="1200" dirty="0">
                <a:solidFill>
                  <a:schemeClr val="tx1"/>
                </a:solidFill>
                <a:latin typeface="Arial" panose="020B0604020202020204" pitchFamily="34" charset="0"/>
                <a:cs typeface="Arial" panose="020B0604020202020204" pitchFamily="34" charset="0"/>
              </a:rPr>
              <a:t>, then Click </a:t>
            </a:r>
            <a:r>
              <a:rPr lang="en-CA" sz="1200" b="1" dirty="0">
                <a:solidFill>
                  <a:schemeClr val="tx1"/>
                </a:solidFill>
                <a:latin typeface="Arial" panose="020B0604020202020204" pitchFamily="34" charset="0"/>
                <a:cs typeface="Arial" panose="020B0604020202020204" pitchFamily="34" charset="0"/>
              </a:rPr>
              <a:t>Reset</a:t>
            </a:r>
            <a:r>
              <a:rPr lang="en-CA" sz="1200" dirty="0">
                <a:solidFill>
                  <a:schemeClr val="tx1"/>
                </a:solidFill>
                <a:latin typeface="Arial" panose="020B0604020202020204" pitchFamily="34" charset="0"/>
                <a:cs typeface="Arial" panose="020B0604020202020204" pitchFamily="34" charset="0"/>
              </a:rPr>
              <a:t>.</a:t>
            </a:r>
            <a:endParaRPr lang="en-CA" sz="1200" b="1" dirty="0">
              <a:solidFill>
                <a:schemeClr val="tx1"/>
              </a:solidFill>
              <a:latin typeface="Arial" panose="020B0604020202020204" pitchFamily="34" charset="0"/>
              <a:cs typeface="Arial" panose="020B0604020202020204" pitchFamily="34" charset="0"/>
            </a:endParaRPr>
          </a:p>
        </p:txBody>
      </p:sp>
      <p:sp>
        <p:nvSpPr>
          <p:cNvPr id="18" name="Right Arrow 17"/>
          <p:cNvSpPr/>
          <p:nvPr/>
        </p:nvSpPr>
        <p:spPr>
          <a:xfrm rot="10800000">
            <a:off x="6274873" y="3803853"/>
            <a:ext cx="456447" cy="12652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p:cNvSpPr/>
          <p:nvPr/>
        </p:nvSpPr>
        <p:spPr>
          <a:xfrm>
            <a:off x="6731320" y="4941168"/>
            <a:ext cx="115304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9" name="Group 18">
            <a:extLst>
              <a:ext uri="{FF2B5EF4-FFF2-40B4-BE49-F238E27FC236}">
                <a16:creationId xmlns:a16="http://schemas.microsoft.com/office/drawing/2014/main" id="{5E868177-2EEC-4368-A68C-A142BEF3CB5F}"/>
              </a:ext>
            </a:extLst>
          </p:cNvPr>
          <p:cNvGrpSpPr/>
          <p:nvPr/>
        </p:nvGrpSpPr>
        <p:grpSpPr>
          <a:xfrm>
            <a:off x="179512" y="-68284"/>
            <a:ext cx="8964488" cy="923330"/>
            <a:chOff x="179512" y="4026424"/>
            <a:chExt cx="8964488" cy="923330"/>
          </a:xfrm>
        </p:grpSpPr>
        <p:grpSp>
          <p:nvGrpSpPr>
            <p:cNvPr id="20" name="Group 19">
              <a:extLst>
                <a:ext uri="{FF2B5EF4-FFF2-40B4-BE49-F238E27FC236}">
                  <a16:creationId xmlns:a16="http://schemas.microsoft.com/office/drawing/2014/main" id="{BB502275-35D2-4F18-99BE-8B9FF31C6C73}"/>
                </a:ext>
              </a:extLst>
            </p:cNvPr>
            <p:cNvGrpSpPr/>
            <p:nvPr userDrawn="1"/>
          </p:nvGrpSpPr>
          <p:grpSpPr>
            <a:xfrm>
              <a:off x="179512" y="4094164"/>
              <a:ext cx="8964488" cy="787850"/>
              <a:chOff x="390128" y="3908965"/>
              <a:chExt cx="8638456" cy="787850"/>
            </a:xfrm>
          </p:grpSpPr>
          <p:pic>
            <p:nvPicPr>
              <p:cNvPr id="22" name="Picture 2">
                <a:extLst>
                  <a:ext uri="{FF2B5EF4-FFF2-40B4-BE49-F238E27FC236}">
                    <a16:creationId xmlns:a16="http://schemas.microsoft.com/office/drawing/2014/main" id="{43D2D15B-C1C9-4DBD-9254-98252999853B}"/>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a:extLst>
                  <a:ext uri="{FF2B5EF4-FFF2-40B4-BE49-F238E27FC236}">
                    <a16:creationId xmlns:a16="http://schemas.microsoft.com/office/drawing/2014/main" id="{F4AC2ADA-3D89-42F0-A032-4592D43BB16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21" name="TextBox 20">
              <a:extLst>
                <a:ext uri="{FF2B5EF4-FFF2-40B4-BE49-F238E27FC236}">
                  <a16:creationId xmlns:a16="http://schemas.microsoft.com/office/drawing/2014/main" id="{5D404386-9995-4349-B35F-C4FF3E832BF2}"/>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
        <p:nvSpPr>
          <p:cNvPr id="3" name="Rectangle 2">
            <a:extLst>
              <a:ext uri="{FF2B5EF4-FFF2-40B4-BE49-F238E27FC236}">
                <a16:creationId xmlns:a16="http://schemas.microsoft.com/office/drawing/2014/main" id="{E742FD3E-1869-403E-9C0C-F02B9A3833BB}"/>
              </a:ext>
            </a:extLst>
          </p:cNvPr>
          <p:cNvSpPr/>
          <p:nvPr/>
        </p:nvSpPr>
        <p:spPr>
          <a:xfrm>
            <a:off x="7665004" y="6539795"/>
            <a:ext cx="1183337" cy="276999"/>
          </a:xfrm>
          <a:prstGeom prst="rect">
            <a:avLst/>
          </a:prstGeom>
        </p:spPr>
        <p:txBody>
          <a:bodyPr wrap="none">
            <a:spAutoFit/>
          </a:bodyPr>
          <a:lstStyle/>
          <a:p>
            <a:pPr lvl="0"/>
            <a:r>
              <a:rPr lang="en-CA" sz="1200" dirty="0">
                <a:solidFill>
                  <a:prstClr val="black"/>
                </a:solidFill>
              </a:rPr>
              <a:t>Page 15 of 36 </a:t>
            </a:r>
          </a:p>
        </p:txBody>
      </p:sp>
    </p:spTree>
    <p:extLst>
      <p:ext uri="{BB962C8B-B14F-4D97-AF65-F5344CB8AC3E}">
        <p14:creationId xmlns:p14="http://schemas.microsoft.com/office/powerpoint/2010/main" val="266042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2A8925-A921-4776-813F-4BAD3A2BDDF5}"/>
              </a:ext>
            </a:extLst>
          </p:cNvPr>
          <p:cNvPicPr>
            <a:picLocks noChangeAspect="1"/>
          </p:cNvPicPr>
          <p:nvPr/>
        </p:nvPicPr>
        <p:blipFill>
          <a:blip r:embed="rId2"/>
          <a:stretch>
            <a:fillRect/>
          </a:stretch>
        </p:blipFill>
        <p:spPr>
          <a:xfrm>
            <a:off x="179511" y="1014693"/>
            <a:ext cx="5938305" cy="5166023"/>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17817" y="1735259"/>
            <a:ext cx="2846672" cy="2708434"/>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information on this tab includes:</a:t>
            </a:r>
          </a:p>
          <a:p>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Name and residence who the work was done for.</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Description of work done or materials furnished.</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If work done was in respect to improvement to an oil and gas well or well site, or improvement other than an oil and gas well or well site.</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Date the work was completed.</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Sum claimed.</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22" name="Rounded Rectangular Callout 21"/>
          <p:cNvSpPr/>
          <p:nvPr/>
        </p:nvSpPr>
        <p:spPr>
          <a:xfrm>
            <a:off x="4142863" y="5548059"/>
            <a:ext cx="3439560" cy="411170"/>
          </a:xfrm>
          <a:prstGeom prst="wedgeRoundRectCallout">
            <a:avLst>
              <a:gd name="adj1" fmla="val -62622"/>
              <a:gd name="adj2" fmla="val -1724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4. Enter work completed date or work not yet completed and sum claimed as due.</a:t>
            </a:r>
          </a:p>
        </p:txBody>
      </p:sp>
      <p:sp>
        <p:nvSpPr>
          <p:cNvPr id="12" name="Rounded Rectangular Callout 11"/>
          <p:cNvSpPr/>
          <p:nvPr/>
        </p:nvSpPr>
        <p:spPr>
          <a:xfrm flipH="1">
            <a:off x="4572000" y="1078889"/>
            <a:ext cx="2808311" cy="542005"/>
          </a:xfrm>
          <a:prstGeom prst="wedgeRoundRectCallout">
            <a:avLst>
              <a:gd name="adj1" fmla="val 9268"/>
              <a:gd name="adj2" fmla="val 16489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Click </a:t>
            </a:r>
            <a:r>
              <a:rPr lang="en-CA" sz="1200" b="1" dirty="0">
                <a:solidFill>
                  <a:sysClr val="windowText" lastClr="000000"/>
                </a:solidFill>
                <a:latin typeface="Arial" panose="020B0604020202020204" pitchFamily="34" charset="0"/>
                <a:cs typeface="Arial" panose="020B0604020202020204" pitchFamily="34" charset="0"/>
              </a:rPr>
              <a:t>Find</a:t>
            </a:r>
            <a:r>
              <a:rPr lang="en-CA" sz="1200" dirty="0">
                <a:solidFill>
                  <a:sysClr val="windowText" lastClr="000000"/>
                </a:solidFill>
                <a:latin typeface="Arial" panose="020B0604020202020204" pitchFamily="34" charset="0"/>
                <a:cs typeface="Arial" panose="020B0604020202020204" pitchFamily="34" charset="0"/>
              </a:rPr>
              <a:t> to search for client name, or manually enter client’s name and address if not found.</a:t>
            </a:r>
          </a:p>
        </p:txBody>
      </p:sp>
      <p:sp>
        <p:nvSpPr>
          <p:cNvPr id="13" name="Rounded Rectangular Callout 12"/>
          <p:cNvSpPr/>
          <p:nvPr/>
        </p:nvSpPr>
        <p:spPr>
          <a:xfrm>
            <a:off x="3179822" y="3536743"/>
            <a:ext cx="2015791" cy="580580"/>
          </a:xfrm>
          <a:prstGeom prst="wedgeRoundRectCallout">
            <a:avLst>
              <a:gd name="adj1" fmla="val -70045"/>
              <a:gd name="adj2" fmla="val 4311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2. Enter description of work done or materials furnished.</a:t>
            </a:r>
          </a:p>
        </p:txBody>
      </p:sp>
      <p:sp>
        <p:nvSpPr>
          <p:cNvPr id="14" name="Rounded Rectangular Callout 13"/>
          <p:cNvSpPr/>
          <p:nvPr/>
        </p:nvSpPr>
        <p:spPr>
          <a:xfrm>
            <a:off x="6271855" y="4969173"/>
            <a:ext cx="2080549" cy="386808"/>
          </a:xfrm>
          <a:prstGeom prst="wedgeRoundRectCallout">
            <a:avLst>
              <a:gd name="adj1" fmla="val -70243"/>
              <a:gd name="adj2" fmla="val -2127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3. Select applicable choice.</a:t>
            </a:r>
          </a:p>
        </p:txBody>
      </p:sp>
      <p:sp>
        <p:nvSpPr>
          <p:cNvPr id="15" name="Rounded Rectangular Callout 14"/>
          <p:cNvSpPr/>
          <p:nvPr/>
        </p:nvSpPr>
        <p:spPr>
          <a:xfrm>
            <a:off x="395536" y="5959229"/>
            <a:ext cx="1926376" cy="423365"/>
          </a:xfrm>
          <a:prstGeom prst="wedgeRoundRectCallout">
            <a:avLst>
              <a:gd name="adj1" fmla="val 66370"/>
              <a:gd name="adj2" fmla="val -2459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5. Verify information and Click </a:t>
            </a:r>
            <a:r>
              <a:rPr lang="en-CA" sz="1200" b="1" dirty="0">
                <a:solidFill>
                  <a:sysClr val="windowText" lastClr="000000"/>
                </a:solidFill>
                <a:latin typeface="Arial" panose="020B0604020202020204" pitchFamily="34" charset="0"/>
                <a:cs typeface="Arial" panose="020B0604020202020204" pitchFamily="34" charset="0"/>
              </a:rPr>
              <a:t>Save</a:t>
            </a:r>
            <a:r>
              <a:rPr lang="en-CA" sz="1200" dirty="0">
                <a:solidFill>
                  <a:sysClr val="windowText" lastClr="000000"/>
                </a:solidFill>
                <a:latin typeface="Arial" panose="020B0604020202020204" pitchFamily="34" charset="0"/>
                <a:cs typeface="Arial" panose="020B0604020202020204" pitchFamily="34" charset="0"/>
              </a:rPr>
              <a:t>.</a:t>
            </a:r>
          </a:p>
        </p:txBody>
      </p:sp>
      <p:sp>
        <p:nvSpPr>
          <p:cNvPr id="2" name="Rectangle 1">
            <a:extLst>
              <a:ext uri="{FF2B5EF4-FFF2-40B4-BE49-F238E27FC236}">
                <a16:creationId xmlns:a16="http://schemas.microsoft.com/office/drawing/2014/main" id="{05E89C2C-F1C7-4A0D-A042-D0316E57F822}"/>
              </a:ext>
            </a:extLst>
          </p:cNvPr>
          <p:cNvSpPr/>
          <p:nvPr/>
        </p:nvSpPr>
        <p:spPr>
          <a:xfrm>
            <a:off x="7527868" y="6500703"/>
            <a:ext cx="1183337" cy="276999"/>
          </a:xfrm>
          <a:prstGeom prst="rect">
            <a:avLst/>
          </a:prstGeom>
        </p:spPr>
        <p:txBody>
          <a:bodyPr wrap="none">
            <a:spAutoFit/>
          </a:bodyPr>
          <a:lstStyle/>
          <a:p>
            <a:pPr lvl="0"/>
            <a:r>
              <a:rPr lang="en-CA" sz="1200" dirty="0">
                <a:solidFill>
                  <a:prstClr val="black"/>
                </a:solidFill>
              </a:rPr>
              <a:t>Page 16 of 36 </a:t>
            </a:r>
          </a:p>
        </p:txBody>
      </p:sp>
    </p:spTree>
    <p:extLst>
      <p:ext uri="{BB962C8B-B14F-4D97-AF65-F5344CB8AC3E}">
        <p14:creationId xmlns:p14="http://schemas.microsoft.com/office/powerpoint/2010/main" val="3242239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4F5558D-CB69-44A2-B83E-C17D0485EDAE}"/>
              </a:ext>
            </a:extLst>
          </p:cNvPr>
          <p:cNvPicPr>
            <a:picLocks noChangeAspect="1"/>
          </p:cNvPicPr>
          <p:nvPr/>
        </p:nvPicPr>
        <p:blipFill>
          <a:blip r:embed="rId2"/>
          <a:stretch>
            <a:fillRect/>
          </a:stretch>
        </p:blipFill>
        <p:spPr>
          <a:xfrm>
            <a:off x="251520" y="3685170"/>
            <a:ext cx="4320480" cy="2683934"/>
          </a:xfrm>
          <a:prstGeom prst="rect">
            <a:avLst/>
          </a:prstGeom>
        </p:spPr>
      </p:pic>
      <p:pic>
        <p:nvPicPr>
          <p:cNvPr id="8" name="Picture 7">
            <a:extLst>
              <a:ext uri="{FF2B5EF4-FFF2-40B4-BE49-F238E27FC236}">
                <a16:creationId xmlns:a16="http://schemas.microsoft.com/office/drawing/2014/main" id="{FF84A6A7-836A-451E-AAE7-E56BFE68A533}"/>
              </a:ext>
            </a:extLst>
          </p:cNvPr>
          <p:cNvPicPr>
            <a:picLocks noChangeAspect="1"/>
          </p:cNvPicPr>
          <p:nvPr/>
        </p:nvPicPr>
        <p:blipFill>
          <a:blip r:embed="rId3"/>
          <a:stretch>
            <a:fillRect/>
          </a:stretch>
        </p:blipFill>
        <p:spPr>
          <a:xfrm>
            <a:off x="251520" y="1209949"/>
            <a:ext cx="5985581" cy="1937832"/>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523683" y="4289664"/>
            <a:ext cx="3168352" cy="1200329"/>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request will be validated to make sure all necessary information has been entered.  If anything is missing, an error will appear on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Review and print the Lien and Affidavit form. </a:t>
            </a:r>
          </a:p>
        </p:txBody>
      </p:sp>
      <p:sp>
        <p:nvSpPr>
          <p:cNvPr id="24" name="TextBox 23"/>
          <p:cNvSpPr txBox="1"/>
          <p:nvPr/>
        </p:nvSpPr>
        <p:spPr>
          <a:xfrm>
            <a:off x="431032" y="794292"/>
            <a:ext cx="8712968"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Generate and Sign Lien</a:t>
            </a:r>
          </a:p>
        </p:txBody>
      </p:sp>
      <p:sp>
        <p:nvSpPr>
          <p:cNvPr id="3" name="TextBox 2"/>
          <p:cNvSpPr txBox="1"/>
          <p:nvPr/>
        </p:nvSpPr>
        <p:spPr>
          <a:xfrm>
            <a:off x="6765251" y="1683570"/>
            <a:ext cx="2127229" cy="1077218"/>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Click on the </a:t>
            </a:r>
            <a:r>
              <a:rPr lang="en-CA" sz="1200" b="1" dirty="0">
                <a:latin typeface="Arial" panose="020B0604020202020204" pitchFamily="34" charset="0"/>
                <a:cs typeface="Arial" panose="020B0604020202020204" pitchFamily="34" charset="0"/>
              </a:rPr>
              <a:t>Documents </a:t>
            </a:r>
            <a:r>
              <a:rPr lang="en-CA" sz="1200" dirty="0">
                <a:latin typeface="Arial" panose="020B0604020202020204" pitchFamily="34" charset="0"/>
                <a:cs typeface="Arial" panose="020B0604020202020204" pitchFamily="34" charset="0"/>
              </a:rPr>
              <a:t>tab to enter the name of the person signing the lien.</a:t>
            </a:r>
          </a:p>
          <a:p>
            <a:endParaRPr lang="en-CA"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p:txBody>
      </p:sp>
      <p:sp>
        <p:nvSpPr>
          <p:cNvPr id="12" name="Rounded Rectangular Callout 11"/>
          <p:cNvSpPr/>
          <p:nvPr/>
        </p:nvSpPr>
        <p:spPr>
          <a:xfrm>
            <a:off x="5144948" y="2544095"/>
            <a:ext cx="2808312" cy="274546"/>
          </a:xfrm>
          <a:prstGeom prst="wedgeRoundRectCallout">
            <a:avLst>
              <a:gd name="adj1" fmla="val -52544"/>
              <a:gd name="adj2" fmla="val -11000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Enter name and capacity of signor.</a:t>
            </a:r>
          </a:p>
        </p:txBody>
      </p:sp>
      <p:sp>
        <p:nvSpPr>
          <p:cNvPr id="4" name="Rounded Rectangular Callout 3"/>
          <p:cNvSpPr/>
          <p:nvPr/>
        </p:nvSpPr>
        <p:spPr>
          <a:xfrm>
            <a:off x="3599457" y="3113124"/>
            <a:ext cx="2845296" cy="506823"/>
          </a:xfrm>
          <a:prstGeom prst="wedgeRoundRectCallout">
            <a:avLst>
              <a:gd name="adj1" fmla="val -51305"/>
              <a:gd name="adj2" fmla="val -1097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on </a:t>
            </a:r>
            <a:r>
              <a:rPr lang="en-CA" sz="1200" b="1" dirty="0">
                <a:solidFill>
                  <a:schemeClr val="tx1"/>
                </a:solidFill>
                <a:latin typeface="Arial" panose="020B0604020202020204" pitchFamily="34" charset="0"/>
                <a:cs typeface="Arial" panose="020B0604020202020204" pitchFamily="34" charset="0"/>
              </a:rPr>
              <a:t>Generate Lien and Affidavit Document.</a:t>
            </a:r>
            <a:endParaRPr lang="en-CA" sz="1200" dirty="0">
              <a:latin typeface="Arial" panose="020B0604020202020204" pitchFamily="34" charset="0"/>
              <a:cs typeface="Arial" panose="020B0604020202020204" pitchFamily="34" charset="0"/>
            </a:endParaRPr>
          </a:p>
        </p:txBody>
      </p:sp>
      <p:sp>
        <p:nvSpPr>
          <p:cNvPr id="6" name="Rectangle 5"/>
          <p:cNvSpPr/>
          <p:nvPr/>
        </p:nvSpPr>
        <p:spPr>
          <a:xfrm>
            <a:off x="539552" y="3716393"/>
            <a:ext cx="1229825" cy="461665"/>
          </a:xfrm>
          <a:prstGeom prst="rect">
            <a:avLst/>
          </a:prstGeom>
        </p:spPr>
        <p:txBody>
          <a:bodyPr wrap="none">
            <a:spAutoFit/>
          </a:bodyPr>
          <a:lstStyle/>
          <a:p>
            <a:pPr algn="ctr"/>
            <a:r>
              <a:rPr lang="en-US" sz="2400"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Sample</a:t>
            </a:r>
          </a:p>
        </p:txBody>
      </p:sp>
      <p:sp>
        <p:nvSpPr>
          <p:cNvPr id="2" name="Rectangle 1">
            <a:extLst>
              <a:ext uri="{FF2B5EF4-FFF2-40B4-BE49-F238E27FC236}">
                <a16:creationId xmlns:a16="http://schemas.microsoft.com/office/drawing/2014/main" id="{BE6E40EF-B331-4FE0-A6B5-05C8BD3073C3}"/>
              </a:ext>
            </a:extLst>
          </p:cNvPr>
          <p:cNvSpPr/>
          <p:nvPr/>
        </p:nvSpPr>
        <p:spPr>
          <a:xfrm>
            <a:off x="7828865" y="6507663"/>
            <a:ext cx="1183337" cy="276999"/>
          </a:xfrm>
          <a:prstGeom prst="rect">
            <a:avLst/>
          </a:prstGeom>
        </p:spPr>
        <p:txBody>
          <a:bodyPr wrap="none">
            <a:spAutoFit/>
          </a:bodyPr>
          <a:lstStyle/>
          <a:p>
            <a:pPr lvl="0"/>
            <a:r>
              <a:rPr lang="en-CA" sz="1200" dirty="0">
                <a:solidFill>
                  <a:prstClr val="black"/>
                </a:solidFill>
              </a:rPr>
              <a:t>Page 17 of 36 </a:t>
            </a:r>
          </a:p>
        </p:txBody>
      </p:sp>
    </p:spTree>
    <p:extLst>
      <p:ext uri="{BB962C8B-B14F-4D97-AF65-F5344CB8AC3E}">
        <p14:creationId xmlns:p14="http://schemas.microsoft.com/office/powerpoint/2010/main" val="3054127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6C6F67-1559-4904-A9FB-A1B44551192D}"/>
              </a:ext>
            </a:extLst>
          </p:cNvPr>
          <p:cNvPicPr>
            <a:picLocks noChangeAspect="1"/>
          </p:cNvPicPr>
          <p:nvPr/>
        </p:nvPicPr>
        <p:blipFill>
          <a:blip r:embed="rId2"/>
          <a:stretch>
            <a:fillRect/>
          </a:stretch>
        </p:blipFill>
        <p:spPr>
          <a:xfrm>
            <a:off x="1500925" y="1173232"/>
            <a:ext cx="6112089" cy="1978789"/>
          </a:xfrm>
          <a:prstGeom prst="rect">
            <a:avLst/>
          </a:prstGeom>
        </p:spPr>
      </p:pic>
      <p:pic>
        <p:nvPicPr>
          <p:cNvPr id="6" name="Picture 5">
            <a:extLst>
              <a:ext uri="{FF2B5EF4-FFF2-40B4-BE49-F238E27FC236}">
                <a16:creationId xmlns:a16="http://schemas.microsoft.com/office/drawing/2014/main" id="{CA21B510-0E1A-4461-925D-E5CC54E15495}"/>
              </a:ext>
            </a:extLst>
          </p:cNvPr>
          <p:cNvPicPr>
            <a:picLocks noChangeAspect="1"/>
          </p:cNvPicPr>
          <p:nvPr/>
        </p:nvPicPr>
        <p:blipFill>
          <a:blip r:embed="rId3"/>
          <a:stretch>
            <a:fillRect/>
          </a:stretch>
        </p:blipFill>
        <p:spPr>
          <a:xfrm>
            <a:off x="1500925" y="3601057"/>
            <a:ext cx="6119076" cy="1411508"/>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07096" y="812571"/>
            <a:ext cx="8136904"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Uploading Documents</a:t>
            </a:r>
          </a:p>
        </p:txBody>
      </p:sp>
      <p:sp>
        <p:nvSpPr>
          <p:cNvPr id="10" name="Rounded Rectangular Callout 9"/>
          <p:cNvSpPr/>
          <p:nvPr/>
        </p:nvSpPr>
        <p:spPr>
          <a:xfrm>
            <a:off x="6777608" y="4437111"/>
            <a:ext cx="1684784" cy="227907"/>
          </a:xfrm>
          <a:prstGeom prst="wedgeRoundRectCallout">
            <a:avLst>
              <a:gd name="adj1" fmla="val -52544"/>
              <a:gd name="adj2" fmla="val -11000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2. Click </a:t>
            </a:r>
            <a:r>
              <a:rPr lang="en-CA" sz="1200" b="1" dirty="0">
                <a:solidFill>
                  <a:schemeClr val="tx1"/>
                </a:solidFill>
                <a:latin typeface="Arial" panose="020B0604020202020204" pitchFamily="34" charset="0"/>
                <a:cs typeface="Arial" panose="020B0604020202020204" pitchFamily="34" charset="0"/>
              </a:rPr>
              <a:t>Add.</a:t>
            </a:r>
          </a:p>
          <a:p>
            <a:pPr algn="ctr"/>
            <a:endParaRPr lang="en-CA" sz="1050" dirty="0">
              <a:latin typeface="Arial" panose="020B0604020202020204" pitchFamily="34" charset="0"/>
              <a:cs typeface="Arial" panose="020B0604020202020204" pitchFamily="34" charset="0"/>
            </a:endParaRPr>
          </a:p>
        </p:txBody>
      </p:sp>
      <p:sp>
        <p:nvSpPr>
          <p:cNvPr id="13" name="Rounded Rectangular Callout 12"/>
          <p:cNvSpPr/>
          <p:nvPr/>
        </p:nvSpPr>
        <p:spPr>
          <a:xfrm>
            <a:off x="251520" y="4823492"/>
            <a:ext cx="2291424" cy="413162"/>
          </a:xfrm>
          <a:prstGeom prst="wedgeRoundRectCallout">
            <a:avLst>
              <a:gd name="adj1" fmla="val 81797"/>
              <a:gd name="adj2" fmla="val -2479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3. Click </a:t>
            </a:r>
            <a:r>
              <a:rPr lang="en-CA" sz="1200" b="1" dirty="0">
                <a:solidFill>
                  <a:schemeClr val="tx1"/>
                </a:solidFill>
                <a:latin typeface="Arial" panose="020B0604020202020204" pitchFamily="34" charset="0"/>
                <a:cs typeface="Arial" panose="020B0604020202020204" pitchFamily="34" charset="0"/>
              </a:rPr>
              <a:t>Save</a:t>
            </a:r>
            <a:r>
              <a:rPr lang="en-CA" sz="1200" dirty="0">
                <a:solidFill>
                  <a:schemeClr val="tx1"/>
                </a:solidFill>
                <a:latin typeface="Arial" panose="020B0604020202020204" pitchFamily="34" charset="0"/>
                <a:cs typeface="Arial" panose="020B0604020202020204" pitchFamily="34" charset="0"/>
              </a:rPr>
              <a:t> and then </a:t>
            </a:r>
            <a:r>
              <a:rPr lang="en-CA" sz="1200" b="1" dirty="0">
                <a:solidFill>
                  <a:schemeClr val="tx1"/>
                </a:solidFill>
                <a:latin typeface="Arial" panose="020B0604020202020204" pitchFamily="34" charset="0"/>
                <a:cs typeface="Arial" panose="020B0604020202020204" pitchFamily="34" charset="0"/>
              </a:rPr>
              <a:t>Submit.</a:t>
            </a:r>
          </a:p>
          <a:p>
            <a:pPr algn="ctr"/>
            <a:endParaRPr lang="en-CA" sz="105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5"/>
          <a:stretch>
            <a:fillRect/>
          </a:stretch>
        </p:blipFill>
        <p:spPr>
          <a:xfrm>
            <a:off x="251520" y="5652270"/>
            <a:ext cx="640135" cy="621846"/>
          </a:xfrm>
          <a:prstGeom prst="rect">
            <a:avLst/>
          </a:prstGeom>
        </p:spPr>
      </p:pic>
      <p:pic>
        <p:nvPicPr>
          <p:cNvPr id="15" name="Picture 14"/>
          <p:cNvPicPr>
            <a:picLocks noChangeAspect="1"/>
          </p:cNvPicPr>
          <p:nvPr/>
        </p:nvPicPr>
        <p:blipFill>
          <a:blip r:embed="rId6"/>
          <a:stretch>
            <a:fillRect/>
          </a:stretch>
        </p:blipFill>
        <p:spPr>
          <a:xfrm>
            <a:off x="1829469" y="2480226"/>
            <a:ext cx="1492698" cy="355116"/>
          </a:xfrm>
          <a:prstGeom prst="rect">
            <a:avLst/>
          </a:prstGeom>
        </p:spPr>
      </p:pic>
      <p:sp>
        <p:nvSpPr>
          <p:cNvPr id="9" name="Rounded Rectangular Callout 8"/>
          <p:cNvSpPr/>
          <p:nvPr/>
        </p:nvSpPr>
        <p:spPr>
          <a:xfrm>
            <a:off x="252880" y="2617548"/>
            <a:ext cx="2895842" cy="739521"/>
          </a:xfrm>
          <a:prstGeom prst="wedgeRoundRectCallout">
            <a:avLst>
              <a:gd name="adj1" fmla="val -3863"/>
              <a:gd name="adj2" fmla="val 16639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1. Select Choose File to upload the signed lien and affidavit form. </a:t>
            </a:r>
            <a:br>
              <a:rPr lang="en-CA" sz="1200" dirty="0">
                <a:solidFill>
                  <a:schemeClr val="tx1"/>
                </a:solidFill>
                <a:latin typeface="Arial" panose="020B0604020202020204" pitchFamily="34" charset="0"/>
                <a:cs typeface="Arial" panose="020B0604020202020204" pitchFamily="34" charset="0"/>
              </a:rPr>
            </a:br>
            <a:r>
              <a:rPr lang="en-CA" sz="1200" dirty="0">
                <a:solidFill>
                  <a:schemeClr val="tx1"/>
                </a:solidFill>
                <a:latin typeface="Arial" panose="020B0604020202020204" pitchFamily="34" charset="0"/>
                <a:cs typeface="Arial" panose="020B0604020202020204" pitchFamily="34" charset="0"/>
              </a:rPr>
              <a:t>(Must be PDF formatting)</a:t>
            </a:r>
          </a:p>
          <a:p>
            <a:pPr algn="ctr"/>
            <a:endParaRPr lang="en-CA" sz="1050" dirty="0">
              <a:latin typeface="Arial" panose="020B0604020202020204" pitchFamily="34" charset="0"/>
              <a:cs typeface="Arial" panose="020B0604020202020204" pitchFamily="34" charset="0"/>
            </a:endParaRPr>
          </a:p>
        </p:txBody>
      </p:sp>
      <p:sp>
        <p:nvSpPr>
          <p:cNvPr id="16" name="TextBox 15"/>
          <p:cNvSpPr txBox="1"/>
          <p:nvPr/>
        </p:nvSpPr>
        <p:spPr>
          <a:xfrm>
            <a:off x="991152" y="5700094"/>
            <a:ext cx="7848768" cy="646331"/>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If you would like to add additional documents, you may attach cover letters, etc. in the optional supporting documents line prior to submitting by following the same process above.  Do not add password protected documents.</a:t>
            </a:r>
          </a:p>
        </p:txBody>
      </p:sp>
      <p:sp>
        <p:nvSpPr>
          <p:cNvPr id="2" name="Rectangle 1">
            <a:extLst>
              <a:ext uri="{FF2B5EF4-FFF2-40B4-BE49-F238E27FC236}">
                <a16:creationId xmlns:a16="http://schemas.microsoft.com/office/drawing/2014/main" id="{FF858B91-C698-432E-A1CA-BA31D60F558D}"/>
              </a:ext>
            </a:extLst>
          </p:cNvPr>
          <p:cNvSpPr/>
          <p:nvPr/>
        </p:nvSpPr>
        <p:spPr>
          <a:xfrm>
            <a:off x="7613014" y="6507663"/>
            <a:ext cx="1183337" cy="276999"/>
          </a:xfrm>
          <a:prstGeom prst="rect">
            <a:avLst/>
          </a:prstGeom>
        </p:spPr>
        <p:txBody>
          <a:bodyPr wrap="none">
            <a:spAutoFit/>
          </a:bodyPr>
          <a:lstStyle/>
          <a:p>
            <a:pPr lvl="0"/>
            <a:r>
              <a:rPr lang="en-CA" sz="1200" dirty="0">
                <a:solidFill>
                  <a:prstClr val="black"/>
                </a:solidFill>
              </a:rPr>
              <a:t>Page 18 of 36 </a:t>
            </a:r>
          </a:p>
        </p:txBody>
      </p:sp>
    </p:spTree>
    <p:extLst>
      <p:ext uri="{BB962C8B-B14F-4D97-AF65-F5344CB8AC3E}">
        <p14:creationId xmlns:p14="http://schemas.microsoft.com/office/powerpoint/2010/main" val="1000735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76CEA-FBDC-42EF-BE79-865E9669CAF4}"/>
              </a:ext>
            </a:extLst>
          </p:cNvPr>
          <p:cNvPicPr>
            <a:picLocks noChangeAspect="1"/>
          </p:cNvPicPr>
          <p:nvPr/>
        </p:nvPicPr>
        <p:blipFill>
          <a:blip r:embed="rId2"/>
          <a:stretch>
            <a:fillRect/>
          </a:stretch>
        </p:blipFill>
        <p:spPr>
          <a:xfrm>
            <a:off x="279389" y="963743"/>
            <a:ext cx="2636428" cy="5272856"/>
          </a:xfrm>
          <a:prstGeom prst="rect">
            <a:avLst/>
          </a:prstGeom>
        </p:spPr>
      </p:pic>
      <p:sp>
        <p:nvSpPr>
          <p:cNvPr id="11" name="TextBox 10"/>
          <p:cNvSpPr txBox="1"/>
          <p:nvPr/>
        </p:nvSpPr>
        <p:spPr>
          <a:xfrm>
            <a:off x="437831" y="813402"/>
            <a:ext cx="8640960" cy="338554"/>
          </a:xfrm>
          <a:prstGeom prst="rect">
            <a:avLst/>
          </a:prstGeom>
          <a:noFill/>
        </p:spPr>
        <p:txBody>
          <a:bodyPr wrap="square" rtlCol="0">
            <a:spAutoFit/>
          </a:bodyPr>
          <a:lstStyle/>
          <a:p>
            <a:pPr algn="r"/>
            <a:r>
              <a:rPr lang="en-US" sz="1600" b="1" dirty="0">
                <a:solidFill>
                  <a:srgbClr val="0070C0"/>
                </a:solidFill>
                <a:latin typeface="Arial" panose="020B0604020202020204" pitchFamily="34" charset="0"/>
                <a:cs typeface="Arial" panose="020B0604020202020204" pitchFamily="34" charset="0"/>
              </a:rPr>
              <a:t>CERTIFICATE OF LIS PENDENS</a:t>
            </a:r>
            <a:endParaRPr lang="en-CA" sz="1600" b="1" dirty="0">
              <a:solidFill>
                <a:srgbClr val="0070C0"/>
              </a:solidFill>
              <a:latin typeface="Arial" panose="020B0604020202020204" pitchFamily="34" charset="0"/>
              <a:cs typeface="Arial" panose="020B0604020202020204" pitchFamily="34" charset="0"/>
            </a:endParaRPr>
          </a:p>
        </p:txBody>
      </p:sp>
      <p:pic>
        <p:nvPicPr>
          <p:cNvPr id="12"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65610"/>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a:xfrm>
            <a:off x="457200" y="1124744"/>
            <a:ext cx="8229600" cy="50014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CA" sz="1800" dirty="0"/>
          </a:p>
        </p:txBody>
      </p:sp>
      <p:sp>
        <p:nvSpPr>
          <p:cNvPr id="15" name="Rounded Rectangular Callout 14"/>
          <p:cNvSpPr/>
          <p:nvPr/>
        </p:nvSpPr>
        <p:spPr>
          <a:xfrm>
            <a:off x="1125849" y="2268826"/>
            <a:ext cx="2089143" cy="339057"/>
          </a:xfrm>
          <a:prstGeom prst="wedgeRoundRectCallout">
            <a:avLst>
              <a:gd name="adj1" fmla="val -43017"/>
              <a:gd name="adj2" fmla="val 10538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Click on Encumbrance.</a:t>
            </a:r>
          </a:p>
        </p:txBody>
      </p:sp>
      <p:sp>
        <p:nvSpPr>
          <p:cNvPr id="16" name="Rounded Rectangular Callout 15"/>
          <p:cNvSpPr/>
          <p:nvPr/>
        </p:nvSpPr>
        <p:spPr>
          <a:xfrm>
            <a:off x="1750107" y="3608371"/>
            <a:ext cx="1394378" cy="638882"/>
          </a:xfrm>
          <a:prstGeom prst="wedgeRoundRectCallout">
            <a:avLst>
              <a:gd name="adj1" fmla="val -56975"/>
              <a:gd name="adj2" fmla="val -8788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2. Click on Certificate of Lis </a:t>
            </a:r>
            <a:r>
              <a:rPr lang="en-CA" sz="1200" dirty="0" err="1">
                <a:solidFill>
                  <a:sysClr val="windowText" lastClr="000000"/>
                </a:solidFill>
                <a:latin typeface="Arial" panose="020B0604020202020204" pitchFamily="34" charset="0"/>
                <a:cs typeface="Arial" panose="020B0604020202020204" pitchFamily="34" charset="0"/>
              </a:rPr>
              <a:t>Pendens</a:t>
            </a:r>
            <a:r>
              <a:rPr lang="en-CA" sz="1200" dirty="0">
                <a:solidFill>
                  <a:sysClr val="windowText" lastClr="000000"/>
                </a:solidFill>
                <a:latin typeface="Arial" panose="020B0604020202020204" pitchFamily="34" charset="0"/>
                <a:cs typeface="Arial" panose="020B0604020202020204" pitchFamily="34" charset="0"/>
              </a:rPr>
              <a:t>.</a:t>
            </a:r>
          </a:p>
        </p:txBody>
      </p:sp>
      <p:sp>
        <p:nvSpPr>
          <p:cNvPr id="17" name="Right Arrow 16"/>
          <p:cNvSpPr/>
          <p:nvPr/>
        </p:nvSpPr>
        <p:spPr>
          <a:xfrm>
            <a:off x="2651073" y="3166397"/>
            <a:ext cx="864096" cy="21602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a:extLst>
              <a:ext uri="{FF2B5EF4-FFF2-40B4-BE49-F238E27FC236}">
                <a16:creationId xmlns:a16="http://schemas.microsoft.com/office/drawing/2014/main" id="{109E08F6-B3E3-4E2F-B1BC-96E5CEC11A08}"/>
              </a:ext>
            </a:extLst>
          </p:cNvPr>
          <p:cNvGrpSpPr/>
          <p:nvPr/>
        </p:nvGrpSpPr>
        <p:grpSpPr>
          <a:xfrm>
            <a:off x="179512" y="-68284"/>
            <a:ext cx="8964488" cy="923330"/>
            <a:chOff x="179512" y="4026424"/>
            <a:chExt cx="8964488" cy="923330"/>
          </a:xfrm>
        </p:grpSpPr>
        <p:grpSp>
          <p:nvGrpSpPr>
            <p:cNvPr id="18" name="Group 17">
              <a:extLst>
                <a:ext uri="{FF2B5EF4-FFF2-40B4-BE49-F238E27FC236}">
                  <a16:creationId xmlns:a16="http://schemas.microsoft.com/office/drawing/2014/main" id="{3F8F34C9-76CC-4374-BD24-E9A9E44CF572}"/>
                </a:ext>
              </a:extLst>
            </p:cNvPr>
            <p:cNvGrpSpPr/>
            <p:nvPr userDrawn="1"/>
          </p:nvGrpSpPr>
          <p:grpSpPr>
            <a:xfrm>
              <a:off x="179512" y="4094164"/>
              <a:ext cx="8964488" cy="787850"/>
              <a:chOff x="390128" y="3908965"/>
              <a:chExt cx="8638456" cy="787850"/>
            </a:xfrm>
          </p:grpSpPr>
          <p:pic>
            <p:nvPicPr>
              <p:cNvPr id="20" name="Picture 2">
                <a:extLst>
                  <a:ext uri="{FF2B5EF4-FFF2-40B4-BE49-F238E27FC236}">
                    <a16:creationId xmlns:a16="http://schemas.microsoft.com/office/drawing/2014/main" id="{30ED7D66-9886-47A9-8F6D-3987858384B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a:extLst>
                  <a:ext uri="{FF2B5EF4-FFF2-40B4-BE49-F238E27FC236}">
                    <a16:creationId xmlns:a16="http://schemas.microsoft.com/office/drawing/2014/main" id="{08AB77AA-1121-48FC-856A-71A63F090E7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9" name="TextBox 18">
              <a:extLst>
                <a:ext uri="{FF2B5EF4-FFF2-40B4-BE49-F238E27FC236}">
                  <a16:creationId xmlns:a16="http://schemas.microsoft.com/office/drawing/2014/main" id="{89A2F10C-6F73-49DA-A6D8-869F0BC90019}"/>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
        <p:nvSpPr>
          <p:cNvPr id="3" name="Rectangle 2">
            <a:extLst>
              <a:ext uri="{FF2B5EF4-FFF2-40B4-BE49-F238E27FC236}">
                <a16:creationId xmlns:a16="http://schemas.microsoft.com/office/drawing/2014/main" id="{4DE9765F-6A37-4A73-BA6C-F8DF86E0BE3B}"/>
              </a:ext>
            </a:extLst>
          </p:cNvPr>
          <p:cNvSpPr/>
          <p:nvPr/>
        </p:nvSpPr>
        <p:spPr>
          <a:xfrm>
            <a:off x="7737040" y="6516700"/>
            <a:ext cx="1183337" cy="276999"/>
          </a:xfrm>
          <a:prstGeom prst="rect">
            <a:avLst/>
          </a:prstGeom>
        </p:spPr>
        <p:txBody>
          <a:bodyPr wrap="none">
            <a:spAutoFit/>
          </a:bodyPr>
          <a:lstStyle/>
          <a:p>
            <a:pPr lvl="0"/>
            <a:r>
              <a:rPr lang="en-CA" sz="1200" dirty="0">
                <a:solidFill>
                  <a:prstClr val="black"/>
                </a:solidFill>
              </a:rPr>
              <a:t>Page 19 of 36 </a:t>
            </a:r>
          </a:p>
        </p:txBody>
      </p:sp>
      <p:pic>
        <p:nvPicPr>
          <p:cNvPr id="7" name="Picture 6">
            <a:extLst>
              <a:ext uri="{FF2B5EF4-FFF2-40B4-BE49-F238E27FC236}">
                <a16:creationId xmlns:a16="http://schemas.microsoft.com/office/drawing/2014/main" id="{B260469D-BE7C-4CAA-A685-7ACCB6352389}"/>
              </a:ext>
            </a:extLst>
          </p:cNvPr>
          <p:cNvPicPr>
            <a:picLocks noChangeAspect="1"/>
          </p:cNvPicPr>
          <p:nvPr/>
        </p:nvPicPr>
        <p:blipFill>
          <a:blip r:embed="rId6"/>
          <a:stretch>
            <a:fillRect/>
          </a:stretch>
        </p:blipFill>
        <p:spPr>
          <a:xfrm>
            <a:off x="3581791" y="1178051"/>
            <a:ext cx="5282820" cy="4999201"/>
          </a:xfrm>
          <a:prstGeom prst="rect">
            <a:avLst/>
          </a:prstGeom>
        </p:spPr>
      </p:pic>
    </p:spTree>
    <p:extLst>
      <p:ext uri="{BB962C8B-B14F-4D97-AF65-F5344CB8AC3E}">
        <p14:creationId xmlns:p14="http://schemas.microsoft.com/office/powerpoint/2010/main" val="2753468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09" y="6366444"/>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7056" y="792482"/>
            <a:ext cx="8496944"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Revision Page</a:t>
            </a:r>
          </a:p>
        </p:txBody>
      </p:sp>
      <p:graphicFrame>
        <p:nvGraphicFramePr>
          <p:cNvPr id="4" name="Table 3"/>
          <p:cNvGraphicFramePr>
            <a:graphicFrameLocks noGrp="1"/>
          </p:cNvGraphicFramePr>
          <p:nvPr>
            <p:extLst>
              <p:ext uri="{D42A27DB-BD31-4B8C-83A1-F6EECF244321}">
                <p14:modId xmlns:p14="http://schemas.microsoft.com/office/powerpoint/2010/main" val="1720242943"/>
              </p:ext>
            </p:extLst>
          </p:nvPr>
        </p:nvGraphicFramePr>
        <p:xfrm>
          <a:off x="647056" y="2636912"/>
          <a:ext cx="7831635" cy="2844800"/>
        </p:xfrm>
        <a:graphic>
          <a:graphicData uri="http://schemas.openxmlformats.org/drawingml/2006/table">
            <a:tbl>
              <a:tblPr firstRow="1" bandRow="1">
                <a:tableStyleId>{5C22544A-7EE6-4342-B048-85BDC9FD1C3A}</a:tableStyleId>
              </a:tblPr>
              <a:tblGrid>
                <a:gridCol w="2610545">
                  <a:extLst>
                    <a:ext uri="{9D8B030D-6E8A-4147-A177-3AD203B41FA5}">
                      <a16:colId xmlns:a16="http://schemas.microsoft.com/office/drawing/2014/main" val="2805677638"/>
                    </a:ext>
                  </a:extLst>
                </a:gridCol>
                <a:gridCol w="2610545">
                  <a:extLst>
                    <a:ext uri="{9D8B030D-6E8A-4147-A177-3AD203B41FA5}">
                      <a16:colId xmlns:a16="http://schemas.microsoft.com/office/drawing/2014/main" val="2337657591"/>
                    </a:ext>
                  </a:extLst>
                </a:gridCol>
                <a:gridCol w="2610545">
                  <a:extLst>
                    <a:ext uri="{9D8B030D-6E8A-4147-A177-3AD203B41FA5}">
                      <a16:colId xmlns:a16="http://schemas.microsoft.com/office/drawing/2014/main" val="2275290955"/>
                    </a:ext>
                  </a:extLst>
                </a:gridCol>
              </a:tblGrid>
              <a:tr h="370840">
                <a:tc>
                  <a:txBody>
                    <a:bodyPr/>
                    <a:lstStyle/>
                    <a:p>
                      <a:r>
                        <a:rPr lang="en-CA" sz="1800" dirty="0">
                          <a:solidFill>
                            <a:schemeClr val="bg1"/>
                          </a:solidFill>
                        </a:rPr>
                        <a:t>Date</a:t>
                      </a:r>
                    </a:p>
                  </a:txBody>
                  <a:tcPr/>
                </a:tc>
                <a:tc>
                  <a:txBody>
                    <a:bodyPr/>
                    <a:lstStyle/>
                    <a:p>
                      <a:r>
                        <a:rPr lang="en-CA" dirty="0"/>
                        <a:t>Revisions</a:t>
                      </a:r>
                      <a:r>
                        <a:rPr lang="en-CA" baseline="0" dirty="0"/>
                        <a:t> Type</a:t>
                      </a:r>
                      <a:endParaRPr lang="en-CA" dirty="0"/>
                    </a:p>
                  </a:txBody>
                  <a:tcPr/>
                </a:tc>
                <a:tc>
                  <a:txBody>
                    <a:bodyPr/>
                    <a:lstStyle/>
                    <a:p>
                      <a:r>
                        <a:rPr lang="en-CA" dirty="0"/>
                        <a:t>Page Number</a:t>
                      </a:r>
                    </a:p>
                  </a:txBody>
                  <a:tcPr/>
                </a:tc>
                <a:extLst>
                  <a:ext uri="{0D108BD9-81ED-4DB2-BD59-A6C34878D82A}">
                    <a16:rowId xmlns:a16="http://schemas.microsoft.com/office/drawing/2014/main" val="2794363904"/>
                  </a:ext>
                </a:extLst>
              </a:tr>
              <a:tr h="370840">
                <a:tc>
                  <a:txBody>
                    <a:bodyPr/>
                    <a:lstStyle/>
                    <a:p>
                      <a:r>
                        <a:rPr lang="en-CA" dirty="0">
                          <a:solidFill>
                            <a:schemeClr val="tx1"/>
                          </a:solidFill>
                        </a:rPr>
                        <a:t>May 3, 2018</a:t>
                      </a:r>
                    </a:p>
                  </a:txBody>
                  <a:tcPr/>
                </a:tc>
                <a:tc>
                  <a:txBody>
                    <a:bodyPr/>
                    <a:lstStyle/>
                    <a:p>
                      <a:r>
                        <a:rPr lang="en-CA" dirty="0"/>
                        <a:t>Initial Creation</a:t>
                      </a:r>
                    </a:p>
                  </a:txBody>
                  <a:tcPr/>
                </a:tc>
                <a:tc>
                  <a:txBody>
                    <a:bodyPr/>
                    <a:lstStyle/>
                    <a:p>
                      <a:r>
                        <a:rPr lang="en-CA" dirty="0"/>
                        <a:t>All</a:t>
                      </a:r>
                    </a:p>
                  </a:txBody>
                  <a:tcPr/>
                </a:tc>
                <a:extLst>
                  <a:ext uri="{0D108BD9-81ED-4DB2-BD59-A6C34878D82A}">
                    <a16:rowId xmlns:a16="http://schemas.microsoft.com/office/drawing/2014/main" val="1711326243"/>
                  </a:ext>
                </a:extLst>
              </a:tr>
              <a:tr h="370840">
                <a:tc>
                  <a:txBody>
                    <a:bodyPr/>
                    <a:lstStyle/>
                    <a:p>
                      <a:r>
                        <a:rPr lang="en-CA" dirty="0"/>
                        <a:t>April 2020</a:t>
                      </a:r>
                    </a:p>
                  </a:txBody>
                  <a:tcPr/>
                </a:tc>
                <a:tc>
                  <a:txBody>
                    <a:bodyPr/>
                    <a:lstStyle/>
                    <a:p>
                      <a:r>
                        <a:rPr lang="en-CA" dirty="0"/>
                        <a:t>Update links and Header</a:t>
                      </a:r>
                    </a:p>
                  </a:txBody>
                  <a:tcPr/>
                </a:tc>
                <a:tc>
                  <a:txBody>
                    <a:bodyPr/>
                    <a:lstStyle/>
                    <a:p>
                      <a:r>
                        <a:rPr lang="en-CA" dirty="0"/>
                        <a:t>All</a:t>
                      </a:r>
                    </a:p>
                  </a:txBody>
                  <a:tcPr/>
                </a:tc>
                <a:extLst>
                  <a:ext uri="{0D108BD9-81ED-4DB2-BD59-A6C34878D82A}">
                    <a16:rowId xmlns:a16="http://schemas.microsoft.com/office/drawing/2014/main" val="2067359942"/>
                  </a:ext>
                </a:extLst>
              </a:tr>
              <a:tr h="370840">
                <a:tc>
                  <a:txBody>
                    <a:bodyPr/>
                    <a:lstStyle/>
                    <a:p>
                      <a:r>
                        <a:rPr lang="en-US" dirty="0"/>
                        <a:t>February 2023</a:t>
                      </a:r>
                      <a:endParaRPr lang="en-CA" dirty="0"/>
                    </a:p>
                  </a:txBody>
                  <a:tcPr/>
                </a:tc>
                <a:tc>
                  <a:txBody>
                    <a:bodyPr/>
                    <a:lstStyle/>
                    <a:p>
                      <a:r>
                        <a:rPr lang="en-US" dirty="0"/>
                        <a:t>Updated reference of Builder’s Lien to Prompt Payment and Construction Lien (PPCL)</a:t>
                      </a:r>
                      <a:endParaRPr lang="en-CA" dirty="0"/>
                    </a:p>
                  </a:txBody>
                  <a:tcPr/>
                </a:tc>
                <a:tc>
                  <a:txBody>
                    <a:bodyPr/>
                    <a:lstStyle/>
                    <a:p>
                      <a:r>
                        <a:rPr lang="en-US" dirty="0"/>
                        <a:t>Pages that had reference to Builder's Lien</a:t>
                      </a:r>
                      <a:endParaRPr lang="en-CA" dirty="0"/>
                    </a:p>
                  </a:txBody>
                  <a:tcPr/>
                </a:tc>
                <a:extLst>
                  <a:ext uri="{0D108BD9-81ED-4DB2-BD59-A6C34878D82A}">
                    <a16:rowId xmlns:a16="http://schemas.microsoft.com/office/drawing/2014/main" val="4279023433"/>
                  </a:ext>
                </a:extLst>
              </a:tr>
            </a:tbl>
          </a:graphicData>
        </a:graphic>
      </p:graphicFrame>
      <p:sp>
        <p:nvSpPr>
          <p:cNvPr id="6" name="TextBox 5"/>
          <p:cNvSpPr txBox="1"/>
          <p:nvPr/>
        </p:nvSpPr>
        <p:spPr>
          <a:xfrm>
            <a:off x="3563888" y="2060848"/>
            <a:ext cx="1872208" cy="307777"/>
          </a:xfrm>
          <a:prstGeom prst="rect">
            <a:avLst/>
          </a:prstGeom>
          <a:noFill/>
        </p:spPr>
        <p:txBody>
          <a:bodyPr wrap="square" rtlCol="0">
            <a:spAutoFit/>
          </a:bodyPr>
          <a:lstStyle/>
          <a:p>
            <a:pPr algn="ctr"/>
            <a:r>
              <a:rPr lang="en-CA" sz="1400" b="1" dirty="0">
                <a:latin typeface="Arial" panose="020B0604020202020204" pitchFamily="34" charset="0"/>
                <a:cs typeface="Arial" panose="020B0604020202020204" pitchFamily="34" charset="0"/>
              </a:rPr>
              <a:t>Revisions Table</a:t>
            </a:r>
          </a:p>
        </p:txBody>
      </p:sp>
      <p:sp>
        <p:nvSpPr>
          <p:cNvPr id="2" name="Rectangle 1">
            <a:extLst>
              <a:ext uri="{FF2B5EF4-FFF2-40B4-BE49-F238E27FC236}">
                <a16:creationId xmlns:a16="http://schemas.microsoft.com/office/drawing/2014/main" id="{4C6DB0ED-5932-4BB6-A020-0AE530690FCF}"/>
              </a:ext>
            </a:extLst>
          </p:cNvPr>
          <p:cNvSpPr/>
          <p:nvPr/>
        </p:nvSpPr>
        <p:spPr>
          <a:xfrm>
            <a:off x="7380312" y="6366444"/>
            <a:ext cx="1098378" cy="276999"/>
          </a:xfrm>
          <a:prstGeom prst="rect">
            <a:avLst/>
          </a:prstGeom>
        </p:spPr>
        <p:txBody>
          <a:bodyPr wrap="none">
            <a:spAutoFit/>
          </a:bodyPr>
          <a:lstStyle/>
          <a:p>
            <a:r>
              <a:rPr lang="en-CA" sz="1200" dirty="0"/>
              <a:t>Page 2 of 36 </a:t>
            </a:r>
          </a:p>
        </p:txBody>
      </p:sp>
    </p:spTree>
    <p:extLst>
      <p:ext uri="{BB962C8B-B14F-4D97-AF65-F5344CB8AC3E}">
        <p14:creationId xmlns:p14="http://schemas.microsoft.com/office/powerpoint/2010/main" val="1084615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27958"/>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457200" y="1124744"/>
            <a:ext cx="8229600" cy="50014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CA" sz="1800" dirty="0"/>
          </a:p>
        </p:txBody>
      </p:sp>
      <p:sp>
        <p:nvSpPr>
          <p:cNvPr id="10" name="Content Placeholder 2"/>
          <p:cNvSpPr txBox="1">
            <a:spLocks/>
          </p:cNvSpPr>
          <p:nvPr/>
        </p:nvSpPr>
        <p:spPr>
          <a:xfrm>
            <a:off x="609600" y="1277144"/>
            <a:ext cx="8229600" cy="50014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CA" sz="1800" dirty="0"/>
          </a:p>
        </p:txBody>
      </p:sp>
      <p:sp>
        <p:nvSpPr>
          <p:cNvPr id="11" name="TextBox 10"/>
          <p:cNvSpPr txBox="1"/>
          <p:nvPr/>
        </p:nvSpPr>
        <p:spPr>
          <a:xfrm>
            <a:off x="274558" y="803553"/>
            <a:ext cx="8856984" cy="338554"/>
          </a:xfrm>
          <a:prstGeom prst="rect">
            <a:avLst/>
          </a:prstGeom>
          <a:noFill/>
        </p:spPr>
        <p:txBody>
          <a:bodyPr wrap="square" rtlCol="0">
            <a:spAutoFit/>
          </a:bodyPr>
          <a:lstStyle/>
          <a:p>
            <a:pPr algn="r"/>
            <a:r>
              <a:rPr lang="en-CA" sz="1600" b="1" dirty="0">
                <a:solidFill>
                  <a:srgbClr val="0070C0"/>
                </a:solidFill>
                <a:latin typeface="Arial" panose="020B0604020202020204" pitchFamily="34" charset="0"/>
                <a:cs typeface="Arial" panose="020B0604020202020204" pitchFamily="34" charset="0"/>
              </a:rPr>
              <a:t>ETS Request Number</a:t>
            </a:r>
          </a:p>
        </p:txBody>
      </p:sp>
      <p:pic>
        <p:nvPicPr>
          <p:cNvPr id="12" name="Picture 11"/>
          <p:cNvPicPr>
            <a:picLocks noChangeAspect="1"/>
          </p:cNvPicPr>
          <p:nvPr/>
        </p:nvPicPr>
        <p:blipFill>
          <a:blip r:embed="rId3"/>
          <a:stretch>
            <a:fillRect/>
          </a:stretch>
        </p:blipFill>
        <p:spPr>
          <a:xfrm>
            <a:off x="412231" y="1103650"/>
            <a:ext cx="5623256" cy="4974684"/>
          </a:xfrm>
          <a:prstGeom prst="rect">
            <a:avLst/>
          </a:prstGeom>
        </p:spPr>
      </p:pic>
      <p:sp>
        <p:nvSpPr>
          <p:cNvPr id="14" name="TextBox 13"/>
          <p:cNvSpPr txBox="1"/>
          <p:nvPr/>
        </p:nvSpPr>
        <p:spPr>
          <a:xfrm>
            <a:off x="6161846" y="1417141"/>
            <a:ext cx="2843336" cy="2862322"/>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Ensure the contact information and submitters address are correct.  Also ensure that the Company Name and Submitters Address Name are the same.</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a:t>
            </a:r>
            <a:r>
              <a:rPr lang="en-CA" sz="1200" b="1" dirty="0">
                <a:latin typeface="Arial" panose="020B0604020202020204" pitchFamily="34" charset="0"/>
                <a:cs typeface="Arial" panose="020B0604020202020204" pitchFamily="34" charset="0"/>
              </a:rPr>
              <a:t>Save.</a:t>
            </a:r>
            <a:endParaRPr lang="en-CA" sz="1200" dirty="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An ETS request number will be displayed at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The ETS request Number will be used to track your request in the Work in Progress node.</a:t>
            </a:r>
          </a:p>
          <a:p>
            <a:r>
              <a:rPr lang="en-CA" sz="1200" dirty="0">
                <a:latin typeface="Arial" panose="020B0604020202020204" pitchFamily="34" charset="0"/>
                <a:cs typeface="Arial" panose="020B0604020202020204" pitchFamily="34" charset="0"/>
              </a:rPr>
              <a:t>(</a:t>
            </a:r>
            <a:r>
              <a:rPr lang="en-CA" sz="1200" i="1" dirty="0">
                <a:latin typeface="Arial" panose="020B0604020202020204" pitchFamily="34" charset="0"/>
                <a:cs typeface="Arial" panose="020B0604020202020204" pitchFamily="34" charset="0"/>
                <a:hlinkClick r:id="rId4" action="ppaction://hlinksldjump"/>
              </a:rPr>
              <a:t>Slide 30</a:t>
            </a:r>
            <a:r>
              <a:rPr lang="en-CA" sz="1200" dirty="0">
                <a:latin typeface="Arial" panose="020B0604020202020204" pitchFamily="34" charset="0"/>
                <a:cs typeface="Arial" panose="020B0604020202020204" pitchFamily="34" charset="0"/>
              </a:rPr>
              <a:t>)</a:t>
            </a:r>
          </a:p>
        </p:txBody>
      </p:sp>
      <p:grpSp>
        <p:nvGrpSpPr>
          <p:cNvPr id="13" name="Group 12">
            <a:extLst>
              <a:ext uri="{FF2B5EF4-FFF2-40B4-BE49-F238E27FC236}">
                <a16:creationId xmlns:a16="http://schemas.microsoft.com/office/drawing/2014/main" id="{5EB2D33A-11BE-4603-A3BA-F924186704AD}"/>
              </a:ext>
            </a:extLst>
          </p:cNvPr>
          <p:cNvGrpSpPr/>
          <p:nvPr/>
        </p:nvGrpSpPr>
        <p:grpSpPr>
          <a:xfrm>
            <a:off x="179512" y="-68284"/>
            <a:ext cx="8964488" cy="923330"/>
            <a:chOff x="179512" y="4026424"/>
            <a:chExt cx="8964488" cy="923330"/>
          </a:xfrm>
        </p:grpSpPr>
        <p:grpSp>
          <p:nvGrpSpPr>
            <p:cNvPr id="15" name="Group 14">
              <a:extLst>
                <a:ext uri="{FF2B5EF4-FFF2-40B4-BE49-F238E27FC236}">
                  <a16:creationId xmlns:a16="http://schemas.microsoft.com/office/drawing/2014/main" id="{CCBF4804-9A0F-4DFC-BE4E-2443D2EC9BF2}"/>
                </a:ext>
              </a:extLst>
            </p:cNvPr>
            <p:cNvGrpSpPr/>
            <p:nvPr userDrawn="1"/>
          </p:nvGrpSpPr>
          <p:grpSpPr>
            <a:xfrm>
              <a:off x="179512" y="4094164"/>
              <a:ext cx="8964488" cy="787850"/>
              <a:chOff x="390128" y="3908965"/>
              <a:chExt cx="8638456" cy="787850"/>
            </a:xfrm>
          </p:grpSpPr>
          <p:pic>
            <p:nvPicPr>
              <p:cNvPr id="17" name="Picture 2">
                <a:extLst>
                  <a:ext uri="{FF2B5EF4-FFF2-40B4-BE49-F238E27FC236}">
                    <a16:creationId xmlns:a16="http://schemas.microsoft.com/office/drawing/2014/main" id="{48155478-90CE-4598-B2E8-95747306298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a:extLst>
                  <a:ext uri="{FF2B5EF4-FFF2-40B4-BE49-F238E27FC236}">
                    <a16:creationId xmlns:a16="http://schemas.microsoft.com/office/drawing/2014/main" id="{B2D78D42-9C1F-4416-B820-8B478CEEC27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6" name="TextBox 15">
              <a:extLst>
                <a:ext uri="{FF2B5EF4-FFF2-40B4-BE49-F238E27FC236}">
                  <a16:creationId xmlns:a16="http://schemas.microsoft.com/office/drawing/2014/main" id="{B0E878D5-A097-4CE7-AA45-CAC8D81FB6B6}"/>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
        <p:nvSpPr>
          <p:cNvPr id="2" name="Rectangle 1">
            <a:extLst>
              <a:ext uri="{FF2B5EF4-FFF2-40B4-BE49-F238E27FC236}">
                <a16:creationId xmlns:a16="http://schemas.microsoft.com/office/drawing/2014/main" id="{C4216E59-0906-4211-929D-7635F37F917F}"/>
              </a:ext>
            </a:extLst>
          </p:cNvPr>
          <p:cNvSpPr/>
          <p:nvPr/>
        </p:nvSpPr>
        <p:spPr>
          <a:xfrm>
            <a:off x="7724761" y="6486975"/>
            <a:ext cx="1183337" cy="276999"/>
          </a:xfrm>
          <a:prstGeom prst="rect">
            <a:avLst/>
          </a:prstGeom>
        </p:spPr>
        <p:txBody>
          <a:bodyPr wrap="none">
            <a:spAutoFit/>
          </a:bodyPr>
          <a:lstStyle/>
          <a:p>
            <a:pPr lvl="0"/>
            <a:r>
              <a:rPr lang="en-CA" sz="1200" dirty="0">
                <a:solidFill>
                  <a:prstClr val="black"/>
                </a:solidFill>
              </a:rPr>
              <a:t>Page 20 of 36 </a:t>
            </a:r>
          </a:p>
        </p:txBody>
      </p:sp>
    </p:spTree>
    <p:extLst>
      <p:ext uri="{BB962C8B-B14F-4D97-AF65-F5344CB8AC3E}">
        <p14:creationId xmlns:p14="http://schemas.microsoft.com/office/powerpoint/2010/main" val="3874393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ACA2E1-4874-457C-84E2-F83C81A00ECE}"/>
              </a:ext>
            </a:extLst>
          </p:cNvPr>
          <p:cNvPicPr>
            <a:picLocks noChangeAspect="1"/>
          </p:cNvPicPr>
          <p:nvPr/>
        </p:nvPicPr>
        <p:blipFill>
          <a:blip r:embed="rId2"/>
          <a:stretch>
            <a:fillRect/>
          </a:stretch>
        </p:blipFill>
        <p:spPr>
          <a:xfrm>
            <a:off x="748190" y="1814714"/>
            <a:ext cx="7647619" cy="3228571"/>
          </a:xfrm>
          <a:prstGeom prst="rect">
            <a:avLst/>
          </a:prstGeom>
        </p:spPr>
      </p:pic>
      <p:pic>
        <p:nvPicPr>
          <p:cNvPr id="4"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 y="6433930"/>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7016" y="792482"/>
            <a:ext cx="8856984" cy="369332"/>
          </a:xfrm>
          <a:prstGeom prst="rect">
            <a:avLst/>
          </a:prstGeom>
          <a:noFill/>
        </p:spPr>
        <p:txBody>
          <a:bodyPr wrap="square" rtlCol="0">
            <a:spAutoFit/>
          </a:bodyPr>
          <a:lstStyle/>
          <a:p>
            <a:pPr algn="r"/>
            <a:r>
              <a:rPr lang="en-CA" b="1" dirty="0">
                <a:solidFill>
                  <a:srgbClr val="0070C0"/>
                </a:solidFill>
                <a:latin typeface="Arial" panose="020B0604020202020204" pitchFamily="34" charset="0"/>
                <a:cs typeface="Arial" panose="020B0604020202020204" pitchFamily="34" charset="0"/>
              </a:rPr>
              <a:t>Enter PPCL Number(s)</a:t>
            </a:r>
          </a:p>
        </p:txBody>
      </p:sp>
      <p:sp>
        <p:nvSpPr>
          <p:cNvPr id="10" name="Rounded Rectangular Callout 9"/>
          <p:cNvSpPr/>
          <p:nvPr/>
        </p:nvSpPr>
        <p:spPr>
          <a:xfrm>
            <a:off x="179512" y="1193788"/>
            <a:ext cx="3111150" cy="1011255"/>
          </a:xfrm>
          <a:prstGeom prst="wedgeRoundRectCallout">
            <a:avLst>
              <a:gd name="adj1" fmla="val 14733"/>
              <a:gd name="adj2" fmla="val 48868"/>
              <a:gd name="adj3" fmla="val 16667"/>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The PPCL number, lienholder name and registration date will appear on this screen. </a:t>
            </a:r>
          </a:p>
          <a:p>
            <a:pPr algn="ctr"/>
            <a:r>
              <a:rPr lang="en-US" sz="1200" b="1" dirty="0">
                <a:solidFill>
                  <a:schemeClr val="tx1"/>
                </a:solidFill>
                <a:latin typeface="Arial" panose="020B0604020202020204" pitchFamily="34" charset="0"/>
                <a:cs typeface="Arial" panose="020B0604020202020204" pitchFamily="34" charset="0"/>
              </a:rPr>
              <a:t>Note:</a:t>
            </a:r>
            <a:r>
              <a:rPr lang="en-US" sz="1200" dirty="0">
                <a:solidFill>
                  <a:schemeClr val="tx1"/>
                </a:solidFill>
                <a:latin typeface="Arial" panose="020B0604020202020204" pitchFamily="34" charset="0"/>
                <a:cs typeface="Arial" panose="020B0604020202020204" pitchFamily="34" charset="0"/>
              </a:rPr>
              <a:t> All lienholders must be the same if multiple builders’ liens are added.</a:t>
            </a:r>
            <a:endParaRPr lang="en-CA" sz="1200" dirty="0">
              <a:solidFill>
                <a:schemeClr val="tx1"/>
              </a:solidFill>
              <a:latin typeface="Arial" panose="020B0604020202020204" pitchFamily="34" charset="0"/>
              <a:cs typeface="Arial" panose="020B0604020202020204" pitchFamily="34" charset="0"/>
            </a:endParaRPr>
          </a:p>
        </p:txBody>
      </p:sp>
      <p:sp>
        <p:nvSpPr>
          <p:cNvPr id="11" name="Rounded Rectangular Callout 10"/>
          <p:cNvSpPr/>
          <p:nvPr/>
        </p:nvSpPr>
        <p:spPr>
          <a:xfrm>
            <a:off x="3563888" y="3148650"/>
            <a:ext cx="1621786" cy="649221"/>
          </a:xfrm>
          <a:prstGeom prst="wedgeRoundRectCallout">
            <a:avLst>
              <a:gd name="adj1" fmla="val -72232"/>
              <a:gd name="adj2" fmla="val 1805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a:t>
            </a:r>
            <a:r>
              <a:rPr lang="en-US" sz="1200" dirty="0">
                <a:solidFill>
                  <a:schemeClr val="tx1"/>
                </a:solidFill>
                <a:latin typeface="Arial" panose="020B0604020202020204" pitchFamily="34" charset="0"/>
                <a:cs typeface="Arial" panose="020B0604020202020204" pitchFamily="34" charset="0"/>
              </a:rPr>
              <a:t>1. Enter PPCL Registration Number.</a:t>
            </a:r>
            <a:endParaRPr lang="en-CA" sz="1200" dirty="0">
              <a:latin typeface="Arial" panose="020B0604020202020204" pitchFamily="34" charset="0"/>
              <a:cs typeface="Arial" panose="020B0604020202020204" pitchFamily="34" charset="0"/>
            </a:endParaRPr>
          </a:p>
        </p:txBody>
      </p:sp>
      <p:sp>
        <p:nvSpPr>
          <p:cNvPr id="12" name="Rounded Rectangular Callout 11"/>
          <p:cNvSpPr/>
          <p:nvPr/>
        </p:nvSpPr>
        <p:spPr>
          <a:xfrm>
            <a:off x="6372200" y="2573320"/>
            <a:ext cx="1080120" cy="372871"/>
          </a:xfrm>
          <a:prstGeom prst="wedgeRoundRectCallout">
            <a:avLst>
              <a:gd name="adj1" fmla="val 16570"/>
              <a:gd name="adj2" fmla="val 8183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2. Click </a:t>
            </a:r>
            <a:r>
              <a:rPr lang="en-US" sz="1200" b="1" dirty="0">
                <a:solidFill>
                  <a:schemeClr val="tx1"/>
                </a:solidFill>
                <a:latin typeface="Arial" panose="020B0604020202020204" pitchFamily="34" charset="0"/>
                <a:cs typeface="Arial" panose="020B0604020202020204" pitchFamily="34" charset="0"/>
              </a:rPr>
              <a:t>Add.</a:t>
            </a:r>
            <a:endParaRPr lang="en-CA" sz="1200" b="1" dirty="0">
              <a:solidFill>
                <a:schemeClr val="tx1"/>
              </a:solidFill>
              <a:latin typeface="Arial" panose="020B0604020202020204" pitchFamily="34" charset="0"/>
              <a:cs typeface="Arial" panose="020B0604020202020204" pitchFamily="34" charset="0"/>
            </a:endParaRPr>
          </a:p>
        </p:txBody>
      </p:sp>
      <p:sp>
        <p:nvSpPr>
          <p:cNvPr id="13" name="Rounded Rectangular Callout 12"/>
          <p:cNvSpPr/>
          <p:nvPr/>
        </p:nvSpPr>
        <p:spPr>
          <a:xfrm>
            <a:off x="6494744" y="4507149"/>
            <a:ext cx="1915152" cy="979103"/>
          </a:xfrm>
          <a:prstGeom prst="wedgeRoundRectCallout">
            <a:avLst>
              <a:gd name="adj1" fmla="val -21753"/>
              <a:gd name="adj2" fmla="val -8410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To view the agreements that are registered on the PPCL, you can click here.</a:t>
            </a:r>
          </a:p>
        </p:txBody>
      </p:sp>
      <p:pic>
        <p:nvPicPr>
          <p:cNvPr id="14" name="Picture 13"/>
          <p:cNvPicPr>
            <a:picLocks noChangeAspect="1"/>
          </p:cNvPicPr>
          <p:nvPr/>
        </p:nvPicPr>
        <p:blipFill>
          <a:blip r:embed="rId4"/>
          <a:stretch>
            <a:fillRect/>
          </a:stretch>
        </p:blipFill>
        <p:spPr>
          <a:xfrm>
            <a:off x="179512" y="5606044"/>
            <a:ext cx="640135" cy="621846"/>
          </a:xfrm>
          <a:prstGeom prst="rect">
            <a:avLst/>
          </a:prstGeom>
        </p:spPr>
      </p:pic>
      <p:sp>
        <p:nvSpPr>
          <p:cNvPr id="15" name="Rectangle 14"/>
          <p:cNvSpPr/>
          <p:nvPr/>
        </p:nvSpPr>
        <p:spPr>
          <a:xfrm>
            <a:off x="819647" y="5519559"/>
            <a:ext cx="8280920" cy="677108"/>
          </a:xfrm>
          <a:prstGeom prst="rect">
            <a:avLst/>
          </a:prstGeom>
        </p:spPr>
        <p:txBody>
          <a:bodyPr wrap="square">
            <a:spAutoFit/>
          </a:bodyPr>
          <a:lstStyle/>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fee for registration is $50.00 per active agreement that the PPCL is registered against.  Invoices for registrations will be mailed out monthly to the submitter of the request</a:t>
            </a:r>
            <a:r>
              <a:rPr lang="en-US" sz="1400" dirty="0">
                <a:latin typeface="Arial" panose="020B0604020202020204" pitchFamily="34" charset="0"/>
                <a:cs typeface="Arial" panose="020B0604020202020204" pitchFamily="34" charset="0"/>
              </a:rPr>
              <a:t>. </a:t>
            </a:r>
          </a:p>
        </p:txBody>
      </p:sp>
      <p:pic>
        <p:nvPicPr>
          <p:cNvPr id="16" name="Picture 15"/>
          <p:cNvPicPr>
            <a:picLocks noChangeAspect="1"/>
          </p:cNvPicPr>
          <p:nvPr/>
        </p:nvPicPr>
        <p:blipFill>
          <a:blip r:embed="rId5"/>
          <a:stretch>
            <a:fillRect/>
          </a:stretch>
        </p:blipFill>
        <p:spPr>
          <a:xfrm>
            <a:off x="6804248" y="3122295"/>
            <a:ext cx="576064" cy="244288"/>
          </a:xfrm>
          <a:prstGeom prst="rect">
            <a:avLst/>
          </a:prstGeom>
        </p:spPr>
      </p:pic>
      <p:grpSp>
        <p:nvGrpSpPr>
          <p:cNvPr id="17" name="Group 16">
            <a:extLst>
              <a:ext uri="{FF2B5EF4-FFF2-40B4-BE49-F238E27FC236}">
                <a16:creationId xmlns:a16="http://schemas.microsoft.com/office/drawing/2014/main" id="{2CF3E0DE-FE91-4733-8AFD-D7622C1FFA7D}"/>
              </a:ext>
            </a:extLst>
          </p:cNvPr>
          <p:cNvGrpSpPr/>
          <p:nvPr/>
        </p:nvGrpSpPr>
        <p:grpSpPr>
          <a:xfrm>
            <a:off x="179512" y="-68284"/>
            <a:ext cx="8964488" cy="923330"/>
            <a:chOff x="179512" y="4026424"/>
            <a:chExt cx="8964488" cy="923330"/>
          </a:xfrm>
        </p:grpSpPr>
        <p:grpSp>
          <p:nvGrpSpPr>
            <p:cNvPr id="18" name="Group 17">
              <a:extLst>
                <a:ext uri="{FF2B5EF4-FFF2-40B4-BE49-F238E27FC236}">
                  <a16:creationId xmlns:a16="http://schemas.microsoft.com/office/drawing/2014/main" id="{8F7671AB-F15B-4129-80B2-30B0B732E8F9}"/>
                </a:ext>
              </a:extLst>
            </p:cNvPr>
            <p:cNvGrpSpPr/>
            <p:nvPr userDrawn="1"/>
          </p:nvGrpSpPr>
          <p:grpSpPr>
            <a:xfrm>
              <a:off x="179512" y="4094164"/>
              <a:ext cx="8964488" cy="787850"/>
              <a:chOff x="390128" y="3908965"/>
              <a:chExt cx="8638456" cy="787850"/>
            </a:xfrm>
          </p:grpSpPr>
          <p:pic>
            <p:nvPicPr>
              <p:cNvPr id="20" name="Picture 2">
                <a:extLst>
                  <a:ext uri="{FF2B5EF4-FFF2-40B4-BE49-F238E27FC236}">
                    <a16:creationId xmlns:a16="http://schemas.microsoft.com/office/drawing/2014/main" id="{E2D41197-8323-4F87-983D-B05107B3FB4C}"/>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a:extLst>
                  <a:ext uri="{FF2B5EF4-FFF2-40B4-BE49-F238E27FC236}">
                    <a16:creationId xmlns:a16="http://schemas.microsoft.com/office/drawing/2014/main" id="{134E51D0-F825-4526-A428-3E1E2C4BFAC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9" name="TextBox 18">
              <a:extLst>
                <a:ext uri="{FF2B5EF4-FFF2-40B4-BE49-F238E27FC236}">
                  <a16:creationId xmlns:a16="http://schemas.microsoft.com/office/drawing/2014/main" id="{2DC634BC-362F-4E27-B71D-6DE769360ACE}"/>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
        <p:nvSpPr>
          <p:cNvPr id="2" name="Rectangle 1">
            <a:extLst>
              <a:ext uri="{FF2B5EF4-FFF2-40B4-BE49-F238E27FC236}">
                <a16:creationId xmlns:a16="http://schemas.microsoft.com/office/drawing/2014/main" id="{DB5B61F0-2231-4CEB-A177-FA82D107AA43}"/>
              </a:ext>
            </a:extLst>
          </p:cNvPr>
          <p:cNvSpPr/>
          <p:nvPr/>
        </p:nvSpPr>
        <p:spPr>
          <a:xfrm>
            <a:off x="7860707" y="6509365"/>
            <a:ext cx="1183337" cy="276999"/>
          </a:xfrm>
          <a:prstGeom prst="rect">
            <a:avLst/>
          </a:prstGeom>
        </p:spPr>
        <p:txBody>
          <a:bodyPr wrap="none">
            <a:spAutoFit/>
          </a:bodyPr>
          <a:lstStyle/>
          <a:p>
            <a:pPr lvl="0"/>
            <a:r>
              <a:rPr lang="en-CA" sz="1200" dirty="0">
                <a:solidFill>
                  <a:prstClr val="black"/>
                </a:solidFill>
              </a:rPr>
              <a:t>Page 21 of 36 </a:t>
            </a:r>
          </a:p>
        </p:txBody>
      </p:sp>
    </p:spTree>
    <p:extLst>
      <p:ext uri="{BB962C8B-B14F-4D97-AF65-F5344CB8AC3E}">
        <p14:creationId xmlns:p14="http://schemas.microsoft.com/office/powerpoint/2010/main" val="4095893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0C93198-791F-467C-928D-443D6AA6C268}"/>
              </a:ext>
            </a:extLst>
          </p:cNvPr>
          <p:cNvPicPr>
            <a:picLocks noChangeAspect="1"/>
          </p:cNvPicPr>
          <p:nvPr/>
        </p:nvPicPr>
        <p:blipFill>
          <a:blip r:embed="rId2"/>
          <a:stretch>
            <a:fillRect/>
          </a:stretch>
        </p:blipFill>
        <p:spPr>
          <a:xfrm>
            <a:off x="738666" y="2076619"/>
            <a:ext cx="7666667" cy="2704762"/>
          </a:xfrm>
          <a:prstGeom prst="rect">
            <a:avLst/>
          </a:prstGeom>
        </p:spPr>
      </p:pic>
      <p:pic>
        <p:nvPicPr>
          <p:cNvPr id="4"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35238"/>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07096" y="812571"/>
            <a:ext cx="8136904" cy="338554"/>
          </a:xfrm>
          <a:prstGeom prst="rect">
            <a:avLst/>
          </a:prstGeom>
          <a:noFill/>
        </p:spPr>
        <p:txBody>
          <a:bodyPr wrap="square" rtlCol="0">
            <a:spAutoFit/>
          </a:bodyPr>
          <a:lstStyle/>
          <a:p>
            <a:pPr algn="r"/>
            <a:r>
              <a:rPr lang="en-CA" sz="1600" b="1" dirty="0">
                <a:solidFill>
                  <a:srgbClr val="0070C0"/>
                </a:solidFill>
                <a:latin typeface="Arial" panose="020B0604020202020204" pitchFamily="34" charset="0"/>
                <a:cs typeface="Arial" panose="020B0604020202020204" pitchFamily="34" charset="0"/>
              </a:rPr>
              <a:t>Upload Document</a:t>
            </a:r>
          </a:p>
        </p:txBody>
      </p:sp>
      <p:sp>
        <p:nvSpPr>
          <p:cNvPr id="8" name="Rounded Rectangular Callout 7"/>
          <p:cNvSpPr/>
          <p:nvPr/>
        </p:nvSpPr>
        <p:spPr>
          <a:xfrm>
            <a:off x="850007" y="2666742"/>
            <a:ext cx="2353333" cy="637488"/>
          </a:xfrm>
          <a:prstGeom prst="wedgeRoundRectCallout">
            <a:avLst>
              <a:gd name="adj1" fmla="val -13083"/>
              <a:gd name="adj2" fmla="val 11266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Click </a:t>
            </a:r>
            <a:r>
              <a:rPr lang="en-CA" sz="1200" b="1" dirty="0">
                <a:solidFill>
                  <a:sysClr val="windowText" lastClr="000000"/>
                </a:solidFill>
                <a:latin typeface="Arial" panose="020B0604020202020204" pitchFamily="34" charset="0"/>
                <a:cs typeface="Arial" panose="020B0604020202020204" pitchFamily="34" charset="0"/>
              </a:rPr>
              <a:t>Choose File</a:t>
            </a:r>
            <a:r>
              <a:rPr lang="en-CA" sz="1200" dirty="0">
                <a:solidFill>
                  <a:sysClr val="windowText" lastClr="000000"/>
                </a:solidFill>
                <a:latin typeface="Arial" panose="020B0604020202020204" pitchFamily="34" charset="0"/>
                <a:cs typeface="Arial" panose="020B0604020202020204" pitchFamily="34" charset="0"/>
              </a:rPr>
              <a:t> to upload a Court Certified Certificate of Lis Pendens in PDF format.</a:t>
            </a:r>
            <a:endParaRPr lang="en-CA" sz="1200" b="1" dirty="0">
              <a:solidFill>
                <a:sysClr val="windowText" lastClr="000000"/>
              </a:solidFill>
              <a:latin typeface="Arial" panose="020B0604020202020204" pitchFamily="34" charset="0"/>
              <a:cs typeface="Arial" panose="020B0604020202020204" pitchFamily="34" charset="0"/>
            </a:endParaRPr>
          </a:p>
        </p:txBody>
      </p:sp>
      <p:sp>
        <p:nvSpPr>
          <p:cNvPr id="9" name="Rounded Rectangular Callout 8"/>
          <p:cNvSpPr/>
          <p:nvPr/>
        </p:nvSpPr>
        <p:spPr>
          <a:xfrm>
            <a:off x="7075145" y="4149080"/>
            <a:ext cx="1728192" cy="274546"/>
          </a:xfrm>
          <a:prstGeom prst="wedgeRoundRectCallout">
            <a:avLst>
              <a:gd name="adj1" fmla="val -26930"/>
              <a:gd name="adj2" fmla="val -15761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2. Click </a:t>
            </a:r>
            <a:r>
              <a:rPr lang="en-CA" sz="1200" b="1" dirty="0">
                <a:solidFill>
                  <a:schemeClr val="tx1"/>
                </a:solidFill>
                <a:latin typeface="Arial" panose="020B0604020202020204" pitchFamily="34" charset="0"/>
                <a:cs typeface="Arial" panose="020B0604020202020204" pitchFamily="34" charset="0"/>
              </a:rPr>
              <a:t>Add</a:t>
            </a:r>
          </a:p>
          <a:p>
            <a:pPr algn="ctr"/>
            <a:endParaRPr lang="en-CA" sz="1050" dirty="0">
              <a:latin typeface="Arial" panose="020B0604020202020204" pitchFamily="34" charset="0"/>
              <a:cs typeface="Arial" panose="020B0604020202020204" pitchFamily="34" charset="0"/>
            </a:endParaRPr>
          </a:p>
        </p:txBody>
      </p:sp>
      <p:sp>
        <p:nvSpPr>
          <p:cNvPr id="12" name="Rounded Rectangular Callout 11"/>
          <p:cNvSpPr/>
          <p:nvPr/>
        </p:nvSpPr>
        <p:spPr>
          <a:xfrm>
            <a:off x="3203340" y="4958087"/>
            <a:ext cx="1872208" cy="274546"/>
          </a:xfrm>
          <a:prstGeom prst="wedgeRoundRectCallout">
            <a:avLst>
              <a:gd name="adj1" fmla="val -24162"/>
              <a:gd name="adj2" fmla="val -12660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3. </a:t>
            </a:r>
            <a:r>
              <a:rPr lang="en-CA" sz="1200" b="1" dirty="0">
                <a:solidFill>
                  <a:schemeClr val="tx1"/>
                </a:solidFill>
                <a:latin typeface="Arial" panose="020B0604020202020204" pitchFamily="34" charset="0"/>
                <a:cs typeface="Arial" panose="020B0604020202020204" pitchFamily="34" charset="0"/>
              </a:rPr>
              <a:t>Save and Submit</a:t>
            </a:r>
          </a:p>
          <a:p>
            <a:pPr algn="ctr"/>
            <a:endParaRPr lang="en-CA" sz="105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94263" y="5720472"/>
            <a:ext cx="640135" cy="621846"/>
          </a:xfrm>
          <a:prstGeom prst="rect">
            <a:avLst/>
          </a:prstGeom>
        </p:spPr>
      </p:pic>
      <p:sp>
        <p:nvSpPr>
          <p:cNvPr id="14" name="TextBox 13"/>
          <p:cNvSpPr txBox="1"/>
          <p:nvPr/>
        </p:nvSpPr>
        <p:spPr>
          <a:xfrm>
            <a:off x="737947" y="5912018"/>
            <a:ext cx="7776864"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If you would like to add additional documents, you may attach cover letters, etc. in the optional supporting documents line.  Please do not attach any password protected documents.</a:t>
            </a:r>
          </a:p>
        </p:txBody>
      </p:sp>
      <p:grpSp>
        <p:nvGrpSpPr>
          <p:cNvPr id="15" name="Group 14">
            <a:extLst>
              <a:ext uri="{FF2B5EF4-FFF2-40B4-BE49-F238E27FC236}">
                <a16:creationId xmlns:a16="http://schemas.microsoft.com/office/drawing/2014/main" id="{1F9E2122-B128-4B71-80A6-F447B15FC292}"/>
              </a:ext>
            </a:extLst>
          </p:cNvPr>
          <p:cNvGrpSpPr/>
          <p:nvPr/>
        </p:nvGrpSpPr>
        <p:grpSpPr>
          <a:xfrm>
            <a:off x="179512" y="-68284"/>
            <a:ext cx="8964488" cy="923330"/>
            <a:chOff x="179512" y="4026424"/>
            <a:chExt cx="8964488" cy="923330"/>
          </a:xfrm>
        </p:grpSpPr>
        <p:grpSp>
          <p:nvGrpSpPr>
            <p:cNvPr id="16" name="Group 15">
              <a:extLst>
                <a:ext uri="{FF2B5EF4-FFF2-40B4-BE49-F238E27FC236}">
                  <a16:creationId xmlns:a16="http://schemas.microsoft.com/office/drawing/2014/main" id="{DC42EA38-B697-4FA2-AF67-78918ECA2C95}"/>
                </a:ext>
              </a:extLst>
            </p:cNvPr>
            <p:cNvGrpSpPr/>
            <p:nvPr userDrawn="1"/>
          </p:nvGrpSpPr>
          <p:grpSpPr>
            <a:xfrm>
              <a:off x="179512" y="4094164"/>
              <a:ext cx="8964488" cy="787850"/>
              <a:chOff x="390128" y="3908965"/>
              <a:chExt cx="8638456" cy="787850"/>
            </a:xfrm>
          </p:grpSpPr>
          <p:pic>
            <p:nvPicPr>
              <p:cNvPr id="18" name="Picture 2">
                <a:extLst>
                  <a:ext uri="{FF2B5EF4-FFF2-40B4-BE49-F238E27FC236}">
                    <a16:creationId xmlns:a16="http://schemas.microsoft.com/office/drawing/2014/main" id="{4966665F-2B80-4BAB-9E6C-3A230ED3A5D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2CB174F1-D7BA-4EF3-85DB-16E762B7069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7" name="TextBox 16">
              <a:extLst>
                <a:ext uri="{FF2B5EF4-FFF2-40B4-BE49-F238E27FC236}">
                  <a16:creationId xmlns:a16="http://schemas.microsoft.com/office/drawing/2014/main" id="{E0BCA5EC-A804-417C-8C83-4AB1F04CBD3C}"/>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
        <p:nvSpPr>
          <p:cNvPr id="2" name="Rectangle 1">
            <a:extLst>
              <a:ext uri="{FF2B5EF4-FFF2-40B4-BE49-F238E27FC236}">
                <a16:creationId xmlns:a16="http://schemas.microsoft.com/office/drawing/2014/main" id="{C5F2CDA1-8E48-40E6-9EC2-16C4367331A9}"/>
              </a:ext>
            </a:extLst>
          </p:cNvPr>
          <p:cNvSpPr/>
          <p:nvPr/>
        </p:nvSpPr>
        <p:spPr>
          <a:xfrm>
            <a:off x="7620000" y="6538547"/>
            <a:ext cx="1183337" cy="276999"/>
          </a:xfrm>
          <a:prstGeom prst="rect">
            <a:avLst/>
          </a:prstGeom>
        </p:spPr>
        <p:txBody>
          <a:bodyPr wrap="none">
            <a:spAutoFit/>
          </a:bodyPr>
          <a:lstStyle/>
          <a:p>
            <a:pPr lvl="0"/>
            <a:r>
              <a:rPr lang="en-CA" sz="1200" dirty="0">
                <a:solidFill>
                  <a:prstClr val="black"/>
                </a:solidFill>
              </a:rPr>
              <a:t>Page 22 of 36 </a:t>
            </a:r>
          </a:p>
        </p:txBody>
      </p:sp>
    </p:spTree>
    <p:extLst>
      <p:ext uri="{BB962C8B-B14F-4D97-AF65-F5344CB8AC3E}">
        <p14:creationId xmlns:p14="http://schemas.microsoft.com/office/powerpoint/2010/main" val="3926470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C7869E7-B8B0-4F5E-8821-E69CE853C68F}"/>
              </a:ext>
            </a:extLst>
          </p:cNvPr>
          <p:cNvPicPr>
            <a:picLocks noChangeAspect="1"/>
          </p:cNvPicPr>
          <p:nvPr/>
        </p:nvPicPr>
        <p:blipFill>
          <a:blip r:embed="rId2"/>
          <a:stretch>
            <a:fillRect/>
          </a:stretch>
        </p:blipFill>
        <p:spPr>
          <a:xfrm>
            <a:off x="289658" y="1204996"/>
            <a:ext cx="2202043" cy="4404086"/>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1302452" y="3521320"/>
            <a:ext cx="2084072" cy="496747"/>
          </a:xfrm>
          <a:prstGeom prst="wedgeRoundRectCallout">
            <a:avLst>
              <a:gd name="adj1" fmla="val -43081"/>
              <a:gd name="adj2" fmla="val -7430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buAutoNum type="arabicPeriod" startAt="2"/>
            </a:pPr>
            <a:r>
              <a:rPr lang="en-CA" sz="1200" dirty="0">
                <a:solidFill>
                  <a:schemeClr val="tx1"/>
                </a:solidFill>
                <a:latin typeface="Arial" panose="020B0604020202020204" pitchFamily="34" charset="0"/>
                <a:cs typeface="Arial" panose="020B0604020202020204" pitchFamily="34" charset="0"/>
              </a:rPr>
              <a:t>Click on</a:t>
            </a:r>
          </a:p>
          <a:p>
            <a:pPr algn="ctr"/>
            <a:r>
              <a:rPr lang="en-CA" sz="1200" b="1" dirty="0">
                <a:solidFill>
                  <a:schemeClr val="tx1"/>
                </a:solidFill>
                <a:latin typeface="Arial" panose="020B0604020202020204" pitchFamily="34" charset="0"/>
                <a:cs typeface="Arial" panose="020B0604020202020204" pitchFamily="34" charset="0"/>
              </a:rPr>
              <a:t>Discharge of Lien.</a:t>
            </a:r>
          </a:p>
        </p:txBody>
      </p:sp>
      <p:pic>
        <p:nvPicPr>
          <p:cNvPr id="8" name="Picture 7"/>
          <p:cNvPicPr>
            <a:picLocks noChangeAspect="1"/>
          </p:cNvPicPr>
          <p:nvPr/>
        </p:nvPicPr>
        <p:blipFill>
          <a:blip r:embed="rId4"/>
          <a:stretch>
            <a:fillRect/>
          </a:stretch>
        </p:blipFill>
        <p:spPr>
          <a:xfrm>
            <a:off x="2159427" y="3226854"/>
            <a:ext cx="1170533" cy="274344"/>
          </a:xfrm>
          <a:prstGeom prst="rect">
            <a:avLst/>
          </a:prstGeom>
        </p:spPr>
      </p:pic>
      <p:sp>
        <p:nvSpPr>
          <p:cNvPr id="10" name="TextBox 9"/>
          <p:cNvSpPr txBox="1"/>
          <p:nvPr/>
        </p:nvSpPr>
        <p:spPr>
          <a:xfrm>
            <a:off x="562943" y="782673"/>
            <a:ext cx="8568952" cy="338554"/>
          </a:xfrm>
          <a:prstGeom prst="rect">
            <a:avLst/>
          </a:prstGeom>
          <a:noFill/>
        </p:spPr>
        <p:txBody>
          <a:bodyPr wrap="square" rtlCol="0">
            <a:spAutoFit/>
          </a:bodyPr>
          <a:lstStyle/>
          <a:p>
            <a:pPr algn="r"/>
            <a:r>
              <a:rPr lang="en-CA" sz="1600" b="1" dirty="0">
                <a:solidFill>
                  <a:srgbClr val="0070C0"/>
                </a:solidFill>
                <a:latin typeface="Arial" panose="020B0604020202020204" pitchFamily="34" charset="0"/>
                <a:cs typeface="Arial" panose="020B0604020202020204" pitchFamily="34" charset="0"/>
              </a:rPr>
              <a:t>DISCHARGE OF PPCL</a:t>
            </a:r>
          </a:p>
        </p:txBody>
      </p:sp>
      <p:sp>
        <p:nvSpPr>
          <p:cNvPr id="14" name="Rounded Rectangular Callout 13"/>
          <p:cNvSpPr/>
          <p:nvPr/>
        </p:nvSpPr>
        <p:spPr>
          <a:xfrm>
            <a:off x="1063245" y="2104491"/>
            <a:ext cx="2362410" cy="360040"/>
          </a:xfrm>
          <a:prstGeom prst="wedgeRoundRectCallout">
            <a:avLst>
              <a:gd name="adj1" fmla="val -52483"/>
              <a:gd name="adj2" fmla="val 11303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Click on </a:t>
            </a:r>
            <a:r>
              <a:rPr lang="en-CA" sz="1200" b="1" dirty="0">
                <a:solidFill>
                  <a:schemeClr val="tx1"/>
                </a:solidFill>
                <a:latin typeface="Arial" panose="020B0604020202020204" pitchFamily="34" charset="0"/>
                <a:cs typeface="Arial" panose="020B0604020202020204" pitchFamily="34" charset="0"/>
              </a:rPr>
              <a:t>Encumbrance.</a:t>
            </a:r>
          </a:p>
        </p:txBody>
      </p:sp>
      <p:sp>
        <p:nvSpPr>
          <p:cNvPr id="6" name="TextBox 5"/>
          <p:cNvSpPr txBox="1"/>
          <p:nvPr/>
        </p:nvSpPr>
        <p:spPr>
          <a:xfrm>
            <a:off x="1305967" y="5853032"/>
            <a:ext cx="7776864" cy="461665"/>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NOTE: </a:t>
            </a:r>
            <a:r>
              <a:rPr lang="en-CA" sz="1200" dirty="0">
                <a:latin typeface="Arial" panose="020B0604020202020204" pitchFamily="34" charset="0"/>
                <a:cs typeface="Arial" panose="020B0604020202020204" pitchFamily="34" charset="0"/>
              </a:rPr>
              <a:t>A Withdrawal of Certificate of Lis Pendens is not necessary to send in. Any related Certificate of Lis Pendens that is registered on the PPCL will also be discharged or partially discharged.  </a:t>
            </a:r>
          </a:p>
        </p:txBody>
      </p:sp>
      <p:pic>
        <p:nvPicPr>
          <p:cNvPr id="15" name="Picture 14"/>
          <p:cNvPicPr>
            <a:picLocks noChangeAspect="1"/>
          </p:cNvPicPr>
          <p:nvPr/>
        </p:nvPicPr>
        <p:blipFill>
          <a:blip r:embed="rId5"/>
          <a:stretch>
            <a:fillRect/>
          </a:stretch>
        </p:blipFill>
        <p:spPr>
          <a:xfrm>
            <a:off x="395536" y="5692851"/>
            <a:ext cx="640135" cy="621846"/>
          </a:xfrm>
          <a:prstGeom prst="rect">
            <a:avLst/>
          </a:prstGeom>
        </p:spPr>
      </p:pic>
      <p:sp>
        <p:nvSpPr>
          <p:cNvPr id="2" name="Rectangle 1">
            <a:extLst>
              <a:ext uri="{FF2B5EF4-FFF2-40B4-BE49-F238E27FC236}">
                <a16:creationId xmlns:a16="http://schemas.microsoft.com/office/drawing/2014/main" id="{25480018-D1D2-495B-AA6B-2648E92A07A2}"/>
              </a:ext>
            </a:extLst>
          </p:cNvPr>
          <p:cNvSpPr/>
          <p:nvPr/>
        </p:nvSpPr>
        <p:spPr>
          <a:xfrm>
            <a:off x="7812360" y="6527348"/>
            <a:ext cx="1183337" cy="276999"/>
          </a:xfrm>
          <a:prstGeom prst="rect">
            <a:avLst/>
          </a:prstGeom>
        </p:spPr>
        <p:txBody>
          <a:bodyPr wrap="none">
            <a:spAutoFit/>
          </a:bodyPr>
          <a:lstStyle/>
          <a:p>
            <a:pPr lvl="0"/>
            <a:r>
              <a:rPr lang="en-CA" sz="1200" dirty="0">
                <a:solidFill>
                  <a:prstClr val="black"/>
                </a:solidFill>
              </a:rPr>
              <a:t>Page 23 of 36 </a:t>
            </a:r>
          </a:p>
        </p:txBody>
      </p:sp>
      <p:pic>
        <p:nvPicPr>
          <p:cNvPr id="16" name="Picture 15">
            <a:extLst>
              <a:ext uri="{FF2B5EF4-FFF2-40B4-BE49-F238E27FC236}">
                <a16:creationId xmlns:a16="http://schemas.microsoft.com/office/drawing/2014/main" id="{EC88D2F0-9334-4873-87D5-C23E3926BA8A}"/>
              </a:ext>
            </a:extLst>
          </p:cNvPr>
          <p:cNvPicPr>
            <a:picLocks noChangeAspect="1"/>
          </p:cNvPicPr>
          <p:nvPr/>
        </p:nvPicPr>
        <p:blipFill>
          <a:blip r:embed="rId6"/>
          <a:stretch>
            <a:fillRect/>
          </a:stretch>
        </p:blipFill>
        <p:spPr>
          <a:xfrm>
            <a:off x="3417095" y="1156067"/>
            <a:ext cx="5578601" cy="4760388"/>
          </a:xfrm>
          <a:prstGeom prst="rect">
            <a:avLst/>
          </a:prstGeom>
        </p:spPr>
      </p:pic>
    </p:spTree>
    <p:extLst>
      <p:ext uri="{BB962C8B-B14F-4D97-AF65-F5344CB8AC3E}">
        <p14:creationId xmlns:p14="http://schemas.microsoft.com/office/powerpoint/2010/main" val="2045275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3040" y="799522"/>
            <a:ext cx="8640960" cy="369332"/>
          </a:xfrm>
          <a:prstGeom prst="rect">
            <a:avLst/>
          </a:prstGeom>
          <a:noFill/>
        </p:spPr>
        <p:txBody>
          <a:bodyPr wrap="square" rtlCol="0">
            <a:spAutoFit/>
          </a:bodyPr>
          <a:lstStyle/>
          <a:p>
            <a:pPr algn="r"/>
            <a:r>
              <a:rPr lang="en-CA" b="1" dirty="0">
                <a:solidFill>
                  <a:srgbClr val="0070C0"/>
                </a:solidFill>
                <a:latin typeface="Arial" panose="020B0604020202020204" pitchFamily="34" charset="0"/>
                <a:cs typeface="Arial" panose="020B0604020202020204" pitchFamily="34" charset="0"/>
              </a:rPr>
              <a:t>ETS Request Number</a:t>
            </a:r>
          </a:p>
        </p:txBody>
      </p:sp>
      <p:sp>
        <p:nvSpPr>
          <p:cNvPr id="8" name="TextBox 7"/>
          <p:cNvSpPr txBox="1"/>
          <p:nvPr/>
        </p:nvSpPr>
        <p:spPr>
          <a:xfrm>
            <a:off x="6553200" y="1484784"/>
            <a:ext cx="2195264" cy="3231654"/>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Ensure the contact information and submitters address are correct.  Also ensure the Company Name and the Submitter Address Name is the same.</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a:t>
            </a:r>
            <a:r>
              <a:rPr lang="en-CA" sz="1200" b="1" dirty="0">
                <a:latin typeface="Arial" panose="020B0604020202020204" pitchFamily="34" charset="0"/>
                <a:cs typeface="Arial" panose="020B0604020202020204" pitchFamily="34" charset="0"/>
              </a:rPr>
              <a:t>Save</a:t>
            </a:r>
            <a:r>
              <a:rPr lang="en-CA" sz="1200" dirty="0">
                <a:latin typeface="Arial" panose="020B0604020202020204" pitchFamily="34" charset="0"/>
                <a:cs typeface="Arial" panose="020B0604020202020204" pitchFamily="34" charset="0"/>
              </a:rPr>
              <a:t>.</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An ETS request number will be displayed at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The ETS request Number will be used to track your request in the Work in Progress node.</a:t>
            </a:r>
          </a:p>
          <a:p>
            <a:r>
              <a:rPr lang="en-CA" sz="1200" dirty="0">
                <a:latin typeface="Arial" panose="020B0604020202020204" pitchFamily="34" charset="0"/>
                <a:cs typeface="Arial" panose="020B0604020202020204" pitchFamily="34" charset="0"/>
              </a:rPr>
              <a:t> </a:t>
            </a:r>
            <a:r>
              <a:rPr lang="en-CA" sz="1200" i="1" dirty="0">
                <a:latin typeface="Arial" panose="020B0604020202020204" pitchFamily="34" charset="0"/>
                <a:cs typeface="Arial" panose="020B0604020202020204" pitchFamily="34" charset="0"/>
              </a:rPr>
              <a:t>(</a:t>
            </a:r>
            <a:r>
              <a:rPr lang="en-CA" sz="1200" i="1" dirty="0">
                <a:latin typeface="Arial" panose="020B0604020202020204" pitchFamily="34" charset="0"/>
                <a:cs typeface="Arial" panose="020B0604020202020204" pitchFamily="34" charset="0"/>
                <a:hlinkClick r:id="rId3" action="ppaction://hlinksldjump"/>
              </a:rPr>
              <a:t>Slide 30</a:t>
            </a:r>
            <a:r>
              <a:rPr lang="en-CA" sz="1200" i="1" dirty="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D3CC694-C006-428F-AC2E-95DCB59111EE}"/>
              </a:ext>
            </a:extLst>
          </p:cNvPr>
          <p:cNvSpPr/>
          <p:nvPr/>
        </p:nvSpPr>
        <p:spPr>
          <a:xfrm>
            <a:off x="7740352" y="6507663"/>
            <a:ext cx="1183337" cy="276999"/>
          </a:xfrm>
          <a:prstGeom prst="rect">
            <a:avLst/>
          </a:prstGeom>
        </p:spPr>
        <p:txBody>
          <a:bodyPr wrap="none">
            <a:spAutoFit/>
          </a:bodyPr>
          <a:lstStyle/>
          <a:p>
            <a:pPr lvl="0"/>
            <a:r>
              <a:rPr lang="en-CA" sz="1200" dirty="0">
                <a:solidFill>
                  <a:prstClr val="black"/>
                </a:solidFill>
              </a:rPr>
              <a:t>Page 24 of 36 </a:t>
            </a:r>
          </a:p>
        </p:txBody>
      </p:sp>
      <p:pic>
        <p:nvPicPr>
          <p:cNvPr id="4" name="Picture 3">
            <a:extLst>
              <a:ext uri="{FF2B5EF4-FFF2-40B4-BE49-F238E27FC236}">
                <a16:creationId xmlns:a16="http://schemas.microsoft.com/office/drawing/2014/main" id="{EDACD2EF-41C0-459A-A6B2-CAF7EBFB0294}"/>
              </a:ext>
            </a:extLst>
          </p:cNvPr>
          <p:cNvPicPr>
            <a:picLocks noChangeAspect="1"/>
          </p:cNvPicPr>
          <p:nvPr/>
        </p:nvPicPr>
        <p:blipFill>
          <a:blip r:embed="rId4"/>
          <a:stretch>
            <a:fillRect/>
          </a:stretch>
        </p:blipFill>
        <p:spPr>
          <a:xfrm>
            <a:off x="220311" y="1161359"/>
            <a:ext cx="5791849" cy="5149113"/>
          </a:xfrm>
          <a:prstGeom prst="rect">
            <a:avLst/>
          </a:prstGeom>
        </p:spPr>
      </p:pic>
    </p:spTree>
    <p:extLst>
      <p:ext uri="{BB962C8B-B14F-4D97-AF65-F5344CB8AC3E}">
        <p14:creationId xmlns:p14="http://schemas.microsoft.com/office/powerpoint/2010/main" val="401945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9DB5F5-6FCD-4D04-8C17-7C7878B56DFB}"/>
              </a:ext>
            </a:extLst>
          </p:cNvPr>
          <p:cNvPicPr>
            <a:picLocks noChangeAspect="1"/>
          </p:cNvPicPr>
          <p:nvPr/>
        </p:nvPicPr>
        <p:blipFill>
          <a:blip r:embed="rId2"/>
          <a:stretch>
            <a:fillRect/>
          </a:stretch>
        </p:blipFill>
        <p:spPr>
          <a:xfrm>
            <a:off x="469401" y="1168242"/>
            <a:ext cx="7657143" cy="2714286"/>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1032" y="815370"/>
            <a:ext cx="8712968" cy="338554"/>
          </a:xfrm>
          <a:prstGeom prst="rect">
            <a:avLst/>
          </a:prstGeom>
          <a:noFill/>
        </p:spPr>
        <p:txBody>
          <a:bodyPr wrap="square" rtlCol="0">
            <a:spAutoFit/>
          </a:bodyPr>
          <a:lstStyle/>
          <a:p>
            <a:pPr algn="r"/>
            <a:r>
              <a:rPr lang="en-CA" sz="1600" b="1" dirty="0">
                <a:solidFill>
                  <a:srgbClr val="0070C0"/>
                </a:solidFill>
                <a:latin typeface="Arial" panose="020B0604020202020204" pitchFamily="34" charset="0"/>
                <a:cs typeface="Arial" panose="020B0604020202020204" pitchFamily="34" charset="0"/>
              </a:rPr>
              <a:t>Enter Registration Number</a:t>
            </a:r>
          </a:p>
        </p:txBody>
      </p:sp>
      <p:sp>
        <p:nvSpPr>
          <p:cNvPr id="18" name="TextBox 17"/>
          <p:cNvSpPr txBox="1"/>
          <p:nvPr/>
        </p:nvSpPr>
        <p:spPr>
          <a:xfrm>
            <a:off x="979605" y="5819117"/>
            <a:ext cx="7464574"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system will default to a full discharge.  For a partial discharge, click on </a:t>
            </a:r>
            <a:r>
              <a:rPr lang="en-CA" sz="1200" b="1" dirty="0">
                <a:latin typeface="Arial" panose="020B0604020202020204" pitchFamily="34" charset="0"/>
                <a:cs typeface="Arial" panose="020B0604020202020204" pitchFamily="34" charset="0"/>
              </a:rPr>
              <a:t>Agreements</a:t>
            </a:r>
            <a:r>
              <a:rPr lang="en-CA" sz="1200" dirty="0">
                <a:latin typeface="Arial" panose="020B0604020202020204" pitchFamily="34" charset="0"/>
                <a:cs typeface="Arial" panose="020B0604020202020204" pitchFamily="34" charset="0"/>
              </a:rPr>
              <a:t> to customize agreements and lands. </a:t>
            </a:r>
            <a:r>
              <a:rPr lang="en-CA" sz="1200" i="1" dirty="0">
                <a:latin typeface="Arial" panose="020B0604020202020204" pitchFamily="34" charset="0"/>
                <a:cs typeface="Arial" panose="020B0604020202020204" pitchFamily="34" charset="0"/>
              </a:rPr>
              <a:t>(</a:t>
            </a:r>
            <a:r>
              <a:rPr lang="en-CA" sz="1200" i="1" dirty="0">
                <a:latin typeface="Arial" panose="020B0604020202020204" pitchFamily="34" charset="0"/>
                <a:cs typeface="Arial" panose="020B0604020202020204" pitchFamily="34" charset="0"/>
                <a:hlinkClick r:id="rId4" action="ppaction://hlinksldjump"/>
              </a:rPr>
              <a:t>Slide 26</a:t>
            </a:r>
            <a:r>
              <a:rPr lang="en-CA" sz="1200" i="1" dirty="0">
                <a:latin typeface="Arial" panose="020B0604020202020204" pitchFamily="34" charset="0"/>
                <a:cs typeface="Arial" panose="020B0604020202020204" pitchFamily="34" charset="0"/>
              </a:rPr>
              <a:t>).</a:t>
            </a:r>
          </a:p>
        </p:txBody>
      </p:sp>
      <p:sp>
        <p:nvSpPr>
          <p:cNvPr id="20" name="Rounded Rectangular Callout 19"/>
          <p:cNvSpPr/>
          <p:nvPr/>
        </p:nvSpPr>
        <p:spPr>
          <a:xfrm>
            <a:off x="7497731" y="2046471"/>
            <a:ext cx="946448" cy="648249"/>
          </a:xfrm>
          <a:prstGeom prst="wedgeRoundRectCallout">
            <a:avLst>
              <a:gd name="adj1" fmla="val -64583"/>
              <a:gd name="adj2" fmla="val 6782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a:t>
            </a:r>
            <a:r>
              <a:rPr lang="en-CA" sz="1200" b="1" dirty="0">
                <a:solidFill>
                  <a:schemeClr val="tx1"/>
                </a:solidFill>
                <a:latin typeface="Arial" panose="020B0604020202020204" pitchFamily="34" charset="0"/>
                <a:cs typeface="Arial" panose="020B0604020202020204" pitchFamily="34" charset="0"/>
              </a:rPr>
              <a:t>Add.</a:t>
            </a:r>
            <a:endParaRPr lang="en-CA" sz="1200" dirty="0">
              <a:solidFill>
                <a:schemeClr val="tx1"/>
              </a:solidFill>
              <a:latin typeface="Arial" panose="020B0604020202020204" pitchFamily="34" charset="0"/>
              <a:cs typeface="Arial" panose="020B0604020202020204" pitchFamily="34" charset="0"/>
            </a:endParaRPr>
          </a:p>
        </p:txBody>
      </p:sp>
      <p:sp>
        <p:nvSpPr>
          <p:cNvPr id="3" name="Rounded Rectangular Callout 2"/>
          <p:cNvSpPr/>
          <p:nvPr/>
        </p:nvSpPr>
        <p:spPr>
          <a:xfrm>
            <a:off x="3476128" y="2377552"/>
            <a:ext cx="2016224" cy="561864"/>
          </a:xfrm>
          <a:prstGeom prst="wedgeRoundRectCallout">
            <a:avLst>
              <a:gd name="adj1" fmla="val -67326"/>
              <a:gd name="adj2" fmla="val 4033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Enter in PPCL Registration Number.</a:t>
            </a:r>
          </a:p>
        </p:txBody>
      </p:sp>
      <p:pic>
        <p:nvPicPr>
          <p:cNvPr id="12" name="Picture 11"/>
          <p:cNvPicPr>
            <a:picLocks noChangeAspect="1"/>
          </p:cNvPicPr>
          <p:nvPr/>
        </p:nvPicPr>
        <p:blipFill>
          <a:blip r:embed="rId5"/>
          <a:stretch>
            <a:fillRect/>
          </a:stretch>
        </p:blipFill>
        <p:spPr>
          <a:xfrm>
            <a:off x="219484" y="5712538"/>
            <a:ext cx="640135" cy="621846"/>
          </a:xfrm>
          <a:prstGeom prst="rect">
            <a:avLst/>
          </a:prstGeom>
        </p:spPr>
      </p:pic>
      <p:sp>
        <p:nvSpPr>
          <p:cNvPr id="21" name="Down Arrow 20"/>
          <p:cNvSpPr/>
          <p:nvPr/>
        </p:nvSpPr>
        <p:spPr>
          <a:xfrm>
            <a:off x="4067944" y="3857839"/>
            <a:ext cx="199215" cy="5618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A13D8349-9C17-4BB3-B582-54C470B34C15}"/>
              </a:ext>
            </a:extLst>
          </p:cNvPr>
          <p:cNvSpPr/>
          <p:nvPr/>
        </p:nvSpPr>
        <p:spPr>
          <a:xfrm>
            <a:off x="7668344" y="6507663"/>
            <a:ext cx="1183337" cy="276999"/>
          </a:xfrm>
          <a:prstGeom prst="rect">
            <a:avLst/>
          </a:prstGeom>
        </p:spPr>
        <p:txBody>
          <a:bodyPr wrap="none">
            <a:spAutoFit/>
          </a:bodyPr>
          <a:lstStyle/>
          <a:p>
            <a:pPr lvl="0"/>
            <a:r>
              <a:rPr lang="en-CA" sz="1200" dirty="0">
                <a:solidFill>
                  <a:prstClr val="black"/>
                </a:solidFill>
              </a:rPr>
              <a:t>Page 25 of 36 </a:t>
            </a:r>
          </a:p>
        </p:txBody>
      </p:sp>
      <p:pic>
        <p:nvPicPr>
          <p:cNvPr id="11" name="Picture 10">
            <a:extLst>
              <a:ext uri="{FF2B5EF4-FFF2-40B4-BE49-F238E27FC236}">
                <a16:creationId xmlns:a16="http://schemas.microsoft.com/office/drawing/2014/main" id="{401DBAD5-C1C0-472C-9CDC-4DA04BAA4970}"/>
              </a:ext>
            </a:extLst>
          </p:cNvPr>
          <p:cNvPicPr>
            <a:picLocks noChangeAspect="1"/>
          </p:cNvPicPr>
          <p:nvPr/>
        </p:nvPicPr>
        <p:blipFill>
          <a:blip r:embed="rId6"/>
          <a:stretch>
            <a:fillRect/>
          </a:stretch>
        </p:blipFill>
        <p:spPr>
          <a:xfrm>
            <a:off x="517020" y="4464336"/>
            <a:ext cx="7609524" cy="1171429"/>
          </a:xfrm>
          <a:prstGeom prst="rect">
            <a:avLst/>
          </a:prstGeom>
        </p:spPr>
      </p:pic>
    </p:spTree>
    <p:extLst>
      <p:ext uri="{BB962C8B-B14F-4D97-AF65-F5344CB8AC3E}">
        <p14:creationId xmlns:p14="http://schemas.microsoft.com/office/powerpoint/2010/main" val="4106354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40889"/>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2271" y="792482"/>
            <a:ext cx="8568952" cy="338554"/>
          </a:xfrm>
          <a:prstGeom prst="rect">
            <a:avLst/>
          </a:prstGeom>
          <a:noFill/>
        </p:spPr>
        <p:txBody>
          <a:bodyPr wrap="square" rtlCol="0">
            <a:spAutoFit/>
          </a:bodyPr>
          <a:lstStyle/>
          <a:p>
            <a:pPr algn="r"/>
            <a:r>
              <a:rPr lang="en-CA" sz="1600" b="1" dirty="0">
                <a:solidFill>
                  <a:srgbClr val="0070C0"/>
                </a:solidFill>
                <a:latin typeface="Arial" panose="020B0604020202020204" pitchFamily="34" charset="0"/>
                <a:cs typeface="Arial" panose="020B0604020202020204" pitchFamily="34" charset="0"/>
              </a:rPr>
              <a:t>Partial Discharge </a:t>
            </a:r>
          </a:p>
        </p:txBody>
      </p:sp>
      <p:pic>
        <p:nvPicPr>
          <p:cNvPr id="11" name="Picture 10"/>
          <p:cNvPicPr>
            <a:picLocks noChangeAspect="1"/>
          </p:cNvPicPr>
          <p:nvPr/>
        </p:nvPicPr>
        <p:blipFill>
          <a:blip r:embed="rId3"/>
          <a:stretch>
            <a:fillRect/>
          </a:stretch>
        </p:blipFill>
        <p:spPr>
          <a:xfrm>
            <a:off x="706287" y="1202724"/>
            <a:ext cx="4991578" cy="2124842"/>
          </a:xfrm>
          <a:prstGeom prst="rect">
            <a:avLst/>
          </a:prstGeom>
        </p:spPr>
      </p:pic>
      <p:pic>
        <p:nvPicPr>
          <p:cNvPr id="12" name="Picture 11"/>
          <p:cNvPicPr>
            <a:picLocks noChangeAspect="1"/>
          </p:cNvPicPr>
          <p:nvPr/>
        </p:nvPicPr>
        <p:blipFill>
          <a:blip r:embed="rId4"/>
          <a:stretch>
            <a:fillRect/>
          </a:stretch>
        </p:blipFill>
        <p:spPr>
          <a:xfrm>
            <a:off x="562271" y="3645024"/>
            <a:ext cx="5279610" cy="2209529"/>
          </a:xfrm>
          <a:prstGeom prst="rect">
            <a:avLst/>
          </a:prstGeom>
        </p:spPr>
      </p:pic>
      <p:sp>
        <p:nvSpPr>
          <p:cNvPr id="14" name="TextBox 13"/>
          <p:cNvSpPr txBox="1"/>
          <p:nvPr/>
        </p:nvSpPr>
        <p:spPr>
          <a:xfrm>
            <a:off x="6372200" y="1700808"/>
            <a:ext cx="2448272" cy="2154436"/>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In the Agreements screen, you can select which agreements are being discharged.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To discharge specific land, click </a:t>
            </a:r>
            <a:r>
              <a:rPr lang="en-US" sz="1200" b="1" dirty="0">
                <a:latin typeface="Arial" panose="020B0604020202020204" pitchFamily="34" charset="0"/>
                <a:cs typeface="Arial" panose="020B0604020202020204" pitchFamily="34" charset="0"/>
              </a:rPr>
              <a:t>Customize.  </a:t>
            </a:r>
            <a:r>
              <a:rPr lang="en-US" sz="1200" dirty="0">
                <a:latin typeface="Arial" panose="020B0604020202020204" pitchFamily="34" charset="0"/>
                <a:cs typeface="Arial" panose="020B0604020202020204" pitchFamily="34" charset="0"/>
              </a:rPr>
              <a:t>You will be able to select specific lands.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Click </a:t>
            </a:r>
            <a:r>
              <a:rPr lang="en-US" sz="1200" b="1" dirty="0">
                <a:latin typeface="Arial" panose="020B0604020202020204" pitchFamily="34" charset="0"/>
                <a:cs typeface="Arial" panose="020B0604020202020204" pitchFamily="34" charset="0"/>
              </a:rPr>
              <a:t>OK</a:t>
            </a:r>
            <a:r>
              <a:rPr lang="en-US" sz="1200" dirty="0">
                <a:latin typeface="Arial" panose="020B0604020202020204" pitchFamily="34" charset="0"/>
                <a:cs typeface="Arial" panose="020B0604020202020204" pitchFamily="34" charset="0"/>
              </a:rPr>
              <a:t> once the correct lands/agreements are selected.</a:t>
            </a:r>
          </a:p>
          <a:p>
            <a:endParaRPr lang="en-US" sz="1200" dirty="0">
              <a:latin typeface="Arial" panose="020B0604020202020204" pitchFamily="34" charset="0"/>
              <a:cs typeface="Arial" panose="020B0604020202020204" pitchFamily="34" charset="0"/>
            </a:endParaRPr>
          </a:p>
        </p:txBody>
      </p:sp>
      <p:sp>
        <p:nvSpPr>
          <p:cNvPr id="16" name="Rounded Rectangular Callout 15"/>
          <p:cNvSpPr/>
          <p:nvPr/>
        </p:nvSpPr>
        <p:spPr>
          <a:xfrm>
            <a:off x="6012160" y="4823485"/>
            <a:ext cx="2016224" cy="561864"/>
          </a:xfrm>
          <a:prstGeom prst="wedgeRoundRectCallout">
            <a:avLst>
              <a:gd name="adj1" fmla="val -90275"/>
              <a:gd name="adj2" fmla="val -557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Click </a:t>
            </a:r>
            <a:r>
              <a:rPr lang="en-CA" sz="1200" b="1" dirty="0">
                <a:solidFill>
                  <a:schemeClr val="tx1"/>
                </a:solidFill>
                <a:latin typeface="Arial" panose="020B0604020202020204" pitchFamily="34" charset="0"/>
                <a:cs typeface="Arial" panose="020B0604020202020204" pitchFamily="34" charset="0"/>
              </a:rPr>
              <a:t>Customize</a:t>
            </a:r>
            <a:r>
              <a:rPr lang="en-CA" sz="1200" dirty="0">
                <a:solidFill>
                  <a:schemeClr val="tx1"/>
                </a:solidFill>
                <a:latin typeface="Arial" panose="020B0604020202020204" pitchFamily="34" charset="0"/>
                <a:cs typeface="Arial" panose="020B0604020202020204" pitchFamily="34" charset="0"/>
              </a:rPr>
              <a:t> to select specific land.</a:t>
            </a:r>
          </a:p>
        </p:txBody>
      </p:sp>
      <p:grpSp>
        <p:nvGrpSpPr>
          <p:cNvPr id="9" name="Group 8">
            <a:extLst>
              <a:ext uri="{FF2B5EF4-FFF2-40B4-BE49-F238E27FC236}">
                <a16:creationId xmlns:a16="http://schemas.microsoft.com/office/drawing/2014/main" id="{B589F6DE-1C5F-4DC9-A6E1-C60623A4B4F8}"/>
              </a:ext>
            </a:extLst>
          </p:cNvPr>
          <p:cNvGrpSpPr/>
          <p:nvPr/>
        </p:nvGrpSpPr>
        <p:grpSpPr>
          <a:xfrm>
            <a:off x="179512" y="-68284"/>
            <a:ext cx="8964488" cy="923330"/>
            <a:chOff x="179512" y="4026424"/>
            <a:chExt cx="8964488" cy="923330"/>
          </a:xfrm>
        </p:grpSpPr>
        <p:grpSp>
          <p:nvGrpSpPr>
            <p:cNvPr id="10" name="Group 9">
              <a:extLst>
                <a:ext uri="{FF2B5EF4-FFF2-40B4-BE49-F238E27FC236}">
                  <a16:creationId xmlns:a16="http://schemas.microsoft.com/office/drawing/2014/main" id="{E478D1CB-7B52-4CD7-ACD9-1B6B0AE1D9E6}"/>
                </a:ext>
              </a:extLst>
            </p:cNvPr>
            <p:cNvGrpSpPr/>
            <p:nvPr userDrawn="1"/>
          </p:nvGrpSpPr>
          <p:grpSpPr>
            <a:xfrm>
              <a:off x="179512" y="4094164"/>
              <a:ext cx="8964488" cy="787850"/>
              <a:chOff x="390128" y="3908965"/>
              <a:chExt cx="8638456" cy="787850"/>
            </a:xfrm>
          </p:grpSpPr>
          <p:pic>
            <p:nvPicPr>
              <p:cNvPr id="15" name="Picture 2">
                <a:extLst>
                  <a:ext uri="{FF2B5EF4-FFF2-40B4-BE49-F238E27FC236}">
                    <a16:creationId xmlns:a16="http://schemas.microsoft.com/office/drawing/2014/main" id="{8E769352-3A4A-43FB-96A4-C04002F3D95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a:extLst>
                  <a:ext uri="{FF2B5EF4-FFF2-40B4-BE49-F238E27FC236}">
                    <a16:creationId xmlns:a16="http://schemas.microsoft.com/office/drawing/2014/main" id="{6B77F92A-92C0-420A-B2FE-930A5BB9490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3" name="TextBox 12">
              <a:extLst>
                <a:ext uri="{FF2B5EF4-FFF2-40B4-BE49-F238E27FC236}">
                  <a16:creationId xmlns:a16="http://schemas.microsoft.com/office/drawing/2014/main" id="{FFF4DA54-6EC8-4A2F-8E4D-C00C78FF915B}"/>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
        <p:nvSpPr>
          <p:cNvPr id="2" name="Rectangle 1">
            <a:extLst>
              <a:ext uri="{FF2B5EF4-FFF2-40B4-BE49-F238E27FC236}">
                <a16:creationId xmlns:a16="http://schemas.microsoft.com/office/drawing/2014/main" id="{675AB82B-2D65-48ED-A8FF-359B038856D1}"/>
              </a:ext>
            </a:extLst>
          </p:cNvPr>
          <p:cNvSpPr/>
          <p:nvPr/>
        </p:nvSpPr>
        <p:spPr>
          <a:xfrm>
            <a:off x="7721407" y="6532213"/>
            <a:ext cx="1183337" cy="276999"/>
          </a:xfrm>
          <a:prstGeom prst="rect">
            <a:avLst/>
          </a:prstGeom>
        </p:spPr>
        <p:txBody>
          <a:bodyPr wrap="none">
            <a:spAutoFit/>
          </a:bodyPr>
          <a:lstStyle/>
          <a:p>
            <a:pPr lvl="0"/>
            <a:r>
              <a:rPr lang="en-CA" sz="1200" dirty="0">
                <a:solidFill>
                  <a:prstClr val="black"/>
                </a:solidFill>
              </a:rPr>
              <a:t>Page 26 of 36 </a:t>
            </a:r>
          </a:p>
        </p:txBody>
      </p:sp>
    </p:spTree>
    <p:extLst>
      <p:ext uri="{BB962C8B-B14F-4D97-AF65-F5344CB8AC3E}">
        <p14:creationId xmlns:p14="http://schemas.microsoft.com/office/powerpoint/2010/main" val="3568442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4E239F-2299-4EDB-9220-C8499AFFE03E}"/>
              </a:ext>
            </a:extLst>
          </p:cNvPr>
          <p:cNvPicPr>
            <a:picLocks noChangeAspect="1"/>
          </p:cNvPicPr>
          <p:nvPr/>
        </p:nvPicPr>
        <p:blipFill>
          <a:blip r:embed="rId2"/>
          <a:stretch>
            <a:fillRect/>
          </a:stretch>
        </p:blipFill>
        <p:spPr>
          <a:xfrm>
            <a:off x="752952" y="1867095"/>
            <a:ext cx="7638095" cy="3123809"/>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7016" y="792482"/>
            <a:ext cx="8856984" cy="338554"/>
          </a:xfrm>
          <a:prstGeom prst="rect">
            <a:avLst/>
          </a:prstGeom>
          <a:noFill/>
        </p:spPr>
        <p:txBody>
          <a:bodyPr wrap="square" rtlCol="0">
            <a:spAutoFit/>
          </a:bodyPr>
          <a:lstStyle/>
          <a:p>
            <a:pPr algn="r"/>
            <a:r>
              <a:rPr lang="en-CA" sz="1600" b="1" dirty="0">
                <a:solidFill>
                  <a:srgbClr val="0070C0"/>
                </a:solidFill>
                <a:latin typeface="Arial" panose="020B0604020202020204" pitchFamily="34" charset="0"/>
                <a:cs typeface="Arial" panose="020B0604020202020204" pitchFamily="34" charset="0"/>
              </a:rPr>
              <a:t>Discharge Type</a:t>
            </a:r>
          </a:p>
        </p:txBody>
      </p:sp>
      <p:sp>
        <p:nvSpPr>
          <p:cNvPr id="4" name="TextBox 3"/>
          <p:cNvSpPr txBox="1"/>
          <p:nvPr/>
        </p:nvSpPr>
        <p:spPr>
          <a:xfrm>
            <a:off x="599755" y="5114079"/>
            <a:ext cx="7920880" cy="1015663"/>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On the Lien Number(s) Tab, the type of discharge will be displayed by each lien that has been added. </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In the above example, the discharge type will show partial as some of the agreements are not selected. </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a:t>
            </a:r>
            <a:r>
              <a:rPr lang="en-CA" sz="1200" b="1" dirty="0">
                <a:latin typeface="Arial" panose="020B0604020202020204" pitchFamily="34" charset="0"/>
                <a:cs typeface="Arial" panose="020B0604020202020204" pitchFamily="34" charset="0"/>
              </a:rPr>
              <a:t>Save</a:t>
            </a:r>
            <a:r>
              <a:rPr lang="en-CA" sz="1200" dirty="0">
                <a:latin typeface="Arial" panose="020B0604020202020204" pitchFamily="34" charset="0"/>
                <a:cs typeface="Arial" panose="020B0604020202020204" pitchFamily="34" charset="0"/>
              </a:rPr>
              <a:t> to continue.</a:t>
            </a:r>
          </a:p>
        </p:txBody>
      </p:sp>
      <p:sp>
        <p:nvSpPr>
          <p:cNvPr id="2" name="Rectangle 1">
            <a:extLst>
              <a:ext uri="{FF2B5EF4-FFF2-40B4-BE49-F238E27FC236}">
                <a16:creationId xmlns:a16="http://schemas.microsoft.com/office/drawing/2014/main" id="{2939BAEB-1A52-4E09-B777-C10813462D49}"/>
              </a:ext>
            </a:extLst>
          </p:cNvPr>
          <p:cNvSpPr/>
          <p:nvPr/>
        </p:nvSpPr>
        <p:spPr>
          <a:xfrm>
            <a:off x="7812360" y="6507663"/>
            <a:ext cx="1183337" cy="276999"/>
          </a:xfrm>
          <a:prstGeom prst="rect">
            <a:avLst/>
          </a:prstGeom>
        </p:spPr>
        <p:txBody>
          <a:bodyPr wrap="none">
            <a:spAutoFit/>
          </a:bodyPr>
          <a:lstStyle/>
          <a:p>
            <a:pPr lvl="0"/>
            <a:r>
              <a:rPr lang="en-CA" sz="1200" dirty="0">
                <a:solidFill>
                  <a:prstClr val="black"/>
                </a:solidFill>
              </a:rPr>
              <a:t>Page 27 of 36 </a:t>
            </a:r>
          </a:p>
        </p:txBody>
      </p:sp>
    </p:spTree>
    <p:extLst>
      <p:ext uri="{BB962C8B-B14F-4D97-AF65-F5344CB8AC3E}">
        <p14:creationId xmlns:p14="http://schemas.microsoft.com/office/powerpoint/2010/main" val="2072710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3B326D-51E8-40A2-8F45-5E9A76C1BAD1}"/>
              </a:ext>
            </a:extLst>
          </p:cNvPr>
          <p:cNvPicPr>
            <a:picLocks noChangeAspect="1"/>
          </p:cNvPicPr>
          <p:nvPr/>
        </p:nvPicPr>
        <p:blipFill>
          <a:blip r:embed="rId2"/>
          <a:stretch>
            <a:fillRect/>
          </a:stretch>
        </p:blipFill>
        <p:spPr>
          <a:xfrm>
            <a:off x="323529" y="1302760"/>
            <a:ext cx="6481192" cy="2071724"/>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3528" y="768215"/>
            <a:ext cx="8820472" cy="338554"/>
          </a:xfrm>
          <a:prstGeom prst="rect">
            <a:avLst/>
          </a:prstGeom>
          <a:noFill/>
        </p:spPr>
        <p:txBody>
          <a:bodyPr wrap="square" rtlCol="0">
            <a:spAutoFit/>
          </a:bodyPr>
          <a:lstStyle/>
          <a:p>
            <a:pPr algn="r"/>
            <a:r>
              <a:rPr lang="en-CA" sz="1600" b="1" dirty="0">
                <a:solidFill>
                  <a:srgbClr val="0070C0"/>
                </a:solidFill>
                <a:latin typeface="Arial" panose="020B0604020202020204" pitchFamily="34" charset="0"/>
                <a:cs typeface="Arial" panose="020B0604020202020204" pitchFamily="34" charset="0"/>
              </a:rPr>
              <a:t>Generate and Sign Discharge Document</a:t>
            </a:r>
          </a:p>
        </p:txBody>
      </p:sp>
      <p:sp>
        <p:nvSpPr>
          <p:cNvPr id="7" name="TextBox 6"/>
          <p:cNvSpPr txBox="1"/>
          <p:nvPr/>
        </p:nvSpPr>
        <p:spPr>
          <a:xfrm>
            <a:off x="6804720" y="1618387"/>
            <a:ext cx="2339280" cy="646331"/>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Click on the </a:t>
            </a:r>
            <a:r>
              <a:rPr lang="en-CA" sz="1200" b="1" dirty="0">
                <a:latin typeface="Arial" panose="020B0604020202020204" pitchFamily="34" charset="0"/>
                <a:cs typeface="Arial" panose="020B0604020202020204" pitchFamily="34" charset="0"/>
              </a:rPr>
              <a:t>Documents </a:t>
            </a:r>
            <a:r>
              <a:rPr lang="en-CA" sz="1200" dirty="0">
                <a:latin typeface="Arial" panose="020B0604020202020204" pitchFamily="34" charset="0"/>
                <a:cs typeface="Arial" panose="020B0604020202020204" pitchFamily="34" charset="0"/>
              </a:rPr>
              <a:t>Tab to enter the name of the person signing the Discharge.</a:t>
            </a:r>
            <a:endParaRPr lang="en-CA" sz="1200" b="1" dirty="0">
              <a:latin typeface="Arial" panose="020B0604020202020204" pitchFamily="34" charset="0"/>
              <a:cs typeface="Arial" panose="020B0604020202020204" pitchFamily="34" charset="0"/>
            </a:endParaRPr>
          </a:p>
        </p:txBody>
      </p:sp>
      <p:sp>
        <p:nvSpPr>
          <p:cNvPr id="11" name="TextBox 10"/>
          <p:cNvSpPr txBox="1"/>
          <p:nvPr/>
        </p:nvSpPr>
        <p:spPr>
          <a:xfrm>
            <a:off x="6240369" y="4141751"/>
            <a:ext cx="2773806" cy="1754326"/>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request will be validated to make sure all necessary information has been entered. </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If anything is missing, an error will appear on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Print &amp; review the Discharge document.</a:t>
            </a:r>
          </a:p>
        </p:txBody>
      </p:sp>
      <p:sp>
        <p:nvSpPr>
          <p:cNvPr id="19" name="Rounded Rectangular Callout 18"/>
          <p:cNvSpPr/>
          <p:nvPr/>
        </p:nvSpPr>
        <p:spPr>
          <a:xfrm>
            <a:off x="725260" y="3263724"/>
            <a:ext cx="2952328" cy="506823"/>
          </a:xfrm>
          <a:prstGeom prst="wedgeRoundRectCallout">
            <a:avLst>
              <a:gd name="adj1" fmla="val 27942"/>
              <a:gd name="adj2" fmla="val -9423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on “</a:t>
            </a:r>
            <a:r>
              <a:rPr lang="en-CA" sz="1200" b="1" dirty="0">
                <a:solidFill>
                  <a:schemeClr val="tx1"/>
                </a:solidFill>
                <a:latin typeface="Arial" panose="020B0604020202020204" pitchFamily="34" charset="0"/>
                <a:cs typeface="Arial" panose="020B0604020202020204" pitchFamily="34" charset="0"/>
              </a:rPr>
              <a:t>Generate Discharge Document”</a:t>
            </a:r>
            <a:endParaRPr lang="en-CA" sz="1200" dirty="0">
              <a:latin typeface="Arial" panose="020B0604020202020204" pitchFamily="34" charset="0"/>
              <a:cs typeface="Arial" panose="020B0604020202020204" pitchFamily="34" charset="0"/>
            </a:endParaRPr>
          </a:p>
        </p:txBody>
      </p:sp>
      <p:sp>
        <p:nvSpPr>
          <p:cNvPr id="20" name="Rounded Rectangular Callout 19"/>
          <p:cNvSpPr/>
          <p:nvPr/>
        </p:nvSpPr>
        <p:spPr>
          <a:xfrm>
            <a:off x="4379904" y="2716249"/>
            <a:ext cx="2692896" cy="318497"/>
          </a:xfrm>
          <a:prstGeom prst="wedgeRoundRectCallout">
            <a:avLst>
              <a:gd name="adj1" fmla="val -41652"/>
              <a:gd name="adj2" fmla="val -10729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1. Enter name and capacity of signor</a:t>
            </a:r>
          </a:p>
          <a:p>
            <a:pPr algn="ctr"/>
            <a:endParaRPr lang="en-CA" sz="1050" dirty="0">
              <a:latin typeface="Arial" panose="020B0604020202020204" pitchFamily="34" charset="0"/>
              <a:cs typeface="Arial" panose="020B0604020202020204" pitchFamily="34" charset="0"/>
            </a:endParaRPr>
          </a:p>
        </p:txBody>
      </p:sp>
      <p:pic>
        <p:nvPicPr>
          <p:cNvPr id="4098" name="Picture 2" descr="C:\Users\JESSIC~1.BUR\AppData\Local\Temp\SNAGHTML6a130a9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082055"/>
            <a:ext cx="5526854" cy="222189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971600" y="4082055"/>
            <a:ext cx="1229824"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rPr>
              <a:t>Sample</a:t>
            </a:r>
          </a:p>
        </p:txBody>
      </p:sp>
      <p:sp>
        <p:nvSpPr>
          <p:cNvPr id="2" name="Rectangle 1">
            <a:extLst>
              <a:ext uri="{FF2B5EF4-FFF2-40B4-BE49-F238E27FC236}">
                <a16:creationId xmlns:a16="http://schemas.microsoft.com/office/drawing/2014/main" id="{52DACD6B-11D4-4405-B2F5-C09BAA957723}"/>
              </a:ext>
            </a:extLst>
          </p:cNvPr>
          <p:cNvSpPr/>
          <p:nvPr/>
        </p:nvSpPr>
        <p:spPr>
          <a:xfrm>
            <a:off x="7627272" y="6507663"/>
            <a:ext cx="1183337" cy="276999"/>
          </a:xfrm>
          <a:prstGeom prst="rect">
            <a:avLst/>
          </a:prstGeom>
        </p:spPr>
        <p:txBody>
          <a:bodyPr wrap="none">
            <a:spAutoFit/>
          </a:bodyPr>
          <a:lstStyle/>
          <a:p>
            <a:pPr lvl="0"/>
            <a:r>
              <a:rPr lang="en-CA" sz="1200" dirty="0">
                <a:solidFill>
                  <a:prstClr val="black"/>
                </a:solidFill>
              </a:rPr>
              <a:t>Page 28 of 36 </a:t>
            </a:r>
          </a:p>
        </p:txBody>
      </p:sp>
    </p:spTree>
    <p:extLst>
      <p:ext uri="{BB962C8B-B14F-4D97-AF65-F5344CB8AC3E}">
        <p14:creationId xmlns:p14="http://schemas.microsoft.com/office/powerpoint/2010/main" val="4196308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06B1C1C-40B2-4E63-807F-C5ADDFABAFDB}"/>
              </a:ext>
            </a:extLst>
          </p:cNvPr>
          <p:cNvGrpSpPr/>
          <p:nvPr/>
        </p:nvGrpSpPr>
        <p:grpSpPr>
          <a:xfrm>
            <a:off x="231019" y="1183868"/>
            <a:ext cx="5997165" cy="3505511"/>
            <a:chOff x="231019" y="1183868"/>
            <a:chExt cx="5997165" cy="3505511"/>
          </a:xfrm>
        </p:grpSpPr>
        <p:pic>
          <p:nvPicPr>
            <p:cNvPr id="1026" name="Picture 2">
              <a:extLst>
                <a:ext uri="{FF2B5EF4-FFF2-40B4-BE49-F238E27FC236}">
                  <a16:creationId xmlns:a16="http://schemas.microsoft.com/office/drawing/2014/main" id="{C3BFEE18-EA7B-462B-8AFE-69118EAAA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19" y="1183868"/>
              <a:ext cx="5997165" cy="34865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5EF0BAB-04A3-4F4A-BE3C-A0EADC2AB685}"/>
                </a:ext>
              </a:extLst>
            </p:cNvPr>
            <p:cNvPicPr>
              <a:picLocks noChangeAspect="1"/>
            </p:cNvPicPr>
            <p:nvPr/>
          </p:nvPicPr>
          <p:blipFill>
            <a:blip r:embed="rId3"/>
            <a:stretch>
              <a:fillRect/>
            </a:stretch>
          </p:blipFill>
          <p:spPr>
            <a:xfrm>
              <a:off x="1664654" y="3336998"/>
              <a:ext cx="1904762" cy="1352381"/>
            </a:xfrm>
            <a:prstGeom prst="rect">
              <a:avLst/>
            </a:prstGeom>
          </p:spPr>
        </p:pic>
        <p:pic>
          <p:nvPicPr>
            <p:cNvPr id="12" name="Picture 11">
              <a:extLst>
                <a:ext uri="{FF2B5EF4-FFF2-40B4-BE49-F238E27FC236}">
                  <a16:creationId xmlns:a16="http://schemas.microsoft.com/office/drawing/2014/main" id="{10F7EECD-1F5F-4FA2-92C1-C6D2BE78D608}"/>
                </a:ext>
              </a:extLst>
            </p:cNvPr>
            <p:cNvPicPr>
              <a:picLocks noChangeAspect="1"/>
            </p:cNvPicPr>
            <p:nvPr/>
          </p:nvPicPr>
          <p:blipFill>
            <a:blip r:embed="rId4"/>
            <a:stretch>
              <a:fillRect/>
            </a:stretch>
          </p:blipFill>
          <p:spPr>
            <a:xfrm>
              <a:off x="575048" y="1643380"/>
              <a:ext cx="540568" cy="109803"/>
            </a:xfrm>
            <a:prstGeom prst="rect">
              <a:avLst/>
            </a:prstGeom>
          </p:spPr>
        </p:pic>
      </p:grpSp>
      <p:pic>
        <p:nvPicPr>
          <p:cNvPr id="14" name="Picture 13">
            <a:extLst>
              <a:ext uri="{FF2B5EF4-FFF2-40B4-BE49-F238E27FC236}">
                <a16:creationId xmlns:a16="http://schemas.microsoft.com/office/drawing/2014/main" id="{5BE6F5A8-AF80-4163-B074-9EB87498F426}"/>
              </a:ext>
            </a:extLst>
          </p:cNvPr>
          <p:cNvPicPr>
            <a:picLocks noChangeAspect="1"/>
          </p:cNvPicPr>
          <p:nvPr/>
        </p:nvPicPr>
        <p:blipFill>
          <a:blip r:embed="rId5"/>
          <a:stretch>
            <a:fillRect/>
          </a:stretch>
        </p:blipFill>
        <p:spPr>
          <a:xfrm>
            <a:off x="4169648" y="3310755"/>
            <a:ext cx="4709973" cy="2373927"/>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5048" y="814752"/>
            <a:ext cx="8568952" cy="338554"/>
          </a:xfrm>
          <a:prstGeom prst="rect">
            <a:avLst/>
          </a:prstGeom>
          <a:noFill/>
        </p:spPr>
        <p:txBody>
          <a:bodyPr wrap="square" rtlCol="0">
            <a:spAutoFit/>
          </a:bodyPr>
          <a:lstStyle/>
          <a:p>
            <a:pPr algn="r"/>
            <a:r>
              <a:rPr lang="en-CA" sz="1600" b="1" dirty="0">
                <a:solidFill>
                  <a:srgbClr val="0070C0"/>
                </a:solidFill>
                <a:latin typeface="Arial" panose="020B0604020202020204" pitchFamily="34" charset="0"/>
                <a:cs typeface="Arial" panose="020B0604020202020204" pitchFamily="34" charset="0"/>
              </a:rPr>
              <a:t>Request Document</a:t>
            </a:r>
          </a:p>
        </p:txBody>
      </p:sp>
      <p:sp>
        <p:nvSpPr>
          <p:cNvPr id="11" name="TextBox 10"/>
          <p:cNvSpPr txBox="1"/>
          <p:nvPr/>
        </p:nvSpPr>
        <p:spPr>
          <a:xfrm>
            <a:off x="844822" y="5894685"/>
            <a:ext cx="7934465"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If are you unable to submit a request, please ensure you have the proper ETS roles assigned by your site administrator. </a:t>
            </a:r>
          </a:p>
        </p:txBody>
      </p:sp>
      <p:pic>
        <p:nvPicPr>
          <p:cNvPr id="15" name="Picture 14"/>
          <p:cNvPicPr>
            <a:picLocks noChangeAspect="1"/>
          </p:cNvPicPr>
          <p:nvPr/>
        </p:nvPicPr>
        <p:blipFill>
          <a:blip r:embed="rId7"/>
          <a:stretch>
            <a:fillRect/>
          </a:stretch>
        </p:blipFill>
        <p:spPr>
          <a:xfrm>
            <a:off x="173864" y="5684682"/>
            <a:ext cx="640135" cy="621846"/>
          </a:xfrm>
          <a:prstGeom prst="rect">
            <a:avLst/>
          </a:prstGeom>
        </p:spPr>
      </p:pic>
      <p:sp>
        <p:nvSpPr>
          <p:cNvPr id="9" name="Rounded Rectangle 8"/>
          <p:cNvSpPr/>
          <p:nvPr/>
        </p:nvSpPr>
        <p:spPr>
          <a:xfrm>
            <a:off x="683568" y="1970628"/>
            <a:ext cx="2448272" cy="715696"/>
          </a:xfrm>
          <a:prstGeom prst="roundRect">
            <a:avLst/>
          </a:prstGeom>
          <a:solidFill>
            <a:schemeClr val="accent5">
              <a:lumMod val="60000"/>
              <a:lumOff val="40000"/>
            </a:schemeClr>
          </a:solid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The request status outlined above will show the date and time the request was submitted.</a:t>
            </a:r>
          </a:p>
        </p:txBody>
      </p:sp>
      <p:sp>
        <p:nvSpPr>
          <p:cNvPr id="18" name="Rectangle 17"/>
          <p:cNvSpPr/>
          <p:nvPr/>
        </p:nvSpPr>
        <p:spPr>
          <a:xfrm>
            <a:off x="6825765" y="4013189"/>
            <a:ext cx="1229824"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rPr>
              <a:t>Sample</a:t>
            </a:r>
          </a:p>
        </p:txBody>
      </p:sp>
      <p:sp>
        <p:nvSpPr>
          <p:cNvPr id="2" name="Rectangle 1">
            <a:extLst>
              <a:ext uri="{FF2B5EF4-FFF2-40B4-BE49-F238E27FC236}">
                <a16:creationId xmlns:a16="http://schemas.microsoft.com/office/drawing/2014/main" id="{4194FC2D-CE24-4D9C-BF8C-E6D92CE80F22}"/>
              </a:ext>
            </a:extLst>
          </p:cNvPr>
          <p:cNvSpPr/>
          <p:nvPr/>
        </p:nvSpPr>
        <p:spPr>
          <a:xfrm>
            <a:off x="7696284" y="6486084"/>
            <a:ext cx="1183337" cy="276999"/>
          </a:xfrm>
          <a:prstGeom prst="rect">
            <a:avLst/>
          </a:prstGeom>
        </p:spPr>
        <p:txBody>
          <a:bodyPr wrap="none">
            <a:spAutoFit/>
          </a:bodyPr>
          <a:lstStyle/>
          <a:p>
            <a:pPr lvl="0"/>
            <a:r>
              <a:rPr lang="en-CA" sz="1200" dirty="0">
                <a:solidFill>
                  <a:prstClr val="black"/>
                </a:solidFill>
              </a:rPr>
              <a:t>Page 29 of 36 </a:t>
            </a:r>
          </a:p>
        </p:txBody>
      </p:sp>
      <p:sp>
        <p:nvSpPr>
          <p:cNvPr id="17" name="Rounded Rectangular Callout 16"/>
          <p:cNvSpPr/>
          <p:nvPr/>
        </p:nvSpPr>
        <p:spPr>
          <a:xfrm>
            <a:off x="1664654" y="5088376"/>
            <a:ext cx="1971241" cy="720080"/>
          </a:xfrm>
          <a:prstGeom prst="wedgeRoundRectCallout">
            <a:avLst>
              <a:gd name="adj1" fmla="val 7315"/>
              <a:gd name="adj2" fmla="val -114228"/>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Click </a:t>
            </a:r>
            <a:r>
              <a:rPr lang="en-CA" sz="1200" b="1" dirty="0">
                <a:solidFill>
                  <a:schemeClr val="tx1"/>
                </a:solidFill>
                <a:latin typeface="Arial" panose="020B0604020202020204" pitchFamily="34" charset="0"/>
                <a:cs typeface="Arial" panose="020B0604020202020204" pitchFamily="34" charset="0"/>
              </a:rPr>
              <a:t>OK</a:t>
            </a:r>
            <a:r>
              <a:rPr lang="en-CA" sz="1200" dirty="0">
                <a:solidFill>
                  <a:schemeClr val="tx1"/>
                </a:solidFill>
                <a:latin typeface="Arial" panose="020B0604020202020204" pitchFamily="34" charset="0"/>
                <a:cs typeface="Arial" panose="020B0604020202020204" pitchFamily="34" charset="0"/>
              </a:rPr>
              <a:t> to view the status of your submission.</a:t>
            </a:r>
          </a:p>
        </p:txBody>
      </p:sp>
      <p:sp>
        <p:nvSpPr>
          <p:cNvPr id="16" name="Rounded Rectangular Callout 15"/>
          <p:cNvSpPr/>
          <p:nvPr/>
        </p:nvSpPr>
        <p:spPr>
          <a:xfrm>
            <a:off x="6336196" y="1731721"/>
            <a:ext cx="2448272" cy="1227455"/>
          </a:xfrm>
          <a:prstGeom prst="wedgeRoundRectCallout">
            <a:avLst>
              <a:gd name="adj1" fmla="val -63410"/>
              <a:gd name="adj2" fmla="val -48406"/>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The </a:t>
            </a:r>
            <a:r>
              <a:rPr lang="en-CA" sz="1200" i="1" dirty="0">
                <a:solidFill>
                  <a:sysClr val="windowText" lastClr="000000"/>
                </a:solidFill>
                <a:latin typeface="Arial" panose="020B0604020202020204" pitchFamily="34" charset="0"/>
                <a:cs typeface="Arial" panose="020B0604020202020204" pitchFamily="34" charset="0"/>
              </a:rPr>
              <a:t>Request Document </a:t>
            </a:r>
            <a:r>
              <a:rPr lang="en-CA" sz="1200" dirty="0">
                <a:solidFill>
                  <a:sysClr val="windowText" lastClr="000000"/>
                </a:solidFill>
                <a:latin typeface="Arial" panose="020B0604020202020204" pitchFamily="34" charset="0"/>
                <a:cs typeface="Arial" panose="020B0604020202020204" pitchFamily="34" charset="0"/>
              </a:rPr>
              <a:t>link</a:t>
            </a:r>
            <a:r>
              <a:rPr lang="en-CA" sz="1200" i="1" dirty="0">
                <a:solidFill>
                  <a:sysClr val="windowText" lastClr="000000"/>
                </a:solidFill>
                <a:latin typeface="Arial" panose="020B0604020202020204" pitchFamily="34" charset="0"/>
                <a:cs typeface="Arial" panose="020B0604020202020204" pitchFamily="34" charset="0"/>
              </a:rPr>
              <a:t> </a:t>
            </a:r>
            <a:r>
              <a:rPr lang="en-CA" sz="1200" dirty="0">
                <a:solidFill>
                  <a:sysClr val="windowText" lastClr="000000"/>
                </a:solidFill>
                <a:latin typeface="Arial" panose="020B0604020202020204" pitchFamily="34" charset="0"/>
                <a:cs typeface="Arial" panose="020B0604020202020204" pitchFamily="34" charset="0"/>
              </a:rPr>
              <a:t>will show the date and time your request was submitted, which will become the registration date if approved.  Please retain a copy for your records.</a:t>
            </a:r>
          </a:p>
        </p:txBody>
      </p:sp>
    </p:spTree>
    <p:extLst>
      <p:ext uri="{BB962C8B-B14F-4D97-AF65-F5344CB8AC3E}">
        <p14:creationId xmlns:p14="http://schemas.microsoft.com/office/powerpoint/2010/main" val="3396449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09" y="6366444"/>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7544" y="802576"/>
            <a:ext cx="8496944"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Introduction</a:t>
            </a:r>
            <a:endParaRPr lang="en-CA" b="1" dirty="0">
              <a:solidFill>
                <a:schemeClr val="accent2">
                  <a:lumMod val="75000"/>
                </a:schemeClr>
              </a:solidFill>
              <a:latin typeface="Arial" panose="020B0604020202020204" pitchFamily="34" charset="0"/>
              <a:cs typeface="Arial" panose="020B0604020202020204" pitchFamily="34" charset="0"/>
            </a:endParaRPr>
          </a:p>
        </p:txBody>
      </p:sp>
      <p:sp>
        <p:nvSpPr>
          <p:cNvPr id="5" name="Rectangle 4"/>
          <p:cNvSpPr/>
          <p:nvPr/>
        </p:nvSpPr>
        <p:spPr>
          <a:xfrm>
            <a:off x="3995936" y="2061264"/>
            <a:ext cx="4446240" cy="3170099"/>
          </a:xfrm>
          <a:prstGeom prst="rect">
            <a:avLst/>
          </a:prstGeom>
        </p:spPr>
        <p:txBody>
          <a:bodyPr wrap="square">
            <a:spAutoFit/>
          </a:bodyPr>
          <a:lstStyle/>
          <a:p>
            <a:r>
              <a:rPr lang="en-CA" sz="1400" b="1" dirty="0">
                <a:latin typeface="Arial" panose="020B0604020202020204" pitchFamily="34" charset="0"/>
                <a:cs typeface="Arial" panose="020B0604020202020204" pitchFamily="34" charset="0"/>
              </a:rPr>
              <a:t>In this module, you will learn how to:</a:t>
            </a:r>
          </a:p>
          <a:p>
            <a:endParaRPr lang="en-CA"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hlinkClick r:id="rId3" action="ppaction://hlinksldjump"/>
              </a:rPr>
              <a:t>Register a Prompt Payment and Construction Lien (PPCL)</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4" action="ppaction://hlinksldjump"/>
              </a:rPr>
              <a:t>Register a Certificate of Lis Pendens</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hlinkClick r:id="rId5" action="ppaction://hlinksldjump"/>
              </a:rPr>
              <a:t>Register a Full/Partial Discharge of a PPCL</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6" action="ppaction://hlinksldjump"/>
              </a:rPr>
              <a:t>Use Query by Land</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7" action="ppaction://hlinksldjump"/>
              </a:rPr>
              <a:t>View Work In Progress</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8" action="ppaction://hlinksldjump"/>
              </a:rPr>
              <a:t>Track the ETS Encumbrance Request Status</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9" action="ppaction://hlinksldjump"/>
              </a:rPr>
              <a:t>Retrieve Final Document(s)</a:t>
            </a:r>
            <a:endParaRPr lang="en-CA" sz="1200" dirty="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on any of the above to be directed to the corresponding instructions in the module.</a:t>
            </a:r>
            <a:endParaRPr lang="en-CA"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CA" sz="1400" b="1" dirty="0">
              <a:latin typeface="Arial" panose="020B0604020202020204" pitchFamily="34" charset="0"/>
              <a:cs typeface="Arial" panose="020B0604020202020204" pitchFamily="34" charset="0"/>
            </a:endParaRPr>
          </a:p>
          <a:p>
            <a:r>
              <a:rPr lang="en-CA" sz="1400" b="1" dirty="0">
                <a:latin typeface="Arial" panose="020B0604020202020204" pitchFamily="34" charset="0"/>
                <a:cs typeface="Arial" panose="020B0604020202020204" pitchFamily="34" charset="0"/>
              </a:rPr>
              <a:t>Prerequisite Learning Module</a:t>
            </a:r>
          </a:p>
          <a:p>
            <a:r>
              <a:rPr lang="en-CA" sz="1200" dirty="0">
                <a:latin typeface="Arial" panose="020B0604020202020204" pitchFamily="34" charset="0"/>
                <a:cs typeface="Arial" panose="020B0604020202020204" pitchFamily="34" charset="0"/>
              </a:rPr>
              <a:t>Prior to proceeding we recommend to review the Encumbrance Overview Module located on the </a:t>
            </a:r>
            <a:r>
              <a:rPr lang="en-CA" sz="1200" dirty="0">
                <a:latin typeface="Arial" panose="020B0604020202020204" pitchFamily="34" charset="0"/>
                <a:cs typeface="Arial" panose="020B0604020202020204" pitchFamily="34" charset="0"/>
                <a:hlinkClick r:id="rId10"/>
              </a:rPr>
              <a:t>Online Learning portal</a:t>
            </a:r>
            <a:r>
              <a:rPr lang="en-CA" sz="1200" dirty="0">
                <a:latin typeface="Arial" panose="020B0604020202020204" pitchFamily="34" charset="0"/>
                <a:cs typeface="Arial" panose="020B0604020202020204" pitchFamily="34" charset="0"/>
              </a:rPr>
              <a:t>.</a:t>
            </a:r>
          </a:p>
        </p:txBody>
      </p:sp>
      <p:pic>
        <p:nvPicPr>
          <p:cNvPr id="7" name="Picture 3" descr="C:\Users\chinnek\AppData\Local\Microsoft\Windows\Temporary Internet Files\Content.IE5\AZB6PWEZ\MC900357103[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99592" y="2270541"/>
            <a:ext cx="25495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B3C449E-59D4-41D8-B916-CD46A7BA886B}"/>
              </a:ext>
            </a:extLst>
          </p:cNvPr>
          <p:cNvSpPr/>
          <p:nvPr/>
        </p:nvSpPr>
        <p:spPr>
          <a:xfrm>
            <a:off x="7407652" y="6393614"/>
            <a:ext cx="1098378" cy="276999"/>
          </a:xfrm>
          <a:prstGeom prst="rect">
            <a:avLst/>
          </a:prstGeom>
        </p:spPr>
        <p:txBody>
          <a:bodyPr wrap="none">
            <a:spAutoFit/>
          </a:bodyPr>
          <a:lstStyle/>
          <a:p>
            <a:r>
              <a:rPr lang="en-CA" sz="1200" dirty="0"/>
              <a:t>Page 3 of 36 </a:t>
            </a:r>
          </a:p>
        </p:txBody>
      </p:sp>
    </p:spTree>
    <p:extLst>
      <p:ext uri="{BB962C8B-B14F-4D97-AF65-F5344CB8AC3E}">
        <p14:creationId xmlns:p14="http://schemas.microsoft.com/office/powerpoint/2010/main" val="3613182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2BDFEEB-000F-4830-B39B-7F681B130E02}"/>
              </a:ext>
            </a:extLst>
          </p:cNvPr>
          <p:cNvPicPr>
            <a:picLocks noChangeAspect="1"/>
          </p:cNvPicPr>
          <p:nvPr/>
        </p:nvPicPr>
        <p:blipFill>
          <a:blip r:embed="rId2"/>
          <a:stretch>
            <a:fillRect/>
          </a:stretch>
        </p:blipFill>
        <p:spPr>
          <a:xfrm>
            <a:off x="2879719" y="1475318"/>
            <a:ext cx="5899953" cy="3372425"/>
          </a:xfrm>
          <a:prstGeom prst="rect">
            <a:avLst/>
          </a:prstGeom>
        </p:spPr>
      </p:pic>
      <p:pic>
        <p:nvPicPr>
          <p:cNvPr id="8" name="Picture 7">
            <a:extLst>
              <a:ext uri="{FF2B5EF4-FFF2-40B4-BE49-F238E27FC236}">
                <a16:creationId xmlns:a16="http://schemas.microsoft.com/office/drawing/2014/main" id="{61876FA7-C519-4E3F-952D-113FFC78C627}"/>
              </a:ext>
            </a:extLst>
          </p:cNvPr>
          <p:cNvPicPr>
            <a:picLocks noChangeAspect="1"/>
          </p:cNvPicPr>
          <p:nvPr/>
        </p:nvPicPr>
        <p:blipFill>
          <a:blip r:embed="rId3"/>
          <a:stretch>
            <a:fillRect/>
          </a:stretch>
        </p:blipFill>
        <p:spPr>
          <a:xfrm>
            <a:off x="361025" y="994230"/>
            <a:ext cx="2266760" cy="4576648"/>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1032" y="818982"/>
            <a:ext cx="8712968" cy="338554"/>
          </a:xfrm>
          <a:prstGeom prst="rect">
            <a:avLst/>
          </a:prstGeom>
          <a:noFill/>
        </p:spPr>
        <p:txBody>
          <a:bodyPr wrap="square" rtlCol="0">
            <a:spAutoFit/>
          </a:bodyPr>
          <a:lstStyle/>
          <a:p>
            <a:pPr algn="r"/>
            <a:r>
              <a:rPr lang="en-US" sz="1600" b="1" dirty="0">
                <a:solidFill>
                  <a:srgbClr val="0070C0"/>
                </a:solidFill>
                <a:latin typeface="Arial" panose="020B0604020202020204" pitchFamily="34" charset="0"/>
                <a:cs typeface="Arial" panose="020B0604020202020204" pitchFamily="34" charset="0"/>
              </a:rPr>
              <a:t>WORK IN PROGRESS</a:t>
            </a:r>
            <a:endParaRPr lang="en-CA" sz="1600" b="1" dirty="0">
              <a:solidFill>
                <a:srgbClr val="0070C0"/>
              </a:solidFill>
              <a:latin typeface="Arial" panose="020B0604020202020204" pitchFamily="34" charset="0"/>
              <a:cs typeface="Arial" panose="020B0604020202020204" pitchFamily="34" charset="0"/>
            </a:endParaRPr>
          </a:p>
        </p:txBody>
      </p:sp>
      <p:sp>
        <p:nvSpPr>
          <p:cNvPr id="6" name="Rounded Rectangular Callout 5"/>
          <p:cNvSpPr/>
          <p:nvPr/>
        </p:nvSpPr>
        <p:spPr>
          <a:xfrm>
            <a:off x="2987316" y="3113669"/>
            <a:ext cx="1800200" cy="809614"/>
          </a:xfrm>
          <a:prstGeom prst="wedgeRoundRectCallout">
            <a:avLst>
              <a:gd name="adj1" fmla="val -32813"/>
              <a:gd name="adj2" fmla="val 10243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4. Click on the ETS # link to retrieve the encumbrance request.</a:t>
            </a:r>
          </a:p>
        </p:txBody>
      </p:sp>
      <p:sp>
        <p:nvSpPr>
          <p:cNvPr id="7" name="Rounded Rectangular Callout 6"/>
          <p:cNvSpPr/>
          <p:nvPr/>
        </p:nvSpPr>
        <p:spPr>
          <a:xfrm>
            <a:off x="3158552" y="1342413"/>
            <a:ext cx="1841673" cy="846796"/>
          </a:xfrm>
          <a:prstGeom prst="wedgeRoundRectCallout">
            <a:avLst>
              <a:gd name="adj1" fmla="val 92623"/>
              <a:gd name="adj2" fmla="val 54280"/>
              <a:gd name="adj3" fmla="val 16667"/>
            </a:avLst>
          </a:prstGeom>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3. Enter your ETS request number and click </a:t>
            </a:r>
            <a:r>
              <a:rPr lang="en-CA" sz="1200" b="1" dirty="0">
                <a:solidFill>
                  <a:sysClr val="windowText" lastClr="000000"/>
                </a:solidFill>
                <a:latin typeface="Arial" panose="020B0604020202020204" pitchFamily="34" charset="0"/>
                <a:cs typeface="Arial" panose="020B0604020202020204" pitchFamily="34" charset="0"/>
              </a:rPr>
              <a:t>Find.</a:t>
            </a:r>
            <a:endParaRPr lang="en-CA" sz="1200" dirty="0">
              <a:solidFill>
                <a:sysClr val="windowText" lastClr="000000"/>
              </a:solidFill>
              <a:latin typeface="Arial" panose="020B0604020202020204" pitchFamily="34" charset="0"/>
              <a:cs typeface="Arial" panose="020B0604020202020204" pitchFamily="34" charset="0"/>
            </a:endParaRPr>
          </a:p>
        </p:txBody>
      </p:sp>
      <p:sp>
        <p:nvSpPr>
          <p:cNvPr id="13" name="Rounded Rectangular Callout 12"/>
          <p:cNvSpPr/>
          <p:nvPr/>
        </p:nvSpPr>
        <p:spPr>
          <a:xfrm>
            <a:off x="825560" y="1603536"/>
            <a:ext cx="1800200" cy="626594"/>
          </a:xfrm>
          <a:prstGeom prst="wedgeRoundRectCallout">
            <a:avLst>
              <a:gd name="adj1" fmla="val -29312"/>
              <a:gd name="adj2" fmla="val 9630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After logging into ETS Select </a:t>
            </a:r>
            <a:r>
              <a:rPr lang="en-CA" sz="1200" b="1" dirty="0">
                <a:solidFill>
                  <a:schemeClr val="tx1"/>
                </a:solidFill>
                <a:latin typeface="Arial" panose="020B0604020202020204" pitchFamily="34" charset="0"/>
                <a:cs typeface="Arial" panose="020B0604020202020204" pitchFamily="34" charset="0"/>
              </a:rPr>
              <a:t>Encumbrance. </a:t>
            </a:r>
          </a:p>
        </p:txBody>
      </p:sp>
      <p:sp>
        <p:nvSpPr>
          <p:cNvPr id="14" name="Rounded Rectangular Callout 13"/>
          <p:cNvSpPr/>
          <p:nvPr/>
        </p:nvSpPr>
        <p:spPr>
          <a:xfrm>
            <a:off x="825560" y="4086669"/>
            <a:ext cx="1631308" cy="541202"/>
          </a:xfrm>
          <a:prstGeom prst="wedgeRoundRectCallout">
            <a:avLst>
              <a:gd name="adj1" fmla="val -22233"/>
              <a:gd name="adj2" fmla="val -8169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on </a:t>
            </a:r>
            <a:r>
              <a:rPr lang="en-CA" sz="1200" b="1" dirty="0">
                <a:solidFill>
                  <a:schemeClr val="tx1"/>
                </a:solidFill>
                <a:latin typeface="Arial" panose="020B0604020202020204" pitchFamily="34" charset="0"/>
                <a:cs typeface="Arial" panose="020B0604020202020204" pitchFamily="34" charset="0"/>
              </a:rPr>
              <a:t>Work In Progress.</a:t>
            </a:r>
          </a:p>
        </p:txBody>
      </p:sp>
      <p:pic>
        <p:nvPicPr>
          <p:cNvPr id="1028" name="Picture 4" descr="C:\Users\JESSIC~1.BUR\AppData\Local\Temp\SNAGHTML6ad08f6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153" y="5417556"/>
            <a:ext cx="1273770" cy="10103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a:stretch>
            <a:fillRect/>
          </a:stretch>
        </p:blipFill>
        <p:spPr>
          <a:xfrm>
            <a:off x="825560" y="5662811"/>
            <a:ext cx="640135" cy="621846"/>
          </a:xfrm>
          <a:prstGeom prst="rect">
            <a:avLst/>
          </a:prstGeom>
        </p:spPr>
      </p:pic>
      <p:sp>
        <p:nvSpPr>
          <p:cNvPr id="17" name="TextBox 16"/>
          <p:cNvSpPr txBox="1"/>
          <p:nvPr/>
        </p:nvSpPr>
        <p:spPr>
          <a:xfrm>
            <a:off x="1497785" y="5920337"/>
            <a:ext cx="7712318" cy="276999"/>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Users can retrieve saved encumbrance requests by clicking on Work in Progress (WIP) in the side menu.</a:t>
            </a:r>
          </a:p>
        </p:txBody>
      </p:sp>
      <p:sp>
        <p:nvSpPr>
          <p:cNvPr id="2" name="Rectangle 1">
            <a:extLst>
              <a:ext uri="{FF2B5EF4-FFF2-40B4-BE49-F238E27FC236}">
                <a16:creationId xmlns:a16="http://schemas.microsoft.com/office/drawing/2014/main" id="{E005A29D-699F-4E9B-A11B-20E7089F3F8E}"/>
              </a:ext>
            </a:extLst>
          </p:cNvPr>
          <p:cNvSpPr/>
          <p:nvPr/>
        </p:nvSpPr>
        <p:spPr>
          <a:xfrm>
            <a:off x="7596336" y="6540029"/>
            <a:ext cx="1183337" cy="276999"/>
          </a:xfrm>
          <a:prstGeom prst="rect">
            <a:avLst/>
          </a:prstGeom>
        </p:spPr>
        <p:txBody>
          <a:bodyPr wrap="none">
            <a:spAutoFit/>
          </a:bodyPr>
          <a:lstStyle/>
          <a:p>
            <a:pPr lvl="0"/>
            <a:r>
              <a:rPr lang="en-CA" sz="1200" dirty="0">
                <a:solidFill>
                  <a:prstClr val="black"/>
                </a:solidFill>
              </a:rPr>
              <a:t>Page 30 of 36 </a:t>
            </a:r>
          </a:p>
        </p:txBody>
      </p:sp>
    </p:spTree>
    <p:extLst>
      <p:ext uri="{BB962C8B-B14F-4D97-AF65-F5344CB8AC3E}">
        <p14:creationId xmlns:p14="http://schemas.microsoft.com/office/powerpoint/2010/main" val="3377643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3528" y="1182571"/>
            <a:ext cx="8681849" cy="1754326"/>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status of an encumbrance is also available when searching an ETS request number.</a:t>
            </a:r>
          </a:p>
          <a:p>
            <a:r>
              <a:rPr lang="en-CA" sz="1200" dirty="0">
                <a:latin typeface="Arial" panose="020B0604020202020204" pitchFamily="34" charset="0"/>
                <a:cs typeface="Arial" panose="020B0604020202020204" pitchFamily="34" charset="0"/>
              </a:rPr>
              <a:t>There are 5 types of statuses:</a:t>
            </a:r>
          </a:p>
          <a:p>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Work in Progress (WIP) </a:t>
            </a:r>
            <a:r>
              <a:rPr lang="en-CA" sz="1200" dirty="0">
                <a:latin typeface="Arial" panose="020B0604020202020204" pitchFamily="34" charset="0"/>
                <a:cs typeface="Arial" panose="020B0604020202020204" pitchFamily="34" charset="0"/>
              </a:rPr>
              <a:t>– request is created but not submitted.</a:t>
            </a: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Submitted </a:t>
            </a:r>
            <a:r>
              <a:rPr lang="en-CA" sz="1200" dirty="0">
                <a:latin typeface="Arial" panose="020B0604020202020204" pitchFamily="34" charset="0"/>
                <a:cs typeface="Arial" panose="020B0604020202020204" pitchFamily="34" charset="0"/>
              </a:rPr>
              <a:t>– request is submitted. (Submitted date &amp; time will be the registration date.)</a:t>
            </a: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Processing</a:t>
            </a:r>
            <a:r>
              <a:rPr lang="en-CA" sz="1200" dirty="0">
                <a:latin typeface="Arial" panose="020B0604020202020204" pitchFamily="34" charset="0"/>
                <a:cs typeface="Arial" panose="020B0604020202020204" pitchFamily="34" charset="0"/>
              </a:rPr>
              <a:t> – request is received and being processed by Alberta Energy.</a:t>
            </a: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Completed</a:t>
            </a:r>
            <a:r>
              <a:rPr lang="en-CA" sz="1200" dirty="0">
                <a:latin typeface="Arial" panose="020B0604020202020204" pitchFamily="34" charset="0"/>
                <a:cs typeface="Arial" panose="020B0604020202020204" pitchFamily="34" charset="0"/>
              </a:rPr>
              <a:t> – request has been registered and documents are available to be viewed/printed.</a:t>
            </a: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Department Rejected </a:t>
            </a:r>
            <a:r>
              <a:rPr lang="en-CA" sz="1200" dirty="0">
                <a:latin typeface="Arial" panose="020B0604020202020204" pitchFamily="34" charset="0"/>
                <a:cs typeface="Arial" panose="020B0604020202020204" pitchFamily="34" charset="0"/>
              </a:rPr>
              <a:t>– request has been rejected by Alberta Energy and documents are available to be viewed/printed.</a:t>
            </a: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Client Cancelled </a:t>
            </a:r>
            <a:r>
              <a:rPr lang="en-CA" sz="1200" dirty="0">
                <a:latin typeface="Arial" panose="020B0604020202020204" pitchFamily="34" charset="0"/>
                <a:cs typeface="Arial" panose="020B0604020202020204" pitchFamily="34" charset="0"/>
              </a:rPr>
              <a:t>– request has been cancelled by client.</a:t>
            </a:r>
          </a:p>
        </p:txBody>
      </p:sp>
      <p:sp>
        <p:nvSpPr>
          <p:cNvPr id="8" name="TextBox 7"/>
          <p:cNvSpPr txBox="1"/>
          <p:nvPr/>
        </p:nvSpPr>
        <p:spPr>
          <a:xfrm>
            <a:off x="719064" y="809853"/>
            <a:ext cx="8424936" cy="338554"/>
          </a:xfrm>
          <a:prstGeom prst="rect">
            <a:avLst/>
          </a:prstGeom>
          <a:noFill/>
        </p:spPr>
        <p:txBody>
          <a:bodyPr wrap="square" rtlCol="0">
            <a:spAutoFit/>
          </a:bodyPr>
          <a:lstStyle/>
          <a:p>
            <a:pPr algn="r"/>
            <a:r>
              <a:rPr lang="en-CA" sz="1600" b="1" dirty="0">
                <a:solidFill>
                  <a:srgbClr val="0070C0"/>
                </a:solidFill>
                <a:latin typeface="Arial" panose="020B0604020202020204" pitchFamily="34" charset="0"/>
                <a:cs typeface="Arial" panose="020B0604020202020204" pitchFamily="34" charset="0"/>
              </a:rPr>
              <a:t>ETS ENCUMBRANCE REQUEST STATUS</a:t>
            </a:r>
          </a:p>
        </p:txBody>
      </p:sp>
      <p:pic>
        <p:nvPicPr>
          <p:cNvPr id="11" name="Picture 10"/>
          <p:cNvPicPr>
            <a:picLocks noChangeAspect="1"/>
          </p:cNvPicPr>
          <p:nvPr/>
        </p:nvPicPr>
        <p:blipFill>
          <a:blip r:embed="rId3"/>
          <a:stretch>
            <a:fillRect/>
          </a:stretch>
        </p:blipFill>
        <p:spPr>
          <a:xfrm>
            <a:off x="539552" y="5589240"/>
            <a:ext cx="640135" cy="621846"/>
          </a:xfrm>
          <a:prstGeom prst="rect">
            <a:avLst/>
          </a:prstGeom>
        </p:spPr>
      </p:pic>
      <p:sp>
        <p:nvSpPr>
          <p:cNvPr id="10" name="TextBox 9"/>
          <p:cNvSpPr txBox="1"/>
          <p:nvPr/>
        </p:nvSpPr>
        <p:spPr>
          <a:xfrm>
            <a:off x="1259632" y="5739653"/>
            <a:ext cx="7200800" cy="677108"/>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WIP screen will show the ETS Request Number, Application Type, Status, Comments, files, when the request was last updated and the Creator.</a:t>
            </a:r>
          </a:p>
          <a:p>
            <a:endParaRPr lang="en-CA" sz="14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DE8CAC4-66D5-4CF5-959C-4CAE683B3209}"/>
              </a:ext>
            </a:extLst>
          </p:cNvPr>
          <p:cNvSpPr/>
          <p:nvPr/>
        </p:nvSpPr>
        <p:spPr>
          <a:xfrm>
            <a:off x="7668344" y="6501502"/>
            <a:ext cx="1183337" cy="276999"/>
          </a:xfrm>
          <a:prstGeom prst="rect">
            <a:avLst/>
          </a:prstGeom>
        </p:spPr>
        <p:txBody>
          <a:bodyPr wrap="none">
            <a:spAutoFit/>
          </a:bodyPr>
          <a:lstStyle/>
          <a:p>
            <a:pPr lvl="0"/>
            <a:r>
              <a:rPr lang="en-CA" sz="1200" dirty="0">
                <a:solidFill>
                  <a:prstClr val="black"/>
                </a:solidFill>
              </a:rPr>
              <a:t>Page 31 of 36 </a:t>
            </a:r>
          </a:p>
        </p:txBody>
      </p:sp>
      <p:pic>
        <p:nvPicPr>
          <p:cNvPr id="6" name="Picture 5">
            <a:extLst>
              <a:ext uri="{FF2B5EF4-FFF2-40B4-BE49-F238E27FC236}">
                <a16:creationId xmlns:a16="http://schemas.microsoft.com/office/drawing/2014/main" id="{C0CA78E5-BDD5-4B38-B0B7-4F0DC9640430}"/>
              </a:ext>
            </a:extLst>
          </p:cNvPr>
          <p:cNvPicPr>
            <a:picLocks noChangeAspect="1"/>
          </p:cNvPicPr>
          <p:nvPr/>
        </p:nvPicPr>
        <p:blipFill>
          <a:blip r:embed="rId4"/>
          <a:stretch>
            <a:fillRect/>
          </a:stretch>
        </p:blipFill>
        <p:spPr>
          <a:xfrm>
            <a:off x="1295720" y="2944162"/>
            <a:ext cx="6737463" cy="2645078"/>
          </a:xfrm>
          <a:prstGeom prst="rect">
            <a:avLst/>
          </a:prstGeom>
        </p:spPr>
      </p:pic>
    </p:spTree>
    <p:extLst>
      <p:ext uri="{BB962C8B-B14F-4D97-AF65-F5344CB8AC3E}">
        <p14:creationId xmlns:p14="http://schemas.microsoft.com/office/powerpoint/2010/main" val="238817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9512" y="3193845"/>
            <a:ext cx="8640960" cy="830997"/>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An email notification (sample above) will be sent to notify users that the encumbrance request has either been completed or department rejected.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user will be able to access the registration advice and registered documents by signing into the ETS website.</a:t>
            </a:r>
          </a:p>
        </p:txBody>
      </p:sp>
      <p:pic>
        <p:nvPicPr>
          <p:cNvPr id="1026" name="Picture 2" descr="C:\Users\JESSIC~1.BUR\AppData\Local\Temp\SNAGHTML69f2afa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925" y="1353625"/>
            <a:ext cx="7216552" cy="16295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57360" y="793253"/>
            <a:ext cx="3886640" cy="369332"/>
          </a:xfrm>
          <a:prstGeom prst="rect">
            <a:avLst/>
          </a:prstGeom>
        </p:spPr>
        <p:txBody>
          <a:bodyPr wrap="none">
            <a:spAutoFit/>
          </a:bodyPr>
          <a:lstStyle/>
          <a:p>
            <a:pPr algn="r"/>
            <a:r>
              <a:rPr lang="en-US" b="1" dirty="0">
                <a:solidFill>
                  <a:srgbClr val="0070C0"/>
                </a:solidFill>
                <a:latin typeface="Arial" panose="020B0604020202020204" pitchFamily="34" charset="0"/>
                <a:cs typeface="Arial" panose="020B0604020202020204" pitchFamily="34" charset="0"/>
              </a:rPr>
              <a:t>RETRIEVING FINAL DOCUMENTS</a:t>
            </a:r>
            <a:endParaRPr lang="en-CA" b="1" dirty="0">
              <a:solidFill>
                <a:srgbClr val="0070C0"/>
              </a:solidFill>
              <a:latin typeface="Arial" panose="020B0604020202020204" pitchFamily="34" charset="0"/>
              <a:cs typeface="Arial" panose="020B0604020202020204" pitchFamily="34" charset="0"/>
            </a:endParaRPr>
          </a:p>
        </p:txBody>
      </p:sp>
      <p:sp>
        <p:nvSpPr>
          <p:cNvPr id="12" name="Rectangle 11"/>
          <p:cNvSpPr/>
          <p:nvPr/>
        </p:nvSpPr>
        <p:spPr>
          <a:xfrm>
            <a:off x="3270168" y="1304506"/>
            <a:ext cx="1229824"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rPr>
              <a:t>Sample</a:t>
            </a:r>
          </a:p>
        </p:txBody>
      </p:sp>
      <p:grpSp>
        <p:nvGrpSpPr>
          <p:cNvPr id="9" name="Group 8">
            <a:extLst>
              <a:ext uri="{FF2B5EF4-FFF2-40B4-BE49-F238E27FC236}">
                <a16:creationId xmlns:a16="http://schemas.microsoft.com/office/drawing/2014/main" id="{9FE6814D-C3C0-4A79-AC43-E23D05120C0A}"/>
              </a:ext>
            </a:extLst>
          </p:cNvPr>
          <p:cNvGrpSpPr/>
          <p:nvPr/>
        </p:nvGrpSpPr>
        <p:grpSpPr>
          <a:xfrm>
            <a:off x="179512" y="-68284"/>
            <a:ext cx="8964488" cy="923330"/>
            <a:chOff x="179512" y="4026424"/>
            <a:chExt cx="8964488" cy="923330"/>
          </a:xfrm>
        </p:grpSpPr>
        <p:grpSp>
          <p:nvGrpSpPr>
            <p:cNvPr id="13" name="Group 12">
              <a:extLst>
                <a:ext uri="{FF2B5EF4-FFF2-40B4-BE49-F238E27FC236}">
                  <a16:creationId xmlns:a16="http://schemas.microsoft.com/office/drawing/2014/main" id="{AAED9350-4CE2-476B-A949-3CF40C8263E1}"/>
                </a:ext>
              </a:extLst>
            </p:cNvPr>
            <p:cNvGrpSpPr/>
            <p:nvPr userDrawn="1"/>
          </p:nvGrpSpPr>
          <p:grpSpPr>
            <a:xfrm>
              <a:off x="179512" y="4094164"/>
              <a:ext cx="8964488" cy="787850"/>
              <a:chOff x="390128" y="3908965"/>
              <a:chExt cx="8638456" cy="787850"/>
            </a:xfrm>
          </p:grpSpPr>
          <p:pic>
            <p:nvPicPr>
              <p:cNvPr id="15" name="Picture 2">
                <a:extLst>
                  <a:ext uri="{FF2B5EF4-FFF2-40B4-BE49-F238E27FC236}">
                    <a16:creationId xmlns:a16="http://schemas.microsoft.com/office/drawing/2014/main" id="{23949D68-2221-44E3-A0D2-9F4467DB7BF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extLst>
                  <a:ext uri="{FF2B5EF4-FFF2-40B4-BE49-F238E27FC236}">
                    <a16:creationId xmlns:a16="http://schemas.microsoft.com/office/drawing/2014/main" id="{06C5339E-405D-43A4-8DD3-370D009EADD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4" name="TextBox 13">
              <a:extLst>
                <a:ext uri="{FF2B5EF4-FFF2-40B4-BE49-F238E27FC236}">
                  <a16:creationId xmlns:a16="http://schemas.microsoft.com/office/drawing/2014/main" id="{77DEE6BC-CAC1-498B-905F-EF78485E96E7}"/>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
        <p:nvSpPr>
          <p:cNvPr id="3" name="Rectangle 2">
            <a:extLst>
              <a:ext uri="{FF2B5EF4-FFF2-40B4-BE49-F238E27FC236}">
                <a16:creationId xmlns:a16="http://schemas.microsoft.com/office/drawing/2014/main" id="{9D779E66-68E1-48D3-8F13-2FFD0B98C2DD}"/>
              </a:ext>
            </a:extLst>
          </p:cNvPr>
          <p:cNvSpPr/>
          <p:nvPr/>
        </p:nvSpPr>
        <p:spPr>
          <a:xfrm>
            <a:off x="7596336" y="6482471"/>
            <a:ext cx="1183337" cy="276999"/>
          </a:xfrm>
          <a:prstGeom prst="rect">
            <a:avLst/>
          </a:prstGeom>
        </p:spPr>
        <p:txBody>
          <a:bodyPr wrap="none">
            <a:spAutoFit/>
          </a:bodyPr>
          <a:lstStyle/>
          <a:p>
            <a:pPr lvl="0"/>
            <a:r>
              <a:rPr lang="en-CA" sz="1200" dirty="0">
                <a:solidFill>
                  <a:prstClr val="black"/>
                </a:solidFill>
              </a:rPr>
              <a:t>Page 32 of 36 </a:t>
            </a:r>
          </a:p>
        </p:txBody>
      </p:sp>
      <p:pic>
        <p:nvPicPr>
          <p:cNvPr id="4" name="Picture 3"/>
          <p:cNvPicPr>
            <a:picLocks noChangeAspect="1"/>
          </p:cNvPicPr>
          <p:nvPr/>
        </p:nvPicPr>
        <p:blipFill>
          <a:blip r:embed="rId6"/>
          <a:stretch>
            <a:fillRect/>
          </a:stretch>
        </p:blipFill>
        <p:spPr>
          <a:xfrm>
            <a:off x="1809870" y="4111480"/>
            <a:ext cx="5028992" cy="1944622"/>
          </a:xfrm>
          <a:prstGeom prst="rect">
            <a:avLst/>
          </a:prstGeom>
        </p:spPr>
      </p:pic>
    </p:spTree>
    <p:extLst>
      <p:ext uri="{BB962C8B-B14F-4D97-AF65-F5344CB8AC3E}">
        <p14:creationId xmlns:p14="http://schemas.microsoft.com/office/powerpoint/2010/main" val="3776333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27D01-82EA-4D56-89E9-970D25E21AD7}"/>
              </a:ext>
            </a:extLst>
          </p:cNvPr>
          <p:cNvPicPr>
            <a:picLocks noChangeAspect="1"/>
          </p:cNvPicPr>
          <p:nvPr/>
        </p:nvPicPr>
        <p:blipFill>
          <a:blip r:embed="rId2"/>
          <a:stretch>
            <a:fillRect/>
          </a:stretch>
        </p:blipFill>
        <p:spPr>
          <a:xfrm>
            <a:off x="2795153" y="4110530"/>
            <a:ext cx="6100793" cy="1639019"/>
          </a:xfrm>
          <a:prstGeom prst="rect">
            <a:avLst/>
          </a:prstGeom>
        </p:spPr>
      </p:pic>
      <p:pic>
        <p:nvPicPr>
          <p:cNvPr id="8" name="Picture 7">
            <a:extLst>
              <a:ext uri="{FF2B5EF4-FFF2-40B4-BE49-F238E27FC236}">
                <a16:creationId xmlns:a16="http://schemas.microsoft.com/office/drawing/2014/main" id="{79E4336B-9FD2-459A-A2D1-55E1C06CECBE}"/>
              </a:ext>
            </a:extLst>
          </p:cNvPr>
          <p:cNvPicPr>
            <a:picLocks noChangeAspect="1"/>
          </p:cNvPicPr>
          <p:nvPr/>
        </p:nvPicPr>
        <p:blipFill>
          <a:blip r:embed="rId3"/>
          <a:stretch>
            <a:fillRect/>
          </a:stretch>
        </p:blipFill>
        <p:spPr>
          <a:xfrm>
            <a:off x="2795154" y="1274781"/>
            <a:ext cx="6100792" cy="2524203"/>
          </a:xfrm>
          <a:prstGeom prst="rect">
            <a:avLst/>
          </a:prstGeom>
        </p:spPr>
      </p:pic>
      <p:pic>
        <p:nvPicPr>
          <p:cNvPr id="6" name="Picture 5">
            <a:extLst>
              <a:ext uri="{FF2B5EF4-FFF2-40B4-BE49-F238E27FC236}">
                <a16:creationId xmlns:a16="http://schemas.microsoft.com/office/drawing/2014/main" id="{078A62AF-5D55-464E-8E85-FC4BE7173106}"/>
              </a:ext>
            </a:extLst>
          </p:cNvPr>
          <p:cNvPicPr>
            <a:picLocks noChangeAspect="1"/>
          </p:cNvPicPr>
          <p:nvPr/>
        </p:nvPicPr>
        <p:blipFill>
          <a:blip r:embed="rId4"/>
          <a:stretch>
            <a:fillRect/>
          </a:stretch>
        </p:blipFill>
        <p:spPr>
          <a:xfrm>
            <a:off x="241693" y="961651"/>
            <a:ext cx="2553461" cy="5106922"/>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5048" y="792374"/>
            <a:ext cx="8568952" cy="338554"/>
          </a:xfrm>
          <a:prstGeom prst="rect">
            <a:avLst/>
          </a:prstGeom>
          <a:noFill/>
        </p:spPr>
        <p:txBody>
          <a:bodyPr wrap="square" rtlCol="0">
            <a:spAutoFit/>
          </a:bodyPr>
          <a:lstStyle/>
          <a:p>
            <a:pPr algn="r"/>
            <a:r>
              <a:rPr lang="en-US" sz="1600" b="1" dirty="0">
                <a:solidFill>
                  <a:srgbClr val="0070C0"/>
                </a:solidFill>
                <a:latin typeface="Arial" panose="020B0604020202020204" pitchFamily="34" charset="0"/>
                <a:cs typeface="Arial" panose="020B0604020202020204" pitchFamily="34" charset="0"/>
              </a:rPr>
              <a:t>Retrieving Final Documents Continued</a:t>
            </a:r>
            <a:endParaRPr lang="en-CA" sz="1600" b="1" dirty="0">
              <a:solidFill>
                <a:srgbClr val="0070C0"/>
              </a:solidFill>
              <a:latin typeface="Arial" panose="020B0604020202020204" pitchFamily="34" charset="0"/>
              <a:cs typeface="Arial" panose="020B0604020202020204" pitchFamily="34" charset="0"/>
            </a:endParaRPr>
          </a:p>
        </p:txBody>
      </p:sp>
      <p:sp>
        <p:nvSpPr>
          <p:cNvPr id="17" name="Rounded Rectangular Callout 16"/>
          <p:cNvSpPr/>
          <p:nvPr/>
        </p:nvSpPr>
        <p:spPr>
          <a:xfrm>
            <a:off x="825287" y="1876571"/>
            <a:ext cx="1800200" cy="626594"/>
          </a:xfrm>
          <a:prstGeom prst="wedgeRoundRectCallout">
            <a:avLst>
              <a:gd name="adj1" fmla="val -41771"/>
              <a:gd name="adj2" fmla="val 7960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After Logging onto ETS Select </a:t>
            </a:r>
            <a:r>
              <a:rPr lang="en-CA" sz="1200" b="1" dirty="0">
                <a:solidFill>
                  <a:schemeClr val="tx1"/>
                </a:solidFill>
                <a:latin typeface="Arial" panose="020B0604020202020204" pitchFamily="34" charset="0"/>
                <a:cs typeface="Arial" panose="020B0604020202020204" pitchFamily="34" charset="0"/>
              </a:rPr>
              <a:t>Encumbrance. </a:t>
            </a:r>
          </a:p>
        </p:txBody>
      </p:sp>
      <p:sp>
        <p:nvSpPr>
          <p:cNvPr id="22" name="Rounded Rectangular Callout 21"/>
          <p:cNvSpPr/>
          <p:nvPr/>
        </p:nvSpPr>
        <p:spPr>
          <a:xfrm>
            <a:off x="7008811" y="2012602"/>
            <a:ext cx="1552783" cy="720080"/>
          </a:xfrm>
          <a:prstGeom prst="wedgeRoundRectCallout">
            <a:avLst>
              <a:gd name="adj1" fmla="val -41673"/>
              <a:gd name="adj2" fmla="val -7718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3. Enter in </a:t>
            </a:r>
            <a:r>
              <a:rPr lang="en-CA" sz="1200" b="1" dirty="0">
                <a:solidFill>
                  <a:schemeClr val="tx1"/>
                </a:solidFill>
                <a:latin typeface="Arial" panose="020B0604020202020204" pitchFamily="34" charset="0"/>
                <a:cs typeface="Arial" panose="020B0604020202020204" pitchFamily="34" charset="0"/>
              </a:rPr>
              <a:t>ETS </a:t>
            </a:r>
            <a:r>
              <a:rPr lang="en-CA" sz="1200" dirty="0">
                <a:solidFill>
                  <a:schemeClr val="tx1"/>
                </a:solidFill>
                <a:latin typeface="Arial" panose="020B0604020202020204" pitchFamily="34" charset="0"/>
                <a:cs typeface="Arial" panose="020B0604020202020204" pitchFamily="34" charset="0"/>
              </a:rPr>
              <a:t>Request Number and Click </a:t>
            </a:r>
            <a:r>
              <a:rPr lang="en-CA" sz="1200" b="1" dirty="0">
                <a:solidFill>
                  <a:schemeClr val="tx1"/>
                </a:solidFill>
                <a:latin typeface="Arial" panose="020B0604020202020204" pitchFamily="34" charset="0"/>
                <a:cs typeface="Arial" panose="020B0604020202020204" pitchFamily="34" charset="0"/>
              </a:rPr>
              <a:t>Find.</a:t>
            </a:r>
            <a:endParaRPr lang="en-CA" sz="1200" dirty="0">
              <a:solidFill>
                <a:schemeClr val="tx1"/>
              </a:solidFill>
              <a:latin typeface="Arial" panose="020B0604020202020204" pitchFamily="34" charset="0"/>
              <a:cs typeface="Arial" panose="020B0604020202020204" pitchFamily="34" charset="0"/>
            </a:endParaRPr>
          </a:p>
        </p:txBody>
      </p:sp>
      <p:sp>
        <p:nvSpPr>
          <p:cNvPr id="23" name="Rounded Rectangular Callout 22"/>
          <p:cNvSpPr/>
          <p:nvPr/>
        </p:nvSpPr>
        <p:spPr>
          <a:xfrm>
            <a:off x="4980696" y="3492949"/>
            <a:ext cx="1368152" cy="521546"/>
          </a:xfrm>
          <a:prstGeom prst="wedgeRoundRectCallout">
            <a:avLst>
              <a:gd name="adj1" fmla="val 78813"/>
              <a:gd name="adj2" fmla="val -3829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4. Click on </a:t>
            </a:r>
            <a:r>
              <a:rPr lang="en-CA" sz="1200" b="1" dirty="0">
                <a:solidFill>
                  <a:schemeClr val="tx1"/>
                </a:solidFill>
                <a:latin typeface="Arial" panose="020B0604020202020204" pitchFamily="34" charset="0"/>
                <a:cs typeface="Arial" panose="020B0604020202020204" pitchFamily="34" charset="0"/>
              </a:rPr>
              <a:t>PDF</a:t>
            </a:r>
            <a:r>
              <a:rPr lang="en-CA" sz="1200" dirty="0">
                <a:solidFill>
                  <a:schemeClr val="tx1"/>
                </a:solidFill>
                <a:latin typeface="Arial" panose="020B0604020202020204" pitchFamily="34" charset="0"/>
                <a:cs typeface="Arial" panose="020B0604020202020204" pitchFamily="34" charset="0"/>
              </a:rPr>
              <a:t> link beside </a:t>
            </a:r>
            <a:r>
              <a:rPr lang="en-CA" sz="1200" i="1" dirty="0">
                <a:solidFill>
                  <a:schemeClr val="tx1"/>
                </a:solidFill>
                <a:latin typeface="Arial" panose="020B0604020202020204" pitchFamily="34" charset="0"/>
                <a:cs typeface="Arial" panose="020B0604020202020204" pitchFamily="34" charset="0"/>
              </a:rPr>
              <a:t>Final.</a:t>
            </a:r>
          </a:p>
        </p:txBody>
      </p:sp>
      <p:sp>
        <p:nvSpPr>
          <p:cNvPr id="27" name="Rounded Rectangle 26"/>
          <p:cNvSpPr/>
          <p:nvPr/>
        </p:nvSpPr>
        <p:spPr>
          <a:xfrm>
            <a:off x="5664772" y="4653815"/>
            <a:ext cx="2349107" cy="705863"/>
          </a:xfrm>
          <a:prstGeom prst="roundRect">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dirty="0">
                <a:solidFill>
                  <a:sysClr val="windowText" lastClr="000000"/>
                </a:solidFill>
                <a:latin typeface="Arial" panose="020B0604020202020204" pitchFamily="34" charset="0"/>
                <a:cs typeface="Arial" panose="020B0604020202020204" pitchFamily="34" charset="0"/>
              </a:rPr>
              <a:t>Final documents will also be available to view inside the ETS request screen.</a:t>
            </a:r>
          </a:p>
        </p:txBody>
      </p:sp>
      <p:sp>
        <p:nvSpPr>
          <p:cNvPr id="28" name="Rounded Rectangular Callout 27"/>
          <p:cNvSpPr/>
          <p:nvPr/>
        </p:nvSpPr>
        <p:spPr>
          <a:xfrm>
            <a:off x="825287" y="4334436"/>
            <a:ext cx="1631308" cy="541202"/>
          </a:xfrm>
          <a:prstGeom prst="wedgeRoundRectCallout">
            <a:avLst>
              <a:gd name="adj1" fmla="val -37568"/>
              <a:gd name="adj2" fmla="val -6575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on </a:t>
            </a:r>
            <a:r>
              <a:rPr lang="en-CA" sz="1200" b="1" dirty="0">
                <a:solidFill>
                  <a:schemeClr val="tx1"/>
                </a:solidFill>
                <a:latin typeface="Arial" panose="020B0604020202020204" pitchFamily="34" charset="0"/>
                <a:cs typeface="Arial" panose="020B0604020202020204" pitchFamily="34" charset="0"/>
              </a:rPr>
              <a:t>Work In Progress.</a:t>
            </a:r>
          </a:p>
        </p:txBody>
      </p:sp>
      <p:sp>
        <p:nvSpPr>
          <p:cNvPr id="2" name="Rectangle 1">
            <a:extLst>
              <a:ext uri="{FF2B5EF4-FFF2-40B4-BE49-F238E27FC236}">
                <a16:creationId xmlns:a16="http://schemas.microsoft.com/office/drawing/2014/main" id="{DC79CD1C-834B-4BF0-A950-EB6266648B8B}"/>
              </a:ext>
            </a:extLst>
          </p:cNvPr>
          <p:cNvSpPr/>
          <p:nvPr/>
        </p:nvSpPr>
        <p:spPr>
          <a:xfrm>
            <a:off x="7576726" y="6507663"/>
            <a:ext cx="1183337" cy="276999"/>
          </a:xfrm>
          <a:prstGeom prst="rect">
            <a:avLst/>
          </a:prstGeom>
        </p:spPr>
        <p:txBody>
          <a:bodyPr wrap="none">
            <a:spAutoFit/>
          </a:bodyPr>
          <a:lstStyle/>
          <a:p>
            <a:pPr lvl="0"/>
            <a:r>
              <a:rPr lang="en-CA" sz="1200" dirty="0">
                <a:solidFill>
                  <a:prstClr val="black"/>
                </a:solidFill>
              </a:rPr>
              <a:t>Page 33 of 36 </a:t>
            </a:r>
          </a:p>
        </p:txBody>
      </p:sp>
    </p:spTree>
    <p:extLst>
      <p:ext uri="{BB962C8B-B14F-4D97-AF65-F5344CB8AC3E}">
        <p14:creationId xmlns:p14="http://schemas.microsoft.com/office/powerpoint/2010/main" val="2736415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F25885-602F-4DF3-918F-0C7AC3F7C13C}"/>
              </a:ext>
            </a:extLst>
          </p:cNvPr>
          <p:cNvPicPr>
            <a:picLocks noChangeAspect="1"/>
          </p:cNvPicPr>
          <p:nvPr/>
        </p:nvPicPr>
        <p:blipFill>
          <a:blip r:embed="rId2"/>
          <a:stretch>
            <a:fillRect/>
          </a:stretch>
        </p:blipFill>
        <p:spPr>
          <a:xfrm>
            <a:off x="4301289" y="1778199"/>
            <a:ext cx="4550392" cy="3661595"/>
          </a:xfrm>
          <a:prstGeom prst="rect">
            <a:avLst/>
          </a:prstGeom>
        </p:spPr>
      </p:pic>
      <p:pic>
        <p:nvPicPr>
          <p:cNvPr id="4" name="Picture 3">
            <a:extLst>
              <a:ext uri="{FF2B5EF4-FFF2-40B4-BE49-F238E27FC236}">
                <a16:creationId xmlns:a16="http://schemas.microsoft.com/office/drawing/2014/main" id="{046A48C7-49CA-46DD-9A3B-A95C32A3C594}"/>
              </a:ext>
            </a:extLst>
          </p:cNvPr>
          <p:cNvPicPr>
            <a:picLocks noChangeAspect="1"/>
          </p:cNvPicPr>
          <p:nvPr/>
        </p:nvPicPr>
        <p:blipFill>
          <a:blip r:embed="rId3"/>
          <a:stretch>
            <a:fillRect/>
          </a:stretch>
        </p:blipFill>
        <p:spPr>
          <a:xfrm>
            <a:off x="423342" y="1449387"/>
            <a:ext cx="3572594" cy="4113221"/>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5048" y="781309"/>
            <a:ext cx="8568952" cy="338554"/>
          </a:xfrm>
          <a:prstGeom prst="rect">
            <a:avLst/>
          </a:prstGeom>
          <a:noFill/>
        </p:spPr>
        <p:txBody>
          <a:bodyPr wrap="square" rtlCol="0">
            <a:spAutoFit/>
          </a:bodyPr>
          <a:lstStyle/>
          <a:p>
            <a:pPr algn="r"/>
            <a:r>
              <a:rPr lang="en-CA" sz="1600" b="1" dirty="0">
                <a:solidFill>
                  <a:srgbClr val="0070C0"/>
                </a:solidFill>
                <a:latin typeface="Arial" panose="020B0604020202020204" pitchFamily="34" charset="0"/>
                <a:cs typeface="Arial" panose="020B0604020202020204" pitchFamily="34" charset="0"/>
              </a:rPr>
              <a:t>Retrieving Final Documents Continued</a:t>
            </a:r>
          </a:p>
        </p:txBody>
      </p:sp>
      <p:pic>
        <p:nvPicPr>
          <p:cNvPr id="11" name="Picture 10"/>
          <p:cNvPicPr>
            <a:picLocks noChangeAspect="1"/>
          </p:cNvPicPr>
          <p:nvPr/>
        </p:nvPicPr>
        <p:blipFill>
          <a:blip r:embed="rId5"/>
          <a:stretch>
            <a:fillRect/>
          </a:stretch>
        </p:blipFill>
        <p:spPr>
          <a:xfrm>
            <a:off x="298937" y="5696605"/>
            <a:ext cx="640135" cy="621846"/>
          </a:xfrm>
          <a:prstGeom prst="rect">
            <a:avLst/>
          </a:prstGeom>
        </p:spPr>
      </p:pic>
      <p:sp>
        <p:nvSpPr>
          <p:cNvPr id="12" name="Rectangle 11"/>
          <p:cNvSpPr/>
          <p:nvPr/>
        </p:nvSpPr>
        <p:spPr>
          <a:xfrm>
            <a:off x="1043608" y="2132856"/>
            <a:ext cx="1229824"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rPr>
              <a:t>Sample</a:t>
            </a:r>
          </a:p>
        </p:txBody>
      </p:sp>
      <p:sp>
        <p:nvSpPr>
          <p:cNvPr id="14" name="Rectangle 13"/>
          <p:cNvSpPr/>
          <p:nvPr/>
        </p:nvSpPr>
        <p:spPr>
          <a:xfrm>
            <a:off x="6084168" y="1318542"/>
            <a:ext cx="1229824"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rPr>
              <a:t>Sample</a:t>
            </a:r>
          </a:p>
        </p:txBody>
      </p:sp>
      <p:sp>
        <p:nvSpPr>
          <p:cNvPr id="13" name="TextBox 12"/>
          <p:cNvSpPr txBox="1"/>
          <p:nvPr/>
        </p:nvSpPr>
        <p:spPr>
          <a:xfrm>
            <a:off x="971599" y="5696605"/>
            <a:ext cx="7715201" cy="646331"/>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documents returned will include a Registration Advice Letter and a registered copy of the encumbrance form that was submitted. Please print these documents for your records as they will be removed from ETS after 90 days.</a:t>
            </a:r>
          </a:p>
        </p:txBody>
      </p:sp>
      <p:sp>
        <p:nvSpPr>
          <p:cNvPr id="2" name="Rectangle 1">
            <a:extLst>
              <a:ext uri="{FF2B5EF4-FFF2-40B4-BE49-F238E27FC236}">
                <a16:creationId xmlns:a16="http://schemas.microsoft.com/office/drawing/2014/main" id="{0582D6D3-45D1-47B4-B17A-07DFC26CCF2A}"/>
              </a:ext>
            </a:extLst>
          </p:cNvPr>
          <p:cNvSpPr/>
          <p:nvPr/>
        </p:nvSpPr>
        <p:spPr>
          <a:xfrm>
            <a:off x="7668344" y="6507663"/>
            <a:ext cx="1183337" cy="276999"/>
          </a:xfrm>
          <a:prstGeom prst="rect">
            <a:avLst/>
          </a:prstGeom>
        </p:spPr>
        <p:txBody>
          <a:bodyPr wrap="none">
            <a:spAutoFit/>
          </a:bodyPr>
          <a:lstStyle/>
          <a:p>
            <a:pPr lvl="0"/>
            <a:r>
              <a:rPr lang="en-CA" sz="1200" dirty="0">
                <a:solidFill>
                  <a:prstClr val="black"/>
                </a:solidFill>
              </a:rPr>
              <a:t>Page 34 of 36 </a:t>
            </a:r>
          </a:p>
        </p:txBody>
      </p:sp>
    </p:spTree>
    <p:extLst>
      <p:ext uri="{BB962C8B-B14F-4D97-AF65-F5344CB8AC3E}">
        <p14:creationId xmlns:p14="http://schemas.microsoft.com/office/powerpoint/2010/main" val="2293648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EFE9D69-C983-4AFF-9AF7-84A1F1BB9E89}"/>
              </a:ext>
            </a:extLst>
          </p:cNvPr>
          <p:cNvGrpSpPr/>
          <p:nvPr/>
        </p:nvGrpSpPr>
        <p:grpSpPr>
          <a:xfrm>
            <a:off x="179512" y="-68284"/>
            <a:ext cx="8964488" cy="923330"/>
            <a:chOff x="179512" y="4026424"/>
            <a:chExt cx="8964488" cy="923330"/>
          </a:xfrm>
        </p:grpSpPr>
        <p:grpSp>
          <p:nvGrpSpPr>
            <p:cNvPr id="5" name="Group 4">
              <a:extLst>
                <a:ext uri="{FF2B5EF4-FFF2-40B4-BE49-F238E27FC236}">
                  <a16:creationId xmlns:a16="http://schemas.microsoft.com/office/drawing/2014/main" id="{4E19DA64-ED7C-4E22-8F2A-F853680027CD}"/>
                </a:ext>
              </a:extLst>
            </p:cNvPr>
            <p:cNvGrpSpPr/>
            <p:nvPr userDrawn="1"/>
          </p:nvGrpSpPr>
          <p:grpSpPr>
            <a:xfrm>
              <a:off x="179512" y="4094164"/>
              <a:ext cx="8964488" cy="787850"/>
              <a:chOff x="390128" y="3908965"/>
              <a:chExt cx="8638456" cy="787850"/>
            </a:xfrm>
          </p:grpSpPr>
          <p:pic>
            <p:nvPicPr>
              <p:cNvPr id="7" name="Picture 2">
                <a:extLst>
                  <a:ext uri="{FF2B5EF4-FFF2-40B4-BE49-F238E27FC236}">
                    <a16:creationId xmlns:a16="http://schemas.microsoft.com/office/drawing/2014/main" id="{98FCDEE9-A112-40CC-86AA-C01ADAD229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BA713081-FEC8-4B1F-88C6-DCAE326992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6" name="TextBox 5">
              <a:extLst>
                <a:ext uri="{FF2B5EF4-FFF2-40B4-BE49-F238E27FC236}">
                  <a16:creationId xmlns:a16="http://schemas.microsoft.com/office/drawing/2014/main" id="{99991ECE-3CB1-41FE-AADB-FAB0DCDFDFA0}"/>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pic>
        <p:nvPicPr>
          <p:cNvPr id="9" name="Picture 3" descr="C:\Users\kerry-lynne.kryvench\AppData\Local\Microsoft\Windows\Temporary Internet Files\Content.Outlook\YN94S36N\banner_bottom (2).png">
            <a:extLst>
              <a:ext uri="{FF2B5EF4-FFF2-40B4-BE49-F238E27FC236}">
                <a16:creationId xmlns:a16="http://schemas.microsoft.com/office/drawing/2014/main" id="{FB20BDC3-7FDC-4F79-BF44-58E770E15B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99E6E94-ED56-46D4-8A59-7B51946E7CA8}"/>
              </a:ext>
            </a:extLst>
          </p:cNvPr>
          <p:cNvSpPr/>
          <p:nvPr/>
        </p:nvSpPr>
        <p:spPr>
          <a:xfrm>
            <a:off x="683569" y="2136339"/>
            <a:ext cx="8095358" cy="2246769"/>
          </a:xfrm>
          <a:prstGeom prst="rect">
            <a:avLst/>
          </a:prstGeom>
        </p:spPr>
        <p:txBody>
          <a:bodyPr wrap="square">
            <a:spAutoFit/>
          </a:bodyPr>
          <a:lstStyle/>
          <a:p>
            <a:pPr algn="ctr"/>
            <a:r>
              <a:rPr lang="en-US" sz="3200" b="1" dirty="0"/>
              <a:t>Resources</a:t>
            </a:r>
          </a:p>
          <a:p>
            <a:pPr algn="ctr"/>
            <a:endParaRPr lang="en-US" dirty="0"/>
          </a:p>
          <a:p>
            <a:r>
              <a:rPr lang="en-US" dirty="0">
                <a:hlinkClick r:id="rId5"/>
              </a:rPr>
              <a:t>ETS Support and Online Learning </a:t>
            </a:r>
            <a:r>
              <a:rPr lang="en-US" dirty="0"/>
              <a:t>provides access to relevant guides, course and other information</a:t>
            </a:r>
          </a:p>
          <a:p>
            <a:endParaRPr lang="en-US" dirty="0"/>
          </a:p>
          <a:p>
            <a:r>
              <a:rPr lang="en-US" dirty="0"/>
              <a:t>If you have questions, please contact </a:t>
            </a:r>
            <a:r>
              <a:rPr lang="en-US" dirty="0">
                <a:hlinkClick r:id="rId6"/>
              </a:rPr>
              <a:t>Transfers.Energy@gov.ab.ca</a:t>
            </a:r>
            <a:r>
              <a:rPr lang="en-US" dirty="0"/>
              <a:t> or the Transfer Helpdesk at (780)644-2300</a:t>
            </a:r>
          </a:p>
        </p:txBody>
      </p:sp>
      <p:sp>
        <p:nvSpPr>
          <p:cNvPr id="11" name="Rectangle 10">
            <a:extLst>
              <a:ext uri="{FF2B5EF4-FFF2-40B4-BE49-F238E27FC236}">
                <a16:creationId xmlns:a16="http://schemas.microsoft.com/office/drawing/2014/main" id="{18D37D5C-948B-4F0F-9B03-13FA9B62B987}"/>
              </a:ext>
            </a:extLst>
          </p:cNvPr>
          <p:cNvSpPr/>
          <p:nvPr/>
        </p:nvSpPr>
        <p:spPr>
          <a:xfrm>
            <a:off x="7680549" y="6502067"/>
            <a:ext cx="1183337" cy="276999"/>
          </a:xfrm>
          <a:prstGeom prst="rect">
            <a:avLst/>
          </a:prstGeom>
        </p:spPr>
        <p:txBody>
          <a:bodyPr wrap="none">
            <a:spAutoFit/>
          </a:bodyPr>
          <a:lstStyle/>
          <a:p>
            <a:pPr lvl="0"/>
            <a:r>
              <a:rPr lang="en-CA" sz="1200" dirty="0">
                <a:solidFill>
                  <a:prstClr val="black"/>
                </a:solidFill>
              </a:rPr>
              <a:t>Page 35 of 36 </a:t>
            </a:r>
          </a:p>
        </p:txBody>
      </p:sp>
    </p:spTree>
    <p:extLst>
      <p:ext uri="{BB962C8B-B14F-4D97-AF65-F5344CB8AC3E}">
        <p14:creationId xmlns:p14="http://schemas.microsoft.com/office/powerpoint/2010/main" val="1242472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5"/>
          <p:cNvSpPr txBox="1">
            <a:spLocks noChangeArrowheads="1"/>
          </p:cNvSpPr>
          <p:nvPr/>
        </p:nvSpPr>
        <p:spPr bwMode="auto">
          <a:xfrm>
            <a:off x="272727" y="1233282"/>
            <a:ext cx="5857875" cy="247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algn="ctr" fontAlgn="base">
              <a:spcBef>
                <a:spcPct val="0"/>
              </a:spcBef>
              <a:spcAft>
                <a:spcPct val="0"/>
              </a:spcAft>
            </a:pPr>
            <a:r>
              <a:rPr kumimoji="0" lang="en-US" sz="1800" b="1" i="0" u="none" strike="noStrike" cap="none" normalizeH="0" baseline="0" dirty="0">
                <a:ln>
                  <a:noFill/>
                </a:ln>
                <a:solidFill>
                  <a:srgbClr val="2160AD"/>
                </a:solidFill>
                <a:effectLst/>
                <a:latin typeface="Arial" pitchFamily="34" charset="0"/>
                <a:cs typeface="Arial" pitchFamily="34" charset="0"/>
              </a:rPr>
              <a:t>You have completed the </a:t>
            </a:r>
            <a:r>
              <a:rPr lang="en-US" b="1" dirty="0">
                <a:solidFill>
                  <a:srgbClr val="2160AD"/>
                </a:solidFill>
                <a:latin typeface="Arial" pitchFamily="34" charset="0"/>
                <a:cs typeface="Arial" pitchFamily="34" charset="0"/>
              </a:rPr>
              <a:t>ETS – Encumbrance</a:t>
            </a:r>
          </a:p>
          <a:p>
            <a:pPr algn="ctr" fontAlgn="base">
              <a:spcBef>
                <a:spcPct val="0"/>
              </a:spcBef>
              <a:spcAft>
                <a:spcPct val="0"/>
              </a:spcAft>
            </a:pPr>
            <a:endParaRPr lang="en-US" b="1" dirty="0">
              <a:solidFill>
                <a:srgbClr val="2160AD"/>
              </a:solidFill>
              <a:latin typeface="Arial" pitchFamily="34" charset="0"/>
              <a:cs typeface="Arial" pitchFamily="34" charset="0"/>
            </a:endParaRPr>
          </a:p>
          <a:p>
            <a:pPr algn="ctr" fontAlgn="base">
              <a:spcBef>
                <a:spcPct val="0"/>
              </a:spcBef>
              <a:spcAft>
                <a:spcPct val="0"/>
              </a:spcAft>
            </a:pPr>
            <a:r>
              <a:rPr lang="en-US" b="1" dirty="0">
                <a:solidFill>
                  <a:srgbClr val="2160AD"/>
                </a:solidFill>
                <a:latin typeface="Arial" pitchFamily="34" charset="0"/>
                <a:cs typeface="Arial" pitchFamily="34" charset="0"/>
              </a:rPr>
              <a:t>Registration of Builders’ Lien, Certificate of Lis </a:t>
            </a:r>
            <a:r>
              <a:rPr lang="en-US" b="1" dirty="0" err="1">
                <a:solidFill>
                  <a:srgbClr val="2160AD"/>
                </a:solidFill>
                <a:latin typeface="Arial" pitchFamily="34" charset="0"/>
                <a:cs typeface="Arial" pitchFamily="34" charset="0"/>
              </a:rPr>
              <a:t>Pendens</a:t>
            </a:r>
            <a:r>
              <a:rPr lang="en-US" b="1" dirty="0">
                <a:solidFill>
                  <a:srgbClr val="2160AD"/>
                </a:solidFill>
                <a:latin typeface="Arial" pitchFamily="34" charset="0"/>
                <a:cs typeface="Arial" pitchFamily="34" charset="0"/>
              </a:rPr>
              <a:t> and Discharge of Builders’ Lien (Full or Partial)</a:t>
            </a:r>
          </a:p>
          <a:p>
            <a:pPr algn="ctr" fontAlgn="base">
              <a:spcBef>
                <a:spcPct val="0"/>
              </a:spcBef>
              <a:spcAft>
                <a:spcPct val="0"/>
              </a:spcAft>
            </a:pPr>
            <a:endParaRPr lang="en-US" dirty="0">
              <a:solidFill>
                <a:srgbClr val="2160AD"/>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Online Training Course</a:t>
            </a:r>
            <a:endParaRPr kumimoji="0" lang="en-US" sz="1800" b="0" i="0" u="none" strike="noStrike" cap="none" normalizeH="0" baseline="0" dirty="0">
              <a:ln>
                <a:noFill/>
              </a:ln>
              <a:solidFill>
                <a:srgbClr val="2160AD"/>
              </a:solidFill>
              <a:effectLst/>
              <a:latin typeface="Arial" pitchFamily="34" charset="0"/>
              <a:cs typeface="Arial"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504" y="2153543"/>
            <a:ext cx="3096344" cy="387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3"/>
          <p:cNvSpPr txBox="1">
            <a:spLocks noChangeArrowheads="1"/>
          </p:cNvSpPr>
          <p:nvPr/>
        </p:nvSpPr>
        <p:spPr bwMode="auto">
          <a:xfrm>
            <a:off x="475928" y="4373488"/>
            <a:ext cx="5451475"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70C0"/>
                </a:solidFill>
                <a:effectLst/>
                <a:latin typeface="Arial" pitchFamily="34" charset="0"/>
                <a:cs typeface="Arial" pitchFamily="34" charset="0"/>
              </a:rPr>
              <a:t>If you have any comments or questions on this training course,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70C0"/>
                </a:solidFill>
                <a:effectLst/>
                <a:latin typeface="Arial" pitchFamily="34" charset="0"/>
                <a:cs typeface="Arial" pitchFamily="34" charset="0"/>
              </a:rPr>
              <a:t>please forward them to the following email address:</a:t>
            </a:r>
          </a:p>
        </p:txBody>
      </p:sp>
      <p:sp>
        <p:nvSpPr>
          <p:cNvPr id="14" name="Text Box 4"/>
          <p:cNvSpPr txBox="1">
            <a:spLocks noChangeArrowheads="1"/>
          </p:cNvSpPr>
          <p:nvPr/>
        </p:nvSpPr>
        <p:spPr bwMode="auto">
          <a:xfrm>
            <a:off x="1628056" y="5103738"/>
            <a:ext cx="3097480"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2">
                    <a:lumMod val="75000"/>
                  </a:schemeClr>
                </a:solidFill>
                <a:effectLst/>
                <a:latin typeface="Arial" pitchFamily="34" charset="0"/>
                <a:cs typeface="Arial" pitchFamily="34" charset="0"/>
              </a:rPr>
              <a:t>Transfers.Energy@gov.ab.ca</a:t>
            </a:r>
            <a:endParaRPr kumimoji="0" lang="en-US" sz="1800" b="1" i="0" u="none" strike="noStrike" cap="none" normalizeH="0" baseline="0" dirty="0">
              <a:ln>
                <a:noFill/>
              </a:ln>
              <a:solidFill>
                <a:schemeClr val="tx2">
                  <a:lumMod val="75000"/>
                </a:schemeClr>
              </a:solidFill>
              <a:effectLst/>
              <a:latin typeface="Arial" pitchFamily="34" charset="0"/>
              <a:cs typeface="Arial" pitchFamily="34" charset="0"/>
            </a:endParaRPr>
          </a:p>
        </p:txBody>
      </p:sp>
      <p:grpSp>
        <p:nvGrpSpPr>
          <p:cNvPr id="8" name="Group 7">
            <a:extLst>
              <a:ext uri="{FF2B5EF4-FFF2-40B4-BE49-F238E27FC236}">
                <a16:creationId xmlns:a16="http://schemas.microsoft.com/office/drawing/2014/main" id="{F41DECE1-276F-43B9-8DCA-7044BD6A5165}"/>
              </a:ext>
            </a:extLst>
          </p:cNvPr>
          <p:cNvGrpSpPr/>
          <p:nvPr/>
        </p:nvGrpSpPr>
        <p:grpSpPr>
          <a:xfrm>
            <a:off x="179512" y="-68284"/>
            <a:ext cx="8964488" cy="923330"/>
            <a:chOff x="179512" y="4026424"/>
            <a:chExt cx="8964488" cy="923330"/>
          </a:xfrm>
        </p:grpSpPr>
        <p:grpSp>
          <p:nvGrpSpPr>
            <p:cNvPr id="9" name="Group 8">
              <a:extLst>
                <a:ext uri="{FF2B5EF4-FFF2-40B4-BE49-F238E27FC236}">
                  <a16:creationId xmlns:a16="http://schemas.microsoft.com/office/drawing/2014/main" id="{95499643-9067-4E04-8A16-880D8DDD0A96}"/>
                </a:ext>
              </a:extLst>
            </p:cNvPr>
            <p:cNvGrpSpPr/>
            <p:nvPr userDrawn="1"/>
          </p:nvGrpSpPr>
          <p:grpSpPr>
            <a:xfrm>
              <a:off x="179512" y="4094164"/>
              <a:ext cx="8964488" cy="787850"/>
              <a:chOff x="390128" y="3908965"/>
              <a:chExt cx="8638456" cy="787850"/>
            </a:xfrm>
          </p:grpSpPr>
          <p:pic>
            <p:nvPicPr>
              <p:cNvPr id="15" name="Picture 2">
                <a:extLst>
                  <a:ext uri="{FF2B5EF4-FFF2-40B4-BE49-F238E27FC236}">
                    <a16:creationId xmlns:a16="http://schemas.microsoft.com/office/drawing/2014/main" id="{46A3CED7-5FC7-4F93-9F47-16DA893245C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extLst>
                  <a:ext uri="{FF2B5EF4-FFF2-40B4-BE49-F238E27FC236}">
                    <a16:creationId xmlns:a16="http://schemas.microsoft.com/office/drawing/2014/main" id="{197D5B79-A58E-4BF3-803D-82DEC21F98A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0" name="TextBox 9">
              <a:extLst>
                <a:ext uri="{FF2B5EF4-FFF2-40B4-BE49-F238E27FC236}">
                  <a16:creationId xmlns:a16="http://schemas.microsoft.com/office/drawing/2014/main" id="{703A3419-0117-49B6-AA30-61C27ED9F3CC}"/>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
        <p:nvSpPr>
          <p:cNvPr id="2" name="Rectangle 1">
            <a:extLst>
              <a:ext uri="{FF2B5EF4-FFF2-40B4-BE49-F238E27FC236}">
                <a16:creationId xmlns:a16="http://schemas.microsoft.com/office/drawing/2014/main" id="{7C9FA6EE-18E8-4EE0-94FA-22B4FD572537}"/>
              </a:ext>
            </a:extLst>
          </p:cNvPr>
          <p:cNvSpPr/>
          <p:nvPr/>
        </p:nvSpPr>
        <p:spPr>
          <a:xfrm>
            <a:off x="7658470" y="6518279"/>
            <a:ext cx="1183337" cy="276999"/>
          </a:xfrm>
          <a:prstGeom prst="rect">
            <a:avLst/>
          </a:prstGeom>
        </p:spPr>
        <p:txBody>
          <a:bodyPr wrap="none">
            <a:spAutoFit/>
          </a:bodyPr>
          <a:lstStyle/>
          <a:p>
            <a:pPr lvl="0"/>
            <a:r>
              <a:rPr lang="en-CA" sz="1200" dirty="0">
                <a:solidFill>
                  <a:prstClr val="black"/>
                </a:solidFill>
              </a:rPr>
              <a:t>Page 36 of 36 </a:t>
            </a:r>
          </a:p>
        </p:txBody>
      </p:sp>
    </p:spTree>
    <p:extLst>
      <p:ext uri="{BB962C8B-B14F-4D97-AF65-F5344CB8AC3E}">
        <p14:creationId xmlns:p14="http://schemas.microsoft.com/office/powerpoint/2010/main" val="4268816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6122" y="1050339"/>
            <a:ext cx="3883938" cy="1501850"/>
          </a:xfrm>
          <a:prstGeom prst="rect">
            <a:avLst/>
          </a:prstGeom>
        </p:spPr>
      </p:pic>
      <p:pic>
        <p:nvPicPr>
          <p:cNvPr id="6" name="Picture 5">
            <a:extLst>
              <a:ext uri="{FF2B5EF4-FFF2-40B4-BE49-F238E27FC236}">
                <a16:creationId xmlns:a16="http://schemas.microsoft.com/office/drawing/2014/main" id="{8BFA2266-06FB-48C7-A189-AEC4348C9D8F}"/>
              </a:ext>
            </a:extLst>
          </p:cNvPr>
          <p:cNvPicPr>
            <a:picLocks noChangeAspect="1"/>
          </p:cNvPicPr>
          <p:nvPr/>
        </p:nvPicPr>
        <p:blipFill>
          <a:blip r:embed="rId3"/>
          <a:stretch>
            <a:fillRect/>
          </a:stretch>
        </p:blipFill>
        <p:spPr>
          <a:xfrm>
            <a:off x="458622" y="2556102"/>
            <a:ext cx="1906498" cy="3812995"/>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5468" y="792482"/>
            <a:ext cx="8640960"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PROMPT PAYMENT AND CONSTRUCTION LIEN (PPCL)</a:t>
            </a:r>
          </a:p>
        </p:txBody>
      </p:sp>
      <p:sp>
        <p:nvSpPr>
          <p:cNvPr id="7" name="Rounded Rectangular Callout 6"/>
          <p:cNvSpPr/>
          <p:nvPr/>
        </p:nvSpPr>
        <p:spPr>
          <a:xfrm>
            <a:off x="4139633" y="1457787"/>
            <a:ext cx="2304256" cy="496786"/>
          </a:xfrm>
          <a:prstGeom prst="wedgeRoundRectCallout">
            <a:avLst>
              <a:gd name="adj1" fmla="val -69158"/>
              <a:gd name="adj2" fmla="val 31214"/>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Login to ETS with your user name and password.</a:t>
            </a:r>
          </a:p>
        </p:txBody>
      </p:sp>
      <p:sp>
        <p:nvSpPr>
          <p:cNvPr id="9" name="Rounded Rectangular Callout 8"/>
          <p:cNvSpPr/>
          <p:nvPr/>
        </p:nvSpPr>
        <p:spPr>
          <a:xfrm>
            <a:off x="1224372" y="3171376"/>
            <a:ext cx="1391799" cy="409243"/>
          </a:xfrm>
          <a:prstGeom prst="wedgeRoundRectCallout">
            <a:avLst>
              <a:gd name="adj1" fmla="val -52483"/>
              <a:gd name="adj2" fmla="val 11303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2.Click on </a:t>
            </a:r>
            <a:r>
              <a:rPr lang="en-CA" sz="1200" b="1" dirty="0">
                <a:solidFill>
                  <a:schemeClr val="tx1"/>
                </a:solidFill>
                <a:latin typeface="Arial" panose="020B0604020202020204" pitchFamily="34" charset="0"/>
                <a:cs typeface="Arial" panose="020B0604020202020204" pitchFamily="34" charset="0"/>
              </a:rPr>
              <a:t>Encumbrance.</a:t>
            </a:r>
            <a:endParaRPr lang="en-CA" sz="1200" dirty="0">
              <a:solidFill>
                <a:schemeClr val="tx1"/>
              </a:solidFill>
              <a:latin typeface="Arial" panose="020B0604020202020204" pitchFamily="34" charset="0"/>
              <a:cs typeface="Arial" panose="020B0604020202020204" pitchFamily="34" charset="0"/>
            </a:endParaRPr>
          </a:p>
        </p:txBody>
      </p:sp>
      <p:sp>
        <p:nvSpPr>
          <p:cNvPr id="11" name="Rounded Rectangular Callout 10"/>
          <p:cNvSpPr/>
          <p:nvPr/>
        </p:nvSpPr>
        <p:spPr>
          <a:xfrm>
            <a:off x="768262" y="4542810"/>
            <a:ext cx="1656184" cy="432048"/>
          </a:xfrm>
          <a:prstGeom prst="wedgeRoundRectCallout">
            <a:avLst>
              <a:gd name="adj1" fmla="val -26316"/>
              <a:gd name="adj2" fmla="val -15306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3. Click on </a:t>
            </a:r>
            <a:r>
              <a:rPr lang="en-CA" sz="1200" b="1" dirty="0">
                <a:solidFill>
                  <a:schemeClr val="tx1"/>
                </a:solidFill>
                <a:latin typeface="Arial" panose="020B0604020202020204" pitchFamily="34" charset="0"/>
                <a:cs typeface="Arial" panose="020B0604020202020204" pitchFamily="34" charset="0"/>
              </a:rPr>
              <a:t>PPCL</a:t>
            </a:r>
          </a:p>
        </p:txBody>
      </p:sp>
      <p:sp>
        <p:nvSpPr>
          <p:cNvPr id="12" name="Right Arrow 11"/>
          <p:cNvSpPr/>
          <p:nvPr/>
        </p:nvSpPr>
        <p:spPr>
          <a:xfrm>
            <a:off x="2559779" y="3919668"/>
            <a:ext cx="1137028" cy="21602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B1AAB2D5-69B4-47F2-A2B4-CFA650803CEF}"/>
              </a:ext>
            </a:extLst>
          </p:cNvPr>
          <p:cNvSpPr/>
          <p:nvPr/>
        </p:nvSpPr>
        <p:spPr>
          <a:xfrm>
            <a:off x="7340883" y="6461582"/>
            <a:ext cx="1098378" cy="276999"/>
          </a:xfrm>
          <a:prstGeom prst="rect">
            <a:avLst/>
          </a:prstGeom>
        </p:spPr>
        <p:txBody>
          <a:bodyPr wrap="none">
            <a:spAutoFit/>
          </a:bodyPr>
          <a:lstStyle/>
          <a:p>
            <a:r>
              <a:rPr lang="en-CA" sz="1200" dirty="0"/>
              <a:t>Page 4 of 36 </a:t>
            </a:r>
          </a:p>
        </p:txBody>
      </p:sp>
      <p:pic>
        <p:nvPicPr>
          <p:cNvPr id="14" name="Picture 13">
            <a:extLst>
              <a:ext uri="{FF2B5EF4-FFF2-40B4-BE49-F238E27FC236}">
                <a16:creationId xmlns:a16="http://schemas.microsoft.com/office/drawing/2014/main" id="{06BE9CA0-FE63-4BEA-9768-A27D4AE6383B}"/>
              </a:ext>
            </a:extLst>
          </p:cNvPr>
          <p:cNvPicPr>
            <a:picLocks noChangeAspect="1"/>
          </p:cNvPicPr>
          <p:nvPr/>
        </p:nvPicPr>
        <p:blipFill>
          <a:blip r:embed="rId5"/>
          <a:stretch>
            <a:fillRect/>
          </a:stretch>
        </p:blipFill>
        <p:spPr>
          <a:xfrm>
            <a:off x="3696806" y="2035642"/>
            <a:ext cx="5341071" cy="4398685"/>
          </a:xfrm>
          <a:prstGeom prst="rect">
            <a:avLst/>
          </a:prstGeom>
        </p:spPr>
      </p:pic>
    </p:spTree>
    <p:extLst>
      <p:ext uri="{BB962C8B-B14F-4D97-AF65-F5344CB8AC3E}">
        <p14:creationId xmlns:p14="http://schemas.microsoft.com/office/powerpoint/2010/main" val="4000953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D679F8-3D35-4321-B068-8B606BFF5FF2}"/>
              </a:ext>
            </a:extLst>
          </p:cNvPr>
          <p:cNvPicPr>
            <a:picLocks noChangeAspect="1"/>
          </p:cNvPicPr>
          <p:nvPr/>
        </p:nvPicPr>
        <p:blipFill>
          <a:blip r:embed="rId2"/>
          <a:stretch>
            <a:fillRect/>
          </a:stretch>
        </p:blipFill>
        <p:spPr>
          <a:xfrm>
            <a:off x="729143" y="1681381"/>
            <a:ext cx="7685714" cy="3495238"/>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8660" y="828098"/>
            <a:ext cx="8975340"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Contact Information </a:t>
            </a:r>
          </a:p>
        </p:txBody>
      </p:sp>
      <p:sp>
        <p:nvSpPr>
          <p:cNvPr id="7" name="Rounded Rectangular Callout 6"/>
          <p:cNvSpPr/>
          <p:nvPr/>
        </p:nvSpPr>
        <p:spPr>
          <a:xfrm>
            <a:off x="4572000" y="3223754"/>
            <a:ext cx="2160240" cy="604972"/>
          </a:xfrm>
          <a:prstGeom prst="wedgeRoundRectCallout">
            <a:avLst>
              <a:gd name="adj1" fmla="val 108436"/>
              <a:gd name="adj2" fmla="val -3537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latin typeface="Arial" panose="020B0604020202020204" pitchFamily="34" charset="0"/>
                <a:cs typeface="Arial" panose="020B0604020202020204" pitchFamily="34" charset="0"/>
              </a:rPr>
              <a:t>1. Select </a:t>
            </a:r>
            <a:r>
              <a:rPr lang="en-US" sz="1200" b="1" dirty="0">
                <a:solidFill>
                  <a:sysClr val="windowText" lastClr="000000"/>
                </a:solidFill>
                <a:latin typeface="Arial" panose="020B0604020202020204" pitchFamily="34" charset="0"/>
                <a:cs typeface="Arial" panose="020B0604020202020204" pitchFamily="34" charset="0"/>
              </a:rPr>
              <a:t>Company Name </a:t>
            </a:r>
            <a:r>
              <a:rPr lang="en-US" sz="1200" dirty="0">
                <a:solidFill>
                  <a:sysClr val="windowText" lastClr="000000"/>
                </a:solidFill>
                <a:latin typeface="Arial" panose="020B0604020202020204" pitchFamily="34" charset="0"/>
                <a:cs typeface="Arial" panose="020B0604020202020204" pitchFamily="34" charset="0"/>
              </a:rPr>
              <a:t>from drop down menu.</a:t>
            </a:r>
          </a:p>
        </p:txBody>
      </p:sp>
      <p:sp>
        <p:nvSpPr>
          <p:cNvPr id="12" name="Rounded Rectangular Callout 11"/>
          <p:cNvSpPr/>
          <p:nvPr/>
        </p:nvSpPr>
        <p:spPr>
          <a:xfrm>
            <a:off x="4211960" y="3964104"/>
            <a:ext cx="2304256" cy="780592"/>
          </a:xfrm>
          <a:prstGeom prst="wedgeRoundRectCallout">
            <a:avLst>
              <a:gd name="adj1" fmla="val 109536"/>
              <a:gd name="adj2" fmla="val -3869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latin typeface="Arial" panose="020B0604020202020204" pitchFamily="34" charset="0"/>
                <a:cs typeface="Arial" panose="020B0604020202020204" pitchFamily="34" charset="0"/>
              </a:rPr>
              <a:t>2. Select </a:t>
            </a:r>
            <a:r>
              <a:rPr lang="en-US" sz="1200" b="1" dirty="0">
                <a:solidFill>
                  <a:sysClr val="windowText" lastClr="000000"/>
                </a:solidFill>
                <a:latin typeface="Arial" panose="020B0604020202020204" pitchFamily="34" charset="0"/>
                <a:cs typeface="Arial" panose="020B0604020202020204" pitchFamily="34" charset="0"/>
              </a:rPr>
              <a:t>Contact</a:t>
            </a:r>
            <a:r>
              <a:rPr lang="en-US" sz="1200" dirty="0">
                <a:solidFill>
                  <a:sysClr val="windowText" lastClr="000000"/>
                </a:solidFill>
                <a:latin typeface="Arial" panose="020B0604020202020204" pitchFamily="34" charset="0"/>
                <a:cs typeface="Arial" panose="020B0604020202020204" pitchFamily="34" charset="0"/>
              </a:rPr>
              <a:t> from drop down list. This will auto generate the information below</a:t>
            </a:r>
            <a:r>
              <a:rPr lang="en-US" sz="1050" dirty="0">
                <a:solidFill>
                  <a:sysClr val="windowText" lastClr="000000"/>
                </a:solidFill>
                <a:latin typeface="Arial" panose="020B0604020202020204" pitchFamily="34" charset="0"/>
                <a:cs typeface="Arial" panose="020B0604020202020204" pitchFamily="34" charset="0"/>
              </a:rPr>
              <a:t>.</a:t>
            </a:r>
          </a:p>
        </p:txBody>
      </p:sp>
      <p:pic>
        <p:nvPicPr>
          <p:cNvPr id="10" name="Picture 9"/>
          <p:cNvPicPr>
            <a:picLocks noChangeAspect="1"/>
          </p:cNvPicPr>
          <p:nvPr/>
        </p:nvPicPr>
        <p:blipFill>
          <a:blip r:embed="rId4"/>
          <a:stretch>
            <a:fillRect/>
          </a:stretch>
        </p:blipFill>
        <p:spPr>
          <a:xfrm>
            <a:off x="467544" y="5367285"/>
            <a:ext cx="640135" cy="621846"/>
          </a:xfrm>
          <a:prstGeom prst="rect">
            <a:avLst/>
          </a:prstGeom>
        </p:spPr>
      </p:pic>
      <p:sp>
        <p:nvSpPr>
          <p:cNvPr id="14" name="TextBox 13"/>
          <p:cNvSpPr txBox="1"/>
          <p:nvPr/>
        </p:nvSpPr>
        <p:spPr>
          <a:xfrm>
            <a:off x="1439652" y="5447376"/>
            <a:ext cx="7560840"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Users can also manually enter in Contact Information by typing into the fields above.</a:t>
            </a:r>
          </a:p>
          <a:p>
            <a:r>
              <a:rPr lang="en-CA" sz="1200" dirty="0">
                <a:latin typeface="Arial" panose="020B0604020202020204" pitchFamily="34" charset="0"/>
                <a:cs typeface="Arial" panose="020B0604020202020204" pitchFamily="34" charset="0"/>
              </a:rPr>
              <a:t>Status will remain Work in Progress until user completes all tabs and submits request.</a:t>
            </a:r>
            <a:endParaRPr lang="en-CA" sz="1200" dirty="0"/>
          </a:p>
        </p:txBody>
      </p:sp>
      <p:sp>
        <p:nvSpPr>
          <p:cNvPr id="2" name="Rectangle 1">
            <a:extLst>
              <a:ext uri="{FF2B5EF4-FFF2-40B4-BE49-F238E27FC236}">
                <a16:creationId xmlns:a16="http://schemas.microsoft.com/office/drawing/2014/main" id="{8FCBAC67-664A-44AA-8CCB-85FEF0873618}"/>
              </a:ext>
            </a:extLst>
          </p:cNvPr>
          <p:cNvSpPr/>
          <p:nvPr/>
        </p:nvSpPr>
        <p:spPr>
          <a:xfrm>
            <a:off x="7380312" y="6488668"/>
            <a:ext cx="1098378" cy="276999"/>
          </a:xfrm>
          <a:prstGeom prst="rect">
            <a:avLst/>
          </a:prstGeom>
        </p:spPr>
        <p:txBody>
          <a:bodyPr wrap="none">
            <a:spAutoFit/>
          </a:bodyPr>
          <a:lstStyle/>
          <a:p>
            <a:r>
              <a:rPr lang="en-CA" sz="1200" dirty="0"/>
              <a:t>Page 5 of 36 </a:t>
            </a:r>
          </a:p>
        </p:txBody>
      </p:sp>
    </p:spTree>
    <p:extLst>
      <p:ext uri="{BB962C8B-B14F-4D97-AF65-F5344CB8AC3E}">
        <p14:creationId xmlns:p14="http://schemas.microsoft.com/office/powerpoint/2010/main" val="375984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522251" y="1218385"/>
            <a:ext cx="5688632" cy="2486991"/>
          </a:xfrm>
          <a:prstGeom prst="rect">
            <a:avLst/>
          </a:prstGeom>
        </p:spPr>
      </p:pic>
      <p:pic>
        <p:nvPicPr>
          <p:cNvPr id="17" name="Picture 16"/>
          <p:cNvPicPr>
            <a:picLocks noChangeAspect="1"/>
          </p:cNvPicPr>
          <p:nvPr/>
        </p:nvPicPr>
        <p:blipFill>
          <a:blip r:embed="rId3"/>
          <a:stretch>
            <a:fillRect/>
          </a:stretch>
        </p:blipFill>
        <p:spPr>
          <a:xfrm>
            <a:off x="467545" y="3828474"/>
            <a:ext cx="6264696" cy="1463795"/>
          </a:xfrm>
          <a:prstGeom prst="rect">
            <a:avLst/>
          </a:prstGeom>
        </p:spPr>
      </p:pic>
      <p:pic>
        <p:nvPicPr>
          <p:cNvPr id="19"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7544" y="811572"/>
            <a:ext cx="85689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Submitters Address</a:t>
            </a:r>
          </a:p>
        </p:txBody>
      </p:sp>
      <p:sp>
        <p:nvSpPr>
          <p:cNvPr id="22" name="Rounded Rectangular Callout 21"/>
          <p:cNvSpPr/>
          <p:nvPr/>
        </p:nvSpPr>
        <p:spPr>
          <a:xfrm>
            <a:off x="6372200" y="1605604"/>
            <a:ext cx="2314600" cy="887291"/>
          </a:xfrm>
          <a:prstGeom prst="wedgeRoundRectCallout">
            <a:avLst>
              <a:gd name="adj1" fmla="val -61373"/>
              <a:gd name="adj2" fmla="val -5352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Type in Company Name and hit Enter or click </a:t>
            </a:r>
            <a:r>
              <a:rPr lang="en-CA" sz="1200" b="1" dirty="0">
                <a:solidFill>
                  <a:sysClr val="windowText" lastClr="000000"/>
                </a:solidFill>
                <a:latin typeface="Arial" panose="020B0604020202020204" pitchFamily="34" charset="0"/>
                <a:cs typeface="Arial" panose="020B0604020202020204" pitchFamily="34" charset="0"/>
              </a:rPr>
              <a:t>Find </a:t>
            </a:r>
            <a:r>
              <a:rPr lang="en-CA" sz="1200" dirty="0">
                <a:solidFill>
                  <a:sysClr val="windowText" lastClr="000000"/>
                </a:solidFill>
                <a:latin typeface="Arial" panose="020B0604020202020204" pitchFamily="34" charset="0"/>
                <a:cs typeface="Arial" panose="020B0604020202020204" pitchFamily="34" charset="0"/>
              </a:rPr>
              <a:t>to search for the applicable Client Name.</a:t>
            </a:r>
            <a:endParaRPr lang="en-CA" sz="1200" b="1" dirty="0">
              <a:solidFill>
                <a:sysClr val="windowText" lastClr="000000"/>
              </a:solidFill>
              <a:latin typeface="Arial" panose="020B0604020202020204" pitchFamily="34" charset="0"/>
              <a:cs typeface="Arial" panose="020B0604020202020204" pitchFamily="34" charset="0"/>
            </a:endParaRPr>
          </a:p>
        </p:txBody>
      </p:sp>
      <p:sp>
        <p:nvSpPr>
          <p:cNvPr id="23" name="Rounded Rectangle 22"/>
          <p:cNvSpPr/>
          <p:nvPr/>
        </p:nvSpPr>
        <p:spPr>
          <a:xfrm>
            <a:off x="196308" y="3746409"/>
            <a:ext cx="1944216" cy="562168"/>
          </a:xfrm>
          <a:prstGeom prst="roundRect">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User can Search Submitter info by Client Name or Client ID.</a:t>
            </a:r>
            <a:endParaRPr lang="en-CA" sz="1200" b="1" dirty="0">
              <a:solidFill>
                <a:schemeClr val="tx1"/>
              </a:solidFill>
              <a:latin typeface="Arial" panose="020B0604020202020204" pitchFamily="34" charset="0"/>
              <a:cs typeface="Arial" panose="020B0604020202020204" pitchFamily="34" charset="0"/>
            </a:endParaRPr>
          </a:p>
        </p:txBody>
      </p:sp>
      <p:sp>
        <p:nvSpPr>
          <p:cNvPr id="24" name="Rounded Rectangular Callout 23"/>
          <p:cNvSpPr/>
          <p:nvPr/>
        </p:nvSpPr>
        <p:spPr>
          <a:xfrm>
            <a:off x="2267744" y="3682335"/>
            <a:ext cx="2088232" cy="472662"/>
          </a:xfrm>
          <a:prstGeom prst="wedgeRoundRectCallout">
            <a:avLst>
              <a:gd name="adj1" fmla="val 21600"/>
              <a:gd name="adj2" fmla="val 10813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Type in Client Name or DOE Client ID.</a:t>
            </a:r>
          </a:p>
        </p:txBody>
      </p:sp>
      <p:sp>
        <p:nvSpPr>
          <p:cNvPr id="25" name="Rounded Rectangular Callout 24"/>
          <p:cNvSpPr/>
          <p:nvPr/>
        </p:nvSpPr>
        <p:spPr>
          <a:xfrm>
            <a:off x="5076056" y="4229352"/>
            <a:ext cx="1296144" cy="457005"/>
          </a:xfrm>
          <a:prstGeom prst="wedgeRoundRectCallout">
            <a:avLst>
              <a:gd name="adj1" fmla="val -63114"/>
              <a:gd name="adj2" fmla="val 1951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3. Click </a:t>
            </a:r>
            <a:r>
              <a:rPr lang="en-CA" sz="1200" b="1" dirty="0">
                <a:solidFill>
                  <a:schemeClr val="tx1"/>
                </a:solidFill>
                <a:latin typeface="Arial" panose="020B0604020202020204" pitchFamily="34" charset="0"/>
                <a:cs typeface="Arial" panose="020B0604020202020204" pitchFamily="34" charset="0"/>
              </a:rPr>
              <a:t>Search.</a:t>
            </a:r>
          </a:p>
        </p:txBody>
      </p:sp>
      <p:sp>
        <p:nvSpPr>
          <p:cNvPr id="26" name="TextBox 25"/>
          <p:cNvSpPr txBox="1"/>
          <p:nvPr/>
        </p:nvSpPr>
        <p:spPr>
          <a:xfrm>
            <a:off x="826914" y="5549524"/>
            <a:ext cx="7906217"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If mandatory fields are not entered (displayed with a red asterisk </a:t>
            </a:r>
            <a:r>
              <a:rPr lang="en-US" sz="1200" dirty="0">
                <a:solidFill>
                  <a:srgbClr val="FF0000"/>
                </a:solidFill>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or validation fails, a red error message will appear at the top of the page. Input must be corrected in order to save Contact and Submitter Information.</a:t>
            </a:r>
          </a:p>
        </p:txBody>
      </p:sp>
      <p:pic>
        <p:nvPicPr>
          <p:cNvPr id="27" name="Picture 26"/>
          <p:cNvPicPr>
            <a:picLocks noChangeAspect="1"/>
          </p:cNvPicPr>
          <p:nvPr/>
        </p:nvPicPr>
        <p:blipFill>
          <a:blip r:embed="rId5"/>
          <a:stretch>
            <a:fillRect/>
          </a:stretch>
        </p:blipFill>
        <p:spPr>
          <a:xfrm>
            <a:off x="186779" y="5549524"/>
            <a:ext cx="640135" cy="621846"/>
          </a:xfrm>
          <a:prstGeom prst="rect">
            <a:avLst/>
          </a:prstGeom>
        </p:spPr>
      </p:pic>
      <p:sp>
        <p:nvSpPr>
          <p:cNvPr id="3" name="Rectangle 2">
            <a:extLst>
              <a:ext uri="{FF2B5EF4-FFF2-40B4-BE49-F238E27FC236}">
                <a16:creationId xmlns:a16="http://schemas.microsoft.com/office/drawing/2014/main" id="{22FEA32D-C7F2-40A6-AEAA-61E028497197}"/>
              </a:ext>
            </a:extLst>
          </p:cNvPr>
          <p:cNvSpPr/>
          <p:nvPr/>
        </p:nvSpPr>
        <p:spPr>
          <a:xfrm>
            <a:off x="7236296" y="6461497"/>
            <a:ext cx="1098378" cy="276999"/>
          </a:xfrm>
          <a:prstGeom prst="rect">
            <a:avLst/>
          </a:prstGeom>
        </p:spPr>
        <p:txBody>
          <a:bodyPr wrap="none">
            <a:spAutoFit/>
          </a:bodyPr>
          <a:lstStyle/>
          <a:p>
            <a:r>
              <a:rPr lang="en-CA" sz="1200" dirty="0"/>
              <a:t>Page 6 of 36 </a:t>
            </a:r>
          </a:p>
        </p:txBody>
      </p:sp>
    </p:spTree>
    <p:extLst>
      <p:ext uri="{BB962C8B-B14F-4D97-AF65-F5344CB8AC3E}">
        <p14:creationId xmlns:p14="http://schemas.microsoft.com/office/powerpoint/2010/main" val="4227941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704202" y="1451729"/>
            <a:ext cx="5788742" cy="1571346"/>
          </a:xfrm>
          <a:prstGeom prst="rect">
            <a:avLst/>
          </a:prstGeom>
        </p:spPr>
      </p:pic>
      <p:pic>
        <p:nvPicPr>
          <p:cNvPr id="18"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20" name="TextBox 19"/>
          <p:cNvSpPr txBox="1"/>
          <p:nvPr/>
        </p:nvSpPr>
        <p:spPr>
          <a:xfrm>
            <a:off x="611560" y="838490"/>
            <a:ext cx="8424936"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Submitter Address Cont.</a:t>
            </a:r>
          </a:p>
        </p:txBody>
      </p:sp>
      <p:sp>
        <p:nvSpPr>
          <p:cNvPr id="21" name="Rounded Rectangle 20"/>
          <p:cNvSpPr/>
          <p:nvPr/>
        </p:nvSpPr>
        <p:spPr>
          <a:xfrm>
            <a:off x="643946" y="973918"/>
            <a:ext cx="3243972" cy="691179"/>
          </a:xfrm>
          <a:prstGeom prst="roundRect">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A pop up window will generate a list of Client Names and addresses. Scroll to find the relevant client and address.</a:t>
            </a:r>
          </a:p>
        </p:txBody>
      </p:sp>
      <p:sp>
        <p:nvSpPr>
          <p:cNvPr id="22" name="Rounded Rectangular Callout 21"/>
          <p:cNvSpPr/>
          <p:nvPr/>
        </p:nvSpPr>
        <p:spPr>
          <a:xfrm>
            <a:off x="6553200" y="1941232"/>
            <a:ext cx="1413278" cy="559564"/>
          </a:xfrm>
          <a:prstGeom prst="wedgeRoundRectCallout">
            <a:avLst>
              <a:gd name="adj1" fmla="val -70057"/>
              <a:gd name="adj2" fmla="val 4602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Click on </a:t>
            </a:r>
            <a:r>
              <a:rPr lang="en-CA" sz="1200" b="1" dirty="0">
                <a:solidFill>
                  <a:schemeClr val="tx1"/>
                </a:solidFill>
                <a:latin typeface="Arial" panose="020B0604020202020204" pitchFamily="34" charset="0"/>
                <a:cs typeface="Arial" panose="020B0604020202020204" pitchFamily="34" charset="0"/>
              </a:rPr>
              <a:t>Select </a:t>
            </a:r>
            <a:r>
              <a:rPr lang="en-CA" sz="1200" dirty="0">
                <a:solidFill>
                  <a:schemeClr val="tx1"/>
                </a:solidFill>
                <a:latin typeface="Arial" panose="020B0604020202020204" pitchFamily="34" charset="0"/>
                <a:cs typeface="Arial" panose="020B0604020202020204" pitchFamily="34" charset="0"/>
              </a:rPr>
              <a:t>to continue.</a:t>
            </a:r>
          </a:p>
        </p:txBody>
      </p:sp>
      <p:pic>
        <p:nvPicPr>
          <p:cNvPr id="23" name="Picture 22"/>
          <p:cNvPicPr>
            <a:picLocks noChangeAspect="1"/>
          </p:cNvPicPr>
          <p:nvPr/>
        </p:nvPicPr>
        <p:blipFill>
          <a:blip r:embed="rId4"/>
          <a:stretch>
            <a:fillRect/>
          </a:stretch>
        </p:blipFill>
        <p:spPr>
          <a:xfrm>
            <a:off x="857665" y="3023075"/>
            <a:ext cx="5635279" cy="2481205"/>
          </a:xfrm>
          <a:prstGeom prst="rect">
            <a:avLst/>
          </a:prstGeom>
        </p:spPr>
      </p:pic>
      <p:sp>
        <p:nvSpPr>
          <p:cNvPr id="24" name="Rounded Rectangle 23"/>
          <p:cNvSpPr/>
          <p:nvPr/>
        </p:nvSpPr>
        <p:spPr>
          <a:xfrm>
            <a:off x="5264995" y="3101052"/>
            <a:ext cx="2701483" cy="759996"/>
          </a:xfrm>
          <a:prstGeom prst="roundRect">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The submitters address of the selected Client will auto generate. Verify the address is correct.</a:t>
            </a:r>
            <a:endParaRPr lang="en-CA" sz="1200" b="1" dirty="0">
              <a:solidFill>
                <a:schemeClr val="tx1"/>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5"/>
          <a:stretch>
            <a:fillRect/>
          </a:stretch>
        </p:blipFill>
        <p:spPr>
          <a:xfrm>
            <a:off x="179510" y="5600644"/>
            <a:ext cx="640135" cy="621846"/>
          </a:xfrm>
          <a:prstGeom prst="rect">
            <a:avLst/>
          </a:prstGeom>
        </p:spPr>
      </p:pic>
      <p:sp>
        <p:nvSpPr>
          <p:cNvPr id="26" name="Rounded Rectangular Callout 25"/>
          <p:cNvSpPr/>
          <p:nvPr/>
        </p:nvSpPr>
        <p:spPr>
          <a:xfrm>
            <a:off x="3183571" y="4509085"/>
            <a:ext cx="1440160" cy="432048"/>
          </a:xfrm>
          <a:prstGeom prst="wedgeRoundRectCallout">
            <a:avLst>
              <a:gd name="adj1" fmla="val -22103"/>
              <a:gd name="adj2" fmla="val 1069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a:t>
            </a:r>
            <a:r>
              <a:rPr lang="en-CA" sz="1200" b="1" dirty="0">
                <a:solidFill>
                  <a:schemeClr val="tx1"/>
                </a:solidFill>
                <a:latin typeface="Arial" panose="020B0604020202020204" pitchFamily="34" charset="0"/>
                <a:cs typeface="Arial" panose="020B0604020202020204" pitchFamily="34" charset="0"/>
              </a:rPr>
              <a:t>Save </a:t>
            </a:r>
            <a:r>
              <a:rPr lang="en-CA" sz="1200" dirty="0">
                <a:solidFill>
                  <a:schemeClr val="tx1"/>
                </a:solidFill>
                <a:latin typeface="Arial" panose="020B0604020202020204" pitchFamily="34" charset="0"/>
                <a:cs typeface="Arial" panose="020B0604020202020204" pitchFamily="34" charset="0"/>
              </a:rPr>
              <a:t>to proceed.</a:t>
            </a:r>
          </a:p>
        </p:txBody>
      </p:sp>
      <p:sp>
        <p:nvSpPr>
          <p:cNvPr id="27" name="TextBox 26"/>
          <p:cNvSpPr txBox="1"/>
          <p:nvPr/>
        </p:nvSpPr>
        <p:spPr>
          <a:xfrm>
            <a:off x="889377" y="5733256"/>
            <a:ext cx="8147120" cy="677108"/>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User can manually enter Submitters Address, if the correct address is not displayed in the search.</a:t>
            </a:r>
          </a:p>
          <a:p>
            <a:r>
              <a:rPr lang="en-CA" sz="1200" dirty="0">
                <a:latin typeface="Arial" panose="020B0604020202020204" pitchFamily="34" charset="0"/>
                <a:cs typeface="Arial" panose="020B0604020202020204" pitchFamily="34" charset="0"/>
              </a:rPr>
              <a:t>Saving periodically is recommended as the screen will timeout after 15 minutes of inactivity.</a:t>
            </a:r>
          </a:p>
          <a:p>
            <a:endParaRPr lang="en-CA" sz="14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72E20FB-8E94-4DE3-80F5-E9E7BD59F4D4}"/>
              </a:ext>
            </a:extLst>
          </p:cNvPr>
          <p:cNvSpPr/>
          <p:nvPr/>
        </p:nvSpPr>
        <p:spPr>
          <a:xfrm>
            <a:off x="7417289" y="6500840"/>
            <a:ext cx="1098378" cy="276999"/>
          </a:xfrm>
          <a:prstGeom prst="rect">
            <a:avLst/>
          </a:prstGeom>
        </p:spPr>
        <p:txBody>
          <a:bodyPr wrap="none">
            <a:spAutoFit/>
          </a:bodyPr>
          <a:lstStyle/>
          <a:p>
            <a:pPr lvl="0"/>
            <a:r>
              <a:rPr lang="en-CA" sz="1200" dirty="0">
                <a:solidFill>
                  <a:prstClr val="black"/>
                </a:solidFill>
              </a:rPr>
              <a:t>Page 7 of 36 </a:t>
            </a:r>
          </a:p>
        </p:txBody>
      </p:sp>
    </p:spTree>
    <p:extLst>
      <p:ext uri="{BB962C8B-B14F-4D97-AF65-F5344CB8AC3E}">
        <p14:creationId xmlns:p14="http://schemas.microsoft.com/office/powerpoint/2010/main" val="4040700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9" y="6427446"/>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9064" y="792482"/>
            <a:ext cx="8424936" cy="369332"/>
          </a:xfrm>
          <a:prstGeom prst="rect">
            <a:avLst/>
          </a:prstGeom>
          <a:noFill/>
        </p:spPr>
        <p:txBody>
          <a:bodyPr wrap="square" rtlCol="0">
            <a:spAutoFit/>
          </a:bodyPr>
          <a:lstStyle/>
          <a:p>
            <a:pPr algn="r"/>
            <a:r>
              <a:rPr lang="en-CA" b="1" dirty="0">
                <a:solidFill>
                  <a:schemeClr val="accent2">
                    <a:lumMod val="75000"/>
                  </a:schemeClr>
                </a:solidFill>
                <a:latin typeface="Arial" panose="020B0604020202020204" pitchFamily="34" charset="0"/>
                <a:cs typeface="Arial" panose="020B0604020202020204" pitchFamily="34" charset="0"/>
              </a:rPr>
              <a:t>ETS </a:t>
            </a:r>
            <a:r>
              <a:rPr lang="en-CA" sz="1600" b="1" dirty="0">
                <a:solidFill>
                  <a:schemeClr val="accent2">
                    <a:lumMod val="75000"/>
                  </a:schemeClr>
                </a:solidFill>
                <a:latin typeface="Arial" panose="020B0604020202020204" pitchFamily="34" charset="0"/>
                <a:cs typeface="Arial" panose="020B0604020202020204" pitchFamily="34" charset="0"/>
              </a:rPr>
              <a:t>Request</a:t>
            </a:r>
            <a:r>
              <a:rPr lang="en-CA" b="1" dirty="0">
                <a:solidFill>
                  <a:schemeClr val="accent2">
                    <a:lumMod val="75000"/>
                  </a:schemeClr>
                </a:solidFill>
                <a:latin typeface="Arial" panose="020B0604020202020204" pitchFamily="34" charset="0"/>
                <a:cs typeface="Arial" panose="020B0604020202020204" pitchFamily="34" charset="0"/>
              </a:rPr>
              <a:t> Number</a:t>
            </a:r>
          </a:p>
        </p:txBody>
      </p:sp>
      <p:sp>
        <p:nvSpPr>
          <p:cNvPr id="9" name="TextBox 8"/>
          <p:cNvSpPr txBox="1"/>
          <p:nvPr/>
        </p:nvSpPr>
        <p:spPr>
          <a:xfrm>
            <a:off x="6553200" y="2126923"/>
            <a:ext cx="2195264" cy="3662541"/>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Ensure the contact information and submitters address are correct.  Also ensure the Company Name and Submitters Address Name is the same.</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a:t>
            </a:r>
            <a:r>
              <a:rPr lang="en-CA" sz="1200" b="1" dirty="0">
                <a:latin typeface="Arial" panose="020B0604020202020204" pitchFamily="34" charset="0"/>
                <a:cs typeface="Arial" panose="020B0604020202020204" pitchFamily="34" charset="0"/>
              </a:rPr>
              <a:t>Save.</a:t>
            </a:r>
            <a:r>
              <a:rPr lang="en-CA" sz="1200" dirty="0">
                <a:latin typeface="Arial" panose="020B0604020202020204" pitchFamily="34" charset="0"/>
                <a:cs typeface="Arial" panose="020B0604020202020204" pitchFamily="34" charset="0"/>
              </a:rPr>
              <a:t> </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An ETS request number will be displayed at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The ETS request Number will be used to track your request in the Work in Progress node </a:t>
            </a:r>
            <a:r>
              <a:rPr lang="en-CA" sz="1200" i="1" dirty="0">
                <a:latin typeface="Arial" panose="020B0604020202020204" pitchFamily="34" charset="0"/>
                <a:cs typeface="Arial" panose="020B0604020202020204" pitchFamily="34" charset="0"/>
              </a:rPr>
              <a:t>(</a:t>
            </a:r>
            <a:r>
              <a:rPr lang="en-CA" sz="1200" i="1" dirty="0">
                <a:latin typeface="Arial" panose="020B0604020202020204" pitchFamily="34" charset="0"/>
                <a:cs typeface="Arial" panose="020B0604020202020204" pitchFamily="34" charset="0"/>
                <a:hlinkClick r:id="rId3" action="ppaction://hlinksldjump"/>
              </a:rPr>
              <a:t>Slide 30</a:t>
            </a:r>
            <a:r>
              <a:rPr lang="en-CA" sz="1200" i="1" dirty="0">
                <a:latin typeface="Arial" panose="020B0604020202020204" pitchFamily="34" charset="0"/>
                <a:cs typeface="Arial" panose="020B0604020202020204" pitchFamily="34" charset="0"/>
              </a:rPr>
              <a:t>).</a:t>
            </a:r>
          </a:p>
          <a:p>
            <a:endParaRPr lang="en-CA" sz="1400" dirty="0">
              <a:latin typeface="Arial" panose="020B0604020202020204" pitchFamily="34" charset="0"/>
              <a:cs typeface="Arial" panose="020B0604020202020204" pitchFamily="34" charset="0"/>
            </a:endParaRPr>
          </a:p>
          <a:p>
            <a:r>
              <a:rPr lang="en-CA" sz="1400" dirty="0">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D3CDFB1-8614-44EB-844C-2C3F5FCB740C}"/>
              </a:ext>
            </a:extLst>
          </p:cNvPr>
          <p:cNvSpPr/>
          <p:nvPr/>
        </p:nvSpPr>
        <p:spPr>
          <a:xfrm>
            <a:off x="7308304" y="6560723"/>
            <a:ext cx="1098378" cy="276999"/>
          </a:xfrm>
          <a:prstGeom prst="rect">
            <a:avLst/>
          </a:prstGeom>
        </p:spPr>
        <p:txBody>
          <a:bodyPr wrap="none">
            <a:spAutoFit/>
          </a:bodyPr>
          <a:lstStyle/>
          <a:p>
            <a:pPr lvl="0"/>
            <a:r>
              <a:rPr lang="en-CA" sz="1200" dirty="0">
                <a:solidFill>
                  <a:prstClr val="black"/>
                </a:solidFill>
              </a:rPr>
              <a:t>Page 8 of 36 </a:t>
            </a:r>
          </a:p>
        </p:txBody>
      </p:sp>
      <p:pic>
        <p:nvPicPr>
          <p:cNvPr id="6" name="Picture 5">
            <a:extLst>
              <a:ext uri="{FF2B5EF4-FFF2-40B4-BE49-F238E27FC236}">
                <a16:creationId xmlns:a16="http://schemas.microsoft.com/office/drawing/2014/main" id="{8032BC75-B407-4AAB-8F89-52E00327C641}"/>
              </a:ext>
            </a:extLst>
          </p:cNvPr>
          <p:cNvPicPr>
            <a:picLocks noChangeAspect="1"/>
          </p:cNvPicPr>
          <p:nvPr/>
        </p:nvPicPr>
        <p:blipFill>
          <a:blip r:embed="rId4"/>
          <a:stretch>
            <a:fillRect/>
          </a:stretch>
        </p:blipFill>
        <p:spPr>
          <a:xfrm>
            <a:off x="362109" y="1107470"/>
            <a:ext cx="5885597" cy="5283990"/>
          </a:xfrm>
          <a:prstGeom prst="rect">
            <a:avLst/>
          </a:prstGeom>
        </p:spPr>
      </p:pic>
    </p:spTree>
    <p:extLst>
      <p:ext uri="{BB962C8B-B14F-4D97-AF65-F5344CB8AC3E}">
        <p14:creationId xmlns:p14="http://schemas.microsoft.com/office/powerpoint/2010/main" val="500085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0ACFAB-60AC-4D24-95A6-CF29255C688A}"/>
              </a:ext>
            </a:extLst>
          </p:cNvPr>
          <p:cNvPicPr>
            <a:picLocks noChangeAspect="1"/>
          </p:cNvPicPr>
          <p:nvPr/>
        </p:nvPicPr>
        <p:blipFill>
          <a:blip r:embed="rId2"/>
          <a:stretch>
            <a:fillRect/>
          </a:stretch>
        </p:blipFill>
        <p:spPr>
          <a:xfrm>
            <a:off x="276260" y="1084149"/>
            <a:ext cx="5591884" cy="3172195"/>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6968" y="784959"/>
            <a:ext cx="873703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Lienholder</a:t>
            </a:r>
          </a:p>
        </p:txBody>
      </p:sp>
      <p:sp>
        <p:nvSpPr>
          <p:cNvPr id="7" name="TextBox 6"/>
          <p:cNvSpPr txBox="1"/>
          <p:nvPr/>
        </p:nvSpPr>
        <p:spPr>
          <a:xfrm>
            <a:off x="5995505" y="1669869"/>
            <a:ext cx="2818656" cy="1754326"/>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Click on the </a:t>
            </a:r>
            <a:r>
              <a:rPr lang="en-CA" sz="1200" b="1" dirty="0">
                <a:latin typeface="Arial" panose="020B0604020202020204" pitchFamily="34" charset="0"/>
                <a:cs typeface="Arial" panose="020B0604020202020204" pitchFamily="34" charset="0"/>
              </a:rPr>
              <a:t>Lienholder</a:t>
            </a:r>
            <a:r>
              <a:rPr lang="en-CA" sz="1200" dirty="0">
                <a:latin typeface="Arial" panose="020B0604020202020204" pitchFamily="34" charset="0"/>
                <a:cs typeface="Arial" panose="020B0604020202020204" pitchFamily="34" charset="0"/>
              </a:rPr>
              <a:t> Tab to enter the lienholders information.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By clicking </a:t>
            </a:r>
            <a:r>
              <a:rPr lang="en-CA" sz="1200" b="1" dirty="0">
                <a:latin typeface="Arial" panose="020B0604020202020204" pitchFamily="34" charset="0"/>
                <a:cs typeface="Arial" panose="020B0604020202020204" pitchFamily="34" charset="0"/>
              </a:rPr>
              <a:t>Find</a:t>
            </a:r>
            <a:r>
              <a:rPr lang="en-CA" sz="1200" dirty="0">
                <a:latin typeface="Arial" panose="020B0604020202020204" pitchFamily="34" charset="0"/>
                <a:cs typeface="Arial" panose="020B0604020202020204" pitchFamily="34" charset="0"/>
              </a:rPr>
              <a:t> users can search by client name or client ID as in previous pages. If the desired client is not found, the Submitter can enter the lienholder’s name and address manually by clicking in the fields.</a:t>
            </a:r>
          </a:p>
        </p:txBody>
      </p:sp>
      <p:pic>
        <p:nvPicPr>
          <p:cNvPr id="11" name="Picture 10"/>
          <p:cNvPicPr>
            <a:picLocks noChangeAspect="1"/>
          </p:cNvPicPr>
          <p:nvPr/>
        </p:nvPicPr>
        <p:blipFill>
          <a:blip r:embed="rId4"/>
          <a:stretch>
            <a:fillRect/>
          </a:stretch>
        </p:blipFill>
        <p:spPr>
          <a:xfrm>
            <a:off x="1331640" y="4462995"/>
            <a:ext cx="6838950" cy="1647825"/>
          </a:xfrm>
          <a:prstGeom prst="rect">
            <a:avLst/>
          </a:prstGeom>
        </p:spPr>
      </p:pic>
      <p:sp>
        <p:nvSpPr>
          <p:cNvPr id="12" name="Rounded Rectangular Callout 11"/>
          <p:cNvSpPr/>
          <p:nvPr/>
        </p:nvSpPr>
        <p:spPr>
          <a:xfrm>
            <a:off x="5148064" y="4348814"/>
            <a:ext cx="1728192" cy="590563"/>
          </a:xfrm>
          <a:prstGeom prst="wedgeRoundRectCallout">
            <a:avLst>
              <a:gd name="adj1" fmla="val -44536"/>
              <a:gd name="adj2" fmla="val 89290"/>
              <a:gd name="adj3" fmla="val 16667"/>
            </a:avLst>
          </a:prstGeom>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Type in Client Name or Client ID and click </a:t>
            </a:r>
            <a:r>
              <a:rPr lang="en-CA" sz="1200" b="1" dirty="0">
                <a:solidFill>
                  <a:schemeClr val="tx1"/>
                </a:solidFill>
                <a:latin typeface="Arial" panose="020B0604020202020204" pitchFamily="34" charset="0"/>
                <a:cs typeface="Arial" panose="020B0604020202020204" pitchFamily="34" charset="0"/>
              </a:rPr>
              <a:t>Search.</a:t>
            </a:r>
            <a:endParaRPr lang="en-CA" sz="1200" dirty="0">
              <a:solidFill>
                <a:schemeClr val="tx1"/>
              </a:solidFill>
              <a:latin typeface="Arial" panose="020B0604020202020204" pitchFamily="34" charset="0"/>
              <a:cs typeface="Arial" panose="020B0604020202020204" pitchFamily="34" charset="0"/>
            </a:endParaRPr>
          </a:p>
        </p:txBody>
      </p:sp>
      <p:sp>
        <p:nvSpPr>
          <p:cNvPr id="4" name="Rounded Rectangular Callout 3"/>
          <p:cNvSpPr/>
          <p:nvPr/>
        </p:nvSpPr>
        <p:spPr>
          <a:xfrm>
            <a:off x="2756774" y="2005812"/>
            <a:ext cx="1800200" cy="864096"/>
          </a:xfrm>
          <a:prstGeom prst="wedgeRoundRectCallout">
            <a:avLst>
              <a:gd name="adj1" fmla="val 72589"/>
              <a:gd name="adj2" fmla="val -263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Click </a:t>
            </a:r>
            <a:r>
              <a:rPr lang="en-CA" sz="1200" b="1" dirty="0">
                <a:solidFill>
                  <a:sysClr val="windowText" lastClr="000000"/>
                </a:solidFill>
                <a:latin typeface="Arial" panose="020B0604020202020204" pitchFamily="34" charset="0"/>
                <a:cs typeface="Arial" panose="020B0604020202020204" pitchFamily="34" charset="0"/>
              </a:rPr>
              <a:t>Find</a:t>
            </a:r>
            <a:r>
              <a:rPr lang="en-CA" sz="1200" dirty="0">
                <a:solidFill>
                  <a:sysClr val="windowText" lastClr="000000"/>
                </a:solidFill>
                <a:latin typeface="Arial" panose="020B0604020202020204" pitchFamily="34" charset="0"/>
                <a:cs typeface="Arial" panose="020B0604020202020204" pitchFamily="34" charset="0"/>
              </a:rPr>
              <a:t> to search by Client Name or Client ID.</a:t>
            </a:r>
          </a:p>
        </p:txBody>
      </p:sp>
      <p:sp>
        <p:nvSpPr>
          <p:cNvPr id="2" name="Rectangle 1">
            <a:extLst>
              <a:ext uri="{FF2B5EF4-FFF2-40B4-BE49-F238E27FC236}">
                <a16:creationId xmlns:a16="http://schemas.microsoft.com/office/drawing/2014/main" id="{81798EB0-BE8B-4DAF-B29E-816321D091B3}"/>
              </a:ext>
            </a:extLst>
          </p:cNvPr>
          <p:cNvSpPr/>
          <p:nvPr/>
        </p:nvSpPr>
        <p:spPr>
          <a:xfrm>
            <a:off x="7712290" y="6507663"/>
            <a:ext cx="1098378" cy="276999"/>
          </a:xfrm>
          <a:prstGeom prst="rect">
            <a:avLst/>
          </a:prstGeom>
        </p:spPr>
        <p:txBody>
          <a:bodyPr wrap="none">
            <a:spAutoFit/>
          </a:bodyPr>
          <a:lstStyle/>
          <a:p>
            <a:pPr lvl="0"/>
            <a:r>
              <a:rPr lang="en-CA" sz="1200" dirty="0">
                <a:solidFill>
                  <a:prstClr val="black"/>
                </a:solidFill>
              </a:rPr>
              <a:t>Page 9 of 36 </a:t>
            </a:r>
          </a:p>
        </p:txBody>
      </p:sp>
    </p:spTree>
    <p:extLst>
      <p:ext uri="{BB962C8B-B14F-4D97-AF65-F5344CB8AC3E}">
        <p14:creationId xmlns:p14="http://schemas.microsoft.com/office/powerpoint/2010/main" val="2612550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11" ma:contentTypeDescription="This is the base content type for all of the courses." ma:contentTypeScope="" ma:versionID="c604288cd4f6bd19e3eda76a8a050d32">
  <xsd:schema xmlns:xsd="http://www.w3.org/2001/XMLSchema" xmlns:xs="http://www.w3.org/2001/XMLSchema" xmlns:p="http://schemas.microsoft.com/office/2006/metadata/properties" xmlns:ns2="d317fc56-cd2a-4fee-83bf-2acf5d88d7a0" xmlns:ns3="cd3b5d7d-85b8-485a-94e1-bd5df7614905" xmlns:ns4="e6d83808-03cb-4f3c-af89-207626cead88" xmlns:ns5="1509703c-35a2-4cc5-bc03-45b4c99b43c1" targetNamespace="http://schemas.microsoft.com/office/2006/metadata/properties" ma:root="true" ma:fieldsID="b1f7dacc3d924f099186cce2e07bebea" ns2:_="" ns3:_="" ns4:_="" ns5:_="">
    <xsd:import namespace="d317fc56-cd2a-4fee-83bf-2acf5d88d7a0"/>
    <xsd:import namespace="cd3b5d7d-85b8-485a-94e1-bd5df7614905"/>
    <xsd:import namespace="e6d83808-03cb-4f3c-af89-207626cead88"/>
    <xsd:import namespace="1509703c-35a2-4cc5-bc03-45b4c99b43c1"/>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element ref="ns5:Area_x0020_2" minOccurs="0"/>
                <xsd:element ref="ns5:Course_x0020_Descrip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arbon Sequestration Tenure​​​​"/>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09703c-35a2-4cc5-bc03-45b4c99b43c1" elementFormDefault="qualified">
    <xsd:import namespace="http://schemas.microsoft.com/office/2006/documentManagement/types"/>
    <xsd:import namespace="http://schemas.microsoft.com/office/infopath/2007/PartnerControls"/>
    <xsd:element name="Area_x0020_2" ma:index="16" nillable="true" ma:displayName="Area 2" ma:default="Main Page" ma:format="Dropdown" ma:internalName="Area_x0020_2">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Course_x0020_Description2" ma:index="17" nillable="true" ma:displayName="Course Description2" ma:internalName="Course_x0020_Description2">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8dedacd1-8ed8-4364-83a4-3ca25ad2d993" ContentTypeId="0x0101" PreviousValue="false"/>
</file>

<file path=customXml/item4.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 xsi:nil="true"/>
    <Order1 xmlns="d317fc56-cd2a-4fee-83bf-2acf5d88d7a0" xsi:nil="true"/>
    <Course_x0020_Description xmlns="d317fc56-cd2a-4fee-83bf-2acf5d88d7a0" xsi:nil="true"/>
    <Module xmlns="d317fc56-cd2a-4fee-83bf-2acf5d88d7a0">Module</Module>
    <Area xmlns="d317fc56-cd2a-4fee-83bf-2acf5d88d7a0">Registration of Encumbrances</Area>
    <Area_x0020_2 xmlns="1509703c-35a2-4cc5-bc03-45b4c99b43c1">Main Page</Area_x0020_2>
    <Course_x0020_Description2 xmlns="1509703c-35a2-4cc5-bc03-45b4c99b43c1" xsi:nil="true"/>
  </documentManagement>
</p:properties>
</file>

<file path=customXml/itemProps1.xml><?xml version="1.0" encoding="utf-8"?>
<ds:datastoreItem xmlns:ds="http://schemas.openxmlformats.org/officeDocument/2006/customXml" ds:itemID="{3FBB6487-A90E-4BC0-A65B-D36FA96327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17fc56-cd2a-4fee-83bf-2acf5d88d7a0"/>
    <ds:schemaRef ds:uri="cd3b5d7d-85b8-485a-94e1-bd5df7614905"/>
    <ds:schemaRef ds:uri="e6d83808-03cb-4f3c-af89-207626cead88"/>
    <ds:schemaRef ds:uri="1509703c-35a2-4cc5-bc03-45b4c99b4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E963D9-E0CC-47DA-AD6E-D73B60AC1339}">
  <ds:schemaRefs>
    <ds:schemaRef ds:uri="http://schemas.microsoft.com/sharepoint/v3/contenttype/forms"/>
  </ds:schemaRefs>
</ds:datastoreItem>
</file>

<file path=customXml/itemProps3.xml><?xml version="1.0" encoding="utf-8"?>
<ds:datastoreItem xmlns:ds="http://schemas.openxmlformats.org/officeDocument/2006/customXml" ds:itemID="{2FE5FCA6-C426-4967-BF6F-2E5D4E0F814E}">
  <ds:schemaRefs>
    <ds:schemaRef ds:uri="Microsoft.SharePoint.Taxonomy.ContentTypeSync"/>
  </ds:schemaRefs>
</ds:datastoreItem>
</file>

<file path=customXml/itemProps4.xml><?xml version="1.0" encoding="utf-8"?>
<ds:datastoreItem xmlns:ds="http://schemas.openxmlformats.org/officeDocument/2006/customXml" ds:itemID="{43C872E2-98D5-47E2-A0EC-FDDB48942E3A}">
  <ds:schemaRefs>
    <ds:schemaRef ds:uri="http://purl.org/dc/elements/1.1/"/>
    <ds:schemaRef ds:uri="d8c13b0c-e34e-4b28-bcb2-463731fd6865"/>
    <ds:schemaRef ds:uri="http://schemas.microsoft.com/office/infopath/2007/PartnerControls"/>
    <ds:schemaRef ds:uri="194dd49f-f69d-40da-a55b-35db1c49f87a"/>
    <ds:schemaRef ds:uri="bb1d6412-9c2a-4e6a-b437-c1578de8ea05"/>
    <ds:schemaRef ds:uri="http://purl.org/dc/terms/"/>
    <ds:schemaRef ds:uri="http://www.w3.org/XML/1998/namespace"/>
    <ds:schemaRef ds:uri="http://purl.org/dc/dcmitype/"/>
    <ds:schemaRef ds:uri="http://schemas.microsoft.com/office/2006/documentManagement/types"/>
    <ds:schemaRef ds:uri="http://schemas.openxmlformats.org/package/2006/metadata/core-properties"/>
    <ds:schemaRef ds:uri="http://schemas.microsoft.com/office/2006/metadata/properties"/>
    <ds:schemaRef ds:uri="cd3b5d7d-85b8-485a-94e1-bd5df7614905"/>
    <ds:schemaRef ds:uri="d317fc56-cd2a-4fee-83bf-2acf5d88d7a0"/>
    <ds:schemaRef ds:uri="1509703c-35a2-4cc5-bc03-45b4c99b43c1"/>
  </ds:schemaRefs>
</ds:datastoreItem>
</file>

<file path=docProps/app.xml><?xml version="1.0" encoding="utf-8"?>
<Properties xmlns="http://schemas.openxmlformats.org/officeDocument/2006/extended-properties" xmlns:vt="http://schemas.openxmlformats.org/officeDocument/2006/docPropsVTypes">
  <Template>Encumbrance training module</Template>
  <TotalTime>7330</TotalTime>
  <Words>2637</Words>
  <Application>Microsoft Office PowerPoint</Application>
  <PresentationFormat>On-screen Show (4:3)</PresentationFormat>
  <Paragraphs>334</Paragraphs>
  <Slides>36</Slides>
  <Notes>0</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Freestyle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Prompt Payment and ConstructionLien, Certificate of Lis Pendens and Discharge of Liens</dc:title>
  <dc:creator>Sabrina Tsang-Mackenzie</dc:creator>
  <cp:lastModifiedBy>Lynn McIntosh</cp:lastModifiedBy>
  <cp:revision>269</cp:revision>
  <dcterms:created xsi:type="dcterms:W3CDTF">2018-03-21T17:15:13Z</dcterms:created>
  <dcterms:modified xsi:type="dcterms:W3CDTF">2025-10-31T22:14:12Z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MSIP_Label_abf2ea38-542c-4b75-bd7d-582ec36a519f_Enabled">
    <vt:lpwstr>true</vt:lpwstr>
  </property>
  <property fmtid="{D5CDD505-2E9C-101B-9397-08002B2CF9AE}" pid="4" name="MSIP_Label_abf2ea38-542c-4b75-bd7d-582ec36a519f_SetDate">
    <vt:lpwstr>2023-02-27T22:45:00Z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bffa84d8-8812-496b-a4ef-f66644b50dc3</vt:lpwstr>
  </property>
  <property fmtid="{D5CDD505-2E9C-101B-9397-08002B2CF9AE}" pid="9" name="MSIP_Label_abf2ea38-542c-4b75-bd7d-582ec36a519f_ContentBits">
    <vt:lpwstr>2</vt:lpwstr>
  </property>
</Properties>
</file>