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56" r:id="rId6"/>
    <p:sldId id="257" r:id="rId7"/>
    <p:sldId id="258" r:id="rId8"/>
    <p:sldId id="259" r:id="rId9"/>
    <p:sldId id="377" r:id="rId10"/>
    <p:sldId id="430" r:id="rId11"/>
    <p:sldId id="432" r:id="rId12"/>
    <p:sldId id="314" r:id="rId13"/>
    <p:sldId id="435" r:id="rId14"/>
    <p:sldId id="343" r:id="rId15"/>
    <p:sldId id="438" r:id="rId16"/>
    <p:sldId id="439" r:id="rId17"/>
    <p:sldId id="440" r:id="rId18"/>
    <p:sldId id="451" r:id="rId19"/>
    <p:sldId id="357" r:id="rId20"/>
    <p:sldId id="479" r:id="rId21"/>
    <p:sldId id="360" r:id="rId22"/>
    <p:sldId id="470" r:id="rId23"/>
    <p:sldId id="405" r:id="rId24"/>
    <p:sldId id="378" r:id="rId25"/>
    <p:sldId id="407" r:id="rId26"/>
    <p:sldId id="406" r:id="rId27"/>
    <p:sldId id="383" r:id="rId28"/>
    <p:sldId id="384" r:id="rId29"/>
    <p:sldId id="403" r:id="rId30"/>
    <p:sldId id="385" r:id="rId31"/>
    <p:sldId id="457" r:id="rId32"/>
    <p:sldId id="412" r:id="rId33"/>
    <p:sldId id="420" r:id="rId34"/>
    <p:sldId id="492" r:id="rId35"/>
    <p:sldId id="488" r:id="rId36"/>
    <p:sldId id="489" r:id="rId37"/>
    <p:sldId id="491" r:id="rId38"/>
    <p:sldId id="481" r:id="rId39"/>
    <p:sldId id="274" r:id="rId40"/>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E727"/>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977" autoAdjust="0"/>
  </p:normalViewPr>
  <p:slideViewPr>
    <p:cSldViewPr>
      <p:cViewPr varScale="1">
        <p:scale>
          <a:sx n="87" d="100"/>
          <a:sy n="87" d="100"/>
        </p:scale>
        <p:origin x="126" y="198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12"/>
    </p:cViewPr>
  </p:sorterViewPr>
  <p:notesViewPr>
    <p:cSldViewPr>
      <p:cViewPr varScale="1">
        <p:scale>
          <a:sx n="116" d="100"/>
          <a:sy n="116" d="100"/>
        </p:scale>
        <p:origin x="-1650" y="-114"/>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73675" y="0"/>
            <a:ext cx="4033838" cy="350838"/>
          </a:xfrm>
          <a:prstGeom prst="rect">
            <a:avLst/>
          </a:prstGeom>
        </p:spPr>
        <p:txBody>
          <a:bodyPr vert="horz" lIns="91440" tIns="45720" rIns="91440" bIns="45720" rtlCol="0"/>
          <a:lstStyle>
            <a:lvl1pPr algn="r">
              <a:defRPr sz="1200"/>
            </a:lvl1pPr>
          </a:lstStyle>
          <a:p>
            <a:fld id="{4492A66B-5DE7-4A51-946A-4EEA6E6BE575}" type="datetimeFigureOut">
              <a:rPr lang="en-CA" smtClean="0"/>
              <a:t>2025-10-31</a:t>
            </a:fld>
            <a:endParaRPr lang="en-CA"/>
          </a:p>
        </p:txBody>
      </p:sp>
      <p:sp>
        <p:nvSpPr>
          <p:cNvPr id="4" name="Footer Placeholder 3"/>
          <p:cNvSpPr>
            <a:spLocks noGrp="1"/>
          </p:cNvSpPr>
          <p:nvPr>
            <p:ph type="ftr" sz="quarter" idx="2"/>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73675" y="6670675"/>
            <a:ext cx="4033838" cy="350838"/>
          </a:xfrm>
          <a:prstGeom prst="rect">
            <a:avLst/>
          </a:prstGeom>
        </p:spPr>
        <p:txBody>
          <a:bodyPr vert="horz" lIns="91440" tIns="45720" rIns="91440" bIns="45720" rtlCol="0" anchor="b"/>
          <a:lstStyle>
            <a:lvl1pPr algn="r">
              <a:defRPr sz="1200"/>
            </a:lvl1pPr>
          </a:lstStyle>
          <a:p>
            <a:fld id="{8EC278F3-90CC-4ABF-9592-8B87FC267092}" type="slidenum">
              <a:rPr lang="en-CA" smtClean="0"/>
              <a:t>‹#›</a:t>
            </a:fld>
            <a:endParaRPr lang="en-CA"/>
          </a:p>
        </p:txBody>
      </p:sp>
    </p:spTree>
    <p:extLst>
      <p:ext uri="{BB962C8B-B14F-4D97-AF65-F5344CB8AC3E}">
        <p14:creationId xmlns:p14="http://schemas.microsoft.com/office/powerpoint/2010/main" val="406589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2025-10-31</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a:t>
            </a:fld>
            <a:endParaRPr lang="en-CA"/>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6" name="Slide Number Placeholder 5"/>
          <p:cNvSpPr>
            <a:spLocks noGrp="1"/>
          </p:cNvSpPr>
          <p:nvPr>
            <p:ph type="sldNum" sz="quarter" idx="10"/>
          </p:nvPr>
        </p:nvSpPr>
        <p:spPr/>
        <p:txBody>
          <a:bodyPr/>
          <a:lstStyle/>
          <a:p>
            <a:fld id="{CAFB07AE-A358-4002-9101-71C6B35E26FA}" type="slidenum">
              <a:rPr lang="en-CA" smtClean="0"/>
              <a:t>3</a:t>
            </a:fld>
            <a:endParaRPr lang="en-CA"/>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6" name="Slide Number Placeholder 5"/>
          <p:cNvSpPr>
            <a:spLocks noGrp="1"/>
          </p:cNvSpPr>
          <p:nvPr>
            <p:ph type="sldNum" sz="quarter" idx="10"/>
          </p:nvPr>
        </p:nvSpPr>
        <p:spPr/>
        <p:txBody>
          <a:bodyPr/>
          <a:lstStyle/>
          <a:p>
            <a:fld id="{CAFB07AE-A358-4002-9101-71C6B35E26FA}" type="slidenum">
              <a:rPr lang="en-CA" smtClean="0"/>
              <a:t>23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0"/>
          </p:nvPr>
        </p:nvSpPr>
        <p:spPr/>
        <p:txBody>
          <a:bodyPr/>
          <a:lstStyle/>
          <a:p>
            <a:fld id="{CAFB07AE-A358-4002-9101-71C6B35E26FA}" type="slidenum">
              <a:rPr lang="en-CA" smtClean="0"/>
              <a:t>24</a:t>
            </a:fld>
            <a:endParaRPr lang="en-CA"/>
          </a:p>
        </p:txBody>
      </p:sp>
    </p:spTree>
    <p:extLst>
      <p:ext uri="{BB962C8B-B14F-4D97-AF65-F5344CB8AC3E}">
        <p14:creationId xmlns:p14="http://schemas.microsoft.com/office/powerpoint/2010/main" val="1731541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25</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26</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27</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29</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31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32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33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6" name="Slide Number Placeholder 5"/>
          <p:cNvSpPr>
            <a:spLocks noGrp="1"/>
          </p:cNvSpPr>
          <p:nvPr>
            <p:ph type="sldNum" sz="quarter" idx="10"/>
          </p:nvPr>
        </p:nvSpPr>
        <p:spPr/>
        <p:txBody>
          <a:bodyPr/>
          <a:lstStyle/>
          <a:p>
            <a:fld id="{CAFB07AE-A358-4002-9101-71C6B35E26FA}" type="slidenum">
              <a:rPr lang="en-CA" smtClean="0"/>
              <a:t>35</a:t>
            </a:fld>
            <a:endParaRPr lang="en-CA"/>
          </a:p>
        </p:txBody>
      </p:sp>
    </p:spTree>
    <p:extLst>
      <p:ext uri="{BB962C8B-B14F-4D97-AF65-F5344CB8AC3E}">
        <p14:creationId xmlns:p14="http://schemas.microsoft.com/office/powerpoint/2010/main" val="314373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7</a:t>
            </a:fld>
            <a:endParaRPr lang="en-CA"/>
          </a:p>
        </p:txBody>
      </p:sp>
    </p:spTree>
    <p:extLst>
      <p:ext uri="{BB962C8B-B14F-4D97-AF65-F5344CB8AC3E}">
        <p14:creationId xmlns:p14="http://schemas.microsoft.com/office/powerpoint/2010/main" val="339771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8</a:t>
            </a:fld>
            <a:endParaRPr lang="en-CA"/>
          </a:p>
        </p:txBody>
      </p:sp>
    </p:spTree>
    <p:extLst>
      <p:ext uri="{BB962C8B-B14F-4D97-AF65-F5344CB8AC3E}">
        <p14:creationId xmlns:p14="http://schemas.microsoft.com/office/powerpoint/2010/main" val="407464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0"/>
          </p:nvPr>
        </p:nvSpPr>
        <p:spPr/>
        <p:txBody>
          <a:bodyPr/>
          <a:lstStyle/>
          <a:p>
            <a:fld id="{CAFB07AE-A358-4002-9101-71C6B35E26FA}" type="slidenum">
              <a:rPr lang="en-CA" smtClean="0"/>
              <a:t>11</a:t>
            </a:fld>
            <a:endParaRPr lang="en-CA"/>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62D6C5A-BAAB-460E-A12A-67C0EFA4F6F7}" type="datetime1">
              <a:rPr lang="en-US" smtClean="0"/>
              <a:t>10/31/2025</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FB6F8D3-FE51-44A0-9361-76DEE55D58C1}" type="datetime1">
              <a:rPr lang="en-US" smtClean="0"/>
              <a:t>10/31/2025</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3120FA0-2E57-4FBC-A0B2-9147B4CC37B5}" type="datetime1">
              <a:rPr lang="en-US" smtClean="0"/>
              <a:t>10/31/2025</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A68C38D-7CEB-40D3-BC41-93169D526A7E}" type="datetime1">
              <a:rPr lang="en-US" smtClean="0"/>
              <a:t>10/31/2025</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AC2E05C-8A1A-4FB8-B0DD-2E49FBFAF09B}" type="datetime1">
              <a:rPr lang="en-US" smtClean="0"/>
              <a:t>10/31/2025</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7875334-6132-47EE-AD49-9FA2BA77A9E5}" type="datetime1">
              <a:rPr lang="en-US" smtClean="0"/>
              <a:t>10/31/2025</a:t>
            </a:fld>
            <a:endParaRPr lang="en-US" dirty="0"/>
          </a:p>
        </p:txBody>
      </p:sp>
    </p:spTree>
    <p:extLst>
      <p:ext uri="{BB962C8B-B14F-4D97-AF65-F5344CB8AC3E}">
        <p14:creationId xmlns:p14="http://schemas.microsoft.com/office/powerpoint/2010/main" val="149435796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8"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82AD5BDD-8B7A-40B0-B982-32FB7D16995A}" type="datetime1">
              <a:rPr lang="en-US" smtClean="0"/>
              <a:t>10/31/2025</a:t>
            </a:fld>
            <a:endParaRPr lang="en-US" dirty="0"/>
          </a:p>
        </p:txBody>
      </p:sp>
      <p:sp>
        <p:nvSpPr>
          <p:cNvPr id="10" name="TextBox 8"/>
          <p:cNvSpPr txBox="1">
            <a:spLocks noChangeArrowheads="1"/>
          </p:cNvSpPr>
          <p:nvPr/>
        </p:nvSpPr>
        <p:spPr bwMode="auto">
          <a:xfrm>
            <a:off x="7967388" y="660436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a:latin typeface="Arial" charset="0"/>
              </a:rPr>
              <a:t>Page </a:t>
            </a:r>
            <a:fld id="{75C6BF31-FFC4-4FD8-941E-9C0428A5BC7C}" type="slidenum">
              <a:rPr lang="en-US" sz="1200" smtClean="0">
                <a:latin typeface="Arial" charset="0"/>
              </a:rPr>
              <a:pPr>
                <a:defRPr/>
              </a:pPr>
              <a:t>‹#›</a:t>
            </a:fld>
            <a:r>
              <a:rPr lang="en-US" sz="1200" dirty="0">
                <a:latin typeface="Arial" charset="0"/>
              </a:rPr>
              <a:t> of 35</a:t>
            </a:r>
            <a:endParaRPr lang="en-CA" sz="1200" dirty="0">
              <a:latin typeface="Arial"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PNG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6"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 id="2147483666" r:id="rId6"/>
  </p:sldLayoutIdLst>
  <p:transition spd="slow">
    <p:wipe dir="r"/>
  </p:transition>
  <p:hf sldNum="0"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PNGContinuations.Energy@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PNGContinuations.Energy@gov.ab.ca" TargetMode="External"/><Relationship Id="rId4" Type="http://schemas.openxmlformats.org/officeDocument/2006/relationships/hyperlink" Target="https://training.energy.gov.ab.ca/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2000" y="2713037"/>
            <a:ext cx="379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charset="0"/>
              </a:rPr>
              <a:t>PNG Continuation – Third Party Request: This is the process to complete and submit an Online Third Party Request via ETS. The process begins with the creation of a new  request through to submission. The request progresses through various stages (statuses) until completion.</a:t>
            </a:r>
          </a:p>
          <a:p>
            <a:pPr eaLnBrk="1" hangingPunct="1">
              <a:spcBef>
                <a:spcPct val="0"/>
              </a:spcBef>
              <a:buFontTx/>
              <a:buNone/>
            </a:pPr>
            <a:endParaRPr lang="en-US" altLang="en-US" sz="1200" dirty="0">
              <a:latin typeface="Arial" charset="0"/>
            </a:endParaRPr>
          </a:p>
          <a:p>
            <a:pPr eaLnBrk="1" hangingPunct="1">
              <a:spcBef>
                <a:spcPct val="0"/>
              </a:spcBef>
              <a:buFontTx/>
              <a:buNone/>
            </a:pPr>
            <a:endParaRPr lang="en-CA" altLang="en-US" sz="1200" dirty="0">
              <a:latin typeface="Arial" charset="0"/>
            </a:endParaRPr>
          </a:p>
        </p:txBody>
      </p:sp>
      <p:sp>
        <p:nvSpPr>
          <p:cNvPr id="3" name="object 3"/>
          <p:cNvSpPr/>
          <p:nvPr/>
        </p:nvSpPr>
        <p:spPr>
          <a:xfrm>
            <a:off x="103187" y="1468437"/>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830997"/>
          </a:xfrm>
          <a:prstGeom prst="rect">
            <a:avLst/>
          </a:prstGeom>
        </p:spPr>
        <p:txBody>
          <a:bodyPr vert="horz" wrap="square" lIns="0" tIns="0" rIns="0" bIns="0" rtlCol="0">
            <a:spAutoFit/>
          </a:bodyPr>
          <a:lstStyle/>
          <a:p>
            <a:pPr marL="12065" marR="6350" algn="ctr">
              <a:lnSpc>
                <a:spcPct val="100000"/>
              </a:lnSpc>
            </a:pPr>
            <a:r>
              <a:rPr sz="1800" b="1" spc="-130" dirty="0">
                <a:solidFill>
                  <a:srgbClr val="0070C0"/>
                </a:solidFill>
                <a:latin typeface="Arial"/>
                <a:cs typeface="Arial"/>
              </a:rPr>
              <a:t>T</a:t>
            </a:r>
            <a:r>
              <a:rPr sz="1800" b="1" dirty="0">
                <a:solidFill>
                  <a:srgbClr val="0070C0"/>
                </a:solidFill>
                <a:latin typeface="Arial"/>
                <a:cs typeface="Arial"/>
              </a:rPr>
              <a:t>o</a:t>
            </a:r>
            <a:r>
              <a:rPr sz="1800" b="1" spc="-5" dirty="0">
                <a:solidFill>
                  <a:srgbClr val="0070C0"/>
                </a:solidFill>
                <a:latin typeface="Arial"/>
                <a:cs typeface="Arial"/>
              </a:rPr>
              <a:t> </a:t>
            </a:r>
            <a:r>
              <a:rPr sz="1800" b="1" dirty="0">
                <a:solidFill>
                  <a:srgbClr val="0070C0"/>
                </a:solidFill>
                <a:latin typeface="Arial"/>
                <a:cs typeface="Arial"/>
              </a:rPr>
              <a:t>the</a:t>
            </a:r>
            <a:r>
              <a:rPr sz="1800" b="1" spc="-5" dirty="0">
                <a:solidFill>
                  <a:srgbClr val="0070C0"/>
                </a:solidFill>
                <a:latin typeface="Arial"/>
                <a:cs typeface="Arial"/>
              </a:rPr>
              <a:t> </a:t>
            </a:r>
            <a:r>
              <a:rPr sz="1800" b="1" dirty="0">
                <a:solidFill>
                  <a:srgbClr val="0070C0"/>
                </a:solidFill>
                <a:latin typeface="Arial"/>
                <a:cs typeface="Arial"/>
              </a:rPr>
              <a:t>ETS</a:t>
            </a:r>
            <a:r>
              <a:rPr sz="1800" b="1" spc="-10" dirty="0">
                <a:solidFill>
                  <a:srgbClr val="0070C0"/>
                </a:solidFill>
                <a:latin typeface="Arial"/>
                <a:cs typeface="Arial"/>
              </a:rPr>
              <a:t> </a:t>
            </a:r>
            <a:r>
              <a:rPr sz="1800" b="1" dirty="0">
                <a:solidFill>
                  <a:srgbClr val="0070C0"/>
                </a:solidFill>
                <a:latin typeface="Arial"/>
                <a:cs typeface="Arial"/>
              </a:rPr>
              <a:t>–</a:t>
            </a:r>
            <a:r>
              <a:rPr sz="1800" b="1" spc="-5" dirty="0">
                <a:solidFill>
                  <a:srgbClr val="0070C0"/>
                </a:solidFill>
                <a:latin typeface="Arial"/>
                <a:cs typeface="Arial"/>
              </a:rPr>
              <a:t> </a:t>
            </a:r>
            <a:r>
              <a:rPr lang="en-US" sz="1800" b="1" spc="-5" dirty="0">
                <a:solidFill>
                  <a:srgbClr val="0070C0"/>
                </a:solidFill>
                <a:latin typeface="Arial"/>
                <a:cs typeface="Arial"/>
              </a:rPr>
              <a:t>PNG Continuation: </a:t>
            </a:r>
            <a:endParaRPr lang="en-US" b="1" spc="-55" dirty="0">
              <a:solidFill>
                <a:srgbClr val="0070C0"/>
              </a:solidFill>
              <a:latin typeface="Arial"/>
              <a:cs typeface="Arial"/>
            </a:endParaRPr>
          </a:p>
          <a:p>
            <a:pPr marL="12065" marR="6350" algn="ctr">
              <a:lnSpc>
                <a:spcPct val="100000"/>
              </a:lnSpc>
            </a:pPr>
            <a:r>
              <a:rPr lang="en-US" sz="1800" b="1" spc="-55" dirty="0">
                <a:solidFill>
                  <a:srgbClr val="0070C0"/>
                </a:solidFill>
                <a:latin typeface="Arial"/>
                <a:cs typeface="Arial"/>
              </a:rPr>
              <a:t>Third Party Request</a:t>
            </a:r>
            <a:endParaRPr sz="1800" dirty="0">
              <a:latin typeface="Arial"/>
              <a:cs typeface="Arial"/>
            </a:endParaRPr>
          </a:p>
          <a:p>
            <a:pPr algn="ctr">
              <a:lnSpc>
                <a:spcPct val="100000"/>
              </a:lnSpc>
            </a:pPr>
            <a:r>
              <a:rPr sz="1800" b="1" dirty="0">
                <a:solidFill>
                  <a:srgbClr val="0070C0"/>
                </a:solidFill>
                <a:latin typeface="Arial"/>
                <a:cs typeface="Arial"/>
              </a:rPr>
              <a:t>Online</a:t>
            </a:r>
            <a:r>
              <a:rPr sz="1800" b="1" spc="-25" dirty="0">
                <a:solidFill>
                  <a:srgbClr val="0070C0"/>
                </a:solidFill>
                <a:latin typeface="Arial"/>
                <a:cs typeface="Arial"/>
              </a:rPr>
              <a:t> </a:t>
            </a:r>
            <a:r>
              <a:rPr lang="en-CA" sz="1800" b="1" spc="-25" dirty="0">
                <a:solidFill>
                  <a:srgbClr val="0070C0"/>
                </a:solidFill>
                <a:latin typeface="Arial"/>
                <a:cs typeface="Arial"/>
              </a:rPr>
              <a:t>T</a:t>
            </a:r>
            <a:r>
              <a:rPr sz="1800" b="1" spc="-5" dirty="0">
                <a:solidFill>
                  <a:srgbClr val="0070C0"/>
                </a:solidFill>
                <a:latin typeface="Arial"/>
                <a:cs typeface="Arial"/>
              </a:rPr>
              <a:t>ra</a:t>
            </a:r>
            <a:r>
              <a:rPr sz="1800" b="1" dirty="0">
                <a:solidFill>
                  <a:srgbClr val="0070C0"/>
                </a:solidFill>
                <a:latin typeface="Arial"/>
                <a:cs typeface="Arial"/>
              </a:rPr>
              <a:t>ining</a:t>
            </a:r>
            <a:r>
              <a:rPr sz="1800" b="1" spc="-20" dirty="0">
                <a:solidFill>
                  <a:srgbClr val="0070C0"/>
                </a:solidFill>
                <a:latin typeface="Arial"/>
                <a:cs typeface="Arial"/>
              </a:rPr>
              <a:t> </a:t>
            </a:r>
            <a:r>
              <a:rPr sz="1800" b="1" spc="-5" dirty="0">
                <a:solidFill>
                  <a:srgbClr val="0070C0"/>
                </a:solidFill>
                <a:latin typeface="Arial"/>
                <a:cs typeface="Arial"/>
              </a:rPr>
              <a:t>C</a:t>
            </a:r>
            <a:r>
              <a:rPr sz="1800" b="1" dirty="0">
                <a:solidFill>
                  <a:srgbClr val="0070C0"/>
                </a:solidFill>
                <a:latin typeface="Arial"/>
                <a:cs typeface="Arial"/>
              </a:rPr>
              <a:t>ou</a:t>
            </a:r>
            <a:r>
              <a:rPr sz="1800" b="1" spc="-5" dirty="0">
                <a:solidFill>
                  <a:srgbClr val="0070C0"/>
                </a:solidFill>
                <a:latin typeface="Arial"/>
                <a:cs typeface="Arial"/>
              </a:rPr>
              <a:t>rs</a:t>
            </a:r>
            <a:r>
              <a:rPr sz="1800" b="1" dirty="0">
                <a:solidFill>
                  <a:srgbClr val="0070C0"/>
                </a:solidFill>
                <a:latin typeface="Arial"/>
                <a:cs typeface="Arial"/>
              </a:rPr>
              <a:t>e</a:t>
            </a:r>
            <a:endParaRPr sz="1800" dirty="0">
              <a:latin typeface="Arial"/>
              <a:cs typeface="Arial"/>
            </a:endParaRPr>
          </a:p>
        </p:txBody>
      </p:sp>
      <p:sp>
        <p:nvSpPr>
          <p:cNvPr id="6" name="Title 5"/>
          <p:cNvSpPr>
            <a:spLocks noGrp="1"/>
          </p:cNvSpPr>
          <p:nvPr>
            <p:ph type="title" idx="4294967295"/>
          </p:nvPr>
        </p:nvSpPr>
        <p:spPr>
          <a:xfrm>
            <a:off x="0" y="1057275"/>
            <a:ext cx="6943725" cy="246063"/>
          </a:xfrm>
        </p:spPr>
        <p:txBody>
          <a:bodyPr/>
          <a:lstStyle/>
          <a:p>
            <a:r>
              <a:rPr lang="en-CA" sz="1600" b="1" i="0" dirty="0">
                <a:solidFill>
                  <a:schemeClr val="bg1"/>
                </a:solidFill>
                <a:latin typeface="Arial" panose="020B0604020202020204" pitchFamily="34" charset="0"/>
                <a:cs typeface="Arial" panose="020B0604020202020204" pitchFamily="34" charset="0"/>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Select Agreement (continued)</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3581400" y="393125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898225" y="5562600"/>
            <a:ext cx="1375138" cy="609600"/>
          </a:xfrm>
          <a:prstGeom prst="wedgeRoundRectCallout">
            <a:avLst>
              <a:gd name="adj1" fmla="val -10658"/>
              <a:gd name="adj2" fmla="val -3078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787662" y="4876800"/>
            <a:ext cx="1375138" cy="609600"/>
          </a:xfrm>
          <a:prstGeom prst="wedgeRoundRectCallout">
            <a:avLst>
              <a:gd name="adj1" fmla="val -10376"/>
              <a:gd name="adj2" fmla="val -1122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97681"/>
            <a:ext cx="25527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217726" y="4419600"/>
            <a:ext cx="1375138" cy="609600"/>
          </a:xfrm>
          <a:prstGeom prst="wedgeRoundRectCallout">
            <a:avLst>
              <a:gd name="adj1" fmla="val -44445"/>
              <a:gd name="adj2" fmla="val -20882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Agreement</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Number</a:t>
            </a:r>
            <a:endParaRPr lang="en-CA" sz="1200" b="1"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366" y="3048000"/>
            <a:ext cx="4795846" cy="139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4223366" y="1945750"/>
            <a:ext cx="2177434" cy="568850"/>
          </a:xfrm>
          <a:prstGeom prst="wedgeRoundRectCallout">
            <a:avLst>
              <a:gd name="adj1" fmla="val -35869"/>
              <a:gd name="adj2" fmla="val 2332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 Only indefinite lands will be available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Customize Lands</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71398" y="1600200"/>
            <a:ext cx="7386781" cy="46166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Only land under indefinite continuation are available for selection.  To customize or breakdown land you must select Customize Lands.</a:t>
            </a:r>
            <a:endParaRPr lang="en-CA" altLang="en-US"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845" y="2895600"/>
            <a:ext cx="3638040"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7391398" y="5114320"/>
            <a:ext cx="1624207" cy="600680"/>
          </a:xfrm>
          <a:prstGeom prst="wedgeRoundRectCallout">
            <a:avLst>
              <a:gd name="adj1" fmla="val 20852"/>
              <a:gd name="adj2" fmla="val -2238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Breakdown </a:t>
            </a:r>
            <a:r>
              <a:rPr lang="en-US" sz="1200" dirty="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5463309" y="5125055"/>
            <a:ext cx="1524000" cy="600680"/>
          </a:xfrm>
          <a:prstGeom prst="wedgeRoundRectCallout">
            <a:avLst>
              <a:gd name="adj1" fmla="val 59341"/>
              <a:gd name="adj2" fmla="val -2157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“Breakdown To” </a:t>
            </a:r>
            <a:r>
              <a:rPr lang="en-US" sz="1200" dirty="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grpSp>
        <p:nvGrpSpPr>
          <p:cNvPr id="19" name="Group 18"/>
          <p:cNvGrpSpPr/>
          <p:nvPr/>
        </p:nvGrpSpPr>
        <p:grpSpPr>
          <a:xfrm>
            <a:off x="187245" y="5648762"/>
            <a:ext cx="8716018" cy="632341"/>
            <a:chOff x="228600" y="5965825"/>
            <a:chExt cx="8168216" cy="632341"/>
          </a:xfrm>
        </p:grpSpPr>
        <p:sp>
          <p:nvSpPr>
            <p:cNvPr id="20" name="Rectangle 19"/>
            <p:cNvSpPr>
              <a:spLocks noChangeArrowheads="1"/>
            </p:cNvSpPr>
            <p:nvPr/>
          </p:nvSpPr>
          <p:spPr bwMode="auto">
            <a:xfrm>
              <a:off x="604371" y="6136501"/>
              <a:ext cx="7792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No more than four agreements or 1,024 hectares (whichever is less) requested for review per company per month </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   is allowed.</a:t>
              </a:r>
              <a:endParaRPr lang="en-CA" altLang="en-US" sz="1200" dirty="0">
                <a:latin typeface="Arial" panose="020B0604020202020204" pitchFamily="34" charset="0"/>
                <a:cs typeface="Arial" panose="020B0604020202020204" pitchFamily="34" charset="0"/>
              </a:endParaRPr>
            </a:p>
          </p:txBody>
        </p:sp>
        <p:pic>
          <p:nvPicPr>
            <p:cNvPr id="2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94" y="2115681"/>
            <a:ext cx="4471424" cy="339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721845" y="5269106"/>
            <a:ext cx="1651000" cy="533400"/>
          </a:xfrm>
          <a:prstGeom prst="wedgeRoundRectCallout">
            <a:avLst>
              <a:gd name="adj1" fmla="val -84191"/>
              <a:gd name="adj2" fmla="val -975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r>
              <a:rPr lang="en-US" sz="1200" dirty="0">
                <a:solidFill>
                  <a:srgbClr val="FF0000"/>
                </a:solidFill>
                <a:latin typeface="Arial" pitchFamily="34" charset="0"/>
                <a:cs typeface="Arial" pitchFamily="34" charset="0"/>
              </a:rPr>
              <a:t> </a:t>
            </a: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Customize Lands</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4897518" y="3512285"/>
            <a:ext cx="37359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019858" y="4495800"/>
            <a:ext cx="1295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1722486" y="4397960"/>
            <a:ext cx="2428702"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19003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 Only indefinite lands will be available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Customize Lands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863527" y="1728504"/>
            <a:ext cx="3546049" cy="276999"/>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Result of customization/breakdown is displayed.</a:t>
            </a:r>
            <a:endParaRPr lang="en-CA" altLang="en-US" sz="1200" dirty="0">
              <a:latin typeface="Arial" panose="020B0604020202020204" pitchFamily="34" charset="0"/>
              <a:cs typeface="Arial" panose="020B0604020202020204" pitchFamily="34" charset="0"/>
            </a:endParaRPr>
          </a:p>
        </p:txBody>
      </p:sp>
      <p:grpSp>
        <p:nvGrpSpPr>
          <p:cNvPr id="11" name="Group 10"/>
          <p:cNvGrpSpPr/>
          <p:nvPr/>
        </p:nvGrpSpPr>
        <p:grpSpPr>
          <a:xfrm>
            <a:off x="304800" y="5863058"/>
            <a:ext cx="9010091" cy="481862"/>
            <a:chOff x="498415" y="5846299"/>
            <a:chExt cx="8443806" cy="481862"/>
          </a:xfrm>
        </p:grpSpPr>
        <p:sp>
          <p:nvSpPr>
            <p:cNvPr id="13" name="Rectangle 12"/>
            <p:cNvSpPr>
              <a:spLocks noChangeArrowheads="1"/>
            </p:cNvSpPr>
            <p:nvPr/>
          </p:nvSpPr>
          <p:spPr bwMode="auto">
            <a:xfrm>
              <a:off x="784058" y="6051162"/>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Use the Reset button to clear the screen.</a:t>
              </a:r>
              <a:endParaRPr lang="en-CA" altLang="en-US" sz="1200" dirty="0">
                <a:latin typeface="Arial" panose="020B0604020202020204" pitchFamily="34" charset="0"/>
                <a:cs typeface="Arial" panose="020B0604020202020204" pitchFamily="34" charset="0"/>
              </a:endParaRPr>
            </a:p>
          </p:txBody>
        </p:sp>
        <p:pic>
          <p:nvPicPr>
            <p:cNvPr id="1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15" y="5846299"/>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 name="Straight Arrow Connector 19"/>
          <p:cNvCxnSpPr/>
          <p:nvPr/>
        </p:nvCxnSpPr>
        <p:spPr>
          <a:xfrm>
            <a:off x="4114800" y="2805499"/>
            <a:ext cx="381000" cy="216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23" y="2772017"/>
            <a:ext cx="3507277" cy="207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ular Callout 20"/>
          <p:cNvSpPr/>
          <p:nvPr/>
        </p:nvSpPr>
        <p:spPr>
          <a:xfrm>
            <a:off x="609600" y="1867004"/>
            <a:ext cx="2362200" cy="647596"/>
          </a:xfrm>
          <a:prstGeom prst="wedgeRoundRectCallout">
            <a:avLst>
              <a:gd name="adj1" fmla="val -44201"/>
              <a:gd name="adj2" fmla="val 1671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the checkbox to select lands you want to use for non-productivity review.</a:t>
            </a:r>
            <a:endParaRPr lang="en-CA" sz="1200" dirty="0">
              <a:solidFill>
                <a:schemeClr val="tx1"/>
              </a:solidFill>
              <a:latin typeface="Arial" pitchFamily="34" charset="0"/>
              <a:cs typeface="Arial" pitchFamily="34" charset="0"/>
            </a:endParaRPr>
          </a:p>
        </p:txBody>
      </p:sp>
      <p:sp>
        <p:nvSpPr>
          <p:cNvPr id="22" name="Rounded Rectangular Callout 21"/>
          <p:cNvSpPr/>
          <p:nvPr/>
        </p:nvSpPr>
        <p:spPr>
          <a:xfrm>
            <a:off x="609600" y="5257800"/>
            <a:ext cx="1302033" cy="381000"/>
          </a:xfrm>
          <a:prstGeom prst="wedgeRoundRectCallout">
            <a:avLst>
              <a:gd name="adj1" fmla="val 22304"/>
              <a:gd name="adj2" fmla="val -1388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892" y="2164477"/>
            <a:ext cx="4368027" cy="342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0" y="4495800"/>
            <a:ext cx="1295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867400" y="4422703"/>
            <a:ext cx="1981200" cy="146194"/>
          </a:xfrm>
          <a:prstGeom prst="rect">
            <a:avLst/>
          </a:prstGeom>
          <a:noFill/>
        </p:spPr>
        <p:txBody>
          <a:bodyPr wrap="square" rtlCol="0">
            <a:spAutoFit/>
          </a:bodyPr>
          <a:lstStyle/>
          <a:p>
            <a:r>
              <a:rPr lang="en-US" sz="35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350" dirty="0">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p:nvPr/>
        </p:nvCxnSpPr>
        <p:spPr>
          <a:xfrm flipH="1">
            <a:off x="7086600" y="2057400"/>
            <a:ext cx="762000" cy="2476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171621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66800"/>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Change Agreement</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764910" y="2667000"/>
            <a:ext cx="2150490"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simply Select Agreement again and search a new agreement.  The agreement will be replaced.  </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Ensure the lands you want reviewed are correct.  You may wish to customize again.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5474090" cy="429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359790" y="3276600"/>
            <a:ext cx="126961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667000" y="4724400"/>
            <a:ext cx="1676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590800" y="4676389"/>
            <a:ext cx="1981200"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639344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Third Party Request Document </a:t>
            </a:r>
          </a:p>
        </p:txBody>
      </p:sp>
      <p:sp>
        <p:nvSpPr>
          <p:cNvPr id="9" name="object 2"/>
          <p:cNvSpPr txBox="1"/>
          <p:nvPr/>
        </p:nvSpPr>
        <p:spPr>
          <a:xfrm>
            <a:off x="762001" y="1678885"/>
            <a:ext cx="7696199"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Third Party Request Document is a PDF document which details the information in your request.</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do not mail a printed request to Alberta Energy.</a:t>
            </a:r>
          </a:p>
        </p:txBody>
      </p:sp>
      <p:grpSp>
        <p:nvGrpSpPr>
          <p:cNvPr id="8" name="Group 7"/>
          <p:cNvGrpSpPr/>
          <p:nvPr/>
        </p:nvGrpSpPr>
        <p:grpSpPr>
          <a:xfrm>
            <a:off x="212943" y="5832716"/>
            <a:ext cx="9186875" cy="471476"/>
            <a:chOff x="356748" y="5831140"/>
            <a:chExt cx="8609480" cy="471476"/>
          </a:xfrm>
        </p:grpSpPr>
        <p:sp>
          <p:nvSpPr>
            <p:cNvPr id="10" name="Rectangle 9"/>
            <p:cNvSpPr>
              <a:spLocks noChangeArrowheads="1"/>
            </p:cNvSpPr>
            <p:nvPr/>
          </p:nvSpPr>
          <p:spPr bwMode="auto">
            <a:xfrm>
              <a:off x="808065" y="6025617"/>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Third Party Request Document can be viewed at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48" y="5831140"/>
              <a:ext cx="447675" cy="4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bject 2"/>
          <p:cNvSpPr txBox="1"/>
          <p:nvPr/>
        </p:nvSpPr>
        <p:spPr>
          <a:xfrm>
            <a:off x="6613742" y="5002345"/>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98" y="2505075"/>
            <a:ext cx="7837487"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flipV="1">
            <a:off x="7359585" y="3276600"/>
            <a:ext cx="34649" cy="1656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970811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Third Party Request</a:t>
            </a:r>
          </a:p>
        </p:txBody>
      </p:sp>
      <p:sp>
        <p:nvSpPr>
          <p:cNvPr id="4" name="object 2"/>
          <p:cNvSpPr txBox="1"/>
          <p:nvPr/>
        </p:nvSpPr>
        <p:spPr>
          <a:xfrm>
            <a:off x="374732" y="1462206"/>
            <a:ext cx="2897562" cy="1631216"/>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 request.</a:t>
            </a:r>
          </a:p>
          <a:p>
            <a:pPr marL="12700" marR="6350">
              <a:lnSpc>
                <a:spcPct val="100000"/>
              </a:lnSpc>
            </a:pPr>
            <a:endParaRPr lang="en-US" sz="1000" dirty="0">
              <a:latin typeface="Arial" pitchFamily="34" charset="0"/>
              <a:cs typeface="Arial" pitchFamily="34" charset="0"/>
            </a:endParaRPr>
          </a:p>
          <a:p>
            <a:pPr marL="12700" marR="6350"/>
            <a:r>
              <a:rPr lang="en-US" sz="1200" dirty="0">
                <a:latin typeface="Arial" pitchFamily="34" charset="0"/>
                <a:cs typeface="Arial" pitchFamily="34" charset="0"/>
              </a:rPr>
              <a:t>When the request is complete, click the submit button. </a:t>
            </a:r>
          </a:p>
          <a:p>
            <a:pPr marL="12700" marR="6350"/>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request goes back into work in progress so it can be corrected and resubmitted.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5227885" cy="397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a:xfrm>
            <a:off x="1214360" y="5410200"/>
            <a:ext cx="1520160" cy="515674"/>
          </a:xfrm>
          <a:prstGeom prst="wedgeRoundRectCallout">
            <a:avLst>
              <a:gd name="adj1" fmla="val 180777"/>
              <a:gd name="adj2" fmla="val -764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
        <p:nvSpPr>
          <p:cNvPr id="2" name="Rectangle 1"/>
          <p:cNvSpPr/>
          <p:nvPr/>
        </p:nvSpPr>
        <p:spPr>
          <a:xfrm>
            <a:off x="5204742" y="4114800"/>
            <a:ext cx="15240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953000" y="4097923"/>
            <a:ext cx="1976351"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Third Party Request (continued)</a:t>
            </a:r>
          </a:p>
        </p:txBody>
      </p:sp>
      <p:cxnSp>
        <p:nvCxnSpPr>
          <p:cNvPr id="11" name="Straight Arrow Connector 10"/>
          <p:cNvCxnSpPr/>
          <p:nvPr/>
        </p:nvCxnSpPr>
        <p:spPr>
          <a:xfrm>
            <a:off x="4800600" y="3281571"/>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73" y="1953664"/>
            <a:ext cx="33147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914400" y="3810000"/>
            <a:ext cx="1239167" cy="609600"/>
          </a:xfrm>
          <a:prstGeom prst="wedgeRoundRectCallout">
            <a:avLst>
              <a:gd name="adj1" fmla="val 82941"/>
              <a:gd name="adj2" fmla="val -1107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38600"/>
            <a:ext cx="38385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a:xfrm>
            <a:off x="2022387" y="5121962"/>
            <a:ext cx="1239167" cy="609600"/>
          </a:xfrm>
          <a:prstGeom prst="wedgeRoundRectCallout">
            <a:avLst>
              <a:gd name="adj1" fmla="val 352331"/>
              <a:gd name="adj2" fmla="val -18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1549431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29824"/>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Third Party Request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2" name="object 2"/>
          <p:cNvSpPr txBox="1"/>
          <p:nvPr/>
        </p:nvSpPr>
        <p:spPr>
          <a:xfrm>
            <a:off x="762000" y="1475601"/>
            <a:ext cx="3429000" cy="73866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Alberta Energy has received the request when  when the status becomes </a:t>
            </a:r>
            <a:r>
              <a:rPr lang="en-US" sz="1200" b="1" dirty="0">
                <a:latin typeface="Arial" pitchFamily="34" charset="0"/>
                <a:cs typeface="Arial" pitchFamily="34" charset="0"/>
              </a:rPr>
              <a:t>Processing (Submitted)</a:t>
            </a:r>
            <a:r>
              <a:rPr lang="en-US" sz="1200" dirty="0">
                <a:latin typeface="Arial" pitchFamily="34" charset="0"/>
                <a:cs typeface="Arial" pitchFamily="34" charset="0"/>
              </a:rPr>
              <a:t>. The request remains in this status until the  request is reviewed.</a:t>
            </a:r>
          </a:p>
        </p:txBody>
      </p:sp>
      <p:cxnSp>
        <p:nvCxnSpPr>
          <p:cNvPr id="20" name="Straight Arrow Connector 19"/>
          <p:cNvCxnSpPr/>
          <p:nvPr/>
        </p:nvCxnSpPr>
        <p:spPr>
          <a:xfrm>
            <a:off x="1981200" y="2322238"/>
            <a:ext cx="762000" cy="2323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object 2"/>
          <p:cNvSpPr txBox="1"/>
          <p:nvPr/>
        </p:nvSpPr>
        <p:spPr>
          <a:xfrm>
            <a:off x="4800600" y="1613647"/>
            <a:ext cx="3377477"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Submission Date is now displayed.</a:t>
            </a:r>
          </a:p>
        </p:txBody>
      </p:sp>
      <p:sp>
        <p:nvSpPr>
          <p:cNvPr id="22" name="object 2"/>
          <p:cNvSpPr txBox="1"/>
          <p:nvPr/>
        </p:nvSpPr>
        <p:spPr>
          <a:xfrm>
            <a:off x="685800" y="6172028"/>
            <a:ext cx="5976936"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request cannot be edited (except Contact Information).</a:t>
            </a:r>
          </a:p>
        </p:txBody>
      </p:sp>
      <p:cxnSp>
        <p:nvCxnSpPr>
          <p:cNvPr id="15" name="Straight Arrow Connector 14"/>
          <p:cNvCxnSpPr/>
          <p:nvPr/>
        </p:nvCxnSpPr>
        <p:spPr>
          <a:xfrm flipH="1">
            <a:off x="5715000" y="1844933"/>
            <a:ext cx="228598" cy="28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14265"/>
            <a:ext cx="4893468" cy="382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00601" y="4800600"/>
            <a:ext cx="1447799"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551087" y="4802611"/>
            <a:ext cx="1938251"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p:cNvCxnSpPr/>
          <p:nvPr/>
        </p:nvCxnSpPr>
        <p:spPr>
          <a:xfrm flipV="1">
            <a:off x="3941487" y="4716288"/>
            <a:ext cx="1316313" cy="13205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004390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Third Party Request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6" name="object 2"/>
          <p:cNvSpPr txBox="1"/>
          <p:nvPr/>
        </p:nvSpPr>
        <p:spPr>
          <a:xfrm>
            <a:off x="838200" y="1535668"/>
            <a:ext cx="7467600" cy="70788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After the request has been submitted, you can open the document and print a copy for your records.  It is suggested that you save an electronic copy for future reference as once an ETS Request is completed they are removed from the Work in Progress screen after 90 days.</a:t>
            </a:r>
          </a:p>
          <a:p>
            <a:pPr marL="12700" marR="6350">
              <a:lnSpc>
                <a:spcPct val="100000"/>
              </a:lnSpc>
            </a:pPr>
            <a:endParaRPr lang="en-US" sz="1000" dirty="0">
              <a:latin typeface="Arial" pitchFamily="34" charset="0"/>
              <a:cs typeface="Aria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650645"/>
            <a:ext cx="5715000" cy="371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286000"/>
            <a:ext cx="5676900" cy="66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013750"/>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8949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Work In Progress</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use the Work In Progress screen to retrieve all active requests associated with your company.</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Please note that certain requests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Revisions</a:t>
            </a:r>
          </a:p>
        </p:txBody>
      </p:sp>
      <p:graphicFrame>
        <p:nvGraphicFramePr>
          <p:cNvPr id="8" name="Table 7"/>
          <p:cNvGraphicFramePr>
            <a:graphicFrameLocks noGrp="1"/>
          </p:cNvGraphicFramePr>
          <p:nvPr>
            <p:extLst>
              <p:ext uri="{D42A27DB-BD31-4B8C-83A1-F6EECF244321}">
                <p14:modId xmlns:p14="http://schemas.microsoft.com/office/powerpoint/2010/main" val="1768547906"/>
              </p:ext>
            </p:extLst>
          </p:nvPr>
        </p:nvGraphicFramePr>
        <p:xfrm>
          <a:off x="1837037" y="2452546"/>
          <a:ext cx="6107292" cy="1752600"/>
        </p:xfrm>
        <a:graphic>
          <a:graphicData uri="http://schemas.openxmlformats.org/drawingml/2006/table">
            <a:tbl>
              <a:tblPr firstRow="1" bandRow="1">
                <a:tableStyleId>{5C22544A-7EE6-4342-B048-85BDC9FD1C3A}</a:tableStyleId>
              </a:tblPr>
              <a:tblGrid>
                <a:gridCol w="2035764">
                  <a:extLst>
                    <a:ext uri="{9D8B030D-6E8A-4147-A177-3AD203B41FA5}">
                      <a16:colId xmlns:a16="http://schemas.microsoft.com/office/drawing/2014/main" val="20000"/>
                    </a:ext>
                  </a:extLst>
                </a:gridCol>
                <a:gridCol w="2035764">
                  <a:extLst>
                    <a:ext uri="{9D8B030D-6E8A-4147-A177-3AD203B41FA5}">
                      <a16:colId xmlns:a16="http://schemas.microsoft.com/office/drawing/2014/main" val="20001"/>
                    </a:ext>
                  </a:extLst>
                </a:gridCol>
                <a:gridCol w="2035764">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CA" dirty="0"/>
                        <a:t>March 10, 2017</a:t>
                      </a:r>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June</a:t>
                      </a:r>
                      <a:r>
                        <a:rPr lang="en-CA" baseline="0" dirty="0"/>
                        <a:t> 2020</a:t>
                      </a:r>
                      <a:endParaRPr lang="en-CA" dirty="0"/>
                    </a:p>
                  </a:txBody>
                  <a:tcPr/>
                </a:tc>
                <a:tc>
                  <a:txBody>
                    <a:bodyPr/>
                    <a:lstStyle/>
                    <a:p>
                      <a:r>
                        <a:rPr lang="en-CA" dirty="0"/>
                        <a:t>Updated Banner and Resource Page</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September</a:t>
                      </a:r>
                      <a:r>
                        <a:rPr lang="en-CA" baseline="0" dirty="0"/>
                        <a:t> 2020</a:t>
                      </a:r>
                      <a:endParaRPr lang="en-CA" dirty="0"/>
                    </a:p>
                  </a:txBody>
                  <a:tcPr/>
                </a:tc>
                <a:tc>
                  <a:txBody>
                    <a:bodyPr/>
                    <a:lstStyle/>
                    <a:p>
                      <a:r>
                        <a:rPr lang="en-CA" dirty="0"/>
                        <a:t>Various</a:t>
                      </a:r>
                    </a:p>
                  </a:txBody>
                  <a:tcPr/>
                </a:tc>
                <a:tc>
                  <a:txBody>
                    <a:bodyPr/>
                    <a:lstStyle/>
                    <a:p>
                      <a:r>
                        <a:rPr lang="en-CA" dirty="0"/>
                        <a:t>All</a:t>
                      </a:r>
                    </a:p>
                  </a:txBody>
                  <a:tcPr/>
                </a:tc>
                <a:extLst>
                  <a:ext uri="{0D108BD9-81ED-4DB2-BD59-A6C34878D82A}">
                    <a16:rowId xmlns:a16="http://schemas.microsoft.com/office/drawing/2014/main" val="2073253233"/>
                  </a:ext>
                </a:extLst>
              </a:tr>
            </a:tbl>
          </a:graphicData>
        </a:graphic>
      </p:graphicFrame>
      <p:sp>
        <p:nvSpPr>
          <p:cNvPr id="9" name="Rectangle 8"/>
          <p:cNvSpPr/>
          <p:nvPr/>
        </p:nvSpPr>
        <p:spPr>
          <a:xfrm>
            <a:off x="3886200" y="190500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a:t>
            </a:r>
          </a:p>
        </p:txBody>
      </p:sp>
      <p:cxnSp>
        <p:nvCxnSpPr>
          <p:cNvPr id="7" name="Straight Arrow Connector 6"/>
          <p:cNvCxnSpPr/>
          <p:nvPr/>
        </p:nvCxnSpPr>
        <p:spPr>
          <a:xfrm>
            <a:off x="2733675" y="4138616"/>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6096000" y="4962198"/>
            <a:ext cx="1557338" cy="585788"/>
          </a:xfrm>
          <a:prstGeom prst="wedgeRoundRectCallout">
            <a:avLst>
              <a:gd name="adj1" fmla="val -56301"/>
              <a:gd name="adj2" fmla="val -13387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5"/>
          <a:stretch/>
        </p:blipFill>
        <p:spPr bwMode="auto">
          <a:xfrm>
            <a:off x="538187" y="1572058"/>
            <a:ext cx="2838450" cy="417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flipH="1">
            <a:off x="3005137" y="4962198"/>
            <a:ext cx="1743076" cy="685800"/>
          </a:xfrm>
          <a:prstGeom prst="wedgeRoundRectCallout">
            <a:avLst>
              <a:gd name="adj1" fmla="val 81698"/>
              <a:gd name="adj2" fmla="val -2047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cxnSp>
        <p:nvCxnSpPr>
          <p:cNvPr id="15" name="Straight Arrow Connector 14"/>
          <p:cNvCxnSpPr/>
          <p:nvPr/>
        </p:nvCxnSpPr>
        <p:spPr>
          <a:xfrm>
            <a:off x="2733675" y="3581400"/>
            <a:ext cx="5429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73" y="2590799"/>
            <a:ext cx="5238654"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6429374" y="1295400"/>
            <a:ext cx="1609726" cy="916944"/>
          </a:xfrm>
          <a:prstGeom prst="wedgeRoundRectCallout">
            <a:avLst>
              <a:gd name="adj1" fmla="val -25113"/>
              <a:gd name="adj2" fmla="val 92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choose your search parameters</a:t>
            </a:r>
            <a:endParaRPr lang="en-US" sz="1200" b="1" dirty="0">
              <a:solidFill>
                <a:schemeClr val="tx1"/>
              </a:solidFill>
              <a:latin typeface="Arial" pitchFamily="34" charset="0"/>
              <a:cs typeface="Arial" pitchFamily="34" charset="0"/>
            </a:endParaRPr>
          </a:p>
        </p:txBody>
      </p:sp>
      <p:grpSp>
        <p:nvGrpSpPr>
          <p:cNvPr id="20" name="Group 19"/>
          <p:cNvGrpSpPr/>
          <p:nvPr/>
        </p:nvGrpSpPr>
        <p:grpSpPr>
          <a:xfrm>
            <a:off x="226570" y="5771961"/>
            <a:ext cx="9043286" cy="500837"/>
            <a:chOff x="251573" y="5912663"/>
            <a:chExt cx="8474915" cy="500837"/>
          </a:xfrm>
        </p:grpSpPr>
        <p:sp>
          <p:nvSpPr>
            <p:cNvPr id="21" name="Rectangle 20"/>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Remove the default date search parameters if you wish to retrieve all active Third Party Requests.</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73" y="59126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6"/>
          <a:stretch>
            <a:fillRect/>
          </a:stretch>
        </p:blipFill>
        <p:spPr>
          <a:xfrm>
            <a:off x="1447800" y="4490380"/>
            <a:ext cx="1127430" cy="1081224"/>
          </a:xfrm>
          <a:prstGeom prst="rect">
            <a:avLst/>
          </a:prstGeom>
        </p:spPr>
      </p:pic>
    </p:spTree>
    <p:extLst>
      <p:ext uri="{BB962C8B-B14F-4D97-AF65-F5344CB8AC3E}">
        <p14:creationId xmlns:p14="http://schemas.microsoft.com/office/powerpoint/2010/main" val="417477216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a:t>
            </a:r>
          </a:p>
        </p:txBody>
      </p:sp>
      <p:graphicFrame>
        <p:nvGraphicFramePr>
          <p:cNvPr id="10" name="Table 9"/>
          <p:cNvGraphicFramePr>
            <a:graphicFrameLocks noGrp="1"/>
          </p:cNvGraphicFramePr>
          <p:nvPr>
            <p:extLst>
              <p:ext uri="{D42A27DB-BD31-4B8C-83A1-F6EECF244321}">
                <p14:modId xmlns:p14="http://schemas.microsoft.com/office/powerpoint/2010/main" val="3764179301"/>
              </p:ext>
            </p:extLst>
          </p:nvPr>
        </p:nvGraphicFramePr>
        <p:xfrm>
          <a:off x="5943600" y="1162596"/>
          <a:ext cx="2771776" cy="219728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Form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r>
                        <a:rPr lang="en-US" sz="1050" b="0" dirty="0">
                          <a:latin typeface="Arial" panose="020B0604020202020204" pitchFamily="34" charset="0"/>
                          <a:cs typeface="Arial" panose="020B0604020202020204" pitchFamily="34" charset="0"/>
                        </a:rPr>
                        <a:t>Application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Application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r h="252004">
                <a:tc>
                  <a:txBody>
                    <a:bodyPr/>
                    <a:lstStyle/>
                    <a:p>
                      <a:r>
                        <a:rPr lang="en-US" sz="1050" b="0" dirty="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7"/>
                  </a:ext>
                </a:extLst>
              </a:tr>
            </a:tbl>
          </a:graphicData>
        </a:graphic>
      </p:graphicFrame>
      <p:sp>
        <p:nvSpPr>
          <p:cNvPr id="19" name="object 2"/>
          <p:cNvSpPr txBox="1"/>
          <p:nvPr/>
        </p:nvSpPr>
        <p:spPr>
          <a:xfrm>
            <a:off x="457200" y="1588294"/>
            <a:ext cx="4572000" cy="141577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color-highlighted illustration of the Work in Progress search screen to further demonstrate the relationship between the data. </a:t>
            </a:r>
          </a:p>
        </p:txBody>
      </p:sp>
      <p:grpSp>
        <p:nvGrpSpPr>
          <p:cNvPr id="6" name="Group 5"/>
          <p:cNvGrpSpPr/>
          <p:nvPr/>
        </p:nvGrpSpPr>
        <p:grpSpPr>
          <a:xfrm>
            <a:off x="321275" y="5911191"/>
            <a:ext cx="8953284" cy="447675"/>
            <a:chOff x="458272" y="5909615"/>
            <a:chExt cx="8390569" cy="447675"/>
          </a:xfrm>
        </p:grpSpPr>
        <p:sp>
          <p:nvSpPr>
            <p:cNvPr id="7" name="Rectangle 6"/>
            <p:cNvSpPr>
              <a:spLocks noChangeArrowheads="1"/>
            </p:cNvSpPr>
            <p:nvPr/>
          </p:nvSpPr>
          <p:spPr bwMode="auto">
            <a:xfrm>
              <a:off x="690678" y="608029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Application # does not pertain to Third Party Requests.</a:t>
              </a:r>
              <a:endParaRPr lang="en-CA" altLang="en-US" sz="1200" dirty="0">
                <a:latin typeface="Arial" panose="020B0604020202020204" pitchFamily="34" charset="0"/>
                <a:cs typeface="Arial" panose="020B0604020202020204" pitchFamily="34" charset="0"/>
              </a:endParaRPr>
            </a:p>
          </p:txBody>
        </p:sp>
        <p:pic>
          <p:nvPicPr>
            <p:cNvPr id="8"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72" y="590961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3" y="3149825"/>
            <a:ext cx="4884851" cy="25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05049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p:nvPr/>
        </p:nvSpPr>
        <p:spPr>
          <a:xfrm>
            <a:off x="304800" y="3372871"/>
            <a:ext cx="1447800"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load a request click on the ETS request number link.</a:t>
            </a:r>
          </a:p>
        </p:txBody>
      </p:sp>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Result</a:t>
            </a:r>
          </a:p>
        </p:txBody>
      </p:sp>
      <p:cxnSp>
        <p:nvCxnSpPr>
          <p:cNvPr id="11" name="Straight Arrow Connector 10"/>
          <p:cNvCxnSpPr/>
          <p:nvPr/>
        </p:nvCxnSpPr>
        <p:spPr>
          <a:xfrm>
            <a:off x="1219200" y="4191000"/>
            <a:ext cx="65722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object 2"/>
          <p:cNvSpPr txBox="1"/>
          <p:nvPr/>
        </p:nvSpPr>
        <p:spPr>
          <a:xfrm>
            <a:off x="2028823" y="5511910"/>
            <a:ext cx="5638802"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Navigate with these page numbers if there are multiple pages of search result.</a:t>
            </a:r>
          </a:p>
        </p:txBody>
      </p:sp>
      <p:sp>
        <p:nvSpPr>
          <p:cNvPr id="28" name="object 2"/>
          <p:cNvSpPr txBox="1"/>
          <p:nvPr/>
        </p:nvSpPr>
        <p:spPr>
          <a:xfrm>
            <a:off x="7543800" y="4572562"/>
            <a:ext cx="1447800"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open a document click on the report Pdf link.</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7" r="3226"/>
          <a:stretch/>
        </p:blipFill>
        <p:spPr bwMode="auto">
          <a:xfrm>
            <a:off x="1876425" y="1600200"/>
            <a:ext cx="5494492" cy="334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flipH="1" flipV="1">
            <a:off x="5562601" y="4419601"/>
            <a:ext cx="1904999" cy="5262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104" name="Picture 8" descr="C:\Users\BestA\AppData\Local\Temp\SNAGHTML4fb83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591" y="4945832"/>
            <a:ext cx="5509326" cy="33337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2225215" y="5181600"/>
            <a:ext cx="0" cy="3303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52187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Cancel or Withdraw a Third Party Request</a:t>
            </a:r>
          </a:p>
        </p:txBody>
      </p:sp>
      <p:sp>
        <p:nvSpPr>
          <p:cNvPr id="3" name="Rectangle 2"/>
          <p:cNvSpPr/>
          <p:nvPr/>
        </p:nvSpPr>
        <p:spPr>
          <a:xfrm>
            <a:off x="1374139" y="2819400"/>
            <a:ext cx="6474462" cy="2215991"/>
          </a:xfrm>
          <a:prstGeom prst="rect">
            <a:avLst/>
          </a:prstGeom>
        </p:spPr>
        <p:txBody>
          <a:bodyPr wrap="square">
            <a:spAutoFit/>
          </a:bodyPr>
          <a:lstStyle/>
          <a:p>
            <a:pPr>
              <a:spcAft>
                <a:spcPts val="1200"/>
              </a:spcAft>
            </a:pPr>
            <a:r>
              <a:rPr lang="en-CA" sz="1400" dirty="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Cancel a request in Work in Progress status.</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Withdraw a previously submitted request with a status of Processing (Submitted). Please note that withdrawing a request will remove it from Alberta Energy’s records.</a:t>
            </a:r>
          </a:p>
          <a:p>
            <a:pPr>
              <a:spcAft>
                <a:spcPts val="1200"/>
              </a:spcAft>
            </a:pPr>
            <a:r>
              <a:rPr lang="en-CA" sz="1400" dirty="0">
                <a:latin typeface="Arial" panose="020B0604020202020204" pitchFamily="34" charset="0"/>
                <a:cs typeface="Arial" panose="020B0604020202020204" pitchFamily="34" charset="0"/>
              </a:rPr>
              <a:t>Note:</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Submitter role to cancel or </a:t>
            </a:r>
            <a:r>
              <a:rPr lang="en-US" sz="1400" dirty="0">
                <a:latin typeface="Arial" panose="020B0604020202020204" pitchFamily="34" charset="0"/>
                <a:cs typeface="Arial" panose="020B0604020202020204" pitchFamily="34" charset="0"/>
              </a:rPr>
              <a:t>withdraw a request.</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Cancel Request</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0" name="Rounded Rectangular Callout 9"/>
          <p:cNvSpPr/>
          <p:nvPr/>
        </p:nvSpPr>
        <p:spPr>
          <a:xfrm>
            <a:off x="1600200" y="5562600"/>
            <a:ext cx="1239167" cy="609600"/>
          </a:xfrm>
          <a:prstGeom prst="wedgeRoundRectCallout">
            <a:avLst>
              <a:gd name="adj1" fmla="val 59831"/>
              <a:gd name="adj2" fmla="val -11946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Delete</a:t>
            </a:r>
            <a:endParaRPr lang="en-CA" sz="1200" b="1" dirty="0">
              <a:solidFill>
                <a:schemeClr val="tx1"/>
              </a:solidFill>
              <a:latin typeface="Arial" pitchFamily="34" charset="0"/>
              <a:cs typeface="Arial" pitchFamily="34" charset="0"/>
            </a:endParaRPr>
          </a:p>
        </p:txBody>
      </p:sp>
      <p:cxnSp>
        <p:nvCxnSpPr>
          <p:cNvPr id="12" name="Straight Arrow Connector 11"/>
          <p:cNvCxnSpPr/>
          <p:nvPr/>
        </p:nvCxnSpPr>
        <p:spPr>
          <a:xfrm>
            <a:off x="5305570" y="3733800"/>
            <a:ext cx="333230" cy="3790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061" y="4171950"/>
            <a:ext cx="32099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4166019" y="5499847"/>
            <a:ext cx="1239167" cy="609600"/>
          </a:xfrm>
          <a:prstGeom prst="wedgeRoundRectCallout">
            <a:avLst>
              <a:gd name="adj1" fmla="val 158535"/>
              <a:gd name="adj2" fmla="val -406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79" y="1447800"/>
            <a:ext cx="4935336"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15467" y="4093786"/>
            <a:ext cx="1447800" cy="781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828800" y="4031271"/>
            <a:ext cx="1905000"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702867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Cancel Request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2" name="object 2"/>
          <p:cNvSpPr txBox="1"/>
          <p:nvPr/>
        </p:nvSpPr>
        <p:spPr>
          <a:xfrm>
            <a:off x="240145" y="1350909"/>
            <a:ext cx="2503055"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Cancelled</a:t>
            </a:r>
            <a:r>
              <a:rPr lang="en-US" sz="1200" dirty="0">
                <a:latin typeface="Arial" pitchFamily="34" charset="0"/>
                <a:cs typeface="Arial" pitchFamily="34" charset="0"/>
              </a:rPr>
              <a:t>.</a:t>
            </a:r>
          </a:p>
        </p:txBody>
      </p:sp>
      <p:cxnSp>
        <p:nvCxnSpPr>
          <p:cNvPr id="23" name="Straight Arrow Connector 22"/>
          <p:cNvCxnSpPr/>
          <p:nvPr/>
        </p:nvCxnSpPr>
        <p:spPr>
          <a:xfrm>
            <a:off x="1422400" y="1600200"/>
            <a:ext cx="6350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object 2"/>
          <p:cNvSpPr txBox="1"/>
          <p:nvPr/>
        </p:nvSpPr>
        <p:spPr>
          <a:xfrm>
            <a:off x="2729753" y="6096000"/>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request is no longer editable.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5830552" cy="427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flipV="1">
            <a:off x="5791200" y="4648200"/>
            <a:ext cx="464958"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4419600" y="4648200"/>
            <a:ext cx="1676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4114800" y="4711636"/>
            <a:ext cx="2522358" cy="161583"/>
          </a:xfrm>
          <a:prstGeom prst="rect">
            <a:avLst/>
          </a:prstGeom>
          <a:noFill/>
        </p:spPr>
        <p:txBody>
          <a:bodyPr wrap="square" rtlCol="0">
            <a:spAutoFit/>
          </a:bodyPr>
          <a:lstStyle/>
          <a:p>
            <a:r>
              <a:rPr lang="en-US" sz="45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808560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   Withdraw Request</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5334000" y="3305735"/>
            <a:ext cx="7620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5257800" y="1219200"/>
            <a:ext cx="2885616" cy="1569660"/>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When a request is withdrawn, it is removed from Alberta Energy’s records.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When submitting a new request for the agreement, you must </a:t>
            </a:r>
            <a:r>
              <a:rPr lang="en-US" sz="1200" u="sng" dirty="0">
                <a:latin typeface="Arial" panose="020B0604020202020204" pitchFamily="34" charset="0"/>
                <a:cs typeface="Arial" panose="020B0604020202020204" pitchFamily="34" charset="0"/>
              </a:rPr>
              <a:t>select all lands that you want reviewed</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p:txBody>
      </p:sp>
      <p:sp>
        <p:nvSpPr>
          <p:cNvPr id="9" name="Rounded Rectangular Callout 8"/>
          <p:cNvSpPr/>
          <p:nvPr/>
        </p:nvSpPr>
        <p:spPr>
          <a:xfrm>
            <a:off x="990600" y="5164664"/>
            <a:ext cx="1239167" cy="609600"/>
          </a:xfrm>
          <a:prstGeom prst="wedgeRoundRectCallout">
            <a:avLst>
              <a:gd name="adj1" fmla="val 65914"/>
              <a:gd name="adj2" fmla="val -965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60981"/>
            <a:ext cx="4367325" cy="342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10723"/>
            <a:ext cx="3733800" cy="150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3276600" y="5029200"/>
            <a:ext cx="1239167" cy="609600"/>
          </a:xfrm>
          <a:prstGeom prst="wedgeRoundRectCallout">
            <a:avLst>
              <a:gd name="adj1" fmla="val 244745"/>
              <a:gd name="adj2" fmla="val 4295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3" name="Rectangle 2"/>
          <p:cNvSpPr/>
          <p:nvPr/>
        </p:nvSpPr>
        <p:spPr>
          <a:xfrm>
            <a:off x="1955062" y="3657600"/>
            <a:ext cx="12192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752600" y="3658111"/>
            <a:ext cx="1752600" cy="146194"/>
          </a:xfrm>
          <a:prstGeom prst="rect">
            <a:avLst/>
          </a:prstGeom>
          <a:noFill/>
        </p:spPr>
        <p:txBody>
          <a:bodyPr wrap="square" rtlCol="0">
            <a:spAutoFit/>
          </a:bodyPr>
          <a:lstStyle/>
          <a:p>
            <a:r>
              <a:rPr lang="en-US" sz="35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3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36303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Request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4" name="object 2"/>
          <p:cNvSpPr txBox="1"/>
          <p:nvPr/>
        </p:nvSpPr>
        <p:spPr>
          <a:xfrm>
            <a:off x="457200" y="1415534"/>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Withdrawn</a:t>
            </a:r>
            <a:r>
              <a:rPr lang="en-US" sz="1200" dirty="0">
                <a:latin typeface="Arial" pitchFamily="34" charset="0"/>
                <a:cs typeface="Arial" pitchFamily="34" charset="0"/>
              </a:rPr>
              <a:t>.</a:t>
            </a:r>
          </a:p>
        </p:txBody>
      </p:sp>
      <p:cxnSp>
        <p:nvCxnSpPr>
          <p:cNvPr id="15" name="Straight Arrow Connector 14"/>
          <p:cNvCxnSpPr/>
          <p:nvPr/>
        </p:nvCxnSpPr>
        <p:spPr>
          <a:xfrm>
            <a:off x="1071418" y="1687945"/>
            <a:ext cx="685800" cy="3465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object 2"/>
          <p:cNvSpPr txBox="1"/>
          <p:nvPr/>
        </p:nvSpPr>
        <p:spPr>
          <a:xfrm>
            <a:off x="3269530" y="6040306"/>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        At this stage, the request cannot be edited.</a:t>
            </a: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41"/>
          <a:stretch/>
        </p:blipFill>
        <p:spPr bwMode="auto">
          <a:xfrm>
            <a:off x="2438400" y="1700414"/>
            <a:ext cx="5296410" cy="395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6172200" y="4419600"/>
            <a:ext cx="0" cy="15087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651" y="1700414"/>
            <a:ext cx="5257799" cy="53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550" y="5708770"/>
            <a:ext cx="607380" cy="18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43400" y="4495800"/>
            <a:ext cx="15240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114800" y="4495887"/>
            <a:ext cx="1905000"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579116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752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Third Party Response</a:t>
            </a:r>
          </a:p>
        </p:txBody>
      </p:sp>
      <p:sp>
        <p:nvSpPr>
          <p:cNvPr id="3" name="Rectangle 2"/>
          <p:cNvSpPr/>
          <p:nvPr/>
        </p:nvSpPr>
        <p:spPr>
          <a:xfrm>
            <a:off x="1374138" y="2209800"/>
            <a:ext cx="7084062" cy="1538883"/>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review is processed, a Third Party Response document will be sent to ETS, and the request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that a Third Party Response document is available for viewing. These email notifications are considered a courtesy and should not be relied on to track PNG Continuation Third Party Requests in ETS.</a:t>
            </a:r>
          </a:p>
        </p:txBody>
      </p:sp>
    </p:spTree>
    <p:extLst>
      <p:ext uri="{BB962C8B-B14F-4D97-AF65-F5344CB8AC3E}">
        <p14:creationId xmlns:p14="http://schemas.microsoft.com/office/powerpoint/2010/main" val="92777369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Third Party Response Document	</a:t>
            </a:r>
            <a:endParaRPr lang="en-CA" sz="1600" b="1" i="0" dirty="0">
              <a:solidFill>
                <a:schemeClr val="tx1"/>
              </a:solidFill>
              <a:latin typeface="Arial" panose="020B0604020202020204" pitchFamily="34" charset="0"/>
              <a:cs typeface="Arial" panose="020B0604020202020204" pitchFamily="34" charset="0"/>
            </a:endParaRPr>
          </a:p>
        </p:txBody>
      </p:sp>
      <p:sp>
        <p:nvSpPr>
          <p:cNvPr id="11" name="object 5"/>
          <p:cNvSpPr/>
          <p:nvPr/>
        </p:nvSpPr>
        <p:spPr>
          <a:xfrm flipH="1">
            <a:off x="6072497" y="5353154"/>
            <a:ext cx="864000" cy="1295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4" name="object 5"/>
          <p:cNvSpPr/>
          <p:nvPr/>
        </p:nvSpPr>
        <p:spPr>
          <a:xfrm flipH="1">
            <a:off x="4867830" y="3704537"/>
            <a:ext cx="389970" cy="9387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object 2"/>
          <p:cNvSpPr txBox="1"/>
          <p:nvPr/>
        </p:nvSpPr>
        <p:spPr>
          <a:xfrm>
            <a:off x="3048000" y="4387334"/>
            <a:ext cx="4412793"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Third Party Response document click on either link.</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882" y="4665482"/>
            <a:ext cx="6159896" cy="150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5862918" y="4572000"/>
            <a:ext cx="537882"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257" y="1295400"/>
            <a:ext cx="5083832" cy="25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810" y="3875435"/>
            <a:ext cx="5083832" cy="18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5334000" y="3970164"/>
            <a:ext cx="304800" cy="373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171744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Introduction</a:t>
            </a:r>
          </a:p>
        </p:txBody>
      </p:sp>
      <p:sp>
        <p:nvSpPr>
          <p:cNvPr id="2" name="TextBox 1"/>
          <p:cNvSpPr txBox="1"/>
          <p:nvPr/>
        </p:nvSpPr>
        <p:spPr>
          <a:xfrm>
            <a:off x="3581400" y="2209800"/>
            <a:ext cx="4800600" cy="135421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 this module you will learn how to:</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Create and submit an Online Third Party Request.</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Cancel or withdraw an </a:t>
            </a:r>
            <a:r>
              <a:rPr lang="en-CA" sz="1200" dirty="0">
                <a:latin typeface="Arial" pitchFamily="34" charset="0"/>
                <a:cs typeface="Arial" pitchFamily="34" charset="0"/>
              </a:rPr>
              <a:t>Online Third Party Request.</a:t>
            </a:r>
          </a:p>
          <a:p>
            <a:pP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View a Third Party Response document.</a:t>
            </a:r>
            <a:endParaRPr lang="en-CA" sz="12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7484"/>
            <a:ext cx="210502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371600" y="4876800"/>
            <a:ext cx="1009505" cy="968132"/>
          </a:xfrm>
          <a:prstGeom prst="rect">
            <a:avLst/>
          </a:prstGeom>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99" y="1143000"/>
            <a:ext cx="401503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938342" cy="424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196008" y="1341228"/>
            <a:ext cx="1119751" cy="530884"/>
            <a:chOff x="5802419" y="1080818"/>
            <a:chExt cx="1119751" cy="530884"/>
          </a:xfrm>
        </p:grpSpPr>
        <p:sp>
          <p:nvSpPr>
            <p:cNvPr id="4" name="Rounded Rectangle 3"/>
            <p:cNvSpPr/>
            <p:nvPr/>
          </p:nvSpPr>
          <p:spPr>
            <a:xfrm>
              <a:off x="5802419" y="1080818"/>
              <a:ext cx="1119751" cy="530884"/>
            </a:xfrm>
            <a:prstGeom prst="roundRect">
              <a:avLst/>
            </a:prstGeom>
            <a:solidFill>
              <a:srgbClr val="30E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834503" y="1161594"/>
              <a:ext cx="1055581" cy="369332"/>
            </a:xfrm>
            <a:prstGeom prst="rect">
              <a:avLst/>
            </a:prstGeom>
            <a:noFill/>
          </p:spPr>
          <p:txBody>
            <a:bodyPr wrap="square" rtlCol="0">
              <a:spAutoFit/>
            </a:bodyPr>
            <a:lstStyle/>
            <a:p>
              <a:r>
                <a:rPr lang="en-US" dirty="0">
                  <a:solidFill>
                    <a:schemeClr val="bg1"/>
                  </a:solidFill>
                </a:rPr>
                <a:t>SAMPLES</a:t>
              </a:r>
              <a:endParaRPr lang="en-CA" dirty="0">
                <a:solidFill>
                  <a:schemeClr val="bg1"/>
                </a:solidFill>
              </a:endParaRPr>
            </a:p>
          </p:txBody>
        </p:sp>
      </p:grpSp>
      <p:pic>
        <p:nvPicPr>
          <p:cNvPr id="9" name="Picture 8"/>
          <p:cNvPicPr>
            <a:picLocks noChangeAspect="1"/>
          </p:cNvPicPr>
          <p:nvPr/>
        </p:nvPicPr>
        <p:blipFill>
          <a:blip r:embed="rId4"/>
          <a:stretch>
            <a:fillRect/>
          </a:stretch>
        </p:blipFill>
        <p:spPr>
          <a:xfrm>
            <a:off x="2819399" y="1113215"/>
            <a:ext cx="1455755" cy="867986"/>
          </a:xfrm>
          <a:prstGeom prst="rect">
            <a:avLst/>
          </a:prstGeom>
        </p:spPr>
      </p:pic>
      <p:pic>
        <p:nvPicPr>
          <p:cNvPr id="10" name="Picture 9"/>
          <p:cNvPicPr>
            <a:picLocks noChangeAspect="1"/>
          </p:cNvPicPr>
          <p:nvPr/>
        </p:nvPicPr>
        <p:blipFill>
          <a:blip r:embed="rId4"/>
          <a:stretch>
            <a:fillRect/>
          </a:stretch>
        </p:blipFill>
        <p:spPr>
          <a:xfrm>
            <a:off x="7391400" y="2133600"/>
            <a:ext cx="1423200" cy="848575"/>
          </a:xfrm>
          <a:prstGeom prst="rect">
            <a:avLst/>
          </a:prstGeom>
        </p:spPr>
      </p:pic>
    </p:spTree>
    <p:extLst>
      <p:ext uri="{BB962C8B-B14F-4D97-AF65-F5344CB8AC3E}">
        <p14:creationId xmlns:p14="http://schemas.microsoft.com/office/powerpoint/2010/main" val="1881854429"/>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1600200"/>
            <a:ext cx="4648200" cy="769441"/>
          </a:xfrm>
          <a:prstGeom prst="rect">
            <a:avLst/>
          </a:prstGeom>
          <a:noFill/>
        </p:spPr>
        <p:txBody>
          <a:bodyPr wrap="square" rtlCol="0">
            <a:spAutoFit/>
          </a:bodyPr>
          <a:lstStyle/>
          <a:p>
            <a:pPr lvl="0"/>
            <a:endParaRPr lang="en-CA" sz="1100" dirty="0">
              <a:latin typeface="Arial" panose="020B0604020202020204" pitchFamily="34" charset="0"/>
              <a:cs typeface="Arial" panose="020B0604020202020204" pitchFamily="34" charset="0"/>
            </a:endParaRP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Third Party Requestors can find all ETS Requests under “</a:t>
            </a:r>
            <a:r>
              <a:rPr lang="en-CA" sz="1100" b="1"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98" r="17705"/>
          <a:stretch/>
        </p:blipFill>
        <p:spPr bwMode="auto">
          <a:xfrm>
            <a:off x="1524000" y="1676400"/>
            <a:ext cx="2335901"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70958" y="1191858"/>
            <a:ext cx="255711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List of ETS Statuses </a:t>
            </a:r>
            <a:endParaRPr lang="en-CA" dirty="0"/>
          </a:p>
        </p:txBody>
      </p:sp>
      <p:pic>
        <p:nvPicPr>
          <p:cNvPr id="6" name="Picture 5"/>
          <p:cNvPicPr>
            <a:picLocks noChangeAspect="1"/>
          </p:cNvPicPr>
          <p:nvPr/>
        </p:nvPicPr>
        <p:blipFill>
          <a:blip r:embed="rId4"/>
          <a:stretch>
            <a:fillRect/>
          </a:stretch>
        </p:blipFill>
        <p:spPr>
          <a:xfrm>
            <a:off x="2438400" y="4572000"/>
            <a:ext cx="1127430" cy="1081224"/>
          </a:xfrm>
          <a:prstGeom prst="rect">
            <a:avLst/>
          </a:prstGeom>
        </p:spPr>
      </p:pic>
    </p:spTree>
    <p:extLst>
      <p:ext uri="{BB962C8B-B14F-4D97-AF65-F5344CB8AC3E}">
        <p14:creationId xmlns:p14="http://schemas.microsoft.com/office/powerpoint/2010/main" val="3790276192"/>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 </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6207747"/>
              </p:ext>
            </p:extLst>
          </p:nvPr>
        </p:nvGraphicFramePr>
        <p:xfrm>
          <a:off x="76201" y="1600200"/>
          <a:ext cx="8991600" cy="400049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a:latin typeface="Arial" panose="020B0604020202020204" pitchFamily="34" charset="0"/>
                          <a:cs typeface="Arial" panose="020B0604020202020204" pitchFamily="34" charset="0"/>
                        </a:rPr>
                        <a:t>Creating a</a:t>
                      </a:r>
                      <a:r>
                        <a:rPr lang="en-US" sz="1100" b="1" baseline="0" dirty="0">
                          <a:latin typeface="Arial" panose="020B0604020202020204" pitchFamily="34" charset="0"/>
                          <a:cs typeface="Arial" panose="020B0604020202020204" pitchFamily="34" charset="0"/>
                        </a:rPr>
                        <a:t> Request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Request </a:t>
                      </a:r>
                      <a:r>
                        <a:rPr lang="en-US" sz="1100" baseline="0" dirty="0">
                          <a:latin typeface="Arial" panose="020B0604020202020204" pitchFamily="34" charset="0"/>
                          <a:cs typeface="Arial" panose="020B0604020202020204" pitchFamily="34" charset="0"/>
                        </a:rPr>
                        <a:t>has yet to be submitted to the internal system.</a:t>
                      </a:r>
                    </a:p>
                    <a:p>
                      <a:endParaRPr lang="en-US" sz="1100" baseline="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Request has been submitted but</a:t>
                      </a:r>
                      <a:r>
                        <a:rPr lang="en-US" sz="1100" baseline="0" dirty="0">
                          <a:latin typeface="Arial" panose="020B0604020202020204" pitchFamily="34" charset="0"/>
                          <a:cs typeface="Arial" panose="020B0604020202020204" pitchFamily="34" charset="0"/>
                        </a:rPr>
                        <a: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Request has been</a:t>
                      </a:r>
                      <a:r>
                        <a:rPr lang="en-US" sz="1100" baseline="0" dirty="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732692">
                <a:tc>
                  <a:txBody>
                    <a:bodyPr/>
                    <a:lstStyle/>
                    <a:p>
                      <a:r>
                        <a:rPr lang="en-US" sz="1100" b="1" dirty="0">
                          <a:latin typeface="Arial" panose="020B0604020202020204" pitchFamily="34" charset="0"/>
                          <a:cs typeface="Arial" panose="020B0604020202020204" pitchFamily="34" charset="0"/>
                        </a:rPr>
                        <a:t>Cancelling/</a:t>
                      </a:r>
                    </a:p>
                    <a:p>
                      <a:r>
                        <a:rPr lang="en-US" sz="1100" b="1" dirty="0">
                          <a:latin typeface="Arial" panose="020B0604020202020204" pitchFamily="34" charset="0"/>
                          <a:cs typeface="Arial" panose="020B0604020202020204" pitchFamily="34" charset="0"/>
                        </a:rPr>
                        <a:t>Withdrawing</a:t>
                      </a:r>
                      <a:r>
                        <a:rPr lang="en-US" sz="1100" b="1" baseline="0" dirty="0">
                          <a:latin typeface="Arial" panose="020B0604020202020204" pitchFamily="34" charset="0"/>
                          <a:cs typeface="Arial" panose="020B0604020202020204" pitchFamily="34" charset="0"/>
                        </a:rPr>
                        <a:t> a Request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Request has been cancelled from</a:t>
                      </a:r>
                      <a:r>
                        <a:rPr lang="en-US" sz="1100" baseline="0" dirty="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An already submitted request has been withdrawn by you prior to completion.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740530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8819128"/>
              </p:ext>
            </p:extLst>
          </p:nvPr>
        </p:nvGraphicFramePr>
        <p:xfrm>
          <a:off x="152400" y="1524000"/>
          <a:ext cx="8915401" cy="1531704"/>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500773">
                <a:tc>
                  <a:txBody>
                    <a:bodyPr/>
                    <a:lstStyle/>
                    <a:p>
                      <a:r>
                        <a:rPr lang="en-US" sz="1100" b="1" dirty="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Department</a:t>
                      </a:r>
                      <a:r>
                        <a:rPr lang="en-US" sz="1100" baseline="0" dirty="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Request has been rejected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500773">
                <a:tc>
                  <a:txBody>
                    <a:bodyPr/>
                    <a:lstStyle/>
                    <a:p>
                      <a:r>
                        <a:rPr lang="en-US" sz="1100" b="1" dirty="0">
                          <a:latin typeface="Arial" panose="020B0604020202020204" pitchFamily="34" charset="0"/>
                          <a:cs typeface="Arial" panose="020B0604020202020204" pitchFamily="34" charset="0"/>
                        </a:rPr>
                        <a:t>Final/Response</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Third Party Response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document is available</a:t>
                      </a:r>
                      <a:r>
                        <a:rPr lang="en-US" sz="1100" baseline="0" dirty="0">
                          <a:latin typeface="Arial" panose="020B0604020202020204" pitchFamily="34" charset="0"/>
                          <a:cs typeface="Arial" panose="020B0604020202020204" pitchFamily="34" charset="0"/>
                        </a:rPr>
                        <a:t> for your retrieval. </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a:latin typeface="Arial" panose="020B0604020202020204" pitchFamily="34" charset="0"/>
                          <a:cs typeface="Arial" panose="020B0604020202020204" pitchFamily="34" charset="0"/>
                        </a:rPr>
                        <a:t>Third Party Requestor</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300268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752600"/>
            <a:ext cx="6248400" cy="523220"/>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Resources</a:t>
            </a:r>
            <a:r>
              <a:rPr lang="en-US" sz="2700" b="1" dirty="0"/>
              <a:t> </a:t>
            </a:r>
            <a:endParaRPr lang="en-CA" sz="2700" b="1" dirty="0"/>
          </a:p>
        </p:txBody>
      </p:sp>
      <p:sp>
        <p:nvSpPr>
          <p:cNvPr id="4" name="TextBox 3"/>
          <p:cNvSpPr txBox="1"/>
          <p:nvPr/>
        </p:nvSpPr>
        <p:spPr>
          <a:xfrm>
            <a:off x="990600" y="2514600"/>
            <a:ext cx="7924800" cy="1569660"/>
          </a:xfrm>
          <a:prstGeom prst="rect">
            <a:avLst/>
          </a:prstGeom>
          <a:noFill/>
        </p:spPr>
        <p:txBody>
          <a:bodyPr wrap="square" rtlCol="0">
            <a:spAutoFit/>
          </a:bodyPr>
          <a:lstStyle/>
          <a:p>
            <a:endParaRPr lang="en-CA" sz="1400" dirty="0">
              <a:latin typeface="Arial" panose="020B0604020202020204" pitchFamily="34" charset="0"/>
              <a:cs typeface="Arial" panose="020B0604020202020204" pitchFamily="34" charset="0"/>
            </a:endParaRPr>
          </a:p>
          <a:p>
            <a:r>
              <a:rPr lang="en-CA" sz="1400" dirty="0">
                <a:hlinkClick r:id="rId2"/>
              </a:rPr>
              <a:t>ETS Support and Online Learning </a:t>
            </a:r>
            <a:r>
              <a:rPr lang="en-CA" sz="1400" dirty="0"/>
              <a:t>provides access to relevant guides, courses and other information.</a:t>
            </a:r>
          </a:p>
          <a:p>
            <a:endParaRPr lang="en-CA" sz="1400" dirty="0"/>
          </a:p>
          <a:p>
            <a:r>
              <a:rPr lang="en-CA" sz="1400" dirty="0"/>
              <a:t>If you have questions, please contact  </a:t>
            </a:r>
            <a:r>
              <a:rPr lang="en-CA" altLang="en-US" sz="1400" dirty="0">
                <a:hlinkClick r:id="rId3"/>
              </a:rPr>
              <a:t>PNGContinuations.Energy@gov.ab.ca</a:t>
            </a:r>
            <a:endParaRPr lang="en-CA" altLang="en-US" sz="1400" dirty="0"/>
          </a:p>
          <a:p>
            <a:r>
              <a:rPr lang="en-CA" sz="1400" dirty="0"/>
              <a:t>or the PNG Tenure Help Line at (780) 644-2300</a:t>
            </a:r>
            <a:r>
              <a:rPr lang="en-CA"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29099"/>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544286"/>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800" b="1" spc="-135" dirty="0">
              <a:solidFill>
                <a:srgbClr val="2160AD"/>
              </a:solidFill>
              <a:latin typeface="Arial"/>
              <a:cs typeface="Arial"/>
            </a:endParaRPr>
          </a:p>
          <a:p>
            <a:pPr marL="12065" marR="6350" algn="ctr">
              <a:lnSpc>
                <a:spcPct val="100000"/>
              </a:lnSpc>
            </a:pPr>
            <a:r>
              <a:rPr sz="1400" b="1" spc="-135" dirty="0">
                <a:solidFill>
                  <a:srgbClr val="2160AD"/>
                </a:solidFill>
                <a:latin typeface="Arial"/>
                <a:cs typeface="Arial"/>
              </a:rPr>
              <a:t>Y</a:t>
            </a:r>
            <a:r>
              <a:rPr sz="1400" b="1" dirty="0">
                <a:solidFill>
                  <a:srgbClr val="2160AD"/>
                </a:solidFill>
                <a:latin typeface="Arial"/>
                <a:cs typeface="Arial"/>
              </a:rPr>
              <a:t>ou</a:t>
            </a:r>
            <a:r>
              <a:rPr sz="1400" b="1" spc="-5" dirty="0">
                <a:solidFill>
                  <a:srgbClr val="2160AD"/>
                </a:solidFill>
                <a:latin typeface="Arial"/>
                <a:cs typeface="Arial"/>
              </a:rPr>
              <a:t> </a:t>
            </a:r>
            <a:r>
              <a:rPr sz="1400" b="1" dirty="0">
                <a:solidFill>
                  <a:srgbClr val="2160AD"/>
                </a:solidFill>
                <a:latin typeface="Arial"/>
                <a:cs typeface="Arial"/>
              </a:rPr>
              <a:t>h</a:t>
            </a:r>
            <a:r>
              <a:rPr sz="1400" b="1" spc="-10" dirty="0">
                <a:solidFill>
                  <a:srgbClr val="2160AD"/>
                </a:solidFill>
                <a:latin typeface="Arial"/>
                <a:cs typeface="Arial"/>
              </a:rPr>
              <a:t>a</a:t>
            </a:r>
            <a:r>
              <a:rPr sz="1400" b="1" spc="-45" dirty="0">
                <a:solidFill>
                  <a:srgbClr val="2160AD"/>
                </a:solidFill>
                <a:latin typeface="Arial"/>
                <a:cs typeface="Arial"/>
              </a:rPr>
              <a:t>v</a:t>
            </a:r>
            <a:r>
              <a:rPr sz="1400" b="1" dirty="0">
                <a:solidFill>
                  <a:srgbClr val="2160AD"/>
                </a:solidFill>
                <a:latin typeface="Arial"/>
                <a:cs typeface="Arial"/>
              </a:rPr>
              <a:t>e</a:t>
            </a:r>
            <a:r>
              <a:rPr sz="1400" b="1" spc="30" dirty="0">
                <a:solidFill>
                  <a:srgbClr val="2160AD"/>
                </a:solidFill>
                <a:latin typeface="Arial"/>
                <a:cs typeface="Arial"/>
              </a:rPr>
              <a:t> </a:t>
            </a:r>
            <a:r>
              <a:rPr sz="1400" b="1" spc="-10" dirty="0">
                <a:solidFill>
                  <a:srgbClr val="2160AD"/>
                </a:solidFill>
                <a:latin typeface="Arial"/>
                <a:cs typeface="Arial"/>
              </a:rPr>
              <a:t>c</a:t>
            </a:r>
            <a:r>
              <a:rPr sz="1400" b="1" dirty="0">
                <a:solidFill>
                  <a:srgbClr val="2160AD"/>
                </a:solidFill>
                <a:latin typeface="Arial"/>
                <a:cs typeface="Arial"/>
              </a:rPr>
              <a:t>o</a:t>
            </a:r>
            <a:r>
              <a:rPr sz="1400" b="1" spc="-5" dirty="0">
                <a:solidFill>
                  <a:srgbClr val="2160AD"/>
                </a:solidFill>
                <a:latin typeface="Arial"/>
                <a:cs typeface="Arial"/>
              </a:rPr>
              <a:t>m</a:t>
            </a:r>
            <a:r>
              <a:rPr sz="1400" b="1" dirty="0">
                <a:solidFill>
                  <a:srgbClr val="2160AD"/>
                </a:solidFill>
                <a:latin typeface="Arial"/>
                <a:cs typeface="Arial"/>
              </a:rPr>
              <a:t>pl</a:t>
            </a:r>
            <a:r>
              <a:rPr sz="1400" b="1" spc="-10" dirty="0">
                <a:solidFill>
                  <a:srgbClr val="2160AD"/>
                </a:solidFill>
                <a:latin typeface="Arial"/>
                <a:cs typeface="Arial"/>
              </a:rPr>
              <a:t>e</a:t>
            </a:r>
            <a:r>
              <a:rPr sz="1400" b="1" dirty="0">
                <a:solidFill>
                  <a:srgbClr val="2160AD"/>
                </a:solidFill>
                <a:latin typeface="Arial"/>
                <a:cs typeface="Arial"/>
              </a:rPr>
              <a:t>t</a:t>
            </a:r>
            <a:r>
              <a:rPr sz="1400" b="1" spc="-10" dirty="0">
                <a:solidFill>
                  <a:srgbClr val="2160AD"/>
                </a:solidFill>
                <a:latin typeface="Arial"/>
                <a:cs typeface="Arial"/>
              </a:rPr>
              <a:t>e</a:t>
            </a:r>
            <a:r>
              <a:rPr sz="1400" b="1" dirty="0">
                <a:solidFill>
                  <a:srgbClr val="2160AD"/>
                </a:solidFill>
                <a:latin typeface="Arial"/>
                <a:cs typeface="Arial"/>
              </a:rPr>
              <a:t>d</a:t>
            </a:r>
            <a:r>
              <a:rPr sz="1400" b="1" spc="5" dirty="0">
                <a:solidFill>
                  <a:srgbClr val="2160AD"/>
                </a:solidFill>
                <a:latin typeface="Arial"/>
                <a:cs typeface="Arial"/>
              </a:rPr>
              <a:t> </a:t>
            </a:r>
            <a:r>
              <a:rPr sz="1400" b="1" dirty="0">
                <a:solidFill>
                  <a:srgbClr val="2160AD"/>
                </a:solidFill>
                <a:latin typeface="Arial"/>
                <a:cs typeface="Arial"/>
              </a:rPr>
              <a:t>the</a:t>
            </a:r>
            <a:r>
              <a:rPr sz="1400" b="1" spc="-5" dirty="0">
                <a:solidFill>
                  <a:srgbClr val="2160AD"/>
                </a:solidFill>
                <a:latin typeface="Arial"/>
                <a:cs typeface="Arial"/>
              </a:rPr>
              <a:t> </a:t>
            </a:r>
            <a:r>
              <a:rPr lang="en-CA" sz="1400" b="1" dirty="0">
                <a:solidFill>
                  <a:srgbClr val="0070C0"/>
                </a:solidFill>
                <a:latin typeface="Arial"/>
                <a:cs typeface="Arial"/>
              </a:rPr>
              <a:t>ETS</a:t>
            </a:r>
            <a:r>
              <a:rPr lang="en-CA" sz="1400" b="1" spc="-10" dirty="0">
                <a:solidFill>
                  <a:srgbClr val="0070C0"/>
                </a:solidFill>
                <a:latin typeface="Arial"/>
                <a:cs typeface="Arial"/>
              </a:rPr>
              <a:t> </a:t>
            </a:r>
            <a:r>
              <a:rPr lang="en-CA" sz="1400" b="1" dirty="0">
                <a:solidFill>
                  <a:srgbClr val="0070C0"/>
                </a:solidFill>
                <a:latin typeface="Arial"/>
                <a:cs typeface="Arial"/>
              </a:rPr>
              <a:t>–</a:t>
            </a:r>
            <a:r>
              <a:rPr lang="en-CA" sz="1400" b="1" spc="-5" dirty="0">
                <a:solidFill>
                  <a:srgbClr val="0070C0"/>
                </a:solidFill>
                <a:latin typeface="Arial"/>
                <a:cs typeface="Arial"/>
              </a:rPr>
              <a:t> PNG Continuation: </a:t>
            </a:r>
            <a:r>
              <a:rPr lang="en-CA" sz="1400" b="1" spc="-55" dirty="0">
                <a:solidFill>
                  <a:srgbClr val="0070C0"/>
                </a:solidFill>
                <a:latin typeface="Arial"/>
                <a:cs typeface="Arial"/>
              </a:rPr>
              <a:t>Third Party Request</a:t>
            </a:r>
            <a:endParaRPr lang="en-CA" sz="1400" dirty="0">
              <a:latin typeface="Arial"/>
              <a:cs typeface="Arial"/>
            </a:endParaRPr>
          </a:p>
          <a:p>
            <a:pPr algn="ctr">
              <a:lnSpc>
                <a:spcPct val="100000"/>
              </a:lnSpc>
            </a:pPr>
            <a:r>
              <a:rPr lang="en-CA" sz="1400" b="1" dirty="0">
                <a:solidFill>
                  <a:srgbClr val="0070C0"/>
                </a:solidFill>
                <a:latin typeface="Arial"/>
                <a:cs typeface="Arial"/>
              </a:rPr>
              <a:t>Online</a:t>
            </a:r>
            <a:r>
              <a:rPr lang="en-CA" sz="1400" b="1" spc="-25" dirty="0">
                <a:solidFill>
                  <a:srgbClr val="0070C0"/>
                </a:solidFill>
                <a:latin typeface="Arial"/>
                <a:cs typeface="Arial"/>
              </a:rPr>
              <a:t> </a:t>
            </a:r>
            <a:r>
              <a:rPr lang="en-CA" sz="1400" b="1" spc="-95" dirty="0">
                <a:solidFill>
                  <a:srgbClr val="0070C0"/>
                </a:solidFill>
                <a:latin typeface="Arial"/>
                <a:cs typeface="Arial"/>
              </a:rPr>
              <a:t>T</a:t>
            </a:r>
            <a:r>
              <a:rPr lang="en-CA" sz="1400" b="1" spc="-5" dirty="0">
                <a:solidFill>
                  <a:srgbClr val="0070C0"/>
                </a:solidFill>
                <a:latin typeface="Arial"/>
                <a:cs typeface="Arial"/>
              </a:rPr>
              <a:t>ra</a:t>
            </a:r>
            <a:r>
              <a:rPr lang="en-CA" sz="1400" b="1" dirty="0">
                <a:solidFill>
                  <a:srgbClr val="0070C0"/>
                </a:solidFill>
                <a:latin typeface="Arial"/>
                <a:cs typeface="Arial"/>
              </a:rPr>
              <a:t>ining</a:t>
            </a:r>
            <a:r>
              <a:rPr lang="en-CA" sz="1400" b="1" spc="-20" dirty="0">
                <a:solidFill>
                  <a:srgbClr val="0070C0"/>
                </a:solidFill>
                <a:latin typeface="Arial"/>
                <a:cs typeface="Arial"/>
              </a:rPr>
              <a:t> </a:t>
            </a:r>
            <a:r>
              <a:rPr lang="en-CA" sz="1400" b="1" spc="-5" dirty="0">
                <a:solidFill>
                  <a:srgbClr val="0070C0"/>
                </a:solidFill>
                <a:latin typeface="Arial"/>
                <a:cs typeface="Arial"/>
              </a:rPr>
              <a:t>C</a:t>
            </a:r>
            <a:r>
              <a:rPr lang="en-CA" sz="1400" b="1" dirty="0">
                <a:solidFill>
                  <a:srgbClr val="0070C0"/>
                </a:solidFill>
                <a:latin typeface="Arial"/>
                <a:cs typeface="Arial"/>
              </a:rPr>
              <a:t>ou</a:t>
            </a:r>
            <a:r>
              <a:rPr lang="en-CA" sz="1400" b="1" spc="-5" dirty="0">
                <a:solidFill>
                  <a:srgbClr val="0070C0"/>
                </a:solidFill>
                <a:latin typeface="Arial"/>
                <a:cs typeface="Arial"/>
              </a:rPr>
              <a:t>rs</a:t>
            </a:r>
            <a:r>
              <a:rPr lang="en-CA" sz="1400" b="1" dirty="0">
                <a:solidFill>
                  <a:srgbClr val="0070C0"/>
                </a:solidFill>
                <a:latin typeface="Arial"/>
                <a:cs typeface="Arial"/>
              </a:rPr>
              <a:t>e</a:t>
            </a:r>
            <a:endParaRPr sz="1400" dirty="0">
              <a:latin typeface="Arial"/>
              <a:cs typeface="Arial"/>
            </a:endParaRPr>
          </a:p>
          <a:p>
            <a:pPr>
              <a:lnSpc>
                <a:spcPts val="1800"/>
              </a:lnSpc>
            </a:pPr>
            <a:endParaRPr sz="1800" dirty="0"/>
          </a:p>
          <a:p>
            <a:pPr>
              <a:lnSpc>
                <a:spcPts val="2100"/>
              </a:lnSpc>
              <a:spcBef>
                <a:spcPts val="64"/>
              </a:spcBef>
            </a:pPr>
            <a:endParaRPr sz="2100" dirty="0"/>
          </a:p>
        </p:txBody>
      </p:sp>
      <p:sp>
        <p:nvSpPr>
          <p:cNvPr id="4" name="object 4"/>
          <p:cNvSpPr/>
          <p:nvPr/>
        </p:nvSpPr>
        <p:spPr>
          <a:xfrm>
            <a:off x="4738718" y="1038597"/>
            <a:ext cx="4152899" cy="4597399"/>
          </a:xfrm>
          <a:prstGeom prst="rect">
            <a:avLst/>
          </a:prstGeom>
          <a:blipFill>
            <a:blip r:embed="rId3"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901774"/>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a:solidFill>
                  <a:srgbClr val="002060"/>
                </a:solidFill>
                <a:latin typeface="Arial" pitchFamily="34" charset="0"/>
                <a:cs typeface="Arial" pitchFamily="34" charset="0"/>
              </a:rPr>
              <a:t>To access </a:t>
            </a:r>
            <a:r>
              <a:rPr lang="en-US" sz="1100" b="1" kern="0" dirty="0">
                <a:solidFill>
                  <a:srgbClr val="002060"/>
                </a:solidFill>
                <a:latin typeface="Arial" pitchFamily="34" charset="0"/>
                <a:cs typeface="Arial" pitchFamily="34" charset="0"/>
              </a:rPr>
              <a:t>Courses, Guides </a:t>
            </a:r>
            <a:r>
              <a:rPr lang="en-US" sz="1100" kern="0" dirty="0">
                <a:solidFill>
                  <a:srgbClr val="002060"/>
                </a:solidFill>
                <a:latin typeface="Arial" pitchFamily="34" charset="0"/>
                <a:cs typeface="Arial" pitchFamily="34" charset="0"/>
              </a:rPr>
              <a:t>and </a:t>
            </a:r>
            <a:r>
              <a:rPr lang="en-US" sz="1100" b="1" kern="0" dirty="0">
                <a:solidFill>
                  <a:srgbClr val="002060"/>
                </a:solidFill>
                <a:latin typeface="Arial" pitchFamily="34" charset="0"/>
                <a:cs typeface="Arial" pitchFamily="34" charset="0"/>
              </a:rPr>
              <a:t>Forms</a:t>
            </a:r>
            <a:r>
              <a:rPr lang="en-US" sz="1100" kern="0" dirty="0">
                <a:solidFill>
                  <a:srgbClr val="002060"/>
                </a:solidFill>
                <a:latin typeface="Arial" pitchFamily="34" charset="0"/>
                <a:cs typeface="Arial" pitchFamily="34" charset="0"/>
              </a:rPr>
              <a:t> for all your ETS Business please see </a:t>
            </a:r>
            <a:r>
              <a:rPr lang="en-CA" sz="1100" kern="0" dirty="0">
                <a:solidFill>
                  <a:srgbClr val="002060"/>
                </a:solidFill>
                <a:latin typeface="Arial" panose="020B0604020202020204" pitchFamily="34" charset="0"/>
                <a:cs typeface="Arial" panose="020B0604020202020204" pitchFamily="34" charset="0"/>
                <a:hlinkClick r:id="rId4"/>
              </a:rPr>
              <a:t>ETS Support and Online Learning</a:t>
            </a:r>
            <a:r>
              <a:rPr lang="en-CA" sz="1100" kern="0" dirty="0">
                <a:solidFill>
                  <a:srgbClr val="002060"/>
                </a:solidFill>
                <a:latin typeface="Arial" panose="020B0604020202020204" pitchFamily="34" charset="0"/>
                <a:cs typeface="Arial" panose="020B0604020202020204" pitchFamily="34" charset="0"/>
              </a:rPr>
              <a:t>. </a:t>
            </a:r>
            <a:endParaRPr lang="en-US" sz="1100" kern="0" dirty="0">
              <a:solidFill>
                <a:srgbClr val="002060"/>
              </a:solidFill>
              <a:latin typeface="Arial" pitchFamily="34" charset="0"/>
              <a:cs typeface="Arial" pitchFamily="34" charset="0"/>
            </a:endParaRPr>
          </a:p>
          <a:p>
            <a:pPr rtl="0" fontAlgn="base">
              <a:spcBef>
                <a:spcPct val="0"/>
              </a:spcBef>
              <a:spcAft>
                <a:spcPct val="0"/>
              </a:spcAft>
            </a:pPr>
            <a:endParaRPr lang="en-US" sz="1100" kern="0" dirty="0">
              <a:solidFill>
                <a:srgbClr val="002060"/>
              </a:solidFill>
              <a:latin typeface="Arial" pitchFamily="34" charset="0"/>
              <a:cs typeface="Arial" pitchFamily="34" charset="0"/>
            </a:endParaRPr>
          </a:p>
          <a:p>
            <a:pPr rtl="0" fontAlgn="base">
              <a:spcBef>
                <a:spcPct val="0"/>
              </a:spcBef>
              <a:spcAft>
                <a:spcPct val="0"/>
              </a:spcAft>
            </a:pPr>
            <a:r>
              <a:rPr lang="en-US" sz="1100" kern="0" dirty="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a:solidFill>
                  <a:srgbClr val="002060"/>
                </a:solidFill>
                <a:latin typeface="Arial" pitchFamily="34" charset="0"/>
                <a:cs typeface="Arial" pitchFamily="34" charset="0"/>
              </a:rPr>
              <a:t>please contact:</a:t>
            </a:r>
          </a:p>
        </p:txBody>
      </p:sp>
      <p:sp>
        <p:nvSpPr>
          <p:cNvPr id="6" name="Text Box 4"/>
          <p:cNvSpPr txBox="1">
            <a:spLocks noChangeArrowheads="1"/>
          </p:cNvSpPr>
          <p:nvPr/>
        </p:nvSpPr>
        <p:spPr bwMode="auto">
          <a:xfrm>
            <a:off x="1199101" y="4836786"/>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a:solidFill>
                  <a:srgbClr val="002060"/>
                </a:solidFill>
                <a:latin typeface="Arial" pitchFamily="34" charset="0"/>
                <a:cs typeface="Arial" pitchFamily="34" charset="0"/>
              </a:rPr>
              <a:t>Crown Agreement Management</a:t>
            </a:r>
          </a:p>
          <a:p>
            <a:pPr>
              <a:lnSpc>
                <a:spcPts val="1600"/>
              </a:lnSpc>
              <a:spcBef>
                <a:spcPts val="81"/>
              </a:spcBef>
            </a:pPr>
            <a:r>
              <a:rPr lang="en-US" sz="1100" dirty="0">
                <a:solidFill>
                  <a:srgbClr val="002060"/>
                </a:solidFill>
                <a:latin typeface="Arial" pitchFamily="34" charset="0"/>
                <a:cs typeface="Arial" pitchFamily="34" charset="0"/>
              </a:rPr>
              <a:t>Helpdesk:  (780) 644-2300</a:t>
            </a:r>
            <a:endParaRPr lang="en-CA" sz="1100" dirty="0">
              <a:solidFill>
                <a:srgbClr val="002060"/>
              </a:solidFill>
            </a:endParaRPr>
          </a:p>
          <a:p>
            <a:pPr>
              <a:lnSpc>
                <a:spcPts val="1600"/>
              </a:lnSpc>
              <a:spcBef>
                <a:spcPts val="81"/>
              </a:spcBef>
            </a:pPr>
            <a:r>
              <a:rPr lang="en-CA" altLang="en-US" sz="1100" dirty="0">
                <a:solidFill>
                  <a:srgbClr val="002060"/>
                </a:solidFill>
                <a:latin typeface="Arial" charset="0"/>
              </a:rPr>
              <a:t>Email inquires: </a:t>
            </a:r>
            <a:r>
              <a:rPr lang="en-CA" altLang="en-US" sz="1100" dirty="0">
                <a:solidFill>
                  <a:srgbClr val="002060"/>
                </a:solidFill>
                <a:latin typeface="Arial" charset="0"/>
                <a:hlinkClick r:id="rId5"/>
              </a:rPr>
              <a:t>PNGContinuations.Energy@gov.ab.ca</a:t>
            </a: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624"/>
          <a:stretch/>
        </p:blipFill>
        <p:spPr bwMode="auto">
          <a:xfrm>
            <a:off x="2159317" y="3537106"/>
            <a:ext cx="1803083" cy="241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a:xfrm>
            <a:off x="259080" y="5067051"/>
            <a:ext cx="2057400" cy="571500"/>
          </a:xfrm>
          <a:prstGeom prst="wedgeRoundRectCallout">
            <a:avLst>
              <a:gd name="adj1" fmla="val 60097"/>
              <a:gd name="adj2" fmla="val 505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Third Party Requests</a:t>
            </a:r>
            <a:endParaRPr lang="en-CA" sz="1200" b="1" dirty="0">
              <a:solidFill>
                <a:schemeClr val="tx1"/>
              </a:solidFill>
              <a:latin typeface="Arial" pitchFamily="34" charset="0"/>
              <a:cs typeface="Arial" pitchFamily="34" charset="0"/>
            </a:endParaRPr>
          </a:p>
        </p:txBody>
      </p:sp>
      <p:cxnSp>
        <p:nvCxnSpPr>
          <p:cNvPr id="11" name="Straight Arrow Connector 10"/>
          <p:cNvCxnSpPr/>
          <p:nvPr/>
        </p:nvCxnSpPr>
        <p:spPr>
          <a:xfrm>
            <a:off x="3962400" y="4590262"/>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025" y="3291991"/>
            <a:ext cx="4316227" cy="2905633"/>
          </a:xfrm>
          <a:prstGeom prst="rect">
            <a:avLst/>
          </a:prstGeom>
          <a:solidFill>
            <a:srgbClr val="FFFFCC"/>
          </a:solidFill>
          <a:ln>
            <a:noFill/>
          </a:ln>
        </p:spPr>
      </p:pic>
      <p:sp>
        <p:nvSpPr>
          <p:cNvPr id="3" name="Rectangle 2"/>
          <p:cNvSpPr/>
          <p:nvPr/>
        </p:nvSpPr>
        <p:spPr>
          <a:xfrm>
            <a:off x="5766038" y="5485807"/>
            <a:ext cx="1600200" cy="135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5613638" y="5472996"/>
            <a:ext cx="1905000"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4"/>
          <a:stretch>
            <a:fillRect/>
          </a:stretch>
        </p:blipFill>
        <p:spPr>
          <a:xfrm>
            <a:off x="457200" y="1593035"/>
            <a:ext cx="4037371" cy="1507447"/>
          </a:xfrm>
          <a:prstGeom prst="rect">
            <a:avLst/>
          </a:prstGeom>
        </p:spPr>
      </p:pic>
      <p:sp>
        <p:nvSpPr>
          <p:cNvPr id="16" name="Rounded Rectangular Callout 15"/>
          <p:cNvSpPr/>
          <p:nvPr/>
        </p:nvSpPr>
        <p:spPr>
          <a:xfrm>
            <a:off x="3810000" y="2601952"/>
            <a:ext cx="1752600" cy="533400"/>
          </a:xfrm>
          <a:prstGeom prst="wedgeRoundRectCallout">
            <a:avLst>
              <a:gd name="adj1" fmla="val -78123"/>
              <a:gd name="adj2" fmla="val 3841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a:solidFill>
                  <a:schemeClr val="tx1"/>
                </a:solidFill>
                <a:latin typeface="Arial" pitchFamily="34" charset="0"/>
                <a:cs typeface="Arial" pitchFamily="34" charset="0"/>
              </a:rPr>
              <a:t>PNG Continuation</a:t>
            </a:r>
            <a:endParaRPr lang="en-CA" sz="1200" b="1" dirty="0">
              <a:solidFill>
                <a:schemeClr val="tx1"/>
              </a:solidFill>
              <a:latin typeface="Arial" pitchFamily="34" charset="0"/>
              <a:cs typeface="Arial" pitchFamily="34" charset="0"/>
            </a:endParaRPr>
          </a:p>
        </p:txBody>
      </p:sp>
      <p:sp>
        <p:nvSpPr>
          <p:cNvPr id="19" name="Rounded Rectangular Callout 18"/>
          <p:cNvSpPr/>
          <p:nvPr/>
        </p:nvSpPr>
        <p:spPr>
          <a:xfrm>
            <a:off x="5385333" y="1611943"/>
            <a:ext cx="1676400" cy="685800"/>
          </a:xfrm>
          <a:prstGeom prst="wedgeRoundRectCallout">
            <a:avLst>
              <a:gd name="adj1" fmla="val -136170"/>
              <a:gd name="adj2" fmla="val 597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2798582" y="5913924"/>
            <a:ext cx="524551" cy="503053"/>
          </a:xfrm>
          <a:prstGeom prst="rect">
            <a:avLst/>
          </a:prstGeom>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Create and Submit  a Third Party Request</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t>
            </a:r>
            <a:r>
              <a:rPr lang="en-US" sz="1400" dirty="0">
                <a:latin typeface="Arial" panose="020B0604020202020204" pitchFamily="34" charset="0"/>
                <a:cs typeface="Arial" panose="020B0604020202020204" pitchFamily="34" charset="0"/>
              </a:rPr>
              <a:t>create or withdraw a request and the </a:t>
            </a:r>
            <a:r>
              <a:rPr lang="en-CA" sz="1400" dirty="0">
                <a:latin typeface="Arial" panose="020B0604020202020204" pitchFamily="34" charset="0"/>
                <a:cs typeface="Arial" panose="020B0604020202020204" pitchFamily="34" charset="0"/>
              </a:rPr>
              <a:t>Submitter role to </a:t>
            </a:r>
            <a:r>
              <a:rPr lang="en-US" sz="1400" dirty="0">
                <a:latin typeface="Arial" panose="020B0604020202020204" pitchFamily="34" charset="0"/>
                <a:cs typeface="Arial" panose="020B0604020202020204" pitchFamily="34" charset="0"/>
              </a:rPr>
              <a:t>submit a request.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Only lands under indefinite continuation can be reviewed for non-productivity and will be available to select.</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Administration Information</a:t>
            </a:r>
          </a:p>
        </p:txBody>
      </p:sp>
      <p:sp>
        <p:nvSpPr>
          <p:cNvPr id="3" name="TextBox 2"/>
          <p:cNvSpPr txBox="1"/>
          <p:nvPr/>
        </p:nvSpPr>
        <p:spPr>
          <a:xfrm>
            <a:off x="199383" y="1339653"/>
            <a:ext cx="5267689" cy="55399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When a request is created, its status is “Work in Progress.”</a:t>
            </a:r>
          </a:p>
          <a:p>
            <a:endParaRPr lang="en-CA" dirty="0"/>
          </a:p>
        </p:txBody>
      </p:sp>
      <p:grpSp>
        <p:nvGrpSpPr>
          <p:cNvPr id="13" name="Group 12"/>
          <p:cNvGrpSpPr/>
          <p:nvPr/>
        </p:nvGrpSpPr>
        <p:grpSpPr>
          <a:xfrm>
            <a:off x="199383" y="5879596"/>
            <a:ext cx="9067800" cy="447675"/>
            <a:chOff x="228600" y="5965825"/>
            <a:chExt cx="8497888" cy="447675"/>
          </a:xfrm>
        </p:grpSpPr>
        <p:sp>
          <p:nvSpPr>
            <p:cNvPr id="16" name="Rectangle 15"/>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Use the Save button after completing information. </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98133"/>
            <a:ext cx="5859182" cy="408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a:xfrm>
            <a:off x="7442821" y="3429000"/>
            <a:ext cx="1534648" cy="902006"/>
          </a:xfrm>
          <a:prstGeom prst="wedgeRoundRectCallout">
            <a:avLst>
              <a:gd name="adj1" fmla="val -68346"/>
              <a:gd name="adj2" fmla="val -5628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561892" y="4724400"/>
            <a:ext cx="1534648" cy="457200"/>
          </a:xfrm>
          <a:prstGeom prst="wedgeRoundRectCallout">
            <a:avLst>
              <a:gd name="adj1" fmla="val 185096"/>
              <a:gd name="adj2" fmla="val 1359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6391102" y="943392"/>
            <a:ext cx="2103438" cy="733007"/>
          </a:xfrm>
          <a:prstGeom prst="wedgeRoundRectCallout">
            <a:avLst>
              <a:gd name="adj1" fmla="val -42684"/>
              <a:gd name="adj2" fmla="val 1618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and optionally enter </a:t>
            </a:r>
            <a:r>
              <a:rPr lang="en-US" sz="1200" b="1" dirty="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
        <p:nvSpPr>
          <p:cNvPr id="2" name="Rectangle 1"/>
          <p:cNvSpPr/>
          <p:nvPr/>
        </p:nvSpPr>
        <p:spPr>
          <a:xfrm>
            <a:off x="4343400" y="4953000"/>
            <a:ext cx="1752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3886200" y="4848248"/>
            <a:ext cx="2428702" cy="169277"/>
          </a:xfrm>
          <a:prstGeom prst="rect">
            <a:avLst/>
          </a:prstGeom>
          <a:noFill/>
        </p:spPr>
        <p:txBody>
          <a:bodyPr wrap="square" rtlCol="0">
            <a:spAutoFit/>
          </a:bodyPr>
          <a:lstStyle/>
          <a:p>
            <a:r>
              <a:rPr lang="en-US" sz="5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649449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011098" y="10668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is not entered into a mandatory field, or the request validation fails, the screen will display a red</a:t>
            </a:r>
            <a:r>
              <a:rPr lang="en-US" altLang="en-US" sz="1200" b="1" dirty="0">
                <a:solidFill>
                  <a:srgbClr val="7030A0"/>
                </a:solidFill>
                <a:latin typeface="Arial" charset="0"/>
              </a:rPr>
              <a:t> </a:t>
            </a:r>
            <a:r>
              <a:rPr lang="en-US" altLang="en-US" sz="1200" dirty="0">
                <a:latin typeface="Arial" charset="0"/>
              </a:rPr>
              <a:t>error message. The request must be corrected and then you can try to save again.</a:t>
            </a:r>
            <a:endParaRPr lang="en-CA" altLang="en-US" sz="1200" dirty="0">
              <a:latin typeface="Arial" charset="0"/>
            </a:endParaRPr>
          </a:p>
        </p:txBody>
      </p:sp>
      <p:pic>
        <p:nvPicPr>
          <p:cNvPr id="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08079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4"/>
          <p:cNvSpPr txBox="1"/>
          <p:nvPr/>
        </p:nvSpPr>
        <p:spPr>
          <a:xfrm>
            <a:off x="1092337" y="1727686"/>
            <a:ext cx="803205" cy="430887"/>
          </a:xfrm>
          <a:prstGeom prst="rect">
            <a:avLst/>
          </a:prstGeom>
        </p:spPr>
        <p:txBody>
          <a:bodyPr vert="horz" wrap="square" lIns="0" tIns="0" rIns="0" bIns="0" rtlCol="0">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a:t>
            </a:r>
            <a:endParaRPr sz="1400" dirty="0">
              <a:latin typeface="Arial"/>
              <a:cs typeface="Aria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63101"/>
            <a:ext cx="6066418" cy="433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3352800" y="2209800"/>
            <a:ext cx="1143000" cy="1447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4214309" y="4876800"/>
            <a:ext cx="17526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886200" y="4848248"/>
            <a:ext cx="2428702" cy="169277"/>
          </a:xfrm>
          <a:prstGeom prst="rect">
            <a:avLst/>
          </a:prstGeom>
          <a:noFill/>
        </p:spPr>
        <p:txBody>
          <a:bodyPr wrap="square" rtlCol="0">
            <a:spAutoFit/>
          </a:bodyPr>
          <a:lstStyle/>
          <a:p>
            <a:r>
              <a:rPr lang="en-US" sz="5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821953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838200" y="1066800"/>
            <a:ext cx="73971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ETS request number is generated and displayed upon successful save.  At this time, the request can be retrieved and opened from your Work In Progress list.</a:t>
            </a:r>
          </a:p>
          <a:p>
            <a:pPr eaLnBrk="1" hangingPunct="1">
              <a:spcBef>
                <a:spcPct val="0"/>
              </a:spcBef>
              <a:buFontTx/>
              <a:buNone/>
            </a:pPr>
            <a:endParaRPr lang="en-CA" altLang="en-US" sz="1200"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096000" cy="423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7600" y="4876800"/>
            <a:ext cx="1676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318975" y="4834274"/>
            <a:ext cx="2428702" cy="169277"/>
          </a:xfrm>
          <a:prstGeom prst="rect">
            <a:avLst/>
          </a:prstGeom>
          <a:noFill/>
        </p:spPr>
        <p:txBody>
          <a:bodyPr wrap="square" rtlCol="0">
            <a:spAutoFit/>
          </a:bodyPr>
          <a:lstStyle/>
          <a:p>
            <a:r>
              <a:rPr lang="en-US" sz="5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039213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Third Party Request–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Select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163" y="1600200"/>
            <a:ext cx="61989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304800" y="4724399"/>
            <a:ext cx="1873625" cy="696865"/>
          </a:xfrm>
          <a:prstGeom prst="wedgeRoundRectCallout">
            <a:avLst>
              <a:gd name="adj1" fmla="val 272524"/>
              <a:gd name="adj2" fmla="val -5596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Select Agreement</a:t>
            </a:r>
            <a:endParaRPr lang="en-CA" sz="1200" b="1" dirty="0">
              <a:solidFill>
                <a:schemeClr val="tx1"/>
              </a:solidFill>
              <a:latin typeface="Arial" pitchFamily="34" charset="0"/>
              <a:cs typeface="Arial" pitchFamily="34" charset="0"/>
            </a:endParaRPr>
          </a:p>
        </p:txBody>
      </p:sp>
      <p:sp>
        <p:nvSpPr>
          <p:cNvPr id="2" name="Rectangle 1"/>
          <p:cNvSpPr/>
          <p:nvPr/>
        </p:nvSpPr>
        <p:spPr>
          <a:xfrm>
            <a:off x="4419600" y="4876800"/>
            <a:ext cx="1905000" cy="152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157749" y="4852406"/>
            <a:ext cx="2428702" cy="169277"/>
          </a:xfrm>
          <a:prstGeom prst="rect">
            <a:avLst/>
          </a:prstGeom>
          <a:noFill/>
        </p:spPr>
        <p:txBody>
          <a:bodyPr wrap="square" rtlCol="0">
            <a:spAutoFit/>
          </a:bodyPr>
          <a:lstStyle/>
          <a:p>
            <a:r>
              <a:rPr lang="en-US" sz="500" dirty="0">
                <a:latin typeface="Verdana" panose="020B0604030504040204" pitchFamily="34" charset="0"/>
                <a:ea typeface="Verdana" panose="020B0604030504040204" pitchFamily="34" charset="0"/>
                <a:cs typeface="Verdana" panose="020B0604030504040204" pitchFamily="34" charset="0"/>
              </a:rPr>
              <a:t>Only lands under indefinite continuation are available for selection.</a:t>
            </a:r>
            <a:endParaRPr lang="en-CA" sz="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2930476"/>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07</Order1>
    <Course_x0020_Description xmlns="d317fc56-cd2a-4fee-83bf-2acf5d88d7a0">This course describes the process for your company to fill in and submit an Online Third Party Request via ETS.</Course_x0020_Description>
    <Module xmlns="d317fc56-cd2a-4fee-83bf-2acf5d88d7a0">Module</Module>
    <Area xmlns="d317fc56-cd2a-4fee-83bf-2acf5d88d7a0">PNG Continuation</Area>
    <Area_x0020_2 xmlns="1509703c-35a2-4cc5-bc03-45b4c99b43c1">Main Page</Area_x0020_2>
    <Course_x0020_Description2 xmlns="1509703c-35a2-4cc5-bc03-45b4c99b43c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B7BFF-2D3B-42CC-8DD7-13ACAB393665}">
  <ds:schemaRefs>
    <ds:schemaRef ds:uri="http://schemas.microsoft.com/sharepoint/v3/contenttype/forms"/>
  </ds:schemaRefs>
</ds:datastoreItem>
</file>

<file path=customXml/itemProps2.xml><?xml version="1.0" encoding="utf-8"?>
<ds:datastoreItem xmlns:ds="http://schemas.openxmlformats.org/officeDocument/2006/customXml" ds:itemID="{0F25C23A-C3E7-48DE-B003-E6AC80BB9D3C}">
  <ds:schemaRefs>
    <ds:schemaRef ds:uri="Microsoft.SharePoint.Taxonomy.ContentTypeSync"/>
  </ds:schemaRefs>
</ds:datastoreItem>
</file>

<file path=customXml/itemProps3.xml><?xml version="1.0" encoding="utf-8"?>
<ds:datastoreItem xmlns:ds="http://schemas.openxmlformats.org/officeDocument/2006/customXml" ds:itemID="{BB0715E4-ADE3-4233-A707-A5B562B78401}">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4.xml><?xml version="1.0" encoding="utf-8"?>
<ds:datastoreItem xmlns:ds="http://schemas.openxmlformats.org/officeDocument/2006/customXml" ds:itemID="{CD81A1B6-6148-45AC-B814-BD7A150E8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46691</TotalTime>
  <Words>1768</Words>
  <Application>Microsoft Office PowerPoint</Application>
  <PresentationFormat>On-screen Show (4:3)</PresentationFormat>
  <Paragraphs>265</Paragraphs>
  <Slides>35</Slides>
  <Notes>31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Freestyle Script</vt:lpstr>
      <vt:lpstr>Verdana</vt:lpstr>
      <vt:lpstr>Office Theme</vt:lpstr>
      <vt:lpstr>Welcome</vt:lpstr>
      <vt:lpstr>Revisions</vt:lpstr>
      <vt:lpstr>Introduction</vt:lpstr>
      <vt:lpstr>Login to ETS</vt:lpstr>
      <vt:lpstr>Create and Submit  a Third Party Request</vt:lpstr>
      <vt:lpstr>Create Third Party Request– Administration Information</vt:lpstr>
      <vt:lpstr>PowerPoint Presentation</vt:lpstr>
      <vt:lpstr>PowerPoint Presentation</vt:lpstr>
      <vt:lpstr>Create Third Party Request– Agreement Information – Select Agreement</vt:lpstr>
      <vt:lpstr>Create Third Party Request– Agreement Information – Select Agreement (continued)</vt:lpstr>
      <vt:lpstr>Create Third Party Request – Only indefinite lands will be available – Customize Lands </vt:lpstr>
      <vt:lpstr>Create Third Party Request – Only indefinite lands will be available – Customize Lands (continued) </vt:lpstr>
      <vt:lpstr>Create Third Party Request – Agreement Information – Change Agreement</vt:lpstr>
      <vt:lpstr>View Third Party Request Document </vt:lpstr>
      <vt:lpstr>Submit Third Party Request</vt:lpstr>
      <vt:lpstr>Submit Third Party Request (continued)</vt:lpstr>
      <vt:lpstr>Submit Third Party Request (continued) </vt:lpstr>
      <vt:lpstr>Submit Third Party Request (continued) </vt:lpstr>
      <vt:lpstr>Work In Progress</vt:lpstr>
      <vt:lpstr>Work In Progress</vt:lpstr>
      <vt:lpstr>Work In Progress – Search Parameters and Result</vt:lpstr>
      <vt:lpstr>Work In Progress – Search Result</vt:lpstr>
      <vt:lpstr>Cancel or Withdraw a Third Party Request</vt:lpstr>
      <vt:lpstr>Cancel Request </vt:lpstr>
      <vt:lpstr>Cancel Request (continued) </vt:lpstr>
      <vt:lpstr>   Withdraw Request </vt:lpstr>
      <vt:lpstr>Withdraw Request (continued) </vt:lpstr>
      <vt:lpstr>Third Party Response</vt:lpstr>
      <vt:lpstr>View Third Party Response Document </vt:lpstr>
      <vt:lpstr>PowerPoint Presentation</vt:lpstr>
      <vt:lpstr>PowerPoint Presentation</vt:lpstr>
      <vt:lpstr>List of ETS Statuses (continued) </vt:lpstr>
      <vt:lpstr>List of ETS Statuses (continued)</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Third Party</dc:title>
  <dc:creator>Kerry-Lynne.Kryvenchuk@gov.ab.ca;Octavio.Yin@gov.ab.ca</dc:creator>
  <cp:lastModifiedBy>Lynn McIntosh</cp:lastModifiedBy>
  <cp:revision>1261</cp:revision>
  <cp:lastPrinted>2015-09-17T19:29:09Z</cp:lastPrinted>
  <dcterms:created xsi:type="dcterms:W3CDTF">2014-02-20T09:55:10Z</dcterms:created>
  <dcterms:modified xsi:type="dcterms:W3CDTF">2025-10-31T16:56:13Z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abf2ea38-542c-4b75-bd7d-582ec36a519f_Enabled">
    <vt:lpwstr>true</vt:lpwstr>
  </property>
  <property fmtid="{D5CDD505-2E9C-101B-9397-08002B2CF9AE}" pid="6" name="MSIP_Label_abf2ea38-542c-4b75-bd7d-582ec36a519f_SetDate">
    <vt:lpwstr>2020-05-25T19:28:37Z</vt:lpwstr>
  </property>
  <property fmtid="{D5CDD505-2E9C-101B-9397-08002B2CF9AE}" pid="7" name="MSIP_Label_abf2ea38-542c-4b75-bd7d-582ec36a519f_Method">
    <vt:lpwstr>Standard</vt:lpwstr>
  </property>
  <property fmtid="{D5CDD505-2E9C-101B-9397-08002B2CF9AE}" pid="8" name="MSIP_Label_abf2ea38-542c-4b75-bd7d-582ec36a519f_Name">
    <vt:lpwstr>Protected A</vt:lpwstr>
  </property>
  <property fmtid="{D5CDD505-2E9C-101B-9397-08002B2CF9AE}" pid="9" name="MSIP_Label_abf2ea38-542c-4b75-bd7d-582ec36a519f_SiteId">
    <vt:lpwstr>2bb51c06-af9b-42c5-8bf5-3c3b7b10850b</vt:lpwstr>
  </property>
  <property fmtid="{D5CDD505-2E9C-101B-9397-08002B2CF9AE}" pid="10" name="MSIP_Label_abf2ea38-542c-4b75-bd7d-582ec36a519f_ActionId">
    <vt:lpwstr>dfd48f70-a5b5-40f5-be6f-00008cf4df67</vt:lpwstr>
  </property>
  <property fmtid="{D5CDD505-2E9C-101B-9397-08002B2CF9AE}" pid="11" name="MSIP_Label_abf2ea38-542c-4b75-bd7d-582ec36a519f_ContentBits">
    <vt:lpwstr>2</vt:lpwstr>
  </property>
</Properties>
</file>