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9"/>
  </p:notesMasterIdLst>
  <p:handoutMasterIdLst>
    <p:handoutMasterId r:id="rId20"/>
  </p:handoutMasterIdLst>
  <p:sldIdLst>
    <p:sldId id="256" r:id="rId6"/>
    <p:sldId id="257" r:id="rId7"/>
    <p:sldId id="258" r:id="rId8"/>
    <p:sldId id="493" r:id="rId9"/>
    <p:sldId id="377" r:id="rId10"/>
    <p:sldId id="494" r:id="rId11"/>
    <p:sldId id="407" r:id="rId12"/>
    <p:sldId id="495" r:id="rId13"/>
    <p:sldId id="496" r:id="rId14"/>
    <p:sldId id="385" r:id="rId15"/>
    <p:sldId id="498" r:id="rId16"/>
    <p:sldId id="481" r:id="rId17"/>
    <p:sldId id="274" r:id="rId18"/>
  </p:sldIdLst>
  <p:sldSz cx="9144000" cy="6858000" type="screen4x3"/>
  <p:notesSz cx="9309100" cy="7023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12">
          <p15:clr>
            <a:srgbClr val="A4A3A4"/>
          </p15:clr>
        </p15:guide>
        <p15:guide id="2" pos="293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89977" autoAdjust="0"/>
  </p:normalViewPr>
  <p:slideViewPr>
    <p:cSldViewPr>
      <p:cViewPr varScale="1">
        <p:scale>
          <a:sx n="90" d="100"/>
          <a:sy n="90" d="100"/>
        </p:scale>
        <p:origin x="102" y="191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412"/>
    </p:cViewPr>
  </p:sorterViewPr>
  <p:notesViewPr>
    <p:cSldViewPr>
      <p:cViewPr varScale="1">
        <p:scale>
          <a:sx n="116" d="100"/>
          <a:sy n="116" d="100"/>
        </p:scale>
        <p:origin x="-1650" y="-114"/>
      </p:cViewPr>
      <p:guideLst>
        <p:guide orient="horz" pos="2212"/>
        <p:guide pos="293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3838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3675" y="0"/>
            <a:ext cx="4033838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92A66B-5DE7-4A51-946A-4EEA6E6BE575}" type="datetimeFigureOut">
              <a:rPr lang="en-CA" smtClean="0"/>
              <a:t>2025-10-31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70675"/>
            <a:ext cx="4033838" cy="3508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3675" y="6670675"/>
            <a:ext cx="4033838" cy="3508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C278F3-90CC-4ABF-9592-8B87FC26709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6589976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3943" cy="3511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73541" y="0"/>
            <a:ext cx="4033943" cy="3511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FC9C510A-FC69-4ACC-8247-3D37889C37E9}" type="datetimeFigureOut">
              <a:rPr lang="en-CA" smtClean="0"/>
              <a:t>2025-10-31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527050"/>
            <a:ext cx="3509962" cy="26336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910" y="3335973"/>
            <a:ext cx="7447280" cy="31603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70320"/>
            <a:ext cx="4033943" cy="3511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73541" y="6670320"/>
            <a:ext cx="4033943" cy="3511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CAFB07AE-A358-4002-9101-71C6B35E26F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613624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B07AE-A358-4002-9101-71C6B35E26FA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89074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B07AE-A358-4002-9101-71C6B35E26FA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361065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B07AE-A358-4002-9101-71C6B35E26FA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437313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B07AE-A358-4002-9101-71C6B35E26FA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06528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B07AE-A358-4002-9101-71C6B35E26FA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79322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B07AE-A358-4002-9101-71C6B35E26FA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79322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B07AE-A358-4002-9101-71C6B35E26FA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79322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B07AE-A358-4002-9101-71C6B35E26FA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79322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B07AE-A358-4002-9101-71C6B35E26FA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79322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B07AE-A358-4002-9101-71C6B35E26FA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79322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B07AE-A358-4002-9101-71C6B35E26FA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36106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28600" y="1066800"/>
            <a:ext cx="6944423" cy="246221"/>
          </a:xfrm>
        </p:spPr>
        <p:txBody>
          <a:bodyPr lIns="0" tIns="0" rIns="0" bIns="0"/>
          <a:lstStyle>
            <a:lvl1pPr>
              <a:defRPr sz="1600" b="1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D6C5A-BAAB-460E-A12A-67C0EFA4F6F7}" type="datetime1">
              <a:rPr lang="en-US" smtClean="0"/>
              <a:t>10/31/2025</a:t>
            </a:fld>
            <a:endParaRPr lang="en-US" dirty="0"/>
          </a:p>
        </p:txBody>
      </p:sp>
    </p:spTree>
  </p:cSld>
  <p:clrMapOvr>
    <a:masterClrMapping/>
  </p:clrMapOvr>
  <p:transition spd="slow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799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6F8D3-FE51-44A0-9361-76DEE55D58C1}" type="datetime1">
              <a:rPr lang="en-US" smtClean="0"/>
              <a:t>10/31/2025</a:t>
            </a:fld>
            <a:endParaRPr lang="en-US" dirty="0"/>
          </a:p>
        </p:txBody>
      </p:sp>
    </p:spTree>
  </p:cSld>
  <p:clrMapOvr>
    <a:masterClrMapping/>
  </p:clrMapOvr>
  <p:transition spd="slow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200" i="1">
                <a:solidFill>
                  <a:srgbClr val="2160AD"/>
                </a:solidFill>
                <a:latin typeface="Freestyle Script"/>
                <a:cs typeface="Freestyle Scrip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120FA0-2E57-4FBC-A0B2-9147B4CC37B5}" type="datetime1">
              <a:rPr lang="en-US" smtClean="0"/>
              <a:t>10/31/2025</a:t>
            </a:fld>
            <a:endParaRPr lang="en-US" dirty="0"/>
          </a:p>
        </p:txBody>
      </p:sp>
    </p:spTree>
  </p:cSld>
  <p:clrMapOvr>
    <a:masterClrMapping/>
  </p:clrMapOvr>
  <p:transition spd="slow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200" i="1">
                <a:solidFill>
                  <a:srgbClr val="2160AD"/>
                </a:solidFill>
                <a:latin typeface="Freestyle Script"/>
                <a:cs typeface="Freestyle Scrip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59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68C38D-7CEB-40D3-BC41-93169D526A7E}" type="datetime1">
              <a:rPr lang="en-US" smtClean="0"/>
              <a:t>10/31/2025</a:t>
            </a:fld>
            <a:endParaRPr lang="en-US" dirty="0"/>
          </a:p>
        </p:txBody>
      </p:sp>
    </p:spTree>
  </p:cSld>
  <p:clrMapOvr>
    <a:masterClrMapping/>
  </p:clrMapOvr>
  <p:transition spd="slow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C2E05C-8A1A-4FB8-B0DD-2E49FBFAF09B}" type="datetime1">
              <a:rPr lang="en-US" smtClean="0"/>
              <a:t>10/31/2025</a:t>
            </a:fld>
            <a:endParaRPr lang="en-US" dirty="0"/>
          </a:p>
        </p:txBody>
      </p:sp>
    </p:spTree>
  </p:cSld>
  <p:clrMapOvr>
    <a:masterClrMapping/>
  </p:clrMapOvr>
  <p:transition spd="slow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875334-6132-47EE-AD49-9FA2BA77A9E5}" type="datetime1">
              <a:rPr lang="en-US" smtClean="0"/>
              <a:t>10/31/2025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357965"/>
      </p:ext>
    </p:extLst>
  </p:cSld>
  <p:clrMapOvr>
    <a:masterClrMapping/>
  </p:clrMapOvr>
  <p:transition spd="slow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6430964"/>
            <a:ext cx="9144000" cy="427036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99788" y="1057275"/>
            <a:ext cx="6944423" cy="11079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200" i="1">
                <a:solidFill>
                  <a:srgbClr val="2160AD"/>
                </a:solidFill>
                <a:latin typeface="Freestyle Script"/>
                <a:cs typeface="Freestyle Script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04193" y="2270378"/>
            <a:ext cx="8535613" cy="28314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79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AD5BDD-8B7A-40B0-B982-32FB7D16995A}" type="datetime1">
              <a:rPr lang="en-US" smtClean="0"/>
              <a:t>10/31/2025</a:t>
            </a:fld>
            <a:endParaRPr lang="en-US" dirty="0"/>
          </a:p>
        </p:txBody>
      </p:sp>
      <p:sp>
        <p:nvSpPr>
          <p:cNvPr id="10" name="TextBox 8"/>
          <p:cNvSpPr txBox="1">
            <a:spLocks noChangeArrowheads="1"/>
          </p:cNvSpPr>
          <p:nvPr/>
        </p:nvSpPr>
        <p:spPr bwMode="auto">
          <a:xfrm>
            <a:off x="7924800" y="6581775"/>
            <a:ext cx="12192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sz="1200" dirty="0">
                <a:latin typeface="Arial" charset="0"/>
              </a:rPr>
              <a:t>Page </a:t>
            </a:r>
            <a:fld id="{75C6BF31-FFC4-4FD8-941E-9C0428A5BC7C}" type="slidenum">
              <a:rPr lang="en-US" sz="1200" smtClean="0">
                <a:latin typeface="Arial" charset="0"/>
              </a:rPr>
              <a:pPr>
                <a:defRPr/>
              </a:pPr>
              <a:t>‹#›</a:t>
            </a:fld>
            <a:r>
              <a:rPr lang="en-US" sz="1200" dirty="0">
                <a:latin typeface="Arial" charset="0"/>
              </a:rPr>
              <a:t> of 13</a:t>
            </a:r>
            <a:endParaRPr lang="en-CA" sz="1200" dirty="0">
              <a:latin typeface="Arial" charset="0"/>
            </a:endParaRPr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179512" y="-68284"/>
            <a:ext cx="8964488" cy="923330"/>
            <a:chOff x="179512" y="4026424"/>
            <a:chExt cx="8964488" cy="923330"/>
          </a:xfrm>
        </p:grpSpPr>
        <p:grpSp>
          <p:nvGrpSpPr>
            <p:cNvPr id="12" name="Group 11"/>
            <p:cNvGrpSpPr/>
            <p:nvPr userDrawn="1"/>
          </p:nvGrpSpPr>
          <p:grpSpPr>
            <a:xfrm>
              <a:off x="179512" y="4094164"/>
              <a:ext cx="8964488" cy="787850"/>
              <a:chOff x="390128" y="3908965"/>
              <a:chExt cx="8638456" cy="787850"/>
            </a:xfrm>
          </p:grpSpPr>
          <p:pic>
            <p:nvPicPr>
              <p:cNvPr id="14" name="Picture 2"/>
              <p:cNvPicPr>
                <a:picLocks noChangeAspect="1" noChangeArrowheads="1"/>
              </p:cNvPicPr>
              <p:nvPr userDrawn="1"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71800" y="3908965"/>
                <a:ext cx="6256784" cy="7878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5" name="Picture 14"/>
              <p:cNvPicPr>
                <a:picLocks noChangeAspect="1"/>
              </p:cNvPicPr>
              <p:nvPr userDrawn="1"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90128" y="4008237"/>
                <a:ext cx="2267744" cy="637488"/>
              </a:xfrm>
              <a:prstGeom prst="rect">
                <a:avLst/>
              </a:prstGeom>
            </p:spPr>
          </p:pic>
        </p:grpSp>
        <p:sp>
          <p:nvSpPr>
            <p:cNvPr id="13" name="TextBox 12"/>
            <p:cNvSpPr txBox="1"/>
            <p:nvPr userDrawn="1"/>
          </p:nvSpPr>
          <p:spPr>
            <a:xfrm>
              <a:off x="4644008" y="4026424"/>
              <a:ext cx="436470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CA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endParaRPr>
            </a:p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</a:rPr>
                <a:t>PNG Continuation</a:t>
              </a:r>
            </a:p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</a:rPr>
                <a:t>Government of Alberta</a:t>
              </a:r>
            </a:p>
          </p:txBody>
        </p:sp>
      </p:grpSp>
      <p:sp>
        <p:nvSpPr>
          <p:cNvPr id="6" name="MSIPCMContentMarking" descr="{&quot;HashCode&quot;:-1542678785,&quot;Placement&quot;:&quot;Footer&quot;,&quot;Top&quot;:517.997253,&quot;Left&quot;:0.0,&quot;SlideWidth&quot;:720,&quot;SlideHeight&quot;:540}"/>
          <p:cNvSpPr txBox="1"/>
          <p:nvPr userDrawn="1"/>
        </p:nvSpPr>
        <p:spPr>
          <a:xfrm>
            <a:off x="0" y="6578565"/>
            <a:ext cx="1804584" cy="2794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CA" sz="1100">
                <a:solidFill>
                  <a:srgbClr val="000000"/>
                </a:solidFill>
                <a:latin typeface="Calibri" panose="020F0502020204030204" pitchFamily="34" charset="0"/>
              </a:rPr>
              <a:t>Classification: Protected 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1" r:id="rId2"/>
    <p:sldLayoutId id="2147483662" r:id="rId3"/>
    <p:sldLayoutId id="2147483663" r:id="rId4"/>
    <p:sldLayoutId id="2147483665" r:id="rId5"/>
    <p:sldLayoutId id="2147483666" r:id="rId6"/>
  </p:sldLayoutIdLst>
  <p:transition spd="slow">
    <p:wipe dir="r"/>
  </p:transition>
  <p:hf sldNum="0" hdr="0" ftr="0" dt="0"/>
  <p:txStyles>
    <p:titleStyle>
      <a:lvl1pPr>
        <a:defRPr sz="1600" i="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PNGContinuations.Energy@gov.ab.ca" TargetMode="External"/><Relationship Id="rId2" Type="http://schemas.openxmlformats.org/officeDocument/2006/relationships/hyperlink" Target="https://training.energy.gov.ab.ca/Pages/PNG%20Continuation.aspx" TargetMode="Externa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5" Type="http://schemas.openxmlformats.org/officeDocument/2006/relationships/hyperlink" Target="mailto:PNGContinuations.Energy@gov.ab.ca" TargetMode="External"/><Relationship Id="rId4" Type="http://schemas.openxmlformats.org/officeDocument/2006/relationships/hyperlink" Target="https://training.energy.gov.ab.ca/Pages/default.aspx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6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/>
          </p:cNvSpPr>
          <p:nvPr/>
        </p:nvSpPr>
        <p:spPr bwMode="auto">
          <a:xfrm>
            <a:off x="4419600" y="2713037"/>
            <a:ext cx="4114800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200" dirty="0">
                <a:latin typeface="Arial" charset="0"/>
              </a:rPr>
              <a:t>PNG Continuation – Non-Productivity Notice: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2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200" dirty="0">
                <a:latin typeface="Arial" charset="0"/>
              </a:rPr>
              <a:t>This is the process to view and retrieve a Non-Productivity Notice (Section 18(1) of PNG Tenure Regulation) or a Non-Productivity Notice Withdrawal (Section 18(7) of the PNG Tenure Regulation) via ETS. </a:t>
            </a:r>
            <a:endParaRPr lang="en-US" altLang="en-US" sz="12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200" dirty="0">
              <a:latin typeface="Arial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03187" y="1468438"/>
            <a:ext cx="4468812" cy="218916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356615" y="3127311"/>
            <a:ext cx="3906520" cy="8309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6350" algn="ctr">
              <a:lnSpc>
                <a:spcPct val="100000"/>
              </a:lnSpc>
            </a:pPr>
            <a:r>
              <a:rPr sz="1800" b="1" spc="-130" dirty="0">
                <a:solidFill>
                  <a:srgbClr val="0070C0"/>
                </a:solidFill>
                <a:latin typeface="Arial"/>
                <a:cs typeface="Arial"/>
              </a:rPr>
              <a:t>T</a:t>
            </a:r>
            <a:r>
              <a:rPr sz="1800" b="1" dirty="0">
                <a:solidFill>
                  <a:srgbClr val="0070C0"/>
                </a:solidFill>
                <a:latin typeface="Arial"/>
                <a:cs typeface="Arial"/>
              </a:rPr>
              <a:t>o</a:t>
            </a:r>
            <a:r>
              <a:rPr sz="1800" b="1" spc="-5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70C0"/>
                </a:solidFill>
                <a:latin typeface="Arial"/>
                <a:cs typeface="Arial"/>
              </a:rPr>
              <a:t>the</a:t>
            </a:r>
            <a:r>
              <a:rPr sz="1800" b="1" spc="-5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70C0"/>
                </a:solidFill>
                <a:latin typeface="Arial"/>
                <a:cs typeface="Arial"/>
              </a:rPr>
              <a:t>ETS</a:t>
            </a:r>
            <a:r>
              <a:rPr sz="1800" b="1" spc="-10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70C0"/>
                </a:solidFill>
                <a:latin typeface="Arial"/>
                <a:cs typeface="Arial"/>
              </a:rPr>
              <a:t>–</a:t>
            </a:r>
            <a:r>
              <a:rPr sz="1800" b="1" spc="-5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lang="en-US" sz="1800" b="1" spc="-5" dirty="0">
                <a:solidFill>
                  <a:srgbClr val="0070C0"/>
                </a:solidFill>
                <a:latin typeface="Arial"/>
                <a:cs typeface="Arial"/>
              </a:rPr>
              <a:t>PNG Continuation: </a:t>
            </a:r>
            <a:endParaRPr lang="en-US" b="1" spc="-55" dirty="0">
              <a:solidFill>
                <a:srgbClr val="0070C0"/>
              </a:solidFill>
              <a:latin typeface="Arial"/>
              <a:cs typeface="Arial"/>
            </a:endParaRPr>
          </a:p>
          <a:p>
            <a:pPr marL="12065" marR="6350" algn="ctr">
              <a:lnSpc>
                <a:spcPct val="100000"/>
              </a:lnSpc>
            </a:pPr>
            <a:r>
              <a:rPr lang="en-US" sz="1800" b="1" spc="-55" dirty="0">
                <a:solidFill>
                  <a:srgbClr val="0070C0"/>
                </a:solidFill>
                <a:latin typeface="Arial"/>
                <a:cs typeface="Arial"/>
              </a:rPr>
              <a:t>Non-Productivity Notice</a:t>
            </a:r>
            <a:endParaRPr sz="18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800" b="1" dirty="0">
                <a:solidFill>
                  <a:srgbClr val="0070C0"/>
                </a:solidFill>
                <a:latin typeface="Arial"/>
                <a:cs typeface="Arial"/>
              </a:rPr>
              <a:t>Online</a:t>
            </a:r>
            <a:r>
              <a:rPr sz="1800" b="1" spc="-25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lang="en-CA" sz="1800" b="1" spc="-25" dirty="0">
                <a:solidFill>
                  <a:srgbClr val="0070C0"/>
                </a:solidFill>
                <a:latin typeface="Arial"/>
                <a:cs typeface="Arial"/>
              </a:rPr>
              <a:t>T</a:t>
            </a:r>
            <a:r>
              <a:rPr sz="1800" b="1" spc="-5" dirty="0">
                <a:solidFill>
                  <a:srgbClr val="0070C0"/>
                </a:solidFill>
                <a:latin typeface="Arial"/>
                <a:cs typeface="Arial"/>
              </a:rPr>
              <a:t>ra</a:t>
            </a:r>
            <a:r>
              <a:rPr sz="1800" b="1" dirty="0">
                <a:solidFill>
                  <a:srgbClr val="0070C0"/>
                </a:solidFill>
                <a:latin typeface="Arial"/>
                <a:cs typeface="Arial"/>
              </a:rPr>
              <a:t>ining</a:t>
            </a:r>
            <a:r>
              <a:rPr sz="1800" b="1" spc="-20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0070C0"/>
                </a:solidFill>
                <a:latin typeface="Arial"/>
                <a:cs typeface="Arial"/>
              </a:rPr>
              <a:t>C</a:t>
            </a:r>
            <a:r>
              <a:rPr sz="1800" b="1" dirty="0">
                <a:solidFill>
                  <a:srgbClr val="0070C0"/>
                </a:solidFill>
                <a:latin typeface="Arial"/>
                <a:cs typeface="Arial"/>
              </a:rPr>
              <a:t>ou</a:t>
            </a:r>
            <a:r>
              <a:rPr sz="1800" b="1" spc="-5" dirty="0">
                <a:solidFill>
                  <a:srgbClr val="0070C0"/>
                </a:solidFill>
                <a:latin typeface="Arial"/>
                <a:cs typeface="Arial"/>
              </a:rPr>
              <a:t>rs</a:t>
            </a:r>
            <a:r>
              <a:rPr sz="1800" b="1" dirty="0">
                <a:solidFill>
                  <a:srgbClr val="0070C0"/>
                </a:solidFill>
                <a:latin typeface="Arial"/>
                <a:cs typeface="Arial"/>
              </a:rPr>
              <a:t>e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>
          <a:xfrm>
            <a:off x="0" y="1057275"/>
            <a:ext cx="6943725" cy="246063"/>
          </a:xfrm>
        </p:spPr>
        <p:txBody>
          <a:bodyPr/>
          <a:lstStyle/>
          <a:p>
            <a:r>
              <a:rPr lang="en-CA" sz="1600" b="1" i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Welcome</a:t>
            </a:r>
          </a:p>
        </p:txBody>
      </p:sp>
    </p:spTree>
  </p:cSld>
  <p:clrMapOvr>
    <a:masterClrMapping/>
  </p:clrMapOvr>
  <p:transition spd="slow"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>
          <a:xfrm>
            <a:off x="228600" y="1066801"/>
            <a:ext cx="6944423" cy="492443"/>
          </a:xfrm>
        </p:spPr>
        <p:txBody>
          <a:bodyPr/>
          <a:lstStyle/>
          <a:p>
            <a:r>
              <a:rPr lang="en-CA" sz="16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Non-Productivity Notice Letter</a:t>
            </a:r>
            <a:br>
              <a:rPr lang="en-CA" sz="16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CA" sz="1600" b="1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8168" y="1447800"/>
            <a:ext cx="4277423" cy="4855980"/>
          </a:xfrm>
          <a:prstGeom prst="rect">
            <a:avLst/>
          </a:prstGeom>
        </p:spPr>
      </p:pic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0095" y="1007176"/>
            <a:ext cx="1186744" cy="604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363031"/>
      </p:ext>
    </p:extLst>
  </p:cSld>
  <p:clrMapOvr>
    <a:masterClrMapping/>
  </p:clrMapOvr>
  <p:transition spd="slow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>
          <a:xfrm>
            <a:off x="228600" y="1066801"/>
            <a:ext cx="6944423" cy="492443"/>
          </a:xfrm>
        </p:spPr>
        <p:txBody>
          <a:bodyPr/>
          <a:lstStyle/>
          <a:p>
            <a:r>
              <a:rPr lang="en-CA" sz="16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Non-Productivity Notice Withdrawal Letter</a:t>
            </a:r>
            <a:br>
              <a:rPr lang="en-CA" sz="16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CA" sz="1600" b="1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6180" y="1391738"/>
            <a:ext cx="1186744" cy="604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90800" y="1996306"/>
            <a:ext cx="4861278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8754068"/>
      </p:ext>
    </p:extLst>
  </p:cSld>
  <p:clrMapOvr>
    <a:masterClrMapping/>
  </p:clrMapOvr>
  <p:transition spd="slow"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828800"/>
            <a:ext cx="624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Resources</a:t>
            </a:r>
            <a:r>
              <a:rPr lang="en-US" dirty="0"/>
              <a:t> </a:t>
            </a:r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1219200" y="2362200"/>
            <a:ext cx="79248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CA" dirty="0">
              <a:solidFill>
                <a:prstClr val="black"/>
              </a:solidFill>
              <a:latin typeface="Calibri" pitchFamily="34" charset="0"/>
              <a:cs typeface="Arial" charset="0"/>
            </a:endParaRPr>
          </a:p>
          <a:p>
            <a:r>
              <a:rPr lang="en-CA" sz="1600" dirty="0">
                <a:hlinkClick r:id="rId2"/>
              </a:rPr>
              <a:t>ETS Support and Online Learning </a:t>
            </a:r>
            <a:r>
              <a:rPr lang="en-CA" sz="1600" dirty="0"/>
              <a:t>provides access to relevant guides, courses and other information.</a:t>
            </a:r>
          </a:p>
          <a:p>
            <a:endParaRPr lang="en-CA" sz="1600" dirty="0"/>
          </a:p>
          <a:p>
            <a:r>
              <a:rPr lang="en-CA" sz="1600" dirty="0"/>
              <a:t>If you have questions, please contact  </a:t>
            </a:r>
            <a:r>
              <a:rPr lang="en-CA" altLang="en-US" sz="1600" dirty="0">
                <a:hlinkClick r:id="rId3"/>
              </a:rPr>
              <a:t>PNGContinuations.Energy@gov.ab.ca</a:t>
            </a:r>
            <a:endParaRPr lang="en-CA" altLang="en-US" sz="1600" dirty="0"/>
          </a:p>
          <a:p>
            <a:r>
              <a:rPr lang="en-CA" sz="1600" dirty="0"/>
              <a:t>or the PNG Tenure Help Line at (780) 644-2300</a:t>
            </a:r>
            <a:r>
              <a:rPr lang="en-CA" sz="1600" dirty="0"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6029099"/>
      </p:ext>
    </p:extLst>
  </p:cSld>
  <p:clrMapOvr>
    <a:masterClrMapping/>
  </p:clrMapOvr>
  <p:transition spd="slow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99788" y="1057275"/>
            <a:ext cx="6944423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i="0" spc="-2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sz="1600" i="0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ong</a:t>
            </a:r>
            <a:r>
              <a:rPr sz="1600" i="0" spc="-1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</a:t>
            </a:r>
            <a:r>
              <a:rPr sz="1600" i="0" spc="-2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sz="1600" i="0" spc="-2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1600" i="0" spc="-2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1600" i="0" spc="-1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</a:t>
            </a:r>
            <a:r>
              <a:rPr sz="1600" i="0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ons!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4193" y="1066800"/>
            <a:ext cx="5281930" cy="254428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3510" marR="6350" algn="ctr"/>
            <a:r>
              <a:rPr lang="en-US" altLang="en-US" sz="7200" b="1" dirty="0">
                <a:solidFill>
                  <a:srgbClr val="2160AD"/>
                </a:solidFill>
                <a:latin typeface="Freestyle Script" pitchFamily="66" charset="0"/>
              </a:rPr>
              <a:t>Congratulations!</a:t>
            </a:r>
          </a:p>
          <a:p>
            <a:pPr marL="143510" marR="6350" algn="ctr">
              <a:lnSpc>
                <a:spcPct val="100000"/>
              </a:lnSpc>
            </a:pPr>
            <a:endParaRPr lang="en-US" sz="1800" b="1" spc="-135" dirty="0">
              <a:solidFill>
                <a:srgbClr val="2160AD"/>
              </a:solidFill>
              <a:latin typeface="Arial"/>
              <a:cs typeface="Arial"/>
            </a:endParaRPr>
          </a:p>
          <a:p>
            <a:pPr marL="12065" marR="6350" algn="ctr">
              <a:lnSpc>
                <a:spcPct val="100000"/>
              </a:lnSpc>
            </a:pPr>
            <a:r>
              <a:rPr sz="1400" b="1" spc="-135" dirty="0">
                <a:solidFill>
                  <a:srgbClr val="2160AD"/>
                </a:solidFill>
                <a:latin typeface="Arial"/>
                <a:cs typeface="Arial"/>
              </a:rPr>
              <a:t>Y</a:t>
            </a:r>
            <a:r>
              <a:rPr sz="1400" b="1" dirty="0">
                <a:solidFill>
                  <a:srgbClr val="2160AD"/>
                </a:solidFill>
                <a:latin typeface="Arial"/>
                <a:cs typeface="Arial"/>
              </a:rPr>
              <a:t>ou</a:t>
            </a:r>
            <a:r>
              <a:rPr sz="1400" b="1" spc="-5" dirty="0">
                <a:solidFill>
                  <a:srgbClr val="2160AD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2160AD"/>
                </a:solidFill>
                <a:latin typeface="Arial"/>
                <a:cs typeface="Arial"/>
              </a:rPr>
              <a:t>h</a:t>
            </a:r>
            <a:r>
              <a:rPr sz="1400" b="1" spc="-10" dirty="0">
                <a:solidFill>
                  <a:srgbClr val="2160AD"/>
                </a:solidFill>
                <a:latin typeface="Arial"/>
                <a:cs typeface="Arial"/>
              </a:rPr>
              <a:t>a</a:t>
            </a:r>
            <a:r>
              <a:rPr sz="1400" b="1" spc="-45" dirty="0">
                <a:solidFill>
                  <a:srgbClr val="2160AD"/>
                </a:solidFill>
                <a:latin typeface="Arial"/>
                <a:cs typeface="Arial"/>
              </a:rPr>
              <a:t>v</a:t>
            </a:r>
            <a:r>
              <a:rPr sz="1400" b="1" dirty="0">
                <a:solidFill>
                  <a:srgbClr val="2160AD"/>
                </a:solidFill>
                <a:latin typeface="Arial"/>
                <a:cs typeface="Arial"/>
              </a:rPr>
              <a:t>e</a:t>
            </a:r>
            <a:r>
              <a:rPr sz="1400" b="1" spc="30" dirty="0">
                <a:solidFill>
                  <a:srgbClr val="2160AD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2160AD"/>
                </a:solidFill>
                <a:latin typeface="Arial"/>
                <a:cs typeface="Arial"/>
              </a:rPr>
              <a:t>c</a:t>
            </a:r>
            <a:r>
              <a:rPr sz="1400" b="1" dirty="0">
                <a:solidFill>
                  <a:srgbClr val="2160AD"/>
                </a:solidFill>
                <a:latin typeface="Arial"/>
                <a:cs typeface="Arial"/>
              </a:rPr>
              <a:t>o</a:t>
            </a:r>
            <a:r>
              <a:rPr sz="1400" b="1" spc="-5" dirty="0">
                <a:solidFill>
                  <a:srgbClr val="2160AD"/>
                </a:solidFill>
                <a:latin typeface="Arial"/>
                <a:cs typeface="Arial"/>
              </a:rPr>
              <a:t>m</a:t>
            </a:r>
            <a:r>
              <a:rPr sz="1400" b="1" dirty="0">
                <a:solidFill>
                  <a:srgbClr val="2160AD"/>
                </a:solidFill>
                <a:latin typeface="Arial"/>
                <a:cs typeface="Arial"/>
              </a:rPr>
              <a:t>pl</a:t>
            </a:r>
            <a:r>
              <a:rPr sz="1400" b="1" spc="-10" dirty="0">
                <a:solidFill>
                  <a:srgbClr val="2160AD"/>
                </a:solidFill>
                <a:latin typeface="Arial"/>
                <a:cs typeface="Arial"/>
              </a:rPr>
              <a:t>e</a:t>
            </a:r>
            <a:r>
              <a:rPr sz="1400" b="1" dirty="0">
                <a:solidFill>
                  <a:srgbClr val="2160AD"/>
                </a:solidFill>
                <a:latin typeface="Arial"/>
                <a:cs typeface="Arial"/>
              </a:rPr>
              <a:t>t</a:t>
            </a:r>
            <a:r>
              <a:rPr sz="1400" b="1" spc="-10" dirty="0">
                <a:solidFill>
                  <a:srgbClr val="2160AD"/>
                </a:solidFill>
                <a:latin typeface="Arial"/>
                <a:cs typeface="Arial"/>
              </a:rPr>
              <a:t>e</a:t>
            </a:r>
            <a:r>
              <a:rPr sz="1400" b="1" dirty="0">
                <a:solidFill>
                  <a:srgbClr val="2160AD"/>
                </a:solidFill>
                <a:latin typeface="Arial"/>
                <a:cs typeface="Arial"/>
              </a:rPr>
              <a:t>d</a:t>
            </a:r>
            <a:r>
              <a:rPr sz="1400" b="1" spc="5" dirty="0">
                <a:solidFill>
                  <a:srgbClr val="2160AD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2160AD"/>
                </a:solidFill>
                <a:latin typeface="Arial"/>
                <a:cs typeface="Arial"/>
              </a:rPr>
              <a:t>the</a:t>
            </a:r>
            <a:r>
              <a:rPr sz="1400" b="1" spc="-5" dirty="0">
                <a:solidFill>
                  <a:srgbClr val="2160AD"/>
                </a:solidFill>
                <a:latin typeface="Arial"/>
                <a:cs typeface="Arial"/>
              </a:rPr>
              <a:t> </a:t>
            </a:r>
            <a:r>
              <a:rPr lang="en-CA" sz="1400" b="1" dirty="0">
                <a:solidFill>
                  <a:srgbClr val="0070C0"/>
                </a:solidFill>
                <a:latin typeface="Arial"/>
                <a:cs typeface="Arial"/>
              </a:rPr>
              <a:t>ETS</a:t>
            </a:r>
            <a:r>
              <a:rPr lang="en-CA" sz="1400" b="1" spc="-10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lang="en-CA" sz="1400" b="1" dirty="0">
                <a:solidFill>
                  <a:srgbClr val="0070C0"/>
                </a:solidFill>
                <a:latin typeface="Arial"/>
                <a:cs typeface="Arial"/>
              </a:rPr>
              <a:t>–</a:t>
            </a:r>
            <a:r>
              <a:rPr lang="en-CA" sz="1400" b="1" spc="-5" dirty="0">
                <a:solidFill>
                  <a:srgbClr val="0070C0"/>
                </a:solidFill>
                <a:latin typeface="Arial"/>
                <a:cs typeface="Arial"/>
              </a:rPr>
              <a:t> PNG Continuation: </a:t>
            </a:r>
            <a:r>
              <a:rPr lang="en-CA" sz="1400" b="1" spc="-55" dirty="0">
                <a:solidFill>
                  <a:srgbClr val="0070C0"/>
                </a:solidFill>
                <a:latin typeface="Arial"/>
                <a:cs typeface="Arial"/>
              </a:rPr>
              <a:t>Non-Productivity Notice</a:t>
            </a:r>
            <a:endParaRPr lang="en-CA" sz="14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lang="en-CA" sz="1400" b="1" dirty="0">
                <a:solidFill>
                  <a:srgbClr val="0070C0"/>
                </a:solidFill>
                <a:latin typeface="Arial"/>
                <a:cs typeface="Arial"/>
              </a:rPr>
              <a:t>Online</a:t>
            </a:r>
            <a:r>
              <a:rPr lang="en-CA" sz="1400" b="1" spc="-25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lang="en-CA" sz="1400" b="1" spc="-95" dirty="0">
                <a:solidFill>
                  <a:srgbClr val="0070C0"/>
                </a:solidFill>
                <a:latin typeface="Arial"/>
                <a:cs typeface="Arial"/>
              </a:rPr>
              <a:t>T</a:t>
            </a:r>
            <a:r>
              <a:rPr lang="en-CA" sz="1400" b="1" spc="-5" dirty="0">
                <a:solidFill>
                  <a:srgbClr val="0070C0"/>
                </a:solidFill>
                <a:latin typeface="Arial"/>
                <a:cs typeface="Arial"/>
              </a:rPr>
              <a:t>ra</a:t>
            </a:r>
            <a:r>
              <a:rPr lang="en-CA" sz="1400" b="1" dirty="0">
                <a:solidFill>
                  <a:srgbClr val="0070C0"/>
                </a:solidFill>
                <a:latin typeface="Arial"/>
                <a:cs typeface="Arial"/>
              </a:rPr>
              <a:t>ining</a:t>
            </a:r>
            <a:r>
              <a:rPr lang="en-CA" sz="1400" b="1" spc="-20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lang="en-CA" sz="1400" b="1" spc="-5" dirty="0">
                <a:solidFill>
                  <a:srgbClr val="0070C0"/>
                </a:solidFill>
                <a:latin typeface="Arial"/>
                <a:cs typeface="Arial"/>
              </a:rPr>
              <a:t>C</a:t>
            </a:r>
            <a:r>
              <a:rPr lang="en-CA" sz="1400" b="1" dirty="0">
                <a:solidFill>
                  <a:srgbClr val="0070C0"/>
                </a:solidFill>
                <a:latin typeface="Arial"/>
                <a:cs typeface="Arial"/>
              </a:rPr>
              <a:t>ou</a:t>
            </a:r>
            <a:r>
              <a:rPr lang="en-CA" sz="1400" b="1" spc="-5" dirty="0">
                <a:solidFill>
                  <a:srgbClr val="0070C0"/>
                </a:solidFill>
                <a:latin typeface="Arial"/>
                <a:cs typeface="Arial"/>
              </a:rPr>
              <a:t>rs</a:t>
            </a:r>
            <a:r>
              <a:rPr lang="en-CA" sz="1400" b="1" dirty="0">
                <a:solidFill>
                  <a:srgbClr val="0070C0"/>
                </a:solidFill>
                <a:latin typeface="Arial"/>
                <a:cs typeface="Arial"/>
              </a:rPr>
              <a:t>e</a:t>
            </a:r>
            <a:endParaRPr sz="1400" dirty="0">
              <a:latin typeface="Arial"/>
              <a:cs typeface="Arial"/>
            </a:endParaRPr>
          </a:p>
          <a:p>
            <a:pPr>
              <a:lnSpc>
                <a:spcPts val="1800"/>
              </a:lnSpc>
            </a:pPr>
            <a:endParaRPr sz="1800" dirty="0"/>
          </a:p>
          <a:p>
            <a:pPr>
              <a:lnSpc>
                <a:spcPts val="2100"/>
              </a:lnSpc>
              <a:spcBef>
                <a:spcPts val="64"/>
              </a:spcBef>
            </a:pPr>
            <a:endParaRPr sz="2100" dirty="0"/>
          </a:p>
        </p:txBody>
      </p:sp>
      <p:sp>
        <p:nvSpPr>
          <p:cNvPr id="4" name="object 4"/>
          <p:cNvSpPr/>
          <p:nvPr/>
        </p:nvSpPr>
        <p:spPr>
          <a:xfrm>
            <a:off x="4610100" y="1143000"/>
            <a:ext cx="4152899" cy="45973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607183" y="3716508"/>
            <a:ext cx="4978940" cy="183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  <a:sp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 access </a:t>
            </a:r>
            <a:r>
              <a:rPr lang="en-US" sz="11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Courses, Guides </a:t>
            </a:r>
            <a:r>
              <a:rPr lang="en-US" sz="1100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and </a:t>
            </a:r>
            <a:r>
              <a:rPr lang="en-US" sz="11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Forms</a:t>
            </a:r>
            <a:r>
              <a:rPr lang="en-US" sz="1100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for all your ETS Business please see </a:t>
            </a:r>
            <a:r>
              <a:rPr lang="en-CA" sz="1100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ETS Support and Online Learning</a:t>
            </a:r>
            <a:r>
              <a:rPr lang="en-CA" sz="1100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100" kern="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sz="1100" kern="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100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If you have any comments or questions on this training course, 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100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please contact: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108932" y="4696726"/>
            <a:ext cx="4069492" cy="6421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ts val="1600"/>
              </a:lnSpc>
              <a:spcBef>
                <a:spcPts val="81"/>
              </a:spcBef>
            </a:pPr>
            <a:r>
              <a:rPr lang="en-US" sz="11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Crown Agreement Management</a:t>
            </a:r>
          </a:p>
          <a:p>
            <a:pPr>
              <a:lnSpc>
                <a:spcPts val="1600"/>
              </a:lnSpc>
              <a:spcBef>
                <a:spcPts val="81"/>
              </a:spcBef>
            </a:pPr>
            <a:r>
              <a:rPr lang="en-US" sz="11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Helpdesk:  (780) 644-2300</a:t>
            </a:r>
            <a:endParaRPr lang="en-CA" sz="1100" dirty="0">
              <a:solidFill>
                <a:srgbClr val="002060"/>
              </a:solidFill>
            </a:endParaRPr>
          </a:p>
          <a:p>
            <a:pPr>
              <a:lnSpc>
                <a:spcPts val="1600"/>
              </a:lnSpc>
              <a:spcBef>
                <a:spcPts val="81"/>
              </a:spcBef>
            </a:pPr>
            <a:r>
              <a:rPr lang="en-CA" altLang="en-US" sz="1100" dirty="0">
                <a:solidFill>
                  <a:srgbClr val="002060"/>
                </a:solidFill>
                <a:latin typeface="Arial" charset="0"/>
              </a:rPr>
              <a:t>Email inquires: </a:t>
            </a:r>
            <a:r>
              <a:rPr lang="en-CA" altLang="en-US" sz="1100" dirty="0">
                <a:solidFill>
                  <a:srgbClr val="002060"/>
                </a:solidFill>
                <a:latin typeface="Arial" charset="0"/>
                <a:hlinkClick r:id="rId5"/>
              </a:rPr>
              <a:t>PNGContinuations.Energy@gov.ab.ca</a:t>
            </a:r>
            <a:endParaRPr lang="en-CA" altLang="en-US" sz="1100" dirty="0">
              <a:solidFill>
                <a:srgbClr val="002060"/>
              </a:solidFill>
              <a:latin typeface="Arial" charset="0"/>
            </a:endParaRPr>
          </a:p>
          <a:p>
            <a:pPr>
              <a:lnSpc>
                <a:spcPts val="1600"/>
              </a:lnSpc>
              <a:spcBef>
                <a:spcPts val="81"/>
              </a:spcBef>
            </a:pPr>
            <a:endParaRPr lang="en-CA" altLang="en-US" sz="1100" dirty="0">
              <a:solidFill>
                <a:srgbClr val="002060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228600" y="1057275"/>
            <a:ext cx="7815611" cy="246221"/>
          </a:xfrm>
        </p:spPr>
        <p:txBody>
          <a:bodyPr/>
          <a:lstStyle/>
          <a:p>
            <a:r>
              <a:rPr lang="en-CA" sz="16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Revisions</a:t>
            </a:r>
          </a:p>
        </p:txBody>
      </p:sp>
      <p:sp>
        <p:nvSpPr>
          <p:cNvPr id="4" name="Rectangle 3"/>
          <p:cNvSpPr/>
          <p:nvPr/>
        </p:nvSpPr>
        <p:spPr>
          <a:xfrm>
            <a:off x="3851321" y="1920430"/>
            <a:ext cx="19244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Revisions Table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5825371"/>
              </p:ext>
            </p:extLst>
          </p:nvPr>
        </p:nvGraphicFramePr>
        <p:xfrm>
          <a:off x="1973495" y="2514600"/>
          <a:ext cx="6107292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57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57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57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Date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Revisions Type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Page Number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March</a:t>
                      </a:r>
                      <a:r>
                        <a:rPr lang="en-CA" baseline="0" dirty="0"/>
                        <a:t> 10, 2017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Initial Creation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All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June</a:t>
                      </a:r>
                      <a:r>
                        <a:rPr lang="en-CA" baseline="0" dirty="0"/>
                        <a:t> 2020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lang="en-US" sz="1800" dirty="0">
                          <a:latin typeface="+mn-lt"/>
                          <a:cs typeface="Calibri"/>
                        </a:rPr>
                        <a:t>Update Banner and Resource</a:t>
                      </a:r>
                      <a:r>
                        <a:rPr lang="en-US" sz="1800" baseline="0" dirty="0">
                          <a:latin typeface="+mn-lt"/>
                          <a:cs typeface="Calibri"/>
                        </a:rPr>
                        <a:t> Page</a:t>
                      </a:r>
                      <a:r>
                        <a:rPr lang="en-US" sz="1800" dirty="0">
                          <a:latin typeface="+mn-lt"/>
                          <a:cs typeface="Calibri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September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Updated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Various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32532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984379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228600" y="1057275"/>
            <a:ext cx="7815611" cy="246221"/>
          </a:xfrm>
        </p:spPr>
        <p:txBody>
          <a:bodyPr/>
          <a:lstStyle/>
          <a:p>
            <a:r>
              <a:rPr lang="en-CA" sz="16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581400" y="2057400"/>
            <a:ext cx="4953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In this module you will learn how to:</a:t>
            </a:r>
          </a:p>
          <a:p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CA" sz="1200" dirty="0">
                <a:latin typeface="Arial" pitchFamily="34" charset="0"/>
                <a:cs typeface="Arial" pitchFamily="34" charset="0"/>
              </a:rPr>
              <a:t>View and retrieve a Non-Productivity Notice document.</a:t>
            </a:r>
            <a:endParaRPr lang="en-CA" sz="1000" dirty="0"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View and retrieve a Non-Productivity Notice Withdrawal document.</a:t>
            </a:r>
            <a:endParaRPr lang="en-CA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388" y="1676400"/>
            <a:ext cx="2505075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85972" y="3962400"/>
            <a:ext cx="1161905" cy="1114286"/>
          </a:xfrm>
          <a:prstGeom prst="rect">
            <a:avLst/>
          </a:prstGeom>
        </p:spPr>
      </p:pic>
    </p:spTree>
  </p:cSld>
  <p:clrMapOvr>
    <a:masterClrMapping/>
  </p:clrMapOvr>
  <p:transition spd="slow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 idx="4294967295"/>
          </p:nvPr>
        </p:nvSpPr>
        <p:spPr>
          <a:xfrm>
            <a:off x="381000" y="1057275"/>
            <a:ext cx="7663211" cy="246221"/>
          </a:xfrm>
        </p:spPr>
        <p:txBody>
          <a:bodyPr/>
          <a:lstStyle/>
          <a:p>
            <a:r>
              <a:rPr lang="en-CA" sz="16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Email Notification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39653"/>
            <a:ext cx="73913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You will receive an  Email Notification from ETS, when either a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Non-Productivity Notice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</a:p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Non-Productivity Notice Withdrawal Lette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r is sent to your ETS account.  </a:t>
            </a:r>
            <a:endParaRPr lang="en-CA" sz="1200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561892" y="6050272"/>
            <a:ext cx="870529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CA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49" y="2126159"/>
            <a:ext cx="8359821" cy="1862366"/>
          </a:xfrm>
          <a:prstGeom prst="rect">
            <a:avLst/>
          </a:prstGeom>
        </p:spPr>
      </p:pic>
      <p:pic>
        <p:nvPicPr>
          <p:cNvPr id="11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5500" y="1981200"/>
            <a:ext cx="1186744" cy="604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1000" y="4236782"/>
            <a:ext cx="8271915" cy="1638983"/>
          </a:xfrm>
          <a:prstGeom prst="rect">
            <a:avLst/>
          </a:prstGeom>
        </p:spPr>
      </p:pic>
      <p:pic>
        <p:nvPicPr>
          <p:cNvPr id="1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7656" y="3841792"/>
            <a:ext cx="1186744" cy="604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95880214"/>
      </p:ext>
    </p:extLst>
  </p:cSld>
  <p:clrMapOvr>
    <a:masterClrMapping/>
  </p:clrMapOvr>
  <p:transition spd="slow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 idx="4294967295"/>
          </p:nvPr>
        </p:nvSpPr>
        <p:spPr>
          <a:xfrm>
            <a:off x="39370" y="1905000"/>
            <a:ext cx="9144000" cy="276999"/>
          </a:xfrm>
        </p:spPr>
        <p:txBody>
          <a:bodyPr/>
          <a:lstStyle/>
          <a:p>
            <a:pPr algn="ctr"/>
            <a:r>
              <a:rPr lang="en-CA" sz="18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View and Retrieve a Non-Productivity Notice</a:t>
            </a:r>
          </a:p>
        </p:txBody>
      </p:sp>
      <p:sp>
        <p:nvSpPr>
          <p:cNvPr id="3" name="Rectangle 2"/>
          <p:cNvSpPr/>
          <p:nvPr/>
        </p:nvSpPr>
        <p:spPr>
          <a:xfrm>
            <a:off x="1374139" y="2819400"/>
            <a:ext cx="647446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CA" sz="1400" dirty="0">
                <a:latin typeface="Arial" panose="020B0604020202020204" pitchFamily="34" charset="0"/>
                <a:cs typeface="Arial" panose="020B0604020202020204" pitchFamily="34" charset="0"/>
              </a:rPr>
              <a:t>You must have the Viewer role to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view or retrieve a Non-Productivity Notice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 Non-Productivity Notice is served under Section 18(1) of the PNG Tenure Regulation.  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1053674"/>
      </p:ext>
    </p:extLst>
  </p:cSld>
  <p:clrMapOvr>
    <a:masterClrMapping/>
  </p:clrMapOvr>
  <p:transition spd="slow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 idx="4294967295"/>
          </p:nvPr>
        </p:nvSpPr>
        <p:spPr>
          <a:xfrm>
            <a:off x="381000" y="1057275"/>
            <a:ext cx="7663211" cy="246221"/>
          </a:xfrm>
        </p:spPr>
        <p:txBody>
          <a:bodyPr/>
          <a:lstStyle/>
          <a:p>
            <a:r>
              <a:rPr lang="en-CA" sz="16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Request Status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39653"/>
            <a:ext cx="73913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After you receive an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Email Notification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from ETS, you would access the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Request Status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screen.  Choose your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Search Parameters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and select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Retrieve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altLang="en-US" sz="1200" dirty="0">
                <a:latin typeface="Arial" panose="020B0604020202020204" pitchFamily="34" charset="0"/>
                <a:cs typeface="Arial" panose="020B0604020202020204" pitchFamily="34" charset="0"/>
              </a:rPr>
              <a:t>You must have Non Productivity Notices form type to retrieve Non-Productivity Notices and Non-Productivity Withdrawal Letters.</a:t>
            </a:r>
            <a:endParaRPr lang="en-CA" sz="1200" dirty="0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621" y="2133600"/>
            <a:ext cx="273281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ounded Rectangular Callout 14"/>
          <p:cNvSpPr/>
          <p:nvPr/>
        </p:nvSpPr>
        <p:spPr>
          <a:xfrm>
            <a:off x="2514601" y="2341223"/>
            <a:ext cx="1447800" cy="436792"/>
          </a:xfrm>
          <a:prstGeom prst="wedgeRoundRectCallout">
            <a:avLst>
              <a:gd name="adj1" fmla="val -55290"/>
              <a:gd name="adj2" fmla="val 180750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 Select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Request Status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0828" y="2971800"/>
            <a:ext cx="5296695" cy="2176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ounded Rectangular Callout 16"/>
          <p:cNvSpPr/>
          <p:nvPr/>
        </p:nvSpPr>
        <p:spPr>
          <a:xfrm>
            <a:off x="6382146" y="2033537"/>
            <a:ext cx="1771254" cy="553791"/>
          </a:xfrm>
          <a:prstGeom prst="wedgeRoundRectCallout">
            <a:avLst>
              <a:gd name="adj1" fmla="val 9417"/>
              <a:gd name="adj2" fmla="val 134109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 Choose your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Search Parameters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ounded Rectangular Callout 18"/>
          <p:cNvSpPr/>
          <p:nvPr/>
        </p:nvSpPr>
        <p:spPr>
          <a:xfrm>
            <a:off x="5334000" y="5365554"/>
            <a:ext cx="1586222" cy="425646"/>
          </a:xfrm>
          <a:prstGeom prst="wedgeRoundRectCallout">
            <a:avLst>
              <a:gd name="adj1" fmla="val -81838"/>
              <a:gd name="adj2" fmla="val -92718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3. Select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Retrieve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38073" y="4591381"/>
            <a:ext cx="1161905" cy="111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914009"/>
      </p:ext>
    </p:extLst>
  </p:cSld>
  <p:clrMapOvr>
    <a:masterClrMapping/>
  </p:clrMapOvr>
  <p:transition spd="slow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 idx="4294967295"/>
          </p:nvPr>
        </p:nvSpPr>
        <p:spPr>
          <a:xfrm>
            <a:off x="228600" y="1057275"/>
            <a:ext cx="7815611" cy="246221"/>
          </a:xfrm>
        </p:spPr>
        <p:txBody>
          <a:bodyPr/>
          <a:lstStyle/>
          <a:p>
            <a:r>
              <a:rPr lang="en-CA" sz="16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Request Status – Search Parameters and Result</a:t>
            </a:r>
          </a:p>
        </p:txBody>
      </p:sp>
      <p:sp>
        <p:nvSpPr>
          <p:cNvPr id="19" name="object 2"/>
          <p:cNvSpPr txBox="1"/>
          <p:nvPr/>
        </p:nvSpPr>
        <p:spPr>
          <a:xfrm>
            <a:off x="457200" y="1588294"/>
            <a:ext cx="5257800" cy="12311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6350">
              <a:lnSpc>
                <a:spcPct val="100000"/>
              </a:lnSpc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You can utilize the search parameter fields to filter search results.</a:t>
            </a:r>
          </a:p>
          <a:p>
            <a:pPr marL="12700" marR="6350">
              <a:lnSpc>
                <a:spcPct val="100000"/>
              </a:lnSpc>
            </a:pPr>
            <a:endParaRPr lang="en-US" sz="1000" dirty="0">
              <a:latin typeface="Arial" pitchFamily="34" charset="0"/>
              <a:cs typeface="Arial" pitchFamily="34" charset="0"/>
            </a:endParaRPr>
          </a:p>
          <a:p>
            <a:pPr marL="12700" marR="6350">
              <a:lnSpc>
                <a:spcPct val="100000"/>
              </a:lnSpc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The table on the right shows the correlation between the parameter fields and each corresponding result column.</a:t>
            </a:r>
          </a:p>
          <a:p>
            <a:pPr marL="12700" marR="6350">
              <a:lnSpc>
                <a:spcPct val="100000"/>
              </a:lnSpc>
            </a:pPr>
            <a:endParaRPr lang="en-US" sz="1000" dirty="0">
              <a:latin typeface="Arial" pitchFamily="34" charset="0"/>
              <a:cs typeface="Arial" pitchFamily="34" charset="0"/>
            </a:endParaRPr>
          </a:p>
          <a:p>
            <a:pPr marL="12700" marR="6350">
              <a:lnSpc>
                <a:spcPct val="100000"/>
              </a:lnSpc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Below is a color-highlighted illustration of the Work in Progress search screen to further demonstrate the relationship between the data. 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38709" y="6138077"/>
            <a:ext cx="870529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en-CA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036" y="2984589"/>
            <a:ext cx="4114800" cy="3264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5555721"/>
              </p:ext>
            </p:extLst>
          </p:nvPr>
        </p:nvGraphicFramePr>
        <p:xfrm>
          <a:off x="5867400" y="1569821"/>
          <a:ext cx="2771776" cy="2105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0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5582">
                <a:tc>
                  <a:txBody>
                    <a:bodyPr/>
                    <a:lstStyle/>
                    <a:p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Parameter Field</a:t>
                      </a:r>
                      <a:endParaRPr lang="en-CA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sz="12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Result Column</a:t>
                      </a:r>
                      <a:endParaRPr lang="en-CA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004">
                <a:tc>
                  <a:txBody>
                    <a:bodyPr/>
                    <a:lstStyle/>
                    <a:p>
                      <a:r>
                        <a:rPr lang="en-US" sz="105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Type</a:t>
                      </a:r>
                      <a:endParaRPr lang="en-CA" sz="105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 Type</a:t>
                      </a:r>
                      <a:endParaRPr lang="en-CA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2004">
                <a:tc>
                  <a:txBody>
                    <a:bodyPr/>
                    <a:lstStyle/>
                    <a:p>
                      <a:r>
                        <a:rPr lang="en-US" sz="105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Request Number</a:t>
                      </a:r>
                      <a:endParaRPr lang="en-CA" sz="105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ETS #</a:t>
                      </a:r>
                      <a:endParaRPr lang="en-CA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2004">
                <a:tc>
                  <a:txBody>
                    <a:bodyPr/>
                    <a:lstStyle/>
                    <a:p>
                      <a:r>
                        <a:rPr lang="en-US" sz="105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Start/End Date</a:t>
                      </a:r>
                      <a:endParaRPr lang="en-CA" sz="105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Last Updated</a:t>
                      </a:r>
                      <a:endParaRPr lang="en-CA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2004">
                <a:tc>
                  <a:txBody>
                    <a:bodyPr/>
                    <a:lstStyle/>
                    <a:p>
                      <a:r>
                        <a:rPr lang="en-US" sz="105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Status</a:t>
                      </a:r>
                      <a:endParaRPr lang="en-CA" sz="105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Status</a:t>
                      </a:r>
                      <a:endParaRPr lang="en-CA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2004">
                <a:tc>
                  <a:txBody>
                    <a:bodyPr/>
                    <a:lstStyle/>
                    <a:p>
                      <a:r>
                        <a:rPr lang="en-US" sz="105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File Name</a:t>
                      </a:r>
                      <a:endParaRPr lang="en-CA" sz="105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(not shown as a result column)</a:t>
                      </a:r>
                      <a:endParaRPr lang="en-CA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2004">
                <a:tc>
                  <a:txBody>
                    <a:bodyPr/>
                    <a:lstStyle/>
                    <a:p>
                      <a:r>
                        <a:rPr lang="en-US" sz="105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Comment</a:t>
                      </a:r>
                      <a:endParaRPr lang="en-CA" sz="105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(not shown as a result column)</a:t>
                      </a:r>
                      <a:endParaRPr lang="en-CA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0050494"/>
      </p:ext>
    </p:extLst>
  </p:cSld>
  <p:clrMapOvr>
    <a:masterClrMapping/>
  </p:clrMapOvr>
  <p:transition spd="slow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 idx="4294967295"/>
          </p:nvPr>
        </p:nvSpPr>
        <p:spPr>
          <a:xfrm>
            <a:off x="228600" y="1057275"/>
            <a:ext cx="7815611" cy="246221"/>
          </a:xfrm>
        </p:spPr>
        <p:txBody>
          <a:bodyPr/>
          <a:lstStyle/>
          <a:p>
            <a:r>
              <a:rPr lang="en-CA" sz="16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Request Status – Search Result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38709" y="6138077"/>
            <a:ext cx="870529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en-CA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3100" y="1450109"/>
            <a:ext cx="5565775" cy="4433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28601" y="5029200"/>
            <a:ext cx="16001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Navigate with these page numbers, if there are multiple pages of search results.</a:t>
            </a:r>
            <a:endParaRPr lang="en-CA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1610591" y="5537031"/>
            <a:ext cx="266700" cy="166370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772400" y="3733800"/>
            <a:ext cx="1066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open a document click on the report PDF link.</a:t>
            </a:r>
            <a:endParaRPr lang="en-CA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6553200" y="3990167"/>
            <a:ext cx="1203326" cy="353233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629400" y="3352800"/>
            <a:ext cx="1676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Search Result</a:t>
            </a:r>
            <a:endParaRPr lang="en-CA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202937"/>
      </p:ext>
    </p:extLst>
  </p:cSld>
  <p:clrMapOvr>
    <a:masterClrMapping/>
  </p:clrMapOvr>
  <p:transition spd="slow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 idx="4294967295"/>
          </p:nvPr>
        </p:nvSpPr>
        <p:spPr>
          <a:xfrm>
            <a:off x="228600" y="1057275"/>
            <a:ext cx="7815611" cy="246221"/>
          </a:xfrm>
        </p:spPr>
        <p:txBody>
          <a:bodyPr/>
          <a:lstStyle/>
          <a:p>
            <a:r>
              <a:rPr lang="en-CA" sz="16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Request Status – Search Result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38709" y="6138077"/>
            <a:ext cx="870529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en-CA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919301"/>
            <a:ext cx="5440641" cy="4334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33400" y="1325418"/>
            <a:ext cx="746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Request Status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screen will populate all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Completed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requests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Select the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PDF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relating to the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Reference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Number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detailed in the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Email Notification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 The corresponding letter will populate.</a:t>
            </a:r>
            <a:endParaRPr lang="en-CA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ounded Rectangular Callout 11"/>
          <p:cNvSpPr/>
          <p:nvPr/>
        </p:nvSpPr>
        <p:spPr>
          <a:xfrm>
            <a:off x="533400" y="3786102"/>
            <a:ext cx="1295400" cy="600582"/>
          </a:xfrm>
          <a:prstGeom prst="wedgeRoundRectCallout">
            <a:avLst>
              <a:gd name="adj1" fmla="val 70507"/>
              <a:gd name="adj2" fmla="val 53512"/>
              <a:gd name="adj3" fmla="val 16667"/>
            </a:avLst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 </a:t>
            </a:r>
            <a:r>
              <a:rPr lang="en-US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 Number</a:t>
            </a:r>
            <a:endParaRPr lang="en-CA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ounded Rectangular Callout 14"/>
          <p:cNvSpPr/>
          <p:nvPr/>
        </p:nvSpPr>
        <p:spPr>
          <a:xfrm>
            <a:off x="7574241" y="2971800"/>
            <a:ext cx="1295400" cy="600582"/>
          </a:xfrm>
          <a:prstGeom prst="wedgeRoundRectCallout">
            <a:avLst>
              <a:gd name="adj1" fmla="val -129136"/>
              <a:gd name="adj2" fmla="val 184234"/>
              <a:gd name="adj3" fmla="val 16667"/>
            </a:avLst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 Select</a:t>
            </a:r>
            <a:r>
              <a:rPr lang="en-US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PDF</a:t>
            </a:r>
            <a:endParaRPr lang="en-CA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103230"/>
      </p:ext>
    </p:extLst>
  </p:cSld>
  <p:clrMapOvr>
    <a:masterClrMapping/>
  </p:clrMapOvr>
  <p:transition spd="slow">
    <p:wipe dir="r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haredContentType xmlns="Microsoft.SharePoint.Taxonomy.ContentTypeSync" SourceId="8dedacd1-8ed8-4364-83a4-3ca25ad2d993" ContentTypeId="0x0101" PreviousValue="fals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General Course" ma:contentTypeID="0x0101004CF9B3243FA46A47A5D45CADF07EB49500869333630F2EE44D93EB5262DF3C44F2" ma:contentTypeVersion="11" ma:contentTypeDescription="This is the base content type for all of the courses." ma:contentTypeScope="" ma:versionID="c604288cd4f6bd19e3eda76a8a050d32">
  <xsd:schema xmlns:xsd="http://www.w3.org/2001/XMLSchema" xmlns:xs="http://www.w3.org/2001/XMLSchema" xmlns:p="http://schemas.microsoft.com/office/2006/metadata/properties" xmlns:ns2="d317fc56-cd2a-4fee-83bf-2acf5d88d7a0" xmlns:ns3="cd3b5d7d-85b8-485a-94e1-bd5df7614905" xmlns:ns4="e6d83808-03cb-4f3c-af89-207626cead88" xmlns:ns5="1509703c-35a2-4cc5-bc03-45b4c99b43c1" targetNamespace="http://schemas.microsoft.com/office/2006/metadata/properties" ma:root="true" ma:fieldsID="b1f7dacc3d924f099186cce2e07bebea" ns2:_="" ns3:_="" ns4:_="" ns5:_="">
    <xsd:import namespace="d317fc56-cd2a-4fee-83bf-2acf5d88d7a0"/>
    <xsd:import namespace="cd3b5d7d-85b8-485a-94e1-bd5df7614905"/>
    <xsd:import namespace="e6d83808-03cb-4f3c-af89-207626cead88"/>
    <xsd:import namespace="1509703c-35a2-4cc5-bc03-45b4c99b43c1"/>
    <xsd:element name="properties">
      <xsd:complexType>
        <xsd:sequence>
          <xsd:element name="documentManagement">
            <xsd:complexType>
              <xsd:all>
                <xsd:element ref="ns2:Area"/>
                <xsd:element ref="ns2:Module"/>
                <xsd:element ref="ns2:Course_x0020_Description" minOccurs="0"/>
                <xsd:element ref="ns2:Order1" minOccurs="0"/>
                <xsd:element ref="ns2:Audience1" minOccurs="0"/>
                <xsd:element ref="ns3:Hide_x0020_Me" minOccurs="0"/>
                <xsd:element ref="ns2:EOL_x0020_Thumbnail" minOccurs="0"/>
                <xsd:element ref="ns4:SharedWithUsers" minOccurs="0"/>
                <xsd:element ref="ns5:Area_x0020_2" minOccurs="0"/>
                <xsd:element ref="ns5:Course_x0020_Description2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17fc56-cd2a-4fee-83bf-2acf5d88d7a0" elementFormDefault="qualified">
    <xsd:import namespace="http://schemas.microsoft.com/office/2006/documentManagement/types"/>
    <xsd:import namespace="http://schemas.microsoft.com/office/infopath/2007/PartnerControls"/>
    <xsd:element name="Area" ma:index="8" ma:displayName="Area" ma:description="This will define the area of the Learning material." ma:format="Dropdown" ma:internalName="Area">
      <xsd:simpleType>
        <xsd:restriction base="dms:Choice">
          <xsd:enumeration value="Main Page"/>
          <xsd:enumeration value="Accounts (ETS) Administration"/>
          <xsd:enumeration value="Agreement Management"/>
          <xsd:enumeration value="Air"/>
          <xsd:enumeration value="Assignments"/>
          <xsd:enumeration value="Bidding"/>
          <xsd:enumeration value="Carbon Sequestration Tenure​​​​"/>
          <xsd:enumeration value="Crown Mineral Activity"/>
          <xsd:enumeration value="Freehold Mintax"/>
          <xsd:enumeration value="Geothermal"/>
          <xsd:enumeration value="Interactive Map"/>
          <xsd:enumeration value="Land Searches"/>
          <xsd:enumeration value="Mineral Direct Purchase"/>
          <xsd:enumeration value="Mineral Royalty Form"/>
          <xsd:enumeration value="Offsets"/>
          <xsd:enumeration value="Oil Sands"/>
          <xsd:enumeration value="Oil Sands 1"/>
          <xsd:enumeration value="PNG Continuation"/>
          <xsd:enumeration value="Registration of Encumbrances"/>
          <xsd:enumeration value="Sales"/>
          <xsd:enumeration value="Technology Innovation and Emissions Reduction"/>
          <xsd:enumeration value="Transfers"/>
          <xsd:enumeration value="Unit Agreement Exhibit A"/>
          <xsd:enumeration value="Postings"/>
          <xsd:enumeration value="Unassigned"/>
          <xsd:enumeration value="Unit Agreements and Trespass"/>
          <xsd:enumeration value="MIMSales"/>
        </xsd:restriction>
      </xsd:simpleType>
    </xsd:element>
    <xsd:element name="Module" ma:index="9" ma:displayName="Module" ma:description="Select the module type" ma:format="Dropdown" ma:internalName="Module">
      <xsd:simpleType>
        <xsd:restriction base="dms:Choice">
          <xsd:enumeration value="Industry Module"/>
          <xsd:enumeration value="DoE Module"/>
          <xsd:enumeration value="CARE Reporting"/>
          <xsd:enumeration value="Royalty Reporting"/>
          <xsd:enumeration value="Royalty Reporting Process and Royalty Reports"/>
          <xsd:enumeration value="Royalty Business"/>
          <xsd:enumeration value="OSR Projects"/>
          <xsd:enumeration value="OASIS"/>
          <xsd:enumeration value="Module"/>
          <xsd:enumeration value="Acts And Regulations"/>
          <xsd:enumeration value="Project Application"/>
          <xsd:enumeration value="AMD Reporting Forms - Version 2.0 Changes - October 31, 2018"/>
          <xsd:enumeration value="Supplemental Reporting"/>
          <xsd:enumeration value="Supplemental Reporting Submission and Audit Processes"/>
        </xsd:restriction>
      </xsd:simpleType>
    </xsd:element>
    <xsd:element name="Course_x0020_Description" ma:index="10" nillable="true" ma:displayName="Course Description" ma:description="Description of what the course is about." ma:internalName="Course_x0020_Description" ma:readOnly="false">
      <xsd:simpleType>
        <xsd:restriction base="dms:Note"/>
      </xsd:simpleType>
    </xsd:element>
    <xsd:element name="Order1" ma:index="11" nillable="true" ma:displayName="Order" ma:description="To define the order of the file on the page." ma:format="Dropdown" ma:internalName="Order1">
      <xsd:simpleType>
        <xsd:restriction base="dms:Choice">
          <xsd:enumeration value="00"/>
          <xsd:enumeration value="01"/>
          <xsd:enumeration value="02"/>
          <xsd:enumeration value="03"/>
          <xsd:enumeration value="04"/>
          <xsd:enumeration value="05"/>
          <xsd:enumeration value="06"/>
          <xsd:enumeration value="07"/>
          <xsd:enumeration value="08"/>
          <xsd:enumeration value="09"/>
          <xsd:enumeration value="10"/>
          <xsd:enumeration value="11"/>
          <xsd:enumeration value="12"/>
          <xsd:enumeration value="13"/>
          <xsd:enumeration value="14"/>
          <xsd:enumeration value="15"/>
          <xsd:enumeration value="16"/>
          <xsd:enumeration value="17"/>
          <xsd:enumeration value="18"/>
          <xsd:enumeration value="19"/>
          <xsd:enumeration value="20"/>
          <xsd:enumeration value="21"/>
          <xsd:enumeration value="22"/>
          <xsd:enumeration value="23"/>
          <xsd:enumeration value="24"/>
          <xsd:enumeration value="25"/>
          <xsd:enumeration value="26"/>
          <xsd:enumeration value="27"/>
          <xsd:enumeration value="28"/>
          <xsd:enumeration value="29"/>
          <xsd:enumeration value="30"/>
        </xsd:restriction>
      </xsd:simpleType>
    </xsd:element>
    <xsd:element name="Audience1" ma:index="12" nillable="true" ma:displayName="Audience" ma:description="Defines the target audience." ma:internalName="Audience1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Contractor"/>
                    <xsd:enumeration value="Employee"/>
                    <xsd:enumeration value="Manager"/>
                  </xsd:restriction>
                </xsd:simpleType>
              </xsd:element>
            </xsd:sequence>
          </xsd:extension>
        </xsd:complexContent>
      </xsd:complexType>
    </xsd:element>
    <xsd:element name="EOL_x0020_Thumbnail" ma:index="14" nillable="true" ma:displayName="EOL Thumbnail" ma:internalName="EOL_x0020_Thumbnail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3b5d7d-85b8-485a-94e1-bd5df7614905" elementFormDefault="qualified">
    <xsd:import namespace="http://schemas.microsoft.com/office/2006/documentManagement/types"/>
    <xsd:import namespace="http://schemas.microsoft.com/office/infopath/2007/PartnerControls"/>
    <xsd:element name="Hide_x0020_Me" ma:index="13" nillable="true" ma:displayName="Hide Me" ma:default="0" ma:description="Use this option to hide the file from showing on other lists." ma:internalName="Hide_x0020_M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d83808-03cb-4f3c-af89-207626cead8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09703c-35a2-4cc5-bc03-45b4c99b43c1" elementFormDefault="qualified">
    <xsd:import namespace="http://schemas.microsoft.com/office/2006/documentManagement/types"/>
    <xsd:import namespace="http://schemas.microsoft.com/office/infopath/2007/PartnerControls"/>
    <xsd:element name="Area_x0020_2" ma:index="16" nillable="true" ma:displayName="Area 2" ma:default="Main Page" ma:format="Dropdown" ma:internalName="Area_x0020_2">
      <xsd:simpleType>
        <xsd:restriction base="dms:Choice">
          <xsd:enumeration value="Main Page"/>
          <xsd:enumeration value="Accounts (ETS) Administration"/>
          <xsd:enumeration value="Agreement Management"/>
          <xsd:enumeration value="Air"/>
          <xsd:enumeration value="Assignments"/>
          <xsd:enumeration value="Bidding"/>
          <xsd:enumeration value="Crown Mineral Activity"/>
          <xsd:enumeration value="Freehold Mintax"/>
          <xsd:enumeration value="Geothermal"/>
          <xsd:enumeration value="Interactive Map"/>
          <xsd:enumeration value="Land Searches"/>
          <xsd:enumeration value="Mineral Direct Purchase"/>
          <xsd:enumeration value="Mineral Royalty Form"/>
          <xsd:enumeration value="Offsets"/>
          <xsd:enumeration value="Oil Sands"/>
          <xsd:enumeration value="Oil Sands 1"/>
          <xsd:enumeration value="PNG Continuation"/>
          <xsd:enumeration value="Registration of Encumbrances"/>
          <xsd:enumeration value="Sales"/>
          <xsd:enumeration value="Technology Innovation and Emissions Reduction"/>
          <xsd:enumeration value="Transfers"/>
          <xsd:enumeration value="Unit Agreement Exhibit A"/>
          <xsd:enumeration value="Postings"/>
          <xsd:enumeration value="Unassigned"/>
          <xsd:enumeration value="Unit Agreements and Trespass"/>
          <xsd:enumeration value="MIMSales"/>
        </xsd:restriction>
      </xsd:simpleType>
    </xsd:element>
    <xsd:element name="Course_x0020_Description2" ma:index="17" nillable="true" ma:displayName="Course Description2" ma:internalName="Course_x0020_Description2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_x0020_Me xmlns="cd3b5d7d-85b8-485a-94e1-bd5df7614905">false</Hide_x0020_Me>
    <Audience1 xmlns="d317fc56-cd2a-4fee-83bf-2acf5d88d7a0"/>
    <EOL_x0020_Thumbnail xmlns="d317fc56-cd2a-4fee-83bf-2acf5d88d7a0">&lt;img alt="" src="/PublishingImages/Pages/Presenation.png" style="BORDER&amp;#58;0px solid;" /&gt;</EOL_x0020_Thumbnail>
    <Order1 xmlns="d317fc56-cd2a-4fee-83bf-2acf5d88d7a0">08</Order1>
    <Course_x0020_Description xmlns="d317fc56-cd2a-4fee-83bf-2acf5d88d7a0">This course describes the process for a company to receive electronic notification(s) for Non-Productivity Notices.</Course_x0020_Description>
    <Module xmlns="d317fc56-cd2a-4fee-83bf-2acf5d88d7a0">Module</Module>
    <Area xmlns="d317fc56-cd2a-4fee-83bf-2acf5d88d7a0">PNG Continuation</Area>
    <Area_x0020_2 xmlns="1509703c-35a2-4cc5-bc03-45b4c99b43c1">Main Page</Area_x0020_2>
    <Course_x0020_Description2 xmlns="1509703c-35a2-4cc5-bc03-45b4c99b43c1" xsi:nil="true"/>
  </documentManagement>
</p:properties>
</file>

<file path=customXml/itemProps1.xml><?xml version="1.0" encoding="utf-8"?>
<ds:datastoreItem xmlns:ds="http://schemas.openxmlformats.org/officeDocument/2006/customXml" ds:itemID="{584B7BFF-2D3B-42CC-8DD7-13ACAB39366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74FA6EF-5D14-46DC-86A9-EE221E515EC7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29A1F5EE-1CB6-43B5-A786-7D6AC5FBEDE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317fc56-cd2a-4fee-83bf-2acf5d88d7a0"/>
    <ds:schemaRef ds:uri="cd3b5d7d-85b8-485a-94e1-bd5df7614905"/>
    <ds:schemaRef ds:uri="e6d83808-03cb-4f3c-af89-207626cead88"/>
    <ds:schemaRef ds:uri="1509703c-35a2-4cc5-bc03-45b4c99b43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BB0715E4-ADE3-4233-A707-A5B562B78401}">
  <ds:schemaRefs>
    <ds:schemaRef ds:uri="http://schemas.microsoft.com/office/2006/metadata/properties"/>
    <ds:schemaRef ds:uri="http://schemas.microsoft.com/office/infopath/2007/PartnerControls"/>
    <ds:schemaRef ds:uri="cd3b5d7d-85b8-485a-94e1-bd5df7614905"/>
    <ds:schemaRef ds:uri="d317fc56-cd2a-4fee-83bf-2acf5d88d7a0"/>
    <ds:schemaRef ds:uri="1509703c-35a2-4cc5-bc03-45b4c99b43c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47057</TotalTime>
  <Words>550</Words>
  <Application>Microsoft Office PowerPoint</Application>
  <PresentationFormat>On-screen Show (4:3)</PresentationFormat>
  <Paragraphs>100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Freestyle Script</vt:lpstr>
      <vt:lpstr>Office Theme</vt:lpstr>
      <vt:lpstr>Welcome</vt:lpstr>
      <vt:lpstr>Revisions</vt:lpstr>
      <vt:lpstr>Introduction</vt:lpstr>
      <vt:lpstr>Email Notification </vt:lpstr>
      <vt:lpstr>View and Retrieve a Non-Productivity Notice</vt:lpstr>
      <vt:lpstr>Request Status</vt:lpstr>
      <vt:lpstr>Request Status – Search Parameters and Result</vt:lpstr>
      <vt:lpstr>Request Status – Search Result</vt:lpstr>
      <vt:lpstr>Request Status – Search Result</vt:lpstr>
      <vt:lpstr>   Non-Productivity Notice Letter </vt:lpstr>
      <vt:lpstr>   Non-Productivity Notice Withdrawal Letter </vt:lpstr>
      <vt:lpstr>PowerPoint Presentation</vt:lpstr>
      <vt:lpstr>Congratulations!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PNG Non-Productivity</dc:title>
  <dc:creator>Kerry-Lynne.Kryvenchuk@gov.ab.ca;Octavio.Yin@gov.ab.ca</dc:creator>
  <cp:lastModifiedBy>Lynn McIntosh</cp:lastModifiedBy>
  <cp:revision>1240</cp:revision>
  <cp:lastPrinted>2015-09-17T19:29:09Z</cp:lastPrinted>
  <dcterms:created xsi:type="dcterms:W3CDTF">2014-02-20T09:55:10Z</dcterms:created>
  <dcterms:modified xsi:type="dcterms:W3CDTF">2025-10-31T16:57:12Z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2013-10-07T00:00:00Z</vt:filetime>
  </property>
  <property fmtid="{D5CDD505-2E9C-101B-9397-08002B2CF9AE}" pid="3" name="LastSaved">
    <vt:filetime>2014-02-20T00:00:00Z</vt:filetime>
  </property>
  <property fmtid="{D5CDD505-2E9C-101B-9397-08002B2CF9AE}" pid="4" name="ContentTypeId">
    <vt:lpwstr>0x0101004CF9B3243FA46A47A5D45CADF07EB49500869333630F2EE44D93EB5262DF3C44F2</vt:lpwstr>
  </property>
  <property fmtid="{D5CDD505-2E9C-101B-9397-08002B2CF9AE}" pid="5" name="MSIP_Label_abf2ea38-542c-4b75-bd7d-582ec36a519f_Enabled">
    <vt:lpwstr>true</vt:lpwstr>
  </property>
  <property fmtid="{D5CDD505-2E9C-101B-9397-08002B2CF9AE}" pid="6" name="MSIP_Label_abf2ea38-542c-4b75-bd7d-582ec36a519f_SetDate">
    <vt:lpwstr>2020-05-25T19:29:04Z</vt:lpwstr>
  </property>
  <property fmtid="{D5CDD505-2E9C-101B-9397-08002B2CF9AE}" pid="7" name="MSIP_Label_abf2ea38-542c-4b75-bd7d-582ec36a519f_Method">
    <vt:lpwstr>Standard</vt:lpwstr>
  </property>
  <property fmtid="{D5CDD505-2E9C-101B-9397-08002B2CF9AE}" pid="8" name="MSIP_Label_abf2ea38-542c-4b75-bd7d-582ec36a519f_Name">
    <vt:lpwstr>Protected A</vt:lpwstr>
  </property>
  <property fmtid="{D5CDD505-2E9C-101B-9397-08002B2CF9AE}" pid="9" name="MSIP_Label_abf2ea38-542c-4b75-bd7d-582ec36a519f_SiteId">
    <vt:lpwstr>2bb51c06-af9b-42c5-8bf5-3c3b7b10850b</vt:lpwstr>
  </property>
  <property fmtid="{D5CDD505-2E9C-101B-9397-08002B2CF9AE}" pid="10" name="MSIP_Label_abf2ea38-542c-4b75-bd7d-582ec36a519f_ActionId">
    <vt:lpwstr>b801933d-6f58-43f1-92d8-000003edbdda</vt:lpwstr>
  </property>
  <property fmtid="{D5CDD505-2E9C-101B-9397-08002B2CF9AE}" pid="11" name="MSIP_Label_abf2ea38-542c-4b75-bd7d-582ec36a519f_ContentBits">
    <vt:lpwstr>2</vt:lpwstr>
  </property>
</Properties>
</file>