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0"/>
  </p:notesMasterIdLst>
  <p:sldIdLst>
    <p:sldId id="275" r:id="rId6"/>
    <p:sldId id="276" r:id="rId7"/>
    <p:sldId id="257" r:id="rId8"/>
    <p:sldId id="259" r:id="rId9"/>
    <p:sldId id="278" r:id="rId10"/>
    <p:sldId id="281" r:id="rId11"/>
    <p:sldId id="282" r:id="rId12"/>
    <p:sldId id="286" r:id="rId13"/>
    <p:sldId id="283" r:id="rId14"/>
    <p:sldId id="287" r:id="rId15"/>
    <p:sldId id="285" r:id="rId16"/>
    <p:sldId id="288" r:id="rId17"/>
    <p:sldId id="289" r:id="rId18"/>
    <p:sldId id="274"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98" autoAdjust="0"/>
    <p:restoredTop sz="89860" autoAdjust="0"/>
  </p:normalViewPr>
  <p:slideViewPr>
    <p:cSldViewPr>
      <p:cViewPr varScale="1">
        <p:scale>
          <a:sx n="84" d="100"/>
          <a:sy n="84" d="100"/>
        </p:scale>
        <p:origin x="96" y="20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190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72402CB-04D0-4B12-BF7D-D1C8456D3B7C}" type="datetimeFigureOut">
              <a:rPr lang="en-CA"/>
              <a:pPr>
                <a:defRPr/>
              </a:pPr>
              <a:t>2025-10-31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AFAF0B0-0253-4B75-8666-B079654E99D8}" type="slidenum">
              <a:rPr lang="en-CA"/>
              <a:pPr>
                <a:defRPr/>
              </a:pPr>
              <a:t>‹#›</a:t>
            </a:fld>
            <a:endParaRPr lang="en-CA"/>
          </a:p>
        </p:txBody>
      </p:sp>
    </p:spTree>
    <p:extLst>
      <p:ext uri="{BB962C8B-B14F-4D97-AF65-F5344CB8AC3E}">
        <p14:creationId xmlns:p14="http://schemas.microsoft.com/office/powerpoint/2010/main" val="342051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33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4290789-6ED0-4213-9D30-C905D522815C}" type="slidenum">
              <a:rPr lang="en-CA" altLang="en-US" smtClean="0"/>
              <a:pPr fontAlgn="base">
                <a:spcBef>
                  <a:spcPct val="0"/>
                </a:spcBef>
                <a:spcAft>
                  <a:spcPct val="0"/>
                </a:spcAft>
                <a:defRPr/>
              </a:pPr>
              <a:t>4</a:t>
            </a:fld>
            <a:endParaRPr lang="en-CA"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43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607399E5-F354-4D44-ADFC-D298D58DC8C6}" type="slidenum">
              <a:rPr lang="en-CA" altLang="en-US" smtClean="0"/>
              <a:pPr fontAlgn="base">
                <a:spcBef>
                  <a:spcPct val="0"/>
                </a:spcBef>
                <a:spcAft>
                  <a:spcPct val="0"/>
                </a:spcAft>
                <a:defRPr/>
              </a:pPr>
              <a:t>7</a:t>
            </a:fld>
            <a:endParaRPr lang="en-CA"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43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03E4FB3-54E9-4BA0-8BA3-B7537DD68AF5}" type="slidenum">
              <a:rPr lang="en-CA" altLang="en-US" smtClean="0"/>
              <a:pPr fontAlgn="base">
                <a:spcBef>
                  <a:spcPct val="0"/>
                </a:spcBef>
                <a:spcAft>
                  <a:spcPct val="0"/>
                </a:spcAft>
                <a:defRPr/>
              </a:pPr>
              <a:t>8</a:t>
            </a:fld>
            <a:endParaRPr lang="en-CA"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53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BA74400-2BD9-45AF-84AD-D3F67085FF35}" type="slidenum">
              <a:rPr lang="en-CA" altLang="en-US" smtClean="0"/>
              <a:pPr fontAlgn="base">
                <a:spcBef>
                  <a:spcPct val="0"/>
                </a:spcBef>
                <a:spcAft>
                  <a:spcPct val="0"/>
                </a:spcAft>
                <a:defRPr/>
              </a:pPr>
              <a:t>9</a:t>
            </a:fld>
            <a:endParaRPr lang="en-CA"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43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904FA90-4091-467B-909B-DC7A0368C056}" type="slidenum">
              <a:rPr lang="en-CA" altLang="en-US" smtClean="0"/>
              <a:pPr fontAlgn="base">
                <a:spcBef>
                  <a:spcPct val="0"/>
                </a:spcBef>
                <a:spcAft>
                  <a:spcPct val="0"/>
                </a:spcAft>
                <a:defRPr/>
              </a:pPr>
              <a:t>10</a:t>
            </a:fld>
            <a:endParaRPr lang="en-CA"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63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68CB4400-4CD0-4B38-ADB9-D7090AA3BD70}" type="slidenum">
              <a:rPr lang="en-CA" altLang="en-US" smtClean="0"/>
              <a:pPr fontAlgn="base">
                <a:spcBef>
                  <a:spcPct val="0"/>
                </a:spcBef>
                <a:spcAft>
                  <a:spcPct val="0"/>
                </a:spcAft>
                <a:defRPr/>
              </a:pPr>
              <a:t>11</a:t>
            </a:fld>
            <a:endParaRPr lang="en-CA"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43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F2768CD6-0378-464D-B0BA-9895A1003886}" type="slidenum">
              <a:rPr lang="en-CA" altLang="en-US" smtClean="0"/>
              <a:pPr fontAlgn="base">
                <a:spcBef>
                  <a:spcPct val="0"/>
                </a:spcBef>
                <a:spcAft>
                  <a:spcPct val="0"/>
                </a:spcAft>
                <a:defRPr/>
              </a:pPr>
              <a:t>12</a:t>
            </a:fld>
            <a:endParaRPr lang="en-CA"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fld id="{79E7CF65-A584-47E2-9ED1-0B14FEE829B7}" type="datetimeFigureOut">
              <a:rPr lang="en-CA"/>
              <a:pPr>
                <a:defRPr/>
              </a:pPr>
              <a:t>2025-10-31</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C3454726-E1A1-434B-A6C9-53422DCBDA3E}" type="slidenum">
              <a:rPr lang="en-CA"/>
              <a:pPr>
                <a:defRPr/>
              </a:pPr>
              <a:t>‹#›</a:t>
            </a:fld>
            <a:endParaRPr lang="en-CA"/>
          </a:p>
        </p:txBody>
      </p:sp>
    </p:spTree>
    <p:extLst>
      <p:ext uri="{BB962C8B-B14F-4D97-AF65-F5344CB8AC3E}">
        <p14:creationId xmlns:p14="http://schemas.microsoft.com/office/powerpoint/2010/main" val="1759727809"/>
      </p:ext>
    </p:extLst>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lvl1pPr>
              <a:defRPr/>
            </a:lvl1pPr>
          </a:lstStyle>
          <a:p>
            <a:pPr>
              <a:defRPr/>
            </a:pPr>
            <a:fld id="{BBDE10F8-E8AC-4690-91E5-47A2C933994E}" type="datetimeFigureOut">
              <a:rPr lang="en-CA"/>
              <a:pPr>
                <a:defRPr/>
              </a:pPr>
              <a:t>2025-10-31</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84EAFAFE-5840-4B73-8F67-6DE6DF9167C4}" type="slidenum">
              <a:rPr lang="en-CA"/>
              <a:pPr>
                <a:defRPr/>
              </a:pPr>
              <a:t>‹#›</a:t>
            </a:fld>
            <a:endParaRPr lang="en-CA"/>
          </a:p>
        </p:txBody>
      </p:sp>
    </p:spTree>
    <p:extLst>
      <p:ext uri="{BB962C8B-B14F-4D97-AF65-F5344CB8AC3E}">
        <p14:creationId xmlns:p14="http://schemas.microsoft.com/office/powerpoint/2010/main" val="2024607921"/>
      </p:ext>
    </p:extLst>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lvl1pPr>
              <a:defRPr/>
            </a:lvl1pPr>
          </a:lstStyle>
          <a:p>
            <a:pPr>
              <a:defRPr/>
            </a:pPr>
            <a:fld id="{4956700C-E7A3-4591-A531-E4DF55109B61}" type="datetimeFigureOut">
              <a:rPr lang="en-CA"/>
              <a:pPr>
                <a:defRPr/>
              </a:pPr>
              <a:t>2025-10-31</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F7CED6E4-CCEC-4077-90BE-2211B0637FF4}" type="slidenum">
              <a:rPr lang="en-CA"/>
              <a:pPr>
                <a:defRPr/>
              </a:pPr>
              <a:t>‹#›</a:t>
            </a:fld>
            <a:endParaRPr lang="en-CA"/>
          </a:p>
        </p:txBody>
      </p:sp>
    </p:spTree>
    <p:extLst>
      <p:ext uri="{BB962C8B-B14F-4D97-AF65-F5344CB8AC3E}">
        <p14:creationId xmlns:p14="http://schemas.microsoft.com/office/powerpoint/2010/main" val="65721954"/>
      </p:ext>
    </p:extLst>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only">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80728"/>
            <a:ext cx="8640960" cy="360040"/>
          </a:xfrm>
        </p:spPr>
        <p:txBody>
          <a:bodyPr>
            <a:normAutofit/>
          </a:bodyPr>
          <a:lstStyle>
            <a:lvl1pPr marL="0" indent="0">
              <a:buNone/>
              <a:defRPr sz="1600"/>
            </a:lvl1pPr>
          </a:lstStyle>
          <a:p>
            <a:pPr lvl="0"/>
            <a:r>
              <a:rPr lang="en-US"/>
              <a:t>Click to edit Master text styles</a:t>
            </a:r>
          </a:p>
        </p:txBody>
      </p:sp>
      <p:sp>
        <p:nvSpPr>
          <p:cNvPr id="7" name="Text Placeholder 6"/>
          <p:cNvSpPr>
            <a:spLocks noGrp="1"/>
          </p:cNvSpPr>
          <p:nvPr>
            <p:ph type="body" sz="quarter" idx="13"/>
          </p:nvPr>
        </p:nvSpPr>
        <p:spPr>
          <a:xfrm>
            <a:off x="250825" y="1484313"/>
            <a:ext cx="8642350" cy="4752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4"/>
          </p:nvPr>
        </p:nvSpPr>
        <p:spPr/>
        <p:txBody>
          <a:bodyPr/>
          <a:lstStyle>
            <a:lvl1pPr>
              <a:defRPr/>
            </a:lvl1pPr>
          </a:lstStyle>
          <a:p>
            <a:pPr>
              <a:defRPr/>
            </a:pPr>
            <a:fld id="{ABCFD5D8-2BEE-4A47-A580-88980FCEA8C9}" type="datetimeFigureOut">
              <a:rPr lang="en-CA"/>
              <a:pPr>
                <a:defRPr/>
              </a:pPr>
              <a:t>2025-10-31</a:t>
            </a:fld>
            <a:endParaRPr lang="en-CA"/>
          </a:p>
        </p:txBody>
      </p:sp>
      <p:sp>
        <p:nvSpPr>
          <p:cNvPr id="5" name="Footer Placeholder 4"/>
          <p:cNvSpPr>
            <a:spLocks noGrp="1"/>
          </p:cNvSpPr>
          <p:nvPr>
            <p:ph type="ftr" sz="quarter" idx="15"/>
          </p:nvPr>
        </p:nvSpPr>
        <p:spPr/>
        <p:txBody>
          <a:bodyPr/>
          <a:lstStyle>
            <a:lvl1pPr>
              <a:defRPr/>
            </a:lvl1pPr>
          </a:lstStyle>
          <a:p>
            <a:pPr>
              <a:defRPr/>
            </a:pPr>
            <a:endParaRPr lang="en-CA"/>
          </a:p>
        </p:txBody>
      </p:sp>
      <p:sp>
        <p:nvSpPr>
          <p:cNvPr id="6" name="Slide Number Placeholder 5"/>
          <p:cNvSpPr>
            <a:spLocks noGrp="1"/>
          </p:cNvSpPr>
          <p:nvPr>
            <p:ph type="sldNum" sz="quarter" idx="16"/>
          </p:nvPr>
        </p:nvSpPr>
        <p:spPr/>
        <p:txBody>
          <a:bodyPr/>
          <a:lstStyle>
            <a:lvl1pPr>
              <a:defRPr/>
            </a:lvl1pPr>
          </a:lstStyle>
          <a:p>
            <a:pPr>
              <a:defRPr/>
            </a:pPr>
            <a:fld id="{A81FA899-53A4-4707-BE5B-0AFE2D6C8D5A}" type="slidenum">
              <a:rPr lang="en-CA"/>
              <a:pPr>
                <a:defRPr/>
              </a:pPr>
              <a:t>‹#›</a:t>
            </a:fld>
            <a:endParaRPr lang="en-CA"/>
          </a:p>
        </p:txBody>
      </p:sp>
    </p:spTree>
    <p:extLst>
      <p:ext uri="{BB962C8B-B14F-4D97-AF65-F5344CB8AC3E}">
        <p14:creationId xmlns:p14="http://schemas.microsoft.com/office/powerpoint/2010/main" val="4069978290"/>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lvl1pPr>
              <a:defRPr/>
            </a:lvl1pPr>
          </a:lstStyle>
          <a:p>
            <a:pPr>
              <a:defRPr/>
            </a:pPr>
            <a:fld id="{5173D718-915F-4221-A98B-942678AFCE23}" type="datetimeFigureOut">
              <a:rPr lang="en-CA"/>
              <a:pPr>
                <a:defRPr/>
              </a:pPr>
              <a:t>2025-10-31</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ECDB65CA-865C-4F83-99CF-A811AAABA66F}" type="slidenum">
              <a:rPr lang="en-CA"/>
              <a:pPr>
                <a:defRPr/>
              </a:pPr>
              <a:t>‹#›</a:t>
            </a:fld>
            <a:endParaRPr lang="en-CA"/>
          </a:p>
        </p:txBody>
      </p:sp>
    </p:spTree>
    <p:extLst>
      <p:ext uri="{BB962C8B-B14F-4D97-AF65-F5344CB8AC3E}">
        <p14:creationId xmlns:p14="http://schemas.microsoft.com/office/powerpoint/2010/main" val="3132447821"/>
      </p:ext>
    </p:extLst>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840C180-97D7-49A2-890E-74FDA391B24E}" type="datetimeFigureOut">
              <a:rPr lang="en-CA"/>
              <a:pPr>
                <a:defRPr/>
              </a:pPr>
              <a:t>2025-10-31</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B4A1A682-A52E-49A6-8DDB-D79EF00ACCD1}" type="slidenum">
              <a:rPr lang="en-CA"/>
              <a:pPr>
                <a:defRPr/>
              </a:pPr>
              <a:t>‹#›</a:t>
            </a:fld>
            <a:endParaRPr lang="en-CA"/>
          </a:p>
        </p:txBody>
      </p:sp>
    </p:spTree>
    <p:extLst>
      <p:ext uri="{BB962C8B-B14F-4D97-AF65-F5344CB8AC3E}">
        <p14:creationId xmlns:p14="http://schemas.microsoft.com/office/powerpoint/2010/main" val="4221987436"/>
      </p:ext>
    </p:extLst>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3"/>
          <p:cNvSpPr>
            <a:spLocks noGrp="1"/>
          </p:cNvSpPr>
          <p:nvPr>
            <p:ph type="dt" sz="half" idx="10"/>
          </p:nvPr>
        </p:nvSpPr>
        <p:spPr/>
        <p:txBody>
          <a:bodyPr/>
          <a:lstStyle>
            <a:lvl1pPr>
              <a:defRPr/>
            </a:lvl1pPr>
          </a:lstStyle>
          <a:p>
            <a:pPr>
              <a:defRPr/>
            </a:pPr>
            <a:fld id="{95BCF4B6-3C6B-43DB-971B-C97C2D079B66}" type="datetimeFigureOut">
              <a:rPr lang="en-CA"/>
              <a:pPr>
                <a:defRPr/>
              </a:pPr>
              <a:t>2025-10-31</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CA"/>
          </a:p>
        </p:txBody>
      </p:sp>
      <p:sp>
        <p:nvSpPr>
          <p:cNvPr id="7" name="Slide Number Placeholder 5"/>
          <p:cNvSpPr>
            <a:spLocks noGrp="1"/>
          </p:cNvSpPr>
          <p:nvPr>
            <p:ph type="sldNum" sz="quarter" idx="12"/>
          </p:nvPr>
        </p:nvSpPr>
        <p:spPr/>
        <p:txBody>
          <a:bodyPr/>
          <a:lstStyle>
            <a:lvl1pPr>
              <a:defRPr/>
            </a:lvl1pPr>
          </a:lstStyle>
          <a:p>
            <a:pPr>
              <a:defRPr/>
            </a:pPr>
            <a:fld id="{7769F382-0385-48A4-BBD6-CD062EBBED64}" type="slidenum">
              <a:rPr lang="en-CA"/>
              <a:pPr>
                <a:defRPr/>
              </a:pPr>
              <a:t>‹#›</a:t>
            </a:fld>
            <a:endParaRPr lang="en-CA"/>
          </a:p>
        </p:txBody>
      </p:sp>
    </p:spTree>
    <p:extLst>
      <p:ext uri="{BB962C8B-B14F-4D97-AF65-F5344CB8AC3E}">
        <p14:creationId xmlns:p14="http://schemas.microsoft.com/office/powerpoint/2010/main" val="3581521739"/>
      </p:ext>
    </p:extLst>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3"/>
          <p:cNvSpPr>
            <a:spLocks noGrp="1"/>
          </p:cNvSpPr>
          <p:nvPr>
            <p:ph type="dt" sz="half" idx="10"/>
          </p:nvPr>
        </p:nvSpPr>
        <p:spPr/>
        <p:txBody>
          <a:bodyPr/>
          <a:lstStyle>
            <a:lvl1pPr>
              <a:defRPr/>
            </a:lvl1pPr>
          </a:lstStyle>
          <a:p>
            <a:pPr>
              <a:defRPr/>
            </a:pPr>
            <a:fld id="{EC460FF0-7BC1-4689-894B-01BF72D8423C}" type="datetimeFigureOut">
              <a:rPr lang="en-CA"/>
              <a:pPr>
                <a:defRPr/>
              </a:pPr>
              <a:t>2025-10-31</a:t>
            </a:fld>
            <a:endParaRPr lang="en-CA"/>
          </a:p>
        </p:txBody>
      </p:sp>
      <p:sp>
        <p:nvSpPr>
          <p:cNvPr id="8" name="Footer Placeholder 4"/>
          <p:cNvSpPr>
            <a:spLocks noGrp="1"/>
          </p:cNvSpPr>
          <p:nvPr>
            <p:ph type="ftr" sz="quarter" idx="11"/>
          </p:nvPr>
        </p:nvSpPr>
        <p:spPr/>
        <p:txBody>
          <a:bodyPr/>
          <a:lstStyle>
            <a:lvl1pPr>
              <a:defRPr/>
            </a:lvl1pPr>
          </a:lstStyle>
          <a:p>
            <a:pPr>
              <a:defRPr/>
            </a:pPr>
            <a:endParaRPr lang="en-CA"/>
          </a:p>
        </p:txBody>
      </p:sp>
      <p:sp>
        <p:nvSpPr>
          <p:cNvPr id="9" name="Slide Number Placeholder 5"/>
          <p:cNvSpPr>
            <a:spLocks noGrp="1"/>
          </p:cNvSpPr>
          <p:nvPr>
            <p:ph type="sldNum" sz="quarter" idx="12"/>
          </p:nvPr>
        </p:nvSpPr>
        <p:spPr/>
        <p:txBody>
          <a:bodyPr/>
          <a:lstStyle>
            <a:lvl1pPr>
              <a:defRPr/>
            </a:lvl1pPr>
          </a:lstStyle>
          <a:p>
            <a:pPr>
              <a:defRPr/>
            </a:pPr>
            <a:fld id="{421561AB-AD93-4DFD-B1CD-6F0270D194BF}" type="slidenum">
              <a:rPr lang="en-CA"/>
              <a:pPr>
                <a:defRPr/>
              </a:pPr>
              <a:t>‹#›</a:t>
            </a:fld>
            <a:endParaRPr lang="en-CA"/>
          </a:p>
        </p:txBody>
      </p:sp>
    </p:spTree>
    <p:extLst>
      <p:ext uri="{BB962C8B-B14F-4D97-AF65-F5344CB8AC3E}">
        <p14:creationId xmlns:p14="http://schemas.microsoft.com/office/powerpoint/2010/main" val="2311803505"/>
      </p:ext>
    </p:extLst>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3"/>
          <p:cNvSpPr>
            <a:spLocks noGrp="1"/>
          </p:cNvSpPr>
          <p:nvPr>
            <p:ph type="dt" sz="half" idx="10"/>
          </p:nvPr>
        </p:nvSpPr>
        <p:spPr/>
        <p:txBody>
          <a:bodyPr/>
          <a:lstStyle>
            <a:lvl1pPr>
              <a:defRPr/>
            </a:lvl1pPr>
          </a:lstStyle>
          <a:p>
            <a:pPr>
              <a:defRPr/>
            </a:pPr>
            <a:fld id="{D5672F58-778A-467C-998F-A432249BEC33}" type="datetimeFigureOut">
              <a:rPr lang="en-CA"/>
              <a:pPr>
                <a:defRPr/>
              </a:pPr>
              <a:t>2025-10-31</a:t>
            </a:fld>
            <a:endParaRPr lang="en-CA"/>
          </a:p>
        </p:txBody>
      </p:sp>
      <p:sp>
        <p:nvSpPr>
          <p:cNvPr id="4" name="Footer Placeholder 4"/>
          <p:cNvSpPr>
            <a:spLocks noGrp="1"/>
          </p:cNvSpPr>
          <p:nvPr>
            <p:ph type="ftr" sz="quarter" idx="11"/>
          </p:nvPr>
        </p:nvSpPr>
        <p:spPr/>
        <p:txBody>
          <a:bodyPr/>
          <a:lstStyle>
            <a:lvl1pPr>
              <a:defRPr/>
            </a:lvl1pPr>
          </a:lstStyle>
          <a:p>
            <a:pPr>
              <a:defRPr/>
            </a:pPr>
            <a:endParaRPr lang="en-CA"/>
          </a:p>
        </p:txBody>
      </p:sp>
      <p:sp>
        <p:nvSpPr>
          <p:cNvPr id="5" name="Slide Number Placeholder 5"/>
          <p:cNvSpPr>
            <a:spLocks noGrp="1"/>
          </p:cNvSpPr>
          <p:nvPr>
            <p:ph type="sldNum" sz="quarter" idx="12"/>
          </p:nvPr>
        </p:nvSpPr>
        <p:spPr/>
        <p:txBody>
          <a:bodyPr/>
          <a:lstStyle>
            <a:lvl1pPr>
              <a:defRPr/>
            </a:lvl1pPr>
          </a:lstStyle>
          <a:p>
            <a:pPr>
              <a:defRPr/>
            </a:pPr>
            <a:fld id="{815F3E8C-A3EE-442A-982B-D7862A407C50}" type="slidenum">
              <a:rPr lang="en-CA"/>
              <a:pPr>
                <a:defRPr/>
              </a:pPr>
              <a:t>‹#›</a:t>
            </a:fld>
            <a:endParaRPr lang="en-CA"/>
          </a:p>
        </p:txBody>
      </p:sp>
    </p:spTree>
    <p:extLst>
      <p:ext uri="{BB962C8B-B14F-4D97-AF65-F5344CB8AC3E}">
        <p14:creationId xmlns:p14="http://schemas.microsoft.com/office/powerpoint/2010/main" val="1637791177"/>
      </p:ext>
    </p:extLst>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D3EA76B-CFCE-40F7-A880-CF928F7C787C}" type="datetimeFigureOut">
              <a:rPr lang="en-CA"/>
              <a:pPr>
                <a:defRPr/>
              </a:pPr>
              <a:t>2025-10-31</a:t>
            </a:fld>
            <a:endParaRPr lang="en-CA"/>
          </a:p>
        </p:txBody>
      </p:sp>
      <p:sp>
        <p:nvSpPr>
          <p:cNvPr id="3" name="Footer Placeholder 4"/>
          <p:cNvSpPr>
            <a:spLocks noGrp="1"/>
          </p:cNvSpPr>
          <p:nvPr>
            <p:ph type="ftr" sz="quarter" idx="11"/>
          </p:nvPr>
        </p:nvSpPr>
        <p:spPr/>
        <p:txBody>
          <a:bodyPr/>
          <a:lstStyle>
            <a:lvl1pPr>
              <a:defRPr/>
            </a:lvl1pPr>
          </a:lstStyle>
          <a:p>
            <a:pPr>
              <a:defRPr/>
            </a:pPr>
            <a:endParaRPr lang="en-CA"/>
          </a:p>
        </p:txBody>
      </p:sp>
      <p:sp>
        <p:nvSpPr>
          <p:cNvPr id="4" name="Slide Number Placeholder 5"/>
          <p:cNvSpPr>
            <a:spLocks noGrp="1"/>
          </p:cNvSpPr>
          <p:nvPr>
            <p:ph type="sldNum" sz="quarter" idx="12"/>
          </p:nvPr>
        </p:nvSpPr>
        <p:spPr/>
        <p:txBody>
          <a:bodyPr/>
          <a:lstStyle>
            <a:lvl1pPr>
              <a:defRPr/>
            </a:lvl1pPr>
          </a:lstStyle>
          <a:p>
            <a:pPr>
              <a:defRPr/>
            </a:pPr>
            <a:fld id="{8118D07E-077F-420D-9E64-439EC2476557}" type="slidenum">
              <a:rPr lang="en-CA"/>
              <a:pPr>
                <a:defRPr/>
              </a:pPr>
              <a:t>‹#›</a:t>
            </a:fld>
            <a:endParaRPr lang="en-CA"/>
          </a:p>
        </p:txBody>
      </p:sp>
    </p:spTree>
    <p:extLst>
      <p:ext uri="{BB962C8B-B14F-4D97-AF65-F5344CB8AC3E}">
        <p14:creationId xmlns:p14="http://schemas.microsoft.com/office/powerpoint/2010/main" val="4132624845"/>
      </p:ext>
    </p:extLst>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2BDB757-24E8-4231-8152-9682FE84E1DE}" type="datetimeFigureOut">
              <a:rPr lang="en-CA"/>
              <a:pPr>
                <a:defRPr/>
              </a:pPr>
              <a:t>2025-10-31</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CA"/>
          </a:p>
        </p:txBody>
      </p:sp>
      <p:sp>
        <p:nvSpPr>
          <p:cNvPr id="7" name="Slide Number Placeholder 5"/>
          <p:cNvSpPr>
            <a:spLocks noGrp="1"/>
          </p:cNvSpPr>
          <p:nvPr>
            <p:ph type="sldNum" sz="quarter" idx="12"/>
          </p:nvPr>
        </p:nvSpPr>
        <p:spPr/>
        <p:txBody>
          <a:bodyPr/>
          <a:lstStyle>
            <a:lvl1pPr>
              <a:defRPr/>
            </a:lvl1pPr>
          </a:lstStyle>
          <a:p>
            <a:pPr>
              <a:defRPr/>
            </a:pPr>
            <a:fld id="{A536C0A8-D0BB-4E2D-942D-6EFB82DF3044}" type="slidenum">
              <a:rPr lang="en-CA"/>
              <a:pPr>
                <a:defRPr/>
              </a:pPr>
              <a:t>‹#›</a:t>
            </a:fld>
            <a:endParaRPr lang="en-CA"/>
          </a:p>
        </p:txBody>
      </p:sp>
    </p:spTree>
    <p:extLst>
      <p:ext uri="{BB962C8B-B14F-4D97-AF65-F5344CB8AC3E}">
        <p14:creationId xmlns:p14="http://schemas.microsoft.com/office/powerpoint/2010/main" val="3422937136"/>
      </p:ext>
    </p:extLst>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0A9098E-E7D2-4577-83A5-7AC67F818358}" type="datetimeFigureOut">
              <a:rPr lang="en-CA"/>
              <a:pPr>
                <a:defRPr/>
              </a:pPr>
              <a:t>2025-10-31</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CA"/>
          </a:p>
        </p:txBody>
      </p:sp>
      <p:sp>
        <p:nvSpPr>
          <p:cNvPr id="7" name="Slide Number Placeholder 5"/>
          <p:cNvSpPr>
            <a:spLocks noGrp="1"/>
          </p:cNvSpPr>
          <p:nvPr>
            <p:ph type="sldNum" sz="quarter" idx="12"/>
          </p:nvPr>
        </p:nvSpPr>
        <p:spPr/>
        <p:txBody>
          <a:bodyPr/>
          <a:lstStyle>
            <a:lvl1pPr>
              <a:defRPr/>
            </a:lvl1pPr>
          </a:lstStyle>
          <a:p>
            <a:pPr>
              <a:defRPr/>
            </a:pPr>
            <a:fld id="{D1866371-A8BA-4EC0-86D5-CCC8E0D6771E}" type="slidenum">
              <a:rPr lang="en-CA"/>
              <a:pPr>
                <a:defRPr/>
              </a:pPr>
              <a:t>‹#›</a:t>
            </a:fld>
            <a:endParaRPr lang="en-CA"/>
          </a:p>
        </p:txBody>
      </p:sp>
    </p:spTree>
    <p:extLst>
      <p:ext uri="{BB962C8B-B14F-4D97-AF65-F5344CB8AC3E}">
        <p14:creationId xmlns:p14="http://schemas.microsoft.com/office/powerpoint/2010/main" val="4129624155"/>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CA" altLang="en-US" dirty="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CA" alt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A56F212-8A5B-4C38-814D-41C5EFD03128}" type="datetimeFigureOut">
              <a:rPr lang="en-CA"/>
              <a:pPr>
                <a:defRPr/>
              </a:pPr>
              <a:t>2025-10-31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BEE20A0-A53F-4D9D-B908-169F3F4DC2E8}" type="slidenum">
              <a:rPr lang="en-CA"/>
              <a:pPr>
                <a:defRPr/>
              </a:pPr>
              <a:t>‹#›</a:t>
            </a:fld>
            <a:endParaRPr lang="en-CA"/>
          </a:p>
        </p:txBody>
      </p:sp>
      <p:pic>
        <p:nvPicPr>
          <p:cNvPr id="1031"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430963"/>
            <a:ext cx="914400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8"/>
          <p:cNvSpPr txBox="1">
            <a:spLocks noChangeArrowheads="1"/>
          </p:cNvSpPr>
          <p:nvPr userDrawn="1"/>
        </p:nvSpPr>
        <p:spPr bwMode="auto">
          <a:xfrm>
            <a:off x="7924800" y="6581775"/>
            <a:ext cx="1219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auto">
              <a:spcBef>
                <a:spcPts val="0"/>
              </a:spcBef>
              <a:spcAft>
                <a:spcPts val="0"/>
              </a:spcAft>
              <a:defRPr/>
            </a:pPr>
            <a:r>
              <a:rPr lang="en-US" sz="1200" dirty="0">
                <a:latin typeface="Arial" charset="0"/>
                <a:cs typeface="+mn-cs"/>
              </a:rPr>
              <a:t>Page </a:t>
            </a:r>
            <a:fld id="{CDF2E2F3-C473-4D86-A1E4-188ABE384BC0}" type="slidenum">
              <a:rPr lang="en-US" sz="1200" smtClean="0">
                <a:latin typeface="Arial" charset="0"/>
                <a:cs typeface="+mn-cs"/>
              </a:rPr>
              <a:pPr fontAlgn="auto">
                <a:spcBef>
                  <a:spcPts val="0"/>
                </a:spcBef>
                <a:spcAft>
                  <a:spcPts val="0"/>
                </a:spcAft>
                <a:defRPr/>
              </a:pPr>
              <a:t>‹#›</a:t>
            </a:fld>
            <a:r>
              <a:rPr lang="en-US" sz="1200" dirty="0">
                <a:latin typeface="Arial" charset="0"/>
                <a:cs typeface="+mn-cs"/>
              </a:rPr>
              <a:t> of 14</a:t>
            </a:r>
            <a:endParaRPr lang="en-CA" sz="1200" dirty="0">
              <a:latin typeface="Arial" charset="0"/>
              <a:cs typeface="+mn-cs"/>
            </a:endParaRPr>
          </a:p>
        </p:txBody>
      </p:sp>
      <p:grpSp>
        <p:nvGrpSpPr>
          <p:cNvPr id="10" name="Group 9"/>
          <p:cNvGrpSpPr/>
          <p:nvPr userDrawn="1"/>
        </p:nvGrpSpPr>
        <p:grpSpPr>
          <a:xfrm>
            <a:off x="179512" y="-68284"/>
            <a:ext cx="8964488" cy="923330"/>
            <a:chOff x="179512" y="4026424"/>
            <a:chExt cx="8964488" cy="923330"/>
          </a:xfrm>
        </p:grpSpPr>
        <p:grpSp>
          <p:nvGrpSpPr>
            <p:cNvPr id="11" name="Group 10"/>
            <p:cNvGrpSpPr/>
            <p:nvPr userDrawn="1"/>
          </p:nvGrpSpPr>
          <p:grpSpPr>
            <a:xfrm>
              <a:off x="179512" y="4094164"/>
              <a:ext cx="8964488" cy="787850"/>
              <a:chOff x="390128" y="3908965"/>
              <a:chExt cx="8638456" cy="787850"/>
            </a:xfrm>
          </p:grpSpPr>
          <p:pic>
            <p:nvPicPr>
              <p:cNvPr id="14"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771800" y="3908965"/>
                <a:ext cx="6256784" cy="78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390128" y="4008237"/>
                <a:ext cx="2267744" cy="637488"/>
              </a:xfrm>
              <a:prstGeom prst="rect">
                <a:avLst/>
              </a:prstGeom>
            </p:spPr>
          </p:pic>
        </p:grpSp>
        <p:sp>
          <p:nvSpPr>
            <p:cNvPr id="13" name="TextBox 12"/>
            <p:cNvSpPr txBox="1"/>
            <p:nvPr userDrawn="1"/>
          </p:nvSpPr>
          <p:spPr>
            <a:xfrm>
              <a:off x="4644008" y="4026424"/>
              <a:ext cx="4364708" cy="923330"/>
            </a:xfrm>
            <a:prstGeom prst="rect">
              <a:avLst/>
            </a:prstGeom>
            <a:noFill/>
          </p:spPr>
          <p:txBody>
            <a:bodyPr wrap="square" rtlCol="0">
              <a:spAutoFit/>
            </a:bodyPr>
            <a:lstStyle/>
            <a:p>
              <a:pPr algn="r" fontAlgn="auto">
                <a:spcBef>
                  <a:spcPts val="0"/>
                </a:spcBef>
                <a:spcAft>
                  <a:spcPts val="0"/>
                </a:spcAft>
              </a:pPr>
              <a:endParaRPr lang="en-CA" dirty="0">
                <a:solidFill>
                  <a:prstClr val="white"/>
                </a:solidFill>
                <a:latin typeface="Calibri"/>
                <a:cs typeface="+mn-cs"/>
              </a:endParaRPr>
            </a:p>
            <a:p>
              <a:pPr algn="r" fontAlgn="auto">
                <a:spcBef>
                  <a:spcPts val="0"/>
                </a:spcBef>
                <a:spcAft>
                  <a:spcPts val="0"/>
                </a:spcAft>
              </a:pPr>
              <a:r>
                <a:rPr lang="en-CA" dirty="0">
                  <a:solidFill>
                    <a:prstClr val="white"/>
                  </a:solidFill>
                  <a:latin typeface="Calibri"/>
                  <a:cs typeface="+mn-cs"/>
                </a:rPr>
                <a:t>PNG Continuation</a:t>
              </a:r>
            </a:p>
            <a:p>
              <a:pPr algn="r" fontAlgn="auto">
                <a:spcBef>
                  <a:spcPts val="0"/>
                </a:spcBef>
                <a:spcAft>
                  <a:spcPts val="0"/>
                </a:spcAft>
              </a:pPr>
              <a:r>
                <a:rPr lang="en-CA" dirty="0">
                  <a:solidFill>
                    <a:prstClr val="white"/>
                  </a:solidFill>
                  <a:latin typeface="Calibri"/>
                  <a:cs typeface="+mn-cs"/>
                </a:rPr>
                <a:t>Government of Alberta</a:t>
              </a:r>
            </a:p>
          </p:txBody>
        </p:sp>
      </p:grpSp>
      <p:sp>
        <p:nvSpPr>
          <p:cNvPr id="2" name="MSIPCMContentMarking" descr="{&quot;HashCode&quot;:-1542678785,&quot;Placement&quot;:&quot;Footer&quot;,&quot;Top&quot;:517.997253,&quot;Left&quot;:0.0,&quot;SlideWidth&quot;:720,&quot;SlideHeight&quot;:540}"/>
          <p:cNvSpPr txBox="1"/>
          <p:nvPr userDrawn="1"/>
        </p:nvSpPr>
        <p:spPr>
          <a:xfrm>
            <a:off x="0" y="6578565"/>
            <a:ext cx="1804584" cy="279435"/>
          </a:xfrm>
          <a:prstGeom prst="rect">
            <a:avLst/>
          </a:prstGeom>
          <a:noFill/>
        </p:spPr>
        <p:txBody>
          <a:bodyPr vert="horz" wrap="square" lIns="0" tIns="0" rIns="0" bIns="0" rtlCol="0" anchor="ctr" anchorCtr="1">
            <a:spAutoFit/>
          </a:bodyPr>
          <a:lstStyle/>
          <a:p>
            <a:pPr algn="l">
              <a:spcBef>
                <a:spcPct val="0"/>
              </a:spcBef>
              <a:spcAft>
                <a:spcPct val="0"/>
              </a:spcAft>
            </a:pPr>
            <a:r>
              <a:rPr lang="en-CA" sz="1100">
                <a:solidFill>
                  <a:srgbClr val="000000"/>
                </a:solidFill>
                <a:latin typeface="Calibri" panose="020F0502020204030204" pitchFamily="34" charset="0"/>
              </a:rPr>
              <a:t>Classification: Protected 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wipe dir="r"/>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11.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oleObject" Target="../embeddings/oleObject4.bin"/><Relationship Id="rId7" Type="http://schemas.openxmlformats.org/officeDocument/2006/relationships/oleObject" Target="../embeddings/oleObject2.bin"/><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1.emf"/><Relationship Id="rId5" Type="http://schemas.openxmlformats.org/officeDocument/2006/relationships/oleObject" Target="../embeddings/oleObject5.bin"/><Relationship Id="rId4" Type="http://schemas.openxmlformats.org/officeDocument/2006/relationships/image" Target="../media/image10.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13.xml.rels><?xml version="1.0" encoding="UTF-8" standalone="yes"?>
<Relationships xmlns="http://schemas.openxmlformats.org/package/2006/relationships"><Relationship Id="rId3" Type="http://schemas.openxmlformats.org/officeDocument/2006/relationships/hyperlink" Target="mailto:PNGContinuations.Energy@gov.ab.ca" TargetMode="External"/><Relationship Id="rId2" Type="http://schemas.openxmlformats.org/officeDocument/2006/relationships/hyperlink" Target="https://training.energy.gov.ab.ca/Pages/PNG%20Continuation.aspx"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training.energy.gov.ab.ca/Pages/default.aspx" TargetMode="External"/><Relationship Id="rId2" Type="http://schemas.openxmlformats.org/officeDocument/2006/relationships/image" Target="../media/image12.png"/><Relationship Id="rId1" Type="http://schemas.openxmlformats.org/officeDocument/2006/relationships/slideLayout" Target="../slideLayouts/slideLayout12.xml"/><Relationship Id="rId4" Type="http://schemas.openxmlformats.org/officeDocument/2006/relationships/hyperlink" Target="mailto:PNGContinuations.Energy@gov.ab.c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training.energy.gov.ab.ca/Pages/default.aspx" TargetMode="External"/><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7" Type="http://schemas.openxmlformats.org/officeDocument/2006/relationships/image" Target="../media/image10.emf"/><Relationship Id="rId2" Type="http://schemas.openxmlformats.org/officeDocument/2006/relationships/oleObject" Target="../embeddings/oleObject2.bin"/><Relationship Id="rId1" Type="http://schemas.openxmlformats.org/officeDocument/2006/relationships/slideLayout" Target="../slideLayouts/slideLayout7.xml"/><Relationship Id="rId6" Type="http://schemas.openxmlformats.org/officeDocument/2006/relationships/oleObject" Target="../embeddings/oleObject4.bin"/><Relationship Id="rId5" Type="http://schemas.openxmlformats.org/officeDocument/2006/relationships/image" Target="../media/image9.emf"/><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7" Type="http://schemas.openxmlformats.org/officeDocument/2006/relationships/image" Target="../media/image11.emf"/><Relationship Id="rId2" Type="http://schemas.openxmlformats.org/officeDocument/2006/relationships/oleObject" Target="../embeddings/oleObject2.bin"/><Relationship Id="rId1" Type="http://schemas.openxmlformats.org/officeDocument/2006/relationships/slideLayout" Target="../slideLayouts/slideLayout7.xml"/><Relationship Id="rId6" Type="http://schemas.openxmlformats.org/officeDocument/2006/relationships/oleObject" Target="../embeddings/oleObject5.bin"/><Relationship Id="rId5" Type="http://schemas.openxmlformats.org/officeDocument/2006/relationships/image" Target="../media/image10.e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oleObject" Target="../embeddings/oleObject4.bin"/><Relationship Id="rId7" Type="http://schemas.openxmlformats.org/officeDocument/2006/relationships/oleObject" Target="../embeddings/oleObject2.bin"/><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1.emf"/><Relationship Id="rId5" Type="http://schemas.openxmlformats.org/officeDocument/2006/relationships/oleObject" Target="../embeddings/oleObject5.bin"/><Relationship Id="rId4" Type="http://schemas.openxmlformats.org/officeDocument/2006/relationships/image" Target="../media/image10.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9.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oleObject" Target="../embeddings/oleObject4.bin"/><Relationship Id="rId7" Type="http://schemas.openxmlformats.org/officeDocument/2006/relationships/oleObject" Target="../embeddings/oleObject2.bin"/><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1.emf"/><Relationship Id="rId5" Type="http://schemas.openxmlformats.org/officeDocument/2006/relationships/oleObject" Target="../embeddings/oleObject5.bin"/><Relationship Id="rId4" Type="http://schemas.openxmlformats.org/officeDocument/2006/relationships/image" Target="../media/image1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idx="4294967295"/>
          </p:nvPr>
        </p:nvSpPr>
        <p:spPr/>
        <p:txBody>
          <a:bodyPr/>
          <a:lstStyle/>
          <a:p>
            <a:pPr eaLnBrk="1" hangingPunct="1"/>
            <a:r>
              <a:rPr lang="en-CA" altLang="en-US" sz="100">
                <a:solidFill>
                  <a:schemeClr val="bg1"/>
                </a:solidFill>
              </a:rPr>
              <a:t>Welcome</a:t>
            </a:r>
          </a:p>
        </p:txBody>
      </p:sp>
      <p:sp>
        <p:nvSpPr>
          <p:cNvPr id="10" name="Rectangle 1"/>
          <p:cNvSpPr>
            <a:spLocks/>
          </p:cNvSpPr>
          <p:nvPr/>
        </p:nvSpPr>
        <p:spPr bwMode="auto">
          <a:xfrm>
            <a:off x="4572000" y="2713038"/>
            <a:ext cx="3790950"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auto">
              <a:spcAft>
                <a:spcPts val="0"/>
              </a:spcAft>
              <a:buFont typeface="Arial" charset="0"/>
              <a:buNone/>
              <a:defRPr/>
            </a:pPr>
            <a:r>
              <a:rPr lang="en-CA" sz="1200" dirty="0">
                <a:latin typeface="Arial" pitchFamily="34" charset="0"/>
                <a:cs typeface="Arial" pitchFamily="34" charset="0"/>
              </a:rPr>
              <a:t>Each company has an assigned ETS Site Administrator who is responsible to create their company's user accounts. They also manage the assignment of roles within the company.</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This module will highlight the different roles </a:t>
            </a:r>
          </a:p>
          <a:p>
            <a:pPr fontAlgn="auto">
              <a:spcAft>
                <a:spcPts val="0"/>
              </a:spcAft>
              <a:buFont typeface="Arial" charset="0"/>
              <a:buNone/>
              <a:defRPr/>
            </a:pPr>
            <a:r>
              <a:rPr lang="en-CA" sz="1200" dirty="0">
                <a:latin typeface="Arial" pitchFamily="34" charset="0"/>
                <a:cs typeface="Arial" pitchFamily="34" charset="0"/>
              </a:rPr>
              <a:t>required to create, amend, submit, and view the various </a:t>
            </a:r>
          </a:p>
          <a:p>
            <a:pPr fontAlgn="auto">
              <a:spcAft>
                <a:spcPts val="0"/>
              </a:spcAft>
              <a:buFont typeface="Arial" charset="0"/>
              <a:buNone/>
              <a:defRPr/>
            </a:pPr>
            <a:r>
              <a:rPr lang="en-CA" sz="1200" dirty="0">
                <a:latin typeface="Arial" pitchFamily="34" charset="0"/>
                <a:cs typeface="Arial" pitchFamily="34" charset="0"/>
              </a:rPr>
              <a:t>PNG Continuation form types:</a:t>
            </a:r>
          </a:p>
          <a:p>
            <a:pPr fontAlgn="auto">
              <a:spcAft>
                <a:spcPts val="0"/>
              </a:spcAft>
              <a:buFont typeface="Arial" charset="0"/>
              <a:buNone/>
              <a:defRPr/>
            </a:pPr>
            <a:endParaRPr lang="en-CA" sz="1000" dirty="0">
              <a:latin typeface="Arial" pitchFamily="34" charset="0"/>
              <a:cs typeface="Arial" pitchFamily="34" charset="0"/>
            </a:endParaRPr>
          </a:p>
          <a:p>
            <a:pPr marL="171450" indent="-171450" fontAlgn="auto">
              <a:spcAft>
                <a:spcPts val="0"/>
              </a:spcAft>
              <a:buFont typeface="Arial" panose="020B0604020202020204" pitchFamily="34" charset="0"/>
              <a:buChar char="•"/>
              <a:defRPr/>
            </a:pPr>
            <a:r>
              <a:rPr lang="en-US" sz="1200" dirty="0">
                <a:latin typeface="Arial" pitchFamily="34" charset="0"/>
                <a:cs typeface="Arial" pitchFamily="34" charset="0"/>
              </a:rPr>
              <a:t>Authorization</a:t>
            </a:r>
          </a:p>
          <a:p>
            <a:pPr marL="171450" indent="-171450" fontAlgn="auto">
              <a:spcAft>
                <a:spcPts val="0"/>
              </a:spcAft>
              <a:buFont typeface="Arial" panose="020B0604020202020204" pitchFamily="34" charset="0"/>
              <a:buChar char="•"/>
              <a:defRPr/>
            </a:pPr>
            <a:r>
              <a:rPr lang="en-US" sz="1200" dirty="0">
                <a:latin typeface="Arial" pitchFamily="34" charset="0"/>
                <a:cs typeface="Arial" pitchFamily="34" charset="0"/>
              </a:rPr>
              <a:t>Licence Validation Application</a:t>
            </a:r>
          </a:p>
          <a:p>
            <a:pPr marL="171450" indent="-171450" fontAlgn="auto">
              <a:spcAft>
                <a:spcPts val="0"/>
              </a:spcAft>
              <a:buFont typeface="Arial" panose="020B0604020202020204" pitchFamily="34" charset="0"/>
              <a:buChar char="•"/>
              <a:defRPr/>
            </a:pPr>
            <a:r>
              <a:rPr lang="en-US" sz="1200" dirty="0">
                <a:latin typeface="Arial" pitchFamily="34" charset="0"/>
                <a:cs typeface="Arial" pitchFamily="34" charset="0"/>
              </a:rPr>
              <a:t>Continuation Application</a:t>
            </a:r>
          </a:p>
          <a:p>
            <a:pPr marL="171450" indent="-171450" fontAlgn="auto">
              <a:spcAft>
                <a:spcPts val="0"/>
              </a:spcAft>
              <a:buFont typeface="Arial" panose="020B0604020202020204" pitchFamily="34" charset="0"/>
              <a:buChar char="•"/>
              <a:defRPr/>
            </a:pPr>
            <a:r>
              <a:rPr lang="en-US" sz="1200" dirty="0">
                <a:latin typeface="Arial" pitchFamily="34" charset="0"/>
                <a:cs typeface="Arial" pitchFamily="34" charset="0"/>
              </a:rPr>
              <a:t>PNG Continuation Documents</a:t>
            </a:r>
          </a:p>
          <a:p>
            <a:pPr marL="171450" indent="-171450" fontAlgn="auto">
              <a:spcAft>
                <a:spcPts val="0"/>
              </a:spcAft>
              <a:buFont typeface="Arial" panose="020B0604020202020204" pitchFamily="34" charset="0"/>
              <a:buChar char="•"/>
              <a:defRPr/>
            </a:pPr>
            <a:r>
              <a:rPr lang="en-US" sz="1200" dirty="0">
                <a:latin typeface="Arial" pitchFamily="34" charset="0"/>
                <a:cs typeface="Arial" pitchFamily="34" charset="0"/>
              </a:rPr>
              <a:t>Third Party Request</a:t>
            </a:r>
          </a:p>
          <a:p>
            <a:pPr marL="171450" indent="-171450" fontAlgn="auto">
              <a:spcAft>
                <a:spcPts val="0"/>
              </a:spcAft>
              <a:buFont typeface="Arial" panose="020B0604020202020204" pitchFamily="34" charset="0"/>
              <a:buChar char="•"/>
              <a:defRPr/>
            </a:pPr>
            <a:r>
              <a:rPr lang="en-US" sz="1200" dirty="0">
                <a:latin typeface="Arial" pitchFamily="34" charset="0"/>
                <a:cs typeface="Arial" pitchFamily="34" charset="0"/>
              </a:rPr>
              <a:t>Non Productivity Notices</a:t>
            </a:r>
          </a:p>
          <a:p>
            <a:pPr marL="171450" indent="-171450" fontAlgn="auto">
              <a:spcAft>
                <a:spcPts val="0"/>
              </a:spcAft>
              <a:buFont typeface="Arial" panose="020B0604020202020204" pitchFamily="34" charset="0"/>
              <a:buChar char="•"/>
              <a:defRPr/>
            </a:pPr>
            <a:r>
              <a:rPr lang="en-US" sz="1200" dirty="0">
                <a:latin typeface="Arial" pitchFamily="34" charset="0"/>
                <a:cs typeface="Arial" pitchFamily="34" charset="0"/>
              </a:rPr>
              <a:t>Expiry Reinstatements</a:t>
            </a:r>
          </a:p>
          <a:p>
            <a:pPr fontAlgn="auto">
              <a:spcAft>
                <a:spcPts val="0"/>
              </a:spcAft>
              <a:buFont typeface="Arial" charset="0"/>
              <a:buNone/>
              <a:defRPr/>
            </a:pPr>
            <a:endParaRPr lang="en-CA" sz="1200" dirty="0">
              <a:latin typeface="Arial" pitchFamily="34" charset="0"/>
              <a:cs typeface="Arial" pitchFamily="34" charset="0"/>
            </a:endParaRPr>
          </a:p>
        </p:txBody>
      </p:sp>
      <p:sp>
        <p:nvSpPr>
          <p:cNvPr id="2052" name="object 3"/>
          <p:cNvSpPr>
            <a:spLocks noChangeArrowheads="1"/>
          </p:cNvSpPr>
          <p:nvPr/>
        </p:nvSpPr>
        <p:spPr bwMode="auto">
          <a:xfrm>
            <a:off x="103188" y="1468438"/>
            <a:ext cx="4468812" cy="2189162"/>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2053" name="object 4"/>
          <p:cNvSpPr txBox="1">
            <a:spLocks noChangeArrowheads="1"/>
          </p:cNvSpPr>
          <p:nvPr/>
        </p:nvSpPr>
        <p:spPr bwMode="auto">
          <a:xfrm>
            <a:off x="357188" y="3127375"/>
            <a:ext cx="39052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1113"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800" b="1">
                <a:solidFill>
                  <a:srgbClr val="0070C0"/>
                </a:solidFill>
                <a:latin typeface="Arial" charset="0"/>
              </a:rPr>
              <a:t>To the ETS – PNG Continuation: Roles</a:t>
            </a:r>
            <a:endParaRPr lang="en-US" altLang="en-US" sz="1800">
              <a:latin typeface="Arial" charset="0"/>
            </a:endParaRPr>
          </a:p>
          <a:p>
            <a:pPr algn="ctr" eaLnBrk="1" hangingPunct="1">
              <a:spcBef>
                <a:spcPct val="0"/>
              </a:spcBef>
              <a:buFontTx/>
              <a:buNone/>
            </a:pPr>
            <a:r>
              <a:rPr lang="en-US" altLang="en-US" sz="1800" b="1">
                <a:solidFill>
                  <a:srgbClr val="0070C0"/>
                </a:solidFill>
                <a:latin typeface="Arial" charset="0"/>
              </a:rPr>
              <a:t>Online Training Course</a:t>
            </a:r>
            <a:endParaRPr lang="en-US" altLang="en-US" sz="1800">
              <a:latin typeface="Arial" charset="0"/>
            </a:endParaRPr>
          </a:p>
        </p:txBody>
      </p:sp>
    </p:spTree>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1257300" y="2590800"/>
          <a:ext cx="6667500" cy="1335088"/>
        </p:xfrm>
        <a:graphic>
          <a:graphicData uri="http://schemas.openxmlformats.org/drawingml/2006/table">
            <a:tbl>
              <a:tblPr firstRow="1" bandRow="1">
                <a:tableStyleId>{3B4B98B0-60AC-42C2-AFA5-B58CD77FA1E5}</a:tableStyleId>
              </a:tblPr>
              <a:tblGrid>
                <a:gridCol w="1143001">
                  <a:extLst>
                    <a:ext uri="{9D8B030D-6E8A-4147-A177-3AD203B41FA5}">
                      <a16:colId xmlns:a16="http://schemas.microsoft.com/office/drawing/2014/main" val="20000"/>
                    </a:ext>
                  </a:extLst>
                </a:gridCol>
                <a:gridCol w="5524499">
                  <a:extLst>
                    <a:ext uri="{9D8B030D-6E8A-4147-A177-3AD203B41FA5}">
                      <a16:colId xmlns:a16="http://schemas.microsoft.com/office/drawing/2014/main" val="20001"/>
                    </a:ext>
                  </a:extLst>
                </a:gridCol>
              </a:tblGrid>
              <a:tr h="1335088">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marT="45712" marB="45712"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view all notices</a:t>
                      </a:r>
                      <a:r>
                        <a:rPr lang="en-US" sz="1200" b="0" dirty="0">
                          <a:latin typeface="Arial" panose="020B0604020202020204" pitchFamily="34" charset="0"/>
                          <a:cs typeface="Arial" panose="020B0604020202020204" pitchFamily="34" charset="0"/>
                        </a:rPr>
                        <a:t>.</a:t>
                      </a:r>
                      <a:endParaRPr lang="en-CA" sz="1200" b="0" dirty="0">
                        <a:latin typeface="Arial" panose="020B0604020202020204" pitchFamily="34" charset="0"/>
                        <a:cs typeface="Arial" panose="020B0604020202020204" pitchFamily="34" charset="0"/>
                      </a:endParaRPr>
                    </a:p>
                  </a:txBody>
                  <a:tcPr marL="45720" marR="45720" marT="45712" marB="45712" anchor="ctr"/>
                </a:tc>
                <a:extLst>
                  <a:ext uri="{0D108BD9-81ED-4DB2-BD59-A6C34878D82A}">
                    <a16:rowId xmlns:a16="http://schemas.microsoft.com/office/drawing/2014/main" val="10000"/>
                  </a:ext>
                </a:extLst>
              </a:tr>
            </a:tbl>
          </a:graphicData>
        </a:graphic>
      </p:graphicFrame>
      <p:sp>
        <p:nvSpPr>
          <p:cNvPr id="11271" name="Title 6"/>
          <p:cNvSpPr>
            <a:spLocks noGrp="1"/>
          </p:cNvSpPr>
          <p:nvPr>
            <p:ph type="title" idx="4294967295"/>
          </p:nvPr>
        </p:nvSpPr>
        <p:spPr>
          <a:xfrm>
            <a:off x="142875" y="876300"/>
            <a:ext cx="6162675" cy="533400"/>
          </a:xfrm>
        </p:spPr>
        <p:txBody>
          <a:bodyPr/>
          <a:lstStyle/>
          <a:p>
            <a:pPr algn="l" eaLnBrk="1" hangingPunct="1"/>
            <a:r>
              <a:rPr lang="fr-FR" altLang="en-US" sz="1600" b="1">
                <a:latin typeface="Arial" charset="0"/>
                <a:cs typeface="Arial" charset="0"/>
              </a:rPr>
              <a:t>Request Status – Non Productivity Notices</a:t>
            </a:r>
            <a:endParaRPr lang="en-CA" altLang="en-US" sz="1600" b="1">
              <a:latin typeface="Arial" charset="0"/>
              <a:cs typeface="Arial" charset="0"/>
            </a:endParaRPr>
          </a:p>
        </p:txBody>
      </p:sp>
      <p:sp>
        <p:nvSpPr>
          <p:cNvPr id="11272" name="Rectangle 4"/>
          <p:cNvSpPr>
            <a:spLocks/>
          </p:cNvSpPr>
          <p:nvPr/>
        </p:nvSpPr>
        <p:spPr bwMode="auto">
          <a:xfrm>
            <a:off x="6572250" y="952500"/>
            <a:ext cx="523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CA" altLang="en-US" sz="1400" b="1" i="1"/>
              <a:t> </a:t>
            </a:r>
          </a:p>
        </p:txBody>
      </p:sp>
      <p:sp>
        <p:nvSpPr>
          <p:cNvPr id="11273" name="Rectangle 1"/>
          <p:cNvSpPr>
            <a:spLocks/>
          </p:cNvSpPr>
          <p:nvPr/>
        </p:nvSpPr>
        <p:spPr bwMode="auto">
          <a:xfrm>
            <a:off x="393700" y="1409700"/>
            <a:ext cx="77597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 typeface="Arial" charset="0"/>
              <a:buNone/>
            </a:pPr>
            <a:r>
              <a:rPr lang="en-CA" altLang="en-US" sz="1200">
                <a:latin typeface="Arial" charset="0"/>
              </a:rPr>
              <a:t>Non Productivity Notice is the process for a designated representative to retrieve non-productivity notices served on a Crown petroleum and natural gas licence or lease (PNG agreement).</a:t>
            </a:r>
            <a:endParaRPr lang="en-US" altLang="en-US" sz="1200">
              <a:solidFill>
                <a:srgbClr val="000000"/>
              </a:solidFill>
              <a:latin typeface="Arial" charset="0"/>
            </a:endParaRP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r>
              <a:rPr lang="en-US" altLang="en-US" sz="1200">
                <a:solidFill>
                  <a:srgbClr val="000000"/>
                </a:solidFill>
                <a:latin typeface="Arial" charset="0"/>
              </a:rPr>
              <a:t>There is one role available for Non Productivity Notices</a:t>
            </a:r>
            <a:r>
              <a:rPr lang="en-US" altLang="en-US" sz="1200" i="1">
                <a:solidFill>
                  <a:srgbClr val="000000"/>
                </a:solidFill>
                <a:latin typeface="Arial" charset="0"/>
              </a:rPr>
              <a:t>:</a:t>
            </a:r>
            <a:endParaRPr lang="en-US" altLang="en-US" sz="1200">
              <a:solidFill>
                <a:srgbClr val="000000"/>
              </a:solidFill>
              <a:latin typeface="Arial" charset="0"/>
            </a:endParaRPr>
          </a:p>
        </p:txBody>
      </p:sp>
      <p:graphicFrame>
        <p:nvGraphicFramePr>
          <p:cNvPr id="11274" name="Object 1"/>
          <p:cNvGraphicFramePr>
            <a:graphicFrameLocks noChangeAspect="1"/>
          </p:cNvGraphicFramePr>
          <p:nvPr/>
        </p:nvGraphicFramePr>
        <p:xfrm>
          <a:off x="1447800" y="2667000"/>
          <a:ext cx="636588" cy="1203325"/>
        </p:xfrm>
        <a:graphic>
          <a:graphicData uri="http://schemas.openxmlformats.org/presentationml/2006/ole">
            <mc:AlternateContent xmlns:mc="http://schemas.openxmlformats.org/markup-compatibility/2006">
              <mc:Choice xmlns:v="urn:schemas-microsoft-com:vml" Requires="v">
                <p:oleObj name="Visio" r:id="rId3" imgW="618222" imgH="1168524" progId="Visio.Drawing.11">
                  <p:embed/>
                </p:oleObj>
              </mc:Choice>
              <mc:Fallback>
                <p:oleObj name="Visio" r:id="rId3" imgW="618222" imgH="1168524"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667000"/>
                        <a:ext cx="63658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1257300" y="2590800"/>
          <a:ext cx="6667500" cy="3505200"/>
        </p:xfrm>
        <a:graphic>
          <a:graphicData uri="http://schemas.openxmlformats.org/drawingml/2006/table">
            <a:tbl>
              <a:tblPr firstRow="1" bandRow="1">
                <a:tableStyleId>{3B4B98B0-60AC-42C2-AFA5-B58CD77FA1E5}</a:tableStyleId>
              </a:tblPr>
              <a:tblGrid>
                <a:gridCol w="1143001">
                  <a:extLst>
                    <a:ext uri="{9D8B030D-6E8A-4147-A177-3AD203B41FA5}">
                      <a16:colId xmlns:a16="http://schemas.microsoft.com/office/drawing/2014/main" val="20000"/>
                    </a:ext>
                  </a:extLst>
                </a:gridCol>
                <a:gridCol w="5524499">
                  <a:extLst>
                    <a:ext uri="{9D8B030D-6E8A-4147-A177-3AD203B41FA5}">
                      <a16:colId xmlns:a16="http://schemas.microsoft.com/office/drawing/2014/main" val="20001"/>
                    </a:ext>
                  </a:extLst>
                </a:gridCol>
              </a:tblGrid>
              <a:tr h="1084943">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create applications.</a:t>
                      </a:r>
                    </a:p>
                    <a:p>
                      <a:pPr marL="171450" indent="-171450" algn="l">
                        <a:buFont typeface="Arial" panose="020B0604020202020204" pitchFamily="34" charset="0"/>
                        <a:buChar char="•"/>
                      </a:pPr>
                      <a:r>
                        <a:rPr lang="en-US" sz="1200" b="0" dirty="0">
                          <a:solidFill>
                            <a:srgbClr val="000000"/>
                          </a:solidFill>
                          <a:latin typeface="Arial" pitchFamily="34" charset="0"/>
                          <a:cs typeface="Arial" pitchFamily="34" charset="0"/>
                        </a:rPr>
                        <a:t>can</a:t>
                      </a:r>
                      <a:r>
                        <a:rPr lang="en-US" sz="1200" b="0" baseline="0" dirty="0">
                          <a:solidFill>
                            <a:srgbClr val="000000"/>
                          </a:solidFill>
                          <a:latin typeface="Arial" pitchFamily="34" charset="0"/>
                          <a:cs typeface="Arial" pitchFamily="34" charset="0"/>
                        </a:rPr>
                        <a:t> view applications they created (please note if they need to view requests not created by them, Viewer role must also be assigned to them.)</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0"/>
                  </a:ext>
                </a:extLst>
              </a:tr>
              <a:tr h="1084943">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submit and view all applications</a:t>
                      </a:r>
                      <a:r>
                        <a:rPr lang="en-US" sz="1200" b="0" dirty="0">
                          <a:latin typeface="Arial" panose="020B0604020202020204" pitchFamily="34" charset="0"/>
                          <a:cs typeface="Arial" panose="020B0604020202020204" pitchFamily="34" charset="0"/>
                        </a:rPr>
                        <a:t>.</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1"/>
                  </a:ext>
                </a:extLst>
              </a:tr>
              <a:tr h="1335314">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view all applications</a:t>
                      </a:r>
                      <a:r>
                        <a:rPr lang="en-US" sz="1200" b="0" baseline="0" dirty="0">
                          <a:solidFill>
                            <a:srgbClr val="000000"/>
                          </a:solidFill>
                          <a:latin typeface="Arial" pitchFamily="34" charset="0"/>
                          <a:cs typeface="Arial" pitchFamily="34" charset="0"/>
                        </a:rPr>
                        <a:t> </a:t>
                      </a:r>
                      <a:r>
                        <a:rPr lang="en-US" sz="1200" b="0" dirty="0">
                          <a:solidFill>
                            <a:srgbClr val="000000"/>
                          </a:solidFill>
                          <a:latin typeface="Arial" pitchFamily="34" charset="0"/>
                          <a:cs typeface="Arial" pitchFamily="34" charset="0"/>
                        </a:rPr>
                        <a:t>and their related documents</a:t>
                      </a:r>
                      <a:r>
                        <a:rPr lang="en-US" sz="1200" b="0" dirty="0">
                          <a:latin typeface="Arial" panose="020B0604020202020204" pitchFamily="34" charset="0"/>
                          <a:cs typeface="Arial" panose="020B0604020202020204" pitchFamily="34" charset="0"/>
                        </a:rPr>
                        <a:t>.</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2"/>
                  </a:ext>
                </a:extLst>
              </a:tr>
            </a:tbl>
          </a:graphicData>
        </a:graphic>
      </p:graphicFrame>
      <p:sp>
        <p:nvSpPr>
          <p:cNvPr id="12300" name="Title 6"/>
          <p:cNvSpPr>
            <a:spLocks noGrp="1"/>
          </p:cNvSpPr>
          <p:nvPr>
            <p:ph type="title" idx="4294967295"/>
          </p:nvPr>
        </p:nvSpPr>
        <p:spPr>
          <a:xfrm>
            <a:off x="142875" y="876300"/>
            <a:ext cx="6162675" cy="533400"/>
          </a:xfrm>
        </p:spPr>
        <p:txBody>
          <a:bodyPr/>
          <a:lstStyle/>
          <a:p>
            <a:pPr algn="l" eaLnBrk="1" hangingPunct="1"/>
            <a:r>
              <a:rPr lang="fr-FR" altLang="en-US" sz="1600" b="1">
                <a:latin typeface="Arial" charset="0"/>
                <a:cs typeface="Arial" charset="0"/>
              </a:rPr>
              <a:t>Expiry Reinstatement</a:t>
            </a:r>
            <a:endParaRPr lang="en-CA" altLang="en-US" sz="1600" b="1">
              <a:latin typeface="Arial" charset="0"/>
              <a:cs typeface="Arial" charset="0"/>
            </a:endParaRPr>
          </a:p>
        </p:txBody>
      </p:sp>
      <p:sp>
        <p:nvSpPr>
          <p:cNvPr id="12301" name="Rectangle 4"/>
          <p:cNvSpPr>
            <a:spLocks/>
          </p:cNvSpPr>
          <p:nvPr/>
        </p:nvSpPr>
        <p:spPr bwMode="auto">
          <a:xfrm>
            <a:off x="6572250" y="952500"/>
            <a:ext cx="523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CA" altLang="en-US" sz="1400" b="1" i="1"/>
              <a:t> </a:t>
            </a:r>
          </a:p>
        </p:txBody>
      </p:sp>
      <p:sp>
        <p:nvSpPr>
          <p:cNvPr id="12302" name="Title 6"/>
          <p:cNvSpPr txBox="1">
            <a:spLocks/>
          </p:cNvSpPr>
          <p:nvPr/>
        </p:nvSpPr>
        <p:spPr bwMode="auto">
          <a:xfrm>
            <a:off x="142875" y="876300"/>
            <a:ext cx="6400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CA" altLang="en-US" sz="1600" b="1">
              <a:latin typeface="Arial" charset="0"/>
            </a:endParaRPr>
          </a:p>
        </p:txBody>
      </p:sp>
      <p:sp>
        <p:nvSpPr>
          <p:cNvPr id="12303" name="Rectangle 1"/>
          <p:cNvSpPr>
            <a:spLocks/>
          </p:cNvSpPr>
          <p:nvPr/>
        </p:nvSpPr>
        <p:spPr bwMode="auto">
          <a:xfrm>
            <a:off x="393700" y="1409700"/>
            <a:ext cx="81407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 typeface="Arial" charset="0"/>
              <a:buNone/>
            </a:pPr>
            <a:r>
              <a:rPr lang="en-CA" altLang="en-US" sz="1200">
                <a:latin typeface="Arial" charset="0"/>
              </a:rPr>
              <a:t>Expiry Reinstatement is the process for a company to fill in and submit an Online Expiry Reinstatement on a cancelled agreement and/or rights via ETS.</a:t>
            </a:r>
            <a:endParaRPr lang="en-US" altLang="en-US" sz="1200">
              <a:solidFill>
                <a:srgbClr val="000000"/>
              </a:solidFill>
              <a:latin typeface="Arial" charset="0"/>
            </a:endParaRP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r>
              <a:rPr lang="en-US" altLang="en-US" sz="1200">
                <a:solidFill>
                  <a:srgbClr val="000000"/>
                </a:solidFill>
                <a:latin typeface="Arial" charset="0"/>
              </a:rPr>
              <a:t>There are three roles available for Expiry Reinstatement:</a:t>
            </a:r>
          </a:p>
        </p:txBody>
      </p:sp>
      <p:graphicFrame>
        <p:nvGraphicFramePr>
          <p:cNvPr id="12304" name="Object 16"/>
          <p:cNvGraphicFramePr>
            <a:graphicFrameLocks noChangeAspect="1"/>
          </p:cNvGraphicFramePr>
          <p:nvPr/>
        </p:nvGraphicFramePr>
        <p:xfrm>
          <a:off x="1573213" y="4816475"/>
          <a:ext cx="636587" cy="1203325"/>
        </p:xfrm>
        <a:graphic>
          <a:graphicData uri="http://schemas.openxmlformats.org/presentationml/2006/ole">
            <mc:AlternateContent xmlns:mc="http://schemas.openxmlformats.org/markup-compatibility/2006">
              <mc:Choice xmlns:v="urn:schemas-microsoft-com:vml" Requires="v">
                <p:oleObj name="Visio" r:id="rId3" imgW="618222" imgH="1168524" progId="Visio.Drawing.11">
                  <p:embed/>
                </p:oleObj>
              </mc:Choice>
              <mc:Fallback>
                <p:oleObj name="Visio" r:id="rId3" imgW="618222" imgH="1168524" progId="Visio.Drawing.11">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3213" y="4816475"/>
                        <a:ext cx="636587"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305" name="Object 17"/>
          <p:cNvGraphicFramePr>
            <a:graphicFrameLocks noChangeAspect="1"/>
          </p:cNvGraphicFramePr>
          <p:nvPr/>
        </p:nvGraphicFramePr>
        <p:xfrm>
          <a:off x="1524000" y="2590800"/>
          <a:ext cx="650875" cy="1168400"/>
        </p:xfrm>
        <a:graphic>
          <a:graphicData uri="http://schemas.openxmlformats.org/presentationml/2006/ole">
            <mc:AlternateContent xmlns:mc="http://schemas.openxmlformats.org/markup-compatibility/2006">
              <mc:Choice xmlns:v="urn:schemas-microsoft-com:vml" Requires="v">
                <p:oleObj name="Visio" r:id="rId5" imgW="650604" imgH="1168524" progId="Visio.Drawing.11">
                  <p:embed/>
                </p:oleObj>
              </mc:Choice>
              <mc:Fallback>
                <p:oleObj name="Visio" r:id="rId5" imgW="650604" imgH="1168524" progId="Visio.Drawing.11">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2590800"/>
                        <a:ext cx="650875"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6" name="Object 1"/>
          <p:cNvGraphicFramePr>
            <a:graphicFrameLocks noChangeAspect="1"/>
          </p:cNvGraphicFramePr>
          <p:nvPr/>
        </p:nvGraphicFramePr>
        <p:xfrm>
          <a:off x="1447800" y="3657600"/>
          <a:ext cx="800100" cy="1168400"/>
        </p:xfrm>
        <a:graphic>
          <a:graphicData uri="http://schemas.openxmlformats.org/presentationml/2006/ole">
            <mc:AlternateContent xmlns:mc="http://schemas.openxmlformats.org/markup-compatibility/2006">
              <mc:Choice xmlns:v="urn:schemas-microsoft-com:vml" Requires="v">
                <p:oleObj name="Visio" r:id="rId7" imgW="800842" imgH="1168541" progId="Visio.Drawing.11">
                  <p:embed/>
                </p:oleObj>
              </mc:Choice>
              <mc:Fallback>
                <p:oleObj name="Visio" r:id="rId7" imgW="800842" imgH="1168541" progId="Visio.Drawing.11">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7800" y="3657600"/>
                        <a:ext cx="8001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1257300" y="2590800"/>
          <a:ext cx="6667500" cy="1335088"/>
        </p:xfrm>
        <a:graphic>
          <a:graphicData uri="http://schemas.openxmlformats.org/drawingml/2006/table">
            <a:tbl>
              <a:tblPr firstRow="1" bandRow="1">
                <a:tableStyleId>{3B4B98B0-60AC-42C2-AFA5-B58CD77FA1E5}</a:tableStyleId>
              </a:tblPr>
              <a:tblGrid>
                <a:gridCol w="1143001">
                  <a:extLst>
                    <a:ext uri="{9D8B030D-6E8A-4147-A177-3AD203B41FA5}">
                      <a16:colId xmlns:a16="http://schemas.microsoft.com/office/drawing/2014/main" val="20000"/>
                    </a:ext>
                  </a:extLst>
                </a:gridCol>
                <a:gridCol w="5524499">
                  <a:extLst>
                    <a:ext uri="{9D8B030D-6E8A-4147-A177-3AD203B41FA5}">
                      <a16:colId xmlns:a16="http://schemas.microsoft.com/office/drawing/2014/main" val="20001"/>
                    </a:ext>
                  </a:extLst>
                </a:gridCol>
              </a:tblGrid>
              <a:tr h="1335088">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marT="45712" marB="45712"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view all finals and their related documents.</a:t>
                      </a:r>
                      <a:endParaRPr lang="en-CA" sz="1200" b="0" dirty="0">
                        <a:latin typeface="Arial" panose="020B0604020202020204" pitchFamily="34" charset="0"/>
                        <a:cs typeface="Arial" panose="020B0604020202020204" pitchFamily="34" charset="0"/>
                      </a:endParaRPr>
                    </a:p>
                  </a:txBody>
                  <a:tcPr marL="45720" marR="45720" marT="45712" marB="45712" anchor="ctr"/>
                </a:tc>
                <a:extLst>
                  <a:ext uri="{0D108BD9-81ED-4DB2-BD59-A6C34878D82A}">
                    <a16:rowId xmlns:a16="http://schemas.microsoft.com/office/drawing/2014/main" val="10000"/>
                  </a:ext>
                </a:extLst>
              </a:tr>
            </a:tbl>
          </a:graphicData>
        </a:graphic>
      </p:graphicFrame>
      <p:sp>
        <p:nvSpPr>
          <p:cNvPr id="13319" name="Title 6"/>
          <p:cNvSpPr>
            <a:spLocks noGrp="1"/>
          </p:cNvSpPr>
          <p:nvPr>
            <p:ph type="title" idx="4294967295"/>
          </p:nvPr>
        </p:nvSpPr>
        <p:spPr>
          <a:xfrm>
            <a:off x="142875" y="876300"/>
            <a:ext cx="6162675" cy="533400"/>
          </a:xfrm>
        </p:spPr>
        <p:txBody>
          <a:bodyPr/>
          <a:lstStyle/>
          <a:p>
            <a:pPr algn="l" eaLnBrk="1" hangingPunct="1"/>
            <a:r>
              <a:rPr lang="fr-FR" altLang="en-US" sz="1600" b="1">
                <a:latin typeface="Arial" charset="0"/>
                <a:cs typeface="Arial" charset="0"/>
              </a:rPr>
              <a:t>Request Status – Expiry Reinstatement Documents</a:t>
            </a:r>
            <a:endParaRPr lang="en-CA" altLang="en-US" sz="1600" b="1">
              <a:latin typeface="Arial" charset="0"/>
              <a:cs typeface="Arial" charset="0"/>
            </a:endParaRPr>
          </a:p>
        </p:txBody>
      </p:sp>
      <p:sp>
        <p:nvSpPr>
          <p:cNvPr id="13320" name="Rectangle 4"/>
          <p:cNvSpPr>
            <a:spLocks/>
          </p:cNvSpPr>
          <p:nvPr/>
        </p:nvSpPr>
        <p:spPr bwMode="auto">
          <a:xfrm>
            <a:off x="6572250" y="952500"/>
            <a:ext cx="523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CA" altLang="en-US" sz="1400" b="1" i="1"/>
              <a:t> </a:t>
            </a:r>
          </a:p>
        </p:txBody>
      </p:sp>
      <p:sp>
        <p:nvSpPr>
          <p:cNvPr id="13321" name="Rectangle 1"/>
          <p:cNvSpPr>
            <a:spLocks/>
          </p:cNvSpPr>
          <p:nvPr/>
        </p:nvSpPr>
        <p:spPr bwMode="auto">
          <a:xfrm>
            <a:off x="393700" y="1409700"/>
            <a:ext cx="77597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 typeface="Arial" charset="0"/>
              <a:buNone/>
            </a:pPr>
            <a:r>
              <a:rPr lang="en-CA" altLang="en-US" sz="1200" dirty="0">
                <a:latin typeface="Arial" charset="0"/>
              </a:rPr>
              <a:t>Expiry Reinstatement Documents </a:t>
            </a:r>
            <a:r>
              <a:rPr lang="en-CA" altLang="en-US" sz="1200" dirty="0">
                <a:solidFill>
                  <a:srgbClr val="000000"/>
                </a:solidFill>
                <a:latin typeface="Arial" charset="0"/>
              </a:rPr>
              <a:t>is the process for a designated representative to retrieve final documents</a:t>
            </a:r>
            <a:r>
              <a:rPr lang="en-CA" altLang="en-US" sz="1200" dirty="0">
                <a:latin typeface="Arial" charset="0"/>
              </a:rPr>
              <a:t>.</a:t>
            </a:r>
            <a:endParaRPr lang="en-US" altLang="en-US" sz="1200" dirty="0">
              <a:solidFill>
                <a:srgbClr val="000000"/>
              </a:solidFill>
              <a:latin typeface="Arial" charset="0"/>
            </a:endParaRPr>
          </a:p>
          <a:p>
            <a:pPr>
              <a:spcBef>
                <a:spcPct val="0"/>
              </a:spcBef>
              <a:buFont typeface="Arial" charset="0"/>
              <a:buNone/>
            </a:pPr>
            <a:endParaRPr lang="en-US" altLang="en-US" sz="1200" dirty="0">
              <a:solidFill>
                <a:srgbClr val="000000"/>
              </a:solidFill>
              <a:latin typeface="Arial" charset="0"/>
            </a:endParaRPr>
          </a:p>
          <a:p>
            <a:pPr>
              <a:spcBef>
                <a:spcPct val="0"/>
              </a:spcBef>
              <a:buFont typeface="Arial" charset="0"/>
              <a:buNone/>
            </a:pPr>
            <a:r>
              <a:rPr lang="en-US" altLang="en-US" sz="1200" dirty="0">
                <a:solidFill>
                  <a:srgbClr val="000000"/>
                </a:solidFill>
                <a:latin typeface="Arial" charset="0"/>
              </a:rPr>
              <a:t>There is one role available for Expiry Reinstatement Documents</a:t>
            </a:r>
            <a:r>
              <a:rPr lang="en-US" altLang="en-US" sz="1200" i="1" dirty="0">
                <a:solidFill>
                  <a:srgbClr val="000000"/>
                </a:solidFill>
                <a:latin typeface="Arial" charset="0"/>
              </a:rPr>
              <a:t>:</a:t>
            </a:r>
            <a:endParaRPr lang="en-US" altLang="en-US" sz="1200" dirty="0">
              <a:solidFill>
                <a:srgbClr val="000000"/>
              </a:solidFill>
              <a:latin typeface="Arial" charset="0"/>
            </a:endParaRPr>
          </a:p>
        </p:txBody>
      </p:sp>
      <p:graphicFrame>
        <p:nvGraphicFramePr>
          <p:cNvPr id="13322" name="Object 1"/>
          <p:cNvGraphicFramePr>
            <a:graphicFrameLocks noChangeAspect="1"/>
          </p:cNvGraphicFramePr>
          <p:nvPr/>
        </p:nvGraphicFramePr>
        <p:xfrm>
          <a:off x="1447800" y="2667000"/>
          <a:ext cx="636588" cy="1203325"/>
        </p:xfrm>
        <a:graphic>
          <a:graphicData uri="http://schemas.openxmlformats.org/presentationml/2006/ole">
            <mc:AlternateContent xmlns:mc="http://schemas.openxmlformats.org/markup-compatibility/2006">
              <mc:Choice xmlns:v="urn:schemas-microsoft-com:vml" Requires="v">
                <p:oleObj name="Visio" r:id="rId3" imgW="618222" imgH="1168524" progId="Visio.Drawing.11">
                  <p:embed/>
                </p:oleObj>
              </mc:Choice>
              <mc:Fallback>
                <p:oleObj name="Visio" r:id="rId3" imgW="618222" imgH="1168524"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667000"/>
                        <a:ext cx="63658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2209800"/>
            <a:ext cx="7239000" cy="1862048"/>
          </a:xfrm>
          <a:prstGeom prst="rect">
            <a:avLst/>
          </a:prstGeom>
          <a:noFill/>
        </p:spPr>
        <p:txBody>
          <a:bodyPr wrap="square" rtlCol="0">
            <a:spAutoFit/>
          </a:bodyPr>
          <a:lstStyle/>
          <a:p>
            <a:pPr marL="0" indent="0" algn="ctr">
              <a:buNone/>
            </a:pPr>
            <a:r>
              <a:rPr lang="en-US" sz="2700" b="1" dirty="0">
                <a:latin typeface="Arial" panose="020B0604020202020204" pitchFamily="34" charset="0"/>
                <a:cs typeface="Arial" panose="020B0604020202020204" pitchFamily="34" charset="0"/>
              </a:rPr>
              <a:t>Resources</a:t>
            </a:r>
            <a:endParaRPr lang="en-CA" sz="2700" dirty="0">
              <a:latin typeface="Arial" panose="020B0604020202020204" pitchFamily="34" charset="0"/>
              <a:cs typeface="Arial" panose="020B0604020202020204" pitchFamily="34" charset="0"/>
            </a:endParaRPr>
          </a:p>
          <a:p>
            <a:endParaRPr lang="en-CA" dirty="0"/>
          </a:p>
          <a:p>
            <a:r>
              <a:rPr lang="en-CA" sz="1400" dirty="0">
                <a:hlinkClick r:id="rId2"/>
              </a:rPr>
              <a:t>ETS Support and Online Learning </a:t>
            </a:r>
            <a:r>
              <a:rPr lang="en-CA" sz="1400" dirty="0"/>
              <a:t>provides access to relevant guides, courses and other information.</a:t>
            </a:r>
          </a:p>
          <a:p>
            <a:endParaRPr lang="en-CA" sz="1400" dirty="0"/>
          </a:p>
          <a:p>
            <a:r>
              <a:rPr lang="en-CA" sz="1400" dirty="0"/>
              <a:t>If you have questions, please contact  </a:t>
            </a:r>
            <a:r>
              <a:rPr lang="en-CA" altLang="en-US" sz="1400" dirty="0">
                <a:hlinkClick r:id="rId3"/>
              </a:rPr>
              <a:t>PNGContinuations.Energy@gov.ab.ca</a:t>
            </a:r>
            <a:endParaRPr lang="en-CA" altLang="en-US" sz="1400" dirty="0"/>
          </a:p>
          <a:p>
            <a:r>
              <a:rPr lang="en-CA" sz="1400" dirty="0"/>
              <a:t>or the PNG Tenure Help Line at (780) 644-2300</a:t>
            </a:r>
            <a:r>
              <a:rPr lang="en-CA" sz="1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909020011"/>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idx="4294967295"/>
          </p:nvPr>
        </p:nvSpPr>
        <p:spPr>
          <a:xfrm>
            <a:off x="76200" y="849313"/>
            <a:ext cx="1219200" cy="274637"/>
          </a:xfrm>
        </p:spPr>
        <p:txBody>
          <a:bodyPr/>
          <a:lstStyle/>
          <a:p>
            <a:pPr eaLnBrk="1" hangingPunct="1"/>
            <a:r>
              <a:rPr lang="en-CA" altLang="en-US" sz="100">
                <a:solidFill>
                  <a:schemeClr val="bg1"/>
                </a:solidFill>
              </a:rPr>
              <a:t>Congratulations!</a:t>
            </a:r>
          </a:p>
        </p:txBody>
      </p:sp>
      <p:sp>
        <p:nvSpPr>
          <p:cNvPr id="20" name="object 2"/>
          <p:cNvSpPr txBox="1">
            <a:spLocks/>
          </p:cNvSpPr>
          <p:nvPr/>
        </p:nvSpPr>
        <p:spPr>
          <a:xfrm>
            <a:off x="1100138" y="1057275"/>
            <a:ext cx="6943725" cy="246063"/>
          </a:xfrm>
          <a:prstGeom prst="rect">
            <a:avLst/>
          </a:prstGeom>
        </p:spPr>
        <p:txBody>
          <a:bodyPr lIns="0" tIns="0" rIns="0" bIns="0">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12700" fontAlgn="auto">
              <a:spcAft>
                <a:spcPts val="0"/>
              </a:spcAft>
              <a:defRPr/>
            </a:pPr>
            <a:r>
              <a:rPr lang="en-CA" sz="1600" spc="-20">
                <a:solidFill>
                  <a:schemeClr val="bg1"/>
                </a:solidFill>
                <a:latin typeface="Arial" panose="020B0604020202020204" pitchFamily="34" charset="0"/>
                <a:cs typeface="Arial" panose="020B0604020202020204" pitchFamily="34" charset="0"/>
              </a:rPr>
              <a:t>C</a:t>
            </a:r>
            <a:r>
              <a:rPr lang="en-CA" sz="1600" spc="5">
                <a:solidFill>
                  <a:schemeClr val="bg1"/>
                </a:solidFill>
                <a:latin typeface="Arial" panose="020B0604020202020204" pitchFamily="34" charset="0"/>
                <a:cs typeface="Arial" panose="020B0604020202020204" pitchFamily="34" charset="0"/>
              </a:rPr>
              <a:t>ong</a:t>
            </a:r>
            <a:r>
              <a:rPr lang="en-CA" sz="1600" spc="-15">
                <a:solidFill>
                  <a:schemeClr val="bg1"/>
                </a:solidFill>
                <a:latin typeface="Arial" panose="020B0604020202020204" pitchFamily="34" charset="0"/>
                <a:cs typeface="Arial" panose="020B0604020202020204" pitchFamily="34" charset="0"/>
              </a:rPr>
              <a:t>rat</a:t>
            </a:r>
            <a:r>
              <a:rPr lang="en-CA" sz="1600" spc="-25">
                <a:solidFill>
                  <a:schemeClr val="bg1"/>
                </a:solidFill>
                <a:latin typeface="Arial" panose="020B0604020202020204" pitchFamily="34" charset="0"/>
                <a:cs typeface="Arial" panose="020B0604020202020204" pitchFamily="34" charset="0"/>
              </a:rPr>
              <a:t>u</a:t>
            </a:r>
            <a:r>
              <a:rPr lang="en-CA" sz="1600" spc="-20">
                <a:solidFill>
                  <a:schemeClr val="bg1"/>
                </a:solidFill>
                <a:latin typeface="Arial" panose="020B0604020202020204" pitchFamily="34" charset="0"/>
                <a:cs typeface="Arial" panose="020B0604020202020204" pitchFamily="34" charset="0"/>
              </a:rPr>
              <a:t>l</a:t>
            </a:r>
            <a:r>
              <a:rPr lang="en-CA" sz="1600" spc="-25">
                <a:solidFill>
                  <a:schemeClr val="bg1"/>
                </a:solidFill>
                <a:latin typeface="Arial" panose="020B0604020202020204" pitchFamily="34" charset="0"/>
                <a:cs typeface="Arial" panose="020B0604020202020204" pitchFamily="34" charset="0"/>
              </a:rPr>
              <a:t>a</a:t>
            </a:r>
            <a:r>
              <a:rPr lang="en-CA" sz="1600" spc="-15">
                <a:solidFill>
                  <a:schemeClr val="bg1"/>
                </a:solidFill>
                <a:latin typeface="Arial" panose="020B0604020202020204" pitchFamily="34" charset="0"/>
                <a:cs typeface="Arial" panose="020B0604020202020204" pitchFamily="34" charset="0"/>
              </a:rPr>
              <a:t>ti</a:t>
            </a:r>
            <a:r>
              <a:rPr lang="en-CA" sz="1600" spc="5">
                <a:solidFill>
                  <a:schemeClr val="bg1"/>
                </a:solidFill>
                <a:latin typeface="Arial" panose="020B0604020202020204" pitchFamily="34" charset="0"/>
                <a:cs typeface="Arial" panose="020B0604020202020204" pitchFamily="34" charset="0"/>
              </a:rPr>
              <a:t>ons!</a:t>
            </a:r>
            <a:endParaRPr lang="en-CA" sz="1600" spc="5" dirty="0">
              <a:solidFill>
                <a:schemeClr val="bg1"/>
              </a:solidFill>
              <a:latin typeface="Arial" panose="020B0604020202020204" pitchFamily="34" charset="0"/>
              <a:cs typeface="Arial" panose="020B0604020202020204" pitchFamily="34" charset="0"/>
            </a:endParaRPr>
          </a:p>
        </p:txBody>
      </p:sp>
      <p:sp>
        <p:nvSpPr>
          <p:cNvPr id="14340" name="object 3"/>
          <p:cNvSpPr txBox="1">
            <a:spLocks noChangeArrowheads="1"/>
          </p:cNvSpPr>
          <p:nvPr/>
        </p:nvSpPr>
        <p:spPr bwMode="auto">
          <a:xfrm>
            <a:off x="304800" y="1066800"/>
            <a:ext cx="5281613" cy="297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42875"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7200" b="1" dirty="0">
                <a:solidFill>
                  <a:srgbClr val="2160AD"/>
                </a:solidFill>
                <a:latin typeface="Freestyle Script" pitchFamily="66" charset="0"/>
              </a:rPr>
              <a:t>Congratulations!</a:t>
            </a:r>
          </a:p>
          <a:p>
            <a:pPr algn="ctr" eaLnBrk="1" hangingPunct="1">
              <a:spcBef>
                <a:spcPct val="0"/>
              </a:spcBef>
              <a:buFontTx/>
              <a:buNone/>
            </a:pPr>
            <a:endParaRPr lang="en-US" altLang="en-US" sz="1800" b="1" dirty="0">
              <a:solidFill>
                <a:srgbClr val="2160AD"/>
              </a:solidFill>
              <a:latin typeface="Arial" charset="0"/>
            </a:endParaRPr>
          </a:p>
          <a:p>
            <a:pPr algn="ctr" eaLnBrk="1" hangingPunct="1">
              <a:spcBef>
                <a:spcPct val="0"/>
              </a:spcBef>
              <a:buFontTx/>
              <a:buNone/>
            </a:pPr>
            <a:r>
              <a:rPr lang="en-US" altLang="en-US" sz="1400" b="1" dirty="0">
                <a:solidFill>
                  <a:srgbClr val="2160AD"/>
                </a:solidFill>
                <a:latin typeface="Arial" charset="0"/>
              </a:rPr>
              <a:t>You have completed the </a:t>
            </a:r>
            <a:r>
              <a:rPr lang="en-CA" altLang="en-US" sz="1400" b="1" dirty="0">
                <a:solidFill>
                  <a:srgbClr val="0070C0"/>
                </a:solidFill>
                <a:latin typeface="Arial" charset="0"/>
              </a:rPr>
              <a:t>ETS – PNG Continuation: Roles</a:t>
            </a:r>
            <a:endParaRPr lang="en-CA" altLang="en-US" sz="1400" dirty="0">
              <a:latin typeface="Arial" charset="0"/>
            </a:endParaRPr>
          </a:p>
          <a:p>
            <a:pPr algn="ctr" eaLnBrk="1" hangingPunct="1">
              <a:spcBef>
                <a:spcPct val="0"/>
              </a:spcBef>
              <a:buFontTx/>
              <a:buNone/>
            </a:pPr>
            <a:r>
              <a:rPr lang="en-CA" altLang="en-US" sz="1400" b="1" dirty="0">
                <a:solidFill>
                  <a:srgbClr val="0070C0"/>
                </a:solidFill>
                <a:latin typeface="Arial" charset="0"/>
              </a:rPr>
              <a:t>Online Training Course</a:t>
            </a:r>
            <a:endParaRPr lang="en-US" altLang="en-US" sz="1400" dirty="0">
              <a:latin typeface="Arial" charset="0"/>
            </a:endParaRPr>
          </a:p>
          <a:p>
            <a:pPr eaLnBrk="1" hangingPunct="1">
              <a:lnSpc>
                <a:spcPts val="1800"/>
              </a:lnSpc>
              <a:spcBef>
                <a:spcPct val="0"/>
              </a:spcBef>
              <a:buFontTx/>
              <a:buNone/>
            </a:pPr>
            <a:endParaRPr lang="en-US" altLang="en-US" sz="1800" dirty="0"/>
          </a:p>
          <a:p>
            <a:pPr eaLnBrk="1" hangingPunct="1">
              <a:lnSpc>
                <a:spcPts val="2100"/>
              </a:lnSpc>
              <a:spcBef>
                <a:spcPts val="63"/>
              </a:spcBef>
              <a:buFontTx/>
              <a:buNone/>
            </a:pPr>
            <a:endParaRPr lang="en-US" altLang="en-US" sz="2100" dirty="0"/>
          </a:p>
          <a:p>
            <a:pPr algn="ctr" eaLnBrk="1" hangingPunct="1">
              <a:spcBef>
                <a:spcPct val="0"/>
              </a:spcBef>
              <a:buFontTx/>
              <a:buNone/>
            </a:pPr>
            <a:endParaRPr lang="en-US" altLang="en-US" sz="1400" dirty="0">
              <a:solidFill>
                <a:srgbClr val="0070C0"/>
              </a:solidFill>
              <a:latin typeface="Arial" charset="0"/>
            </a:endParaRPr>
          </a:p>
          <a:p>
            <a:pPr algn="ctr" eaLnBrk="1" hangingPunct="1">
              <a:spcBef>
                <a:spcPct val="0"/>
              </a:spcBef>
              <a:buFontTx/>
              <a:buNone/>
            </a:pPr>
            <a:endParaRPr lang="en-US" altLang="en-US" sz="1400" dirty="0">
              <a:latin typeface="Arial" charset="0"/>
            </a:endParaRPr>
          </a:p>
          <a:p>
            <a:pPr eaLnBrk="1" hangingPunct="1">
              <a:lnSpc>
                <a:spcPts val="1600"/>
              </a:lnSpc>
              <a:spcBef>
                <a:spcPts val="75"/>
              </a:spcBef>
              <a:buFontTx/>
              <a:buNone/>
            </a:pPr>
            <a:endParaRPr lang="en-US" altLang="en-US" sz="1600" dirty="0"/>
          </a:p>
        </p:txBody>
      </p:sp>
      <p:sp>
        <p:nvSpPr>
          <p:cNvPr id="14341" name="object 4"/>
          <p:cNvSpPr>
            <a:spLocks noChangeArrowheads="1"/>
          </p:cNvSpPr>
          <p:nvPr/>
        </p:nvSpPr>
        <p:spPr bwMode="auto">
          <a:xfrm>
            <a:off x="4610100" y="1143000"/>
            <a:ext cx="4152900" cy="4597400"/>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6" name="Text Box 3"/>
          <p:cNvSpPr txBox="1">
            <a:spLocks noGrp="1" noChangeArrowheads="1"/>
          </p:cNvSpPr>
          <p:nvPr>
            <p:ph idx="1"/>
          </p:nvPr>
        </p:nvSpPr>
        <p:spPr bwMode="auto">
          <a:xfrm>
            <a:off x="718127" y="3901775"/>
            <a:ext cx="4978940" cy="183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normAutofit/>
          </a:bodyPr>
          <a:lstStyle/>
          <a:p>
            <a:pPr marL="0" lvl="0" indent="0" defTabSz="914400" fontAlgn="base">
              <a:spcBef>
                <a:spcPct val="0"/>
              </a:spcBef>
              <a:spcAft>
                <a:spcPct val="0"/>
              </a:spcAft>
              <a:buNone/>
            </a:pPr>
            <a:r>
              <a:rPr lang="en-US" sz="1200" dirty="0">
                <a:solidFill>
                  <a:srgbClr val="002060"/>
                </a:solidFill>
                <a:latin typeface="Arial" pitchFamily="34" charset="0"/>
                <a:cs typeface="Arial" pitchFamily="34" charset="0"/>
              </a:rPr>
              <a:t>To access </a:t>
            </a:r>
            <a:r>
              <a:rPr lang="en-US" sz="1200" b="1" dirty="0">
                <a:solidFill>
                  <a:srgbClr val="002060"/>
                </a:solidFill>
                <a:latin typeface="Arial" pitchFamily="34" charset="0"/>
                <a:cs typeface="Arial" pitchFamily="34" charset="0"/>
              </a:rPr>
              <a:t>Courses, Guides </a:t>
            </a:r>
            <a:r>
              <a:rPr lang="en-US" sz="1200" dirty="0">
                <a:solidFill>
                  <a:srgbClr val="002060"/>
                </a:solidFill>
                <a:latin typeface="Arial" pitchFamily="34" charset="0"/>
                <a:cs typeface="Arial" pitchFamily="34" charset="0"/>
              </a:rPr>
              <a:t>and </a:t>
            </a:r>
            <a:r>
              <a:rPr lang="en-US" sz="1200" b="1" dirty="0">
                <a:solidFill>
                  <a:srgbClr val="002060"/>
                </a:solidFill>
                <a:latin typeface="Arial" pitchFamily="34" charset="0"/>
                <a:cs typeface="Arial" pitchFamily="34" charset="0"/>
              </a:rPr>
              <a:t>Forms</a:t>
            </a:r>
            <a:r>
              <a:rPr lang="en-US" sz="1200" dirty="0">
                <a:solidFill>
                  <a:srgbClr val="002060"/>
                </a:solidFill>
                <a:latin typeface="Arial" pitchFamily="34" charset="0"/>
                <a:cs typeface="Arial" pitchFamily="34" charset="0"/>
              </a:rPr>
              <a:t> for all your ETS Business please see </a:t>
            </a:r>
            <a:r>
              <a:rPr lang="en-CA" sz="1200" dirty="0">
                <a:solidFill>
                  <a:srgbClr val="002060"/>
                </a:solidFill>
                <a:latin typeface="Arial" panose="020B0604020202020204" pitchFamily="34" charset="0"/>
                <a:cs typeface="Arial" panose="020B0604020202020204" pitchFamily="34" charset="0"/>
                <a:hlinkClick r:id="rId3"/>
              </a:rPr>
              <a:t>ETS Support and Online Learning</a:t>
            </a:r>
            <a:r>
              <a:rPr lang="en-CA" sz="1200" dirty="0">
                <a:solidFill>
                  <a:srgbClr val="002060"/>
                </a:solidFill>
                <a:latin typeface="Arial" panose="020B0604020202020204" pitchFamily="34" charset="0"/>
                <a:cs typeface="Arial" panose="020B0604020202020204" pitchFamily="34" charset="0"/>
              </a:rPr>
              <a:t>. </a:t>
            </a:r>
            <a:endParaRPr kumimoji="0" lang="en-US" sz="1200" b="0" i="0" u="none" strike="noStrike" cap="none" normalizeH="0" baseline="0" dirty="0">
              <a:ln>
                <a:noFill/>
              </a:ln>
              <a:solidFill>
                <a:srgbClr val="002060"/>
              </a:solidFill>
              <a:effectLst/>
              <a:latin typeface="Arial" pitchFamily="34"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2060"/>
              </a:solidFill>
              <a:effectLst/>
              <a:latin typeface="Arial" pitchFamily="34"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Arial" pitchFamily="34" charset="0"/>
                <a:cs typeface="Arial" pitchFamily="34" charset="0"/>
              </a:rPr>
              <a:t>If you have any comments or questions on this training course, </a:t>
            </a:r>
          </a:p>
          <a:p>
            <a:pPr marL="0" marR="0" lvl="0" indent="0"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Arial" pitchFamily="34" charset="0"/>
                <a:cs typeface="Arial" pitchFamily="34" charset="0"/>
              </a:rPr>
              <a:t>please </a:t>
            </a:r>
            <a:r>
              <a:rPr lang="en-US" sz="1200" dirty="0">
                <a:solidFill>
                  <a:srgbClr val="002060"/>
                </a:solidFill>
                <a:latin typeface="Arial" pitchFamily="34" charset="0"/>
                <a:cs typeface="Arial" pitchFamily="34" charset="0"/>
              </a:rPr>
              <a:t>contact</a:t>
            </a:r>
            <a:r>
              <a:rPr kumimoji="0" lang="en-US" sz="1200" b="0" i="0" u="none" strike="noStrike" cap="none" normalizeH="0" baseline="0" dirty="0">
                <a:ln>
                  <a:noFill/>
                </a:ln>
                <a:solidFill>
                  <a:srgbClr val="002060"/>
                </a:solidFill>
                <a:effectLst/>
                <a:latin typeface="Arial" pitchFamily="34" charset="0"/>
                <a:cs typeface="Arial" pitchFamily="34" charset="0"/>
              </a:rPr>
              <a:t>:</a:t>
            </a:r>
          </a:p>
          <a:p>
            <a:pPr marL="0" marR="0" lvl="0" indent="0" defTabSz="914400" rtl="0" eaLnBrk="1" fontAlgn="base" latinLnBrk="0" hangingPunct="1">
              <a:lnSpc>
                <a:spcPct val="100000"/>
              </a:lnSpc>
              <a:spcBef>
                <a:spcPct val="0"/>
              </a:spcBef>
              <a:spcAft>
                <a:spcPct val="0"/>
              </a:spcAft>
              <a:buClrTx/>
              <a:buSzTx/>
              <a:buFontTx/>
              <a:buNone/>
              <a:tabLst/>
            </a:pPr>
            <a:endParaRPr lang="en-US" sz="1200" dirty="0">
              <a:solidFill>
                <a:srgbClr val="002060"/>
              </a:solidFill>
              <a:latin typeface="Arial" pitchFamily="34"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2060"/>
              </a:solidFill>
              <a:effectLst/>
              <a:latin typeface="Arial" pitchFamily="34" charset="0"/>
              <a:cs typeface="Arial" pitchFamily="34" charset="0"/>
            </a:endParaRPr>
          </a:p>
        </p:txBody>
      </p:sp>
      <p:sp>
        <p:nvSpPr>
          <p:cNvPr id="7" name="Text Box 4"/>
          <p:cNvSpPr txBox="1">
            <a:spLocks noChangeArrowheads="1"/>
          </p:cNvSpPr>
          <p:nvPr/>
        </p:nvSpPr>
        <p:spPr bwMode="auto">
          <a:xfrm>
            <a:off x="1125796" y="4953000"/>
            <a:ext cx="4069492" cy="6421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a:lnSpc>
                <a:spcPts val="1600"/>
              </a:lnSpc>
              <a:spcBef>
                <a:spcPts val="81"/>
              </a:spcBef>
            </a:pPr>
            <a:r>
              <a:rPr lang="en-US" sz="1200" dirty="0">
                <a:solidFill>
                  <a:srgbClr val="002060"/>
                </a:solidFill>
                <a:latin typeface="Arial" pitchFamily="34" charset="0"/>
                <a:cs typeface="Arial" pitchFamily="34" charset="0"/>
              </a:rPr>
              <a:t>Crown Agreement Management</a:t>
            </a:r>
          </a:p>
          <a:p>
            <a:pPr>
              <a:lnSpc>
                <a:spcPts val="1600"/>
              </a:lnSpc>
              <a:spcBef>
                <a:spcPts val="81"/>
              </a:spcBef>
            </a:pPr>
            <a:r>
              <a:rPr lang="en-US" sz="1200" dirty="0">
                <a:solidFill>
                  <a:srgbClr val="002060"/>
                </a:solidFill>
                <a:latin typeface="Arial" pitchFamily="34" charset="0"/>
                <a:cs typeface="Arial" pitchFamily="34" charset="0"/>
              </a:rPr>
              <a:t>Helpdesk:  (780) 644-2300</a:t>
            </a:r>
            <a:endParaRPr lang="en-CA" sz="1200" dirty="0">
              <a:solidFill>
                <a:srgbClr val="002060"/>
              </a:solidFill>
            </a:endParaRPr>
          </a:p>
          <a:p>
            <a:pPr>
              <a:lnSpc>
                <a:spcPts val="1600"/>
              </a:lnSpc>
              <a:spcBef>
                <a:spcPts val="81"/>
              </a:spcBef>
            </a:pPr>
            <a:r>
              <a:rPr lang="en-CA" altLang="en-US" sz="1200" dirty="0">
                <a:solidFill>
                  <a:srgbClr val="002060"/>
                </a:solidFill>
                <a:latin typeface="Arial" charset="0"/>
              </a:rPr>
              <a:t>Email inquires: </a:t>
            </a:r>
            <a:r>
              <a:rPr lang="en-CA" altLang="en-US" sz="1200" dirty="0">
                <a:solidFill>
                  <a:srgbClr val="002060"/>
                </a:solidFill>
                <a:latin typeface="Arial" charset="0"/>
                <a:hlinkClick r:id="rId4"/>
              </a:rPr>
              <a:t>PNGContinuations.Energy@gov.ab.ca</a:t>
            </a:r>
            <a:endParaRPr lang="en-CA" altLang="en-US" sz="1200" dirty="0">
              <a:solidFill>
                <a:srgbClr val="002060"/>
              </a:solidFill>
              <a:latin typeface="Arial" charset="0"/>
            </a:endParaRPr>
          </a:p>
          <a:p>
            <a:pPr>
              <a:lnSpc>
                <a:spcPts val="1600"/>
              </a:lnSpc>
              <a:spcBef>
                <a:spcPts val="81"/>
              </a:spcBef>
            </a:pPr>
            <a:endParaRPr lang="en-CA" altLang="en-US" sz="1200" dirty="0">
              <a:solidFill>
                <a:srgbClr val="002060"/>
              </a:solidFill>
              <a:latin typeface="Arial" charset="0"/>
            </a:endParaRPr>
          </a:p>
        </p:txBody>
      </p:sp>
    </p:spTree>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4"/>
          <p:cNvSpPr>
            <a:spLocks noGrp="1"/>
          </p:cNvSpPr>
          <p:nvPr>
            <p:ph type="title" idx="4294967295"/>
          </p:nvPr>
        </p:nvSpPr>
        <p:spPr>
          <a:xfrm>
            <a:off x="152400" y="914400"/>
            <a:ext cx="1219200" cy="457200"/>
          </a:xfrm>
        </p:spPr>
        <p:txBody>
          <a:bodyPr/>
          <a:lstStyle/>
          <a:p>
            <a:pPr algn="l" eaLnBrk="1" hangingPunct="1"/>
            <a:r>
              <a:rPr lang="en-CA" altLang="en-US" sz="1600" b="1">
                <a:latin typeface="Arial" charset="0"/>
                <a:cs typeface="Arial" charset="0"/>
              </a:rPr>
              <a:t>Revisions</a:t>
            </a:r>
          </a:p>
        </p:txBody>
      </p:sp>
      <p:graphicFrame>
        <p:nvGraphicFramePr>
          <p:cNvPr id="6" name="object 2"/>
          <p:cNvGraphicFramePr>
            <a:graphicFrameLocks noGrp="1"/>
          </p:cNvGraphicFramePr>
          <p:nvPr>
            <p:extLst>
              <p:ext uri="{D42A27DB-BD31-4B8C-83A1-F6EECF244321}">
                <p14:modId xmlns:p14="http://schemas.microsoft.com/office/powerpoint/2010/main" val="3425171241"/>
              </p:ext>
            </p:extLst>
          </p:nvPr>
        </p:nvGraphicFramePr>
        <p:xfrm>
          <a:off x="1295400" y="2701925"/>
          <a:ext cx="6400800" cy="2663190"/>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tblGrid>
              <a:tr h="371475">
                <a:tc>
                  <a:txBody>
                    <a:bodyPr/>
                    <a:lstStyle/>
                    <a:p>
                      <a:pPr marL="84455">
                        <a:lnSpc>
                          <a:spcPct val="100000"/>
                        </a:lnSpc>
                      </a:pPr>
                      <a:r>
                        <a:rPr sz="1800" b="1" spc="5" dirty="0">
                          <a:solidFill>
                            <a:srgbClr val="FFFFFF"/>
                          </a:solidFill>
                          <a:latin typeface="Calibri"/>
                          <a:cs typeface="Calibri"/>
                        </a:rPr>
                        <a:t>D</a:t>
                      </a:r>
                      <a:r>
                        <a:rPr sz="1800" b="1" spc="-15" dirty="0">
                          <a:solidFill>
                            <a:srgbClr val="FFFFFF"/>
                          </a:solidFill>
                          <a:latin typeface="Calibri"/>
                          <a:cs typeface="Calibri"/>
                        </a:rPr>
                        <a:t>a</a:t>
                      </a:r>
                      <a:r>
                        <a:rPr sz="1800" b="1" spc="-25" dirty="0">
                          <a:solidFill>
                            <a:srgbClr val="FFFFFF"/>
                          </a:solidFill>
                          <a:latin typeface="Calibri"/>
                          <a:cs typeface="Calibri"/>
                        </a:rPr>
                        <a:t>t</a:t>
                      </a:r>
                      <a:r>
                        <a:rPr sz="1800" b="1" dirty="0">
                          <a:solidFill>
                            <a:srgbClr val="FFFFFF"/>
                          </a:solidFill>
                          <a:latin typeface="Calibri"/>
                          <a:cs typeface="Calibri"/>
                        </a:rPr>
                        <a:t>e</a:t>
                      </a:r>
                      <a:endParaRPr sz="18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81BD"/>
                    </a:solidFill>
                  </a:tcPr>
                </a:tc>
                <a:tc>
                  <a:txBody>
                    <a:bodyPr/>
                    <a:lstStyle/>
                    <a:p>
                      <a:pPr marL="85090">
                        <a:lnSpc>
                          <a:spcPct val="100000"/>
                        </a:lnSpc>
                      </a:pPr>
                      <a:r>
                        <a:rPr sz="1800" b="1" spc="-30">
                          <a:solidFill>
                            <a:srgbClr val="FFFFFF"/>
                          </a:solidFill>
                          <a:latin typeface="Calibri"/>
                          <a:cs typeface="Calibri"/>
                        </a:rPr>
                        <a:t>R</a:t>
                      </a:r>
                      <a:r>
                        <a:rPr sz="1800" b="1" spc="-10">
                          <a:solidFill>
                            <a:srgbClr val="FFFFFF"/>
                          </a:solidFill>
                          <a:latin typeface="Calibri"/>
                          <a:cs typeface="Calibri"/>
                        </a:rPr>
                        <a:t>e</a:t>
                      </a:r>
                      <a:r>
                        <a:rPr sz="1800" b="1">
                          <a:solidFill>
                            <a:srgbClr val="FFFFFF"/>
                          </a:solidFill>
                          <a:latin typeface="Calibri"/>
                          <a:cs typeface="Calibri"/>
                        </a:rPr>
                        <a:t>visio</a:t>
                      </a:r>
                      <a:r>
                        <a:rPr sz="1800" b="1" spc="-10">
                          <a:solidFill>
                            <a:srgbClr val="FFFFFF"/>
                          </a:solidFill>
                          <a:latin typeface="Calibri"/>
                          <a:cs typeface="Calibri"/>
                        </a:rPr>
                        <a:t>n</a:t>
                      </a:r>
                      <a:r>
                        <a:rPr sz="1800" b="1">
                          <a:solidFill>
                            <a:srgbClr val="FFFFFF"/>
                          </a:solidFill>
                          <a:latin typeface="Calibri"/>
                          <a:cs typeface="Calibri"/>
                        </a:rPr>
                        <a:t>s</a:t>
                      </a:r>
                      <a:r>
                        <a:rPr sz="1800" b="1" spc="-10">
                          <a:solidFill>
                            <a:srgbClr val="FFFFFF"/>
                          </a:solidFill>
                          <a:latin typeface="Calibri"/>
                          <a:cs typeface="Calibri"/>
                        </a:rPr>
                        <a:t> </a:t>
                      </a:r>
                      <a:r>
                        <a:rPr sz="1800" b="1" spc="-65">
                          <a:solidFill>
                            <a:srgbClr val="FFFFFF"/>
                          </a:solidFill>
                          <a:latin typeface="Calibri"/>
                          <a:cs typeface="Calibri"/>
                        </a:rPr>
                        <a:t>T</a:t>
                      </a:r>
                      <a:r>
                        <a:rPr sz="1800" b="1" spc="-5">
                          <a:solidFill>
                            <a:srgbClr val="FFFFFF"/>
                          </a:solidFill>
                          <a:latin typeface="Calibri"/>
                          <a:cs typeface="Calibri"/>
                        </a:rPr>
                        <a:t>y</a:t>
                      </a:r>
                      <a:r>
                        <a:rPr sz="1800" b="1" spc="5">
                          <a:solidFill>
                            <a:srgbClr val="FFFFFF"/>
                          </a:solidFill>
                          <a:latin typeface="Calibri"/>
                          <a:cs typeface="Calibri"/>
                        </a:rPr>
                        <a:t>p</a:t>
                      </a:r>
                      <a:r>
                        <a:rPr sz="1800" b="1">
                          <a:solidFill>
                            <a:srgbClr val="FFFFFF"/>
                          </a:solidFill>
                          <a:latin typeface="Calibri"/>
                          <a:cs typeface="Calibri"/>
                        </a:rPr>
                        <a:t>e</a:t>
                      </a:r>
                      <a:endParaRPr sz="18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81BD"/>
                    </a:solidFill>
                  </a:tcPr>
                </a:tc>
                <a:tc>
                  <a:txBody>
                    <a:bodyPr/>
                    <a:lstStyle/>
                    <a:p>
                      <a:pPr marL="85090">
                        <a:lnSpc>
                          <a:spcPct val="100000"/>
                        </a:lnSpc>
                      </a:pPr>
                      <a:r>
                        <a:rPr sz="1800" b="1" spc="-35">
                          <a:solidFill>
                            <a:srgbClr val="FFFFFF"/>
                          </a:solidFill>
                          <a:latin typeface="Calibri"/>
                          <a:cs typeface="Calibri"/>
                        </a:rPr>
                        <a:t>P</a:t>
                      </a:r>
                      <a:r>
                        <a:rPr sz="1800" b="1" spc="-5">
                          <a:solidFill>
                            <a:srgbClr val="FFFFFF"/>
                          </a:solidFill>
                          <a:latin typeface="Calibri"/>
                          <a:cs typeface="Calibri"/>
                        </a:rPr>
                        <a:t>a</a:t>
                      </a:r>
                      <a:r>
                        <a:rPr sz="1800" b="1" spc="-30">
                          <a:solidFill>
                            <a:srgbClr val="FFFFFF"/>
                          </a:solidFill>
                          <a:latin typeface="Calibri"/>
                          <a:cs typeface="Calibri"/>
                        </a:rPr>
                        <a:t>g</a:t>
                      </a:r>
                      <a:r>
                        <a:rPr sz="1800" b="1">
                          <a:solidFill>
                            <a:srgbClr val="FFFFFF"/>
                          </a:solidFill>
                          <a:latin typeface="Calibri"/>
                          <a:cs typeface="Calibri"/>
                        </a:rPr>
                        <a:t>e</a:t>
                      </a:r>
                      <a:r>
                        <a:rPr sz="1800" b="1" spc="5">
                          <a:solidFill>
                            <a:srgbClr val="FFFFFF"/>
                          </a:solidFill>
                          <a:latin typeface="Calibri"/>
                          <a:cs typeface="Calibri"/>
                        </a:rPr>
                        <a:t> </a:t>
                      </a:r>
                      <a:r>
                        <a:rPr sz="1800" b="1">
                          <a:solidFill>
                            <a:srgbClr val="FFFFFF"/>
                          </a:solidFill>
                          <a:latin typeface="Calibri"/>
                          <a:cs typeface="Calibri"/>
                        </a:rPr>
                        <a:t>N</a:t>
                      </a:r>
                      <a:r>
                        <a:rPr sz="1800" b="1" spc="5">
                          <a:solidFill>
                            <a:srgbClr val="FFFFFF"/>
                          </a:solidFill>
                          <a:latin typeface="Calibri"/>
                          <a:cs typeface="Calibri"/>
                        </a:rPr>
                        <a:t>u</a:t>
                      </a:r>
                      <a:r>
                        <a:rPr sz="1800" b="1" spc="-5">
                          <a:solidFill>
                            <a:srgbClr val="FFFFFF"/>
                          </a:solidFill>
                          <a:latin typeface="Calibri"/>
                          <a:cs typeface="Calibri"/>
                        </a:rPr>
                        <a:t>m</a:t>
                      </a:r>
                      <a:r>
                        <a:rPr sz="1800" b="1" spc="5">
                          <a:solidFill>
                            <a:srgbClr val="FFFFFF"/>
                          </a:solidFill>
                          <a:latin typeface="Calibri"/>
                          <a:cs typeface="Calibri"/>
                        </a:rPr>
                        <a:t>be</a:t>
                      </a:r>
                      <a:r>
                        <a:rPr sz="1800" b="1">
                          <a:solidFill>
                            <a:srgbClr val="FFFFFF"/>
                          </a:solidFill>
                          <a:latin typeface="Calibri"/>
                          <a:cs typeface="Calibri"/>
                        </a:rPr>
                        <a:t>r</a:t>
                      </a:r>
                      <a:endParaRPr sz="1800" dirty="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81BD"/>
                    </a:solidFill>
                  </a:tcPr>
                </a:tc>
                <a:extLst>
                  <a:ext uri="{0D108BD9-81ED-4DB2-BD59-A6C34878D82A}">
                    <a16:rowId xmlns:a16="http://schemas.microsoft.com/office/drawing/2014/main" val="10000"/>
                  </a:ext>
                </a:extLst>
              </a:tr>
              <a:tr h="371475">
                <a:tc>
                  <a:txBody>
                    <a:bodyPr/>
                    <a:lstStyle/>
                    <a:p>
                      <a:pPr marL="85090">
                        <a:lnSpc>
                          <a:spcPct val="100000"/>
                        </a:lnSpc>
                      </a:pPr>
                      <a:r>
                        <a:rPr lang="en-US" sz="1800" baseline="0" dirty="0">
                          <a:latin typeface="Calibri"/>
                          <a:cs typeface="Calibri"/>
                        </a:rPr>
                        <a:t>November 25, 2014</a:t>
                      </a:r>
                      <a:endParaRPr sz="1800" dirty="0">
                        <a:latin typeface="Calibri"/>
                        <a:cs typeface="Calibri"/>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tc>
                  <a:txBody>
                    <a:bodyPr/>
                    <a:lstStyle/>
                    <a:p>
                      <a:pPr marL="84455">
                        <a:lnSpc>
                          <a:spcPct val="100000"/>
                        </a:lnSpc>
                      </a:pPr>
                      <a:r>
                        <a:rPr sz="1800" dirty="0">
                          <a:latin typeface="Calibri"/>
                          <a:cs typeface="Calibri"/>
                        </a:rPr>
                        <a:t>In</a:t>
                      </a:r>
                      <a:r>
                        <a:rPr sz="1800" spc="-5" dirty="0">
                          <a:latin typeface="Calibri"/>
                          <a:cs typeface="Calibri"/>
                        </a:rPr>
                        <a:t>iti</a:t>
                      </a:r>
                      <a:r>
                        <a:rPr sz="1800" dirty="0">
                          <a:latin typeface="Calibri"/>
                          <a:cs typeface="Calibri"/>
                        </a:rPr>
                        <a:t>al</a:t>
                      </a:r>
                      <a:r>
                        <a:rPr sz="1800" spc="5" dirty="0">
                          <a:latin typeface="Calibri"/>
                          <a:cs typeface="Calibri"/>
                        </a:rPr>
                        <a:t> </a:t>
                      </a:r>
                      <a:r>
                        <a:rPr sz="1800" dirty="0">
                          <a:latin typeface="Calibri"/>
                          <a:cs typeface="Calibri"/>
                        </a:rPr>
                        <a:t>C</a:t>
                      </a:r>
                      <a:r>
                        <a:rPr sz="1800" spc="-30" dirty="0">
                          <a:latin typeface="Calibri"/>
                          <a:cs typeface="Calibri"/>
                        </a:rPr>
                        <a:t>r</a:t>
                      </a:r>
                      <a:r>
                        <a:rPr sz="1800" dirty="0">
                          <a:latin typeface="Calibri"/>
                          <a:cs typeface="Calibri"/>
                        </a:rPr>
                        <a:t>e</a:t>
                      </a:r>
                      <a:r>
                        <a:rPr sz="1800" spc="-15" dirty="0">
                          <a:latin typeface="Calibri"/>
                          <a:cs typeface="Calibri"/>
                        </a:rPr>
                        <a:t>a</a:t>
                      </a:r>
                      <a:r>
                        <a:rPr sz="1800" spc="-5" dirty="0">
                          <a:latin typeface="Calibri"/>
                          <a:cs typeface="Calibri"/>
                        </a:rPr>
                        <a:t>tio</a:t>
                      </a:r>
                      <a:r>
                        <a:rPr sz="1800" dirty="0">
                          <a:latin typeface="Calibri"/>
                          <a:cs typeface="Calibri"/>
                        </a:rPr>
                        <a:t>n</a:t>
                      </a: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tc>
                  <a:txBody>
                    <a:bodyPr/>
                    <a:lstStyle/>
                    <a:p>
                      <a:pPr marL="84455">
                        <a:lnSpc>
                          <a:spcPct val="100000"/>
                        </a:lnSpc>
                      </a:pPr>
                      <a:r>
                        <a:rPr sz="1800" dirty="0">
                          <a:latin typeface="Calibri"/>
                          <a:cs typeface="Calibri"/>
                        </a:rPr>
                        <a:t>A</a:t>
                      </a:r>
                      <a:r>
                        <a:rPr sz="1800" spc="-5" dirty="0">
                          <a:latin typeface="Calibri"/>
                          <a:cs typeface="Calibri"/>
                        </a:rPr>
                        <a:t>l</a:t>
                      </a:r>
                      <a:r>
                        <a:rPr sz="1800" dirty="0">
                          <a:latin typeface="Calibri"/>
                          <a:cs typeface="Calibri"/>
                        </a:rPr>
                        <a:t>l</a:t>
                      </a:r>
                      <a:endParaRPr lang="en-US" sz="1800" dirty="0">
                        <a:latin typeface="Calibri"/>
                        <a:cs typeface="Calibri"/>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001"/>
                  </a:ext>
                </a:extLst>
              </a:tr>
              <a:tr h="371475">
                <a:tc>
                  <a:txBody>
                    <a:bodyPr/>
                    <a:lstStyle/>
                    <a:p>
                      <a:pPr marL="85090">
                        <a:lnSpc>
                          <a:spcPct val="100000"/>
                        </a:lnSpc>
                      </a:pPr>
                      <a:r>
                        <a:rPr lang="en-US" sz="1800" dirty="0">
                          <a:latin typeface="Calibri"/>
                          <a:cs typeface="Calibri"/>
                        </a:rPr>
                        <a:t>March 10, 2017</a:t>
                      </a:r>
                      <a:endParaRPr sz="1800" dirty="0">
                        <a:latin typeface="Calibri"/>
                        <a:cs typeface="Calibri"/>
                      </a:endParaRPr>
                    </a:p>
                  </a:txBody>
                  <a:tcPr marL="0" marR="0" marT="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tc>
                  <a:txBody>
                    <a:bodyPr/>
                    <a:lstStyle/>
                    <a:p>
                      <a:pPr marL="84455">
                        <a:lnSpc>
                          <a:spcPct val="100000"/>
                        </a:lnSpc>
                      </a:pPr>
                      <a:r>
                        <a:rPr lang="en-US" sz="1800" dirty="0">
                          <a:latin typeface="Calibri"/>
                          <a:cs typeface="Calibri"/>
                        </a:rPr>
                        <a:t>Add PNG</a:t>
                      </a:r>
                      <a:r>
                        <a:rPr lang="en-US" sz="1800" baseline="0" dirty="0">
                          <a:latin typeface="Calibri"/>
                          <a:cs typeface="Calibri"/>
                        </a:rPr>
                        <a:t> Continuation Documents, Third P</a:t>
                      </a:r>
                      <a:r>
                        <a:rPr lang="en-US" sz="1800" dirty="0">
                          <a:latin typeface="Calibri"/>
                          <a:cs typeface="Calibri"/>
                        </a:rPr>
                        <a:t>arty Requests, Non</a:t>
                      </a:r>
                      <a:r>
                        <a:rPr lang="en-US" sz="1800" baseline="0" dirty="0">
                          <a:latin typeface="Calibri"/>
                          <a:cs typeface="Calibri"/>
                        </a:rPr>
                        <a:t> Productivity Notices and Expiry Reinstatements</a:t>
                      </a:r>
                      <a:endParaRPr sz="1800" dirty="0">
                        <a:latin typeface="Calibri"/>
                        <a:cs typeface="Calibri"/>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tc>
                  <a:txBody>
                    <a:bodyPr/>
                    <a:lstStyle/>
                    <a:p>
                      <a:pPr marL="84455">
                        <a:lnSpc>
                          <a:spcPct val="100000"/>
                        </a:lnSpc>
                      </a:pPr>
                      <a:r>
                        <a:rPr lang="en-US" sz="1800" dirty="0">
                          <a:latin typeface="Calibri"/>
                          <a:cs typeface="Calibri"/>
                        </a:rPr>
                        <a:t>1;</a:t>
                      </a:r>
                      <a:r>
                        <a:rPr lang="en-US" sz="1800" baseline="0" dirty="0">
                          <a:latin typeface="Calibri"/>
                          <a:cs typeface="Calibri"/>
                        </a:rPr>
                        <a:t> 8-11</a:t>
                      </a:r>
                      <a:endParaRPr lang="en-US" sz="1800" dirty="0">
                        <a:latin typeface="Calibri"/>
                        <a:cs typeface="Calibri"/>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002"/>
                  </a:ext>
                </a:extLst>
              </a:tr>
              <a:tr h="371475">
                <a:tc>
                  <a:txBody>
                    <a:bodyPr/>
                    <a:lstStyle/>
                    <a:p>
                      <a:pPr marL="85090">
                        <a:lnSpc>
                          <a:spcPct val="100000"/>
                        </a:lnSpc>
                      </a:pPr>
                      <a:r>
                        <a:rPr lang="en-CA" sz="1800" dirty="0">
                          <a:latin typeface="Calibri"/>
                          <a:cs typeface="Calibri"/>
                        </a:rPr>
                        <a:t>June 2020</a:t>
                      </a:r>
                      <a:endParaRPr sz="1800" dirty="0">
                        <a:latin typeface="Calibri"/>
                        <a:cs typeface="Calibri"/>
                      </a:endParaRPr>
                    </a:p>
                  </a:txBody>
                  <a:tcPr marL="0" marR="0" marT="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tc>
                  <a:txBody>
                    <a:bodyPr/>
                    <a:lstStyle/>
                    <a:p>
                      <a:pPr marL="84455">
                        <a:lnSpc>
                          <a:spcPct val="100000"/>
                        </a:lnSpc>
                      </a:pPr>
                      <a:r>
                        <a:rPr lang="en-CA" sz="1800" dirty="0">
                          <a:latin typeface="Calibri"/>
                          <a:cs typeface="Calibri"/>
                        </a:rPr>
                        <a:t>Updated Banner and</a:t>
                      </a:r>
                      <a:r>
                        <a:rPr lang="en-CA" sz="1800" baseline="0" dirty="0">
                          <a:latin typeface="Calibri"/>
                          <a:cs typeface="Calibri"/>
                        </a:rPr>
                        <a:t> added Resource page</a:t>
                      </a:r>
                      <a:endParaRPr sz="1800" dirty="0">
                        <a:latin typeface="Calibri"/>
                        <a:cs typeface="Calibri"/>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tc>
                  <a:txBody>
                    <a:bodyPr/>
                    <a:lstStyle/>
                    <a:p>
                      <a:pPr marL="84455">
                        <a:lnSpc>
                          <a:spcPct val="100000"/>
                        </a:lnSpc>
                      </a:pPr>
                      <a:r>
                        <a:rPr lang="en-US" sz="1800" dirty="0">
                          <a:latin typeface="Calibri"/>
                          <a:cs typeface="Calibri"/>
                        </a:rPr>
                        <a:t>All</a:t>
                      </a: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4326765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72049389"/>
              </p:ext>
            </p:extLst>
          </p:nvPr>
        </p:nvGraphicFramePr>
        <p:xfrm>
          <a:off x="1295400" y="5337406"/>
          <a:ext cx="6400800" cy="371475"/>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237135589"/>
                    </a:ext>
                  </a:extLst>
                </a:gridCol>
                <a:gridCol w="2743200">
                  <a:extLst>
                    <a:ext uri="{9D8B030D-6E8A-4147-A177-3AD203B41FA5}">
                      <a16:colId xmlns:a16="http://schemas.microsoft.com/office/drawing/2014/main" val="3320772176"/>
                    </a:ext>
                  </a:extLst>
                </a:gridCol>
                <a:gridCol w="1524000">
                  <a:extLst>
                    <a:ext uri="{9D8B030D-6E8A-4147-A177-3AD203B41FA5}">
                      <a16:colId xmlns:a16="http://schemas.microsoft.com/office/drawing/2014/main" val="1940954779"/>
                    </a:ext>
                  </a:extLst>
                </a:gridCol>
              </a:tblGrid>
              <a:tr h="371475">
                <a:tc>
                  <a:txBody>
                    <a:bodyPr/>
                    <a:lstStyle/>
                    <a:p>
                      <a:pPr marL="85090">
                        <a:lnSpc>
                          <a:spcPct val="100000"/>
                        </a:lnSpc>
                      </a:pPr>
                      <a:r>
                        <a:rPr lang="en-CA" sz="1800" dirty="0">
                          <a:latin typeface="Calibri"/>
                          <a:cs typeface="Calibri"/>
                        </a:rPr>
                        <a:t>September 2020</a:t>
                      </a:r>
                      <a:endParaRPr sz="1800" dirty="0">
                        <a:latin typeface="Calibri"/>
                        <a:cs typeface="Calibri"/>
                      </a:endParaRPr>
                    </a:p>
                  </a:txBody>
                  <a:tcPr marL="0" marR="0" marT="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tc>
                  <a:txBody>
                    <a:bodyPr/>
                    <a:lstStyle/>
                    <a:p>
                      <a:pPr marL="84455">
                        <a:lnSpc>
                          <a:spcPct val="100000"/>
                        </a:lnSpc>
                      </a:pPr>
                      <a:r>
                        <a:rPr lang="en-CA" sz="1800" dirty="0">
                          <a:latin typeface="Calibri"/>
                          <a:cs typeface="Calibri"/>
                        </a:rPr>
                        <a:t>Various</a:t>
                      </a:r>
                      <a:endParaRPr sz="1800" dirty="0">
                        <a:latin typeface="Calibri"/>
                        <a:cs typeface="Calibri"/>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tc>
                  <a:txBody>
                    <a:bodyPr/>
                    <a:lstStyle/>
                    <a:p>
                      <a:pPr marL="84455">
                        <a:lnSpc>
                          <a:spcPct val="100000"/>
                        </a:lnSpc>
                      </a:pPr>
                      <a:r>
                        <a:rPr lang="en-US" sz="1800" dirty="0">
                          <a:latin typeface="Calibri"/>
                          <a:cs typeface="Calibri"/>
                        </a:rPr>
                        <a:t>All</a:t>
                      </a: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42297126"/>
                  </a:ext>
                </a:extLst>
              </a:tr>
            </a:tbl>
          </a:graphicData>
        </a:graphic>
      </p:graphicFrame>
    </p:spTree>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7"/>
          <p:cNvSpPr>
            <a:spLocks noGrp="1"/>
          </p:cNvSpPr>
          <p:nvPr>
            <p:ph type="title" idx="4294967295"/>
          </p:nvPr>
        </p:nvSpPr>
        <p:spPr>
          <a:xfrm>
            <a:off x="142875" y="914400"/>
            <a:ext cx="1600200" cy="457200"/>
          </a:xfrm>
        </p:spPr>
        <p:txBody>
          <a:bodyPr/>
          <a:lstStyle/>
          <a:p>
            <a:pPr algn="l" eaLnBrk="1" hangingPunct="1"/>
            <a:r>
              <a:rPr lang="en-CA" altLang="en-US" sz="1600" b="1">
                <a:latin typeface="Arial" charset="0"/>
                <a:cs typeface="Arial" charset="0"/>
              </a:rPr>
              <a:t>Introduction</a:t>
            </a:r>
          </a:p>
        </p:txBody>
      </p:sp>
      <p:pic>
        <p:nvPicPr>
          <p:cNvPr id="4099" name="Picture 3" descr="C:\Users\chinnek\AppData\Local\Microsoft\Windows\Temporary Internet Files\Content.IE5\AZB6PWEZ\MC90035710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916113"/>
            <a:ext cx="2549525" cy="252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Title 4"/>
          <p:cNvSpPr txBox="1">
            <a:spLocks/>
          </p:cNvSpPr>
          <p:nvPr/>
        </p:nvSpPr>
        <p:spPr bwMode="auto">
          <a:xfrm>
            <a:off x="152400" y="9144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CA" altLang="en-US" sz="1600" b="1">
              <a:latin typeface="Arial" charset="0"/>
            </a:endParaRPr>
          </a:p>
        </p:txBody>
      </p:sp>
      <p:sp>
        <p:nvSpPr>
          <p:cNvPr id="4101" name="Rectangle 1">
            <a:hlinkClick r:id="rId3"/>
          </p:cNvPr>
          <p:cNvSpPr>
            <a:spLocks/>
          </p:cNvSpPr>
          <p:nvPr/>
        </p:nvSpPr>
        <p:spPr bwMode="auto">
          <a:xfrm>
            <a:off x="4343400" y="2705101"/>
            <a:ext cx="3790950" cy="173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 typeface="Arial" charset="0"/>
              <a:buNone/>
            </a:pPr>
            <a:r>
              <a:rPr lang="en-US" altLang="en-US" sz="1200" dirty="0">
                <a:solidFill>
                  <a:srgbClr val="000000"/>
                </a:solidFill>
                <a:latin typeface="Arial" charset="0"/>
              </a:rPr>
              <a:t>In this module, you will learn about the different roles for PNG Continuation.</a:t>
            </a:r>
          </a:p>
          <a:p>
            <a:pPr eaLnBrk="1" hangingPunct="1">
              <a:spcBef>
                <a:spcPct val="0"/>
              </a:spcBef>
              <a:buFont typeface="Arial" charset="0"/>
              <a:buNone/>
            </a:pPr>
            <a:endParaRPr lang="en-US" altLang="en-US" sz="1200" dirty="0">
              <a:solidFill>
                <a:srgbClr val="000000"/>
              </a:solidFill>
              <a:latin typeface="Arial" charset="0"/>
            </a:endParaRPr>
          </a:p>
          <a:p>
            <a:pPr eaLnBrk="1" hangingPunct="1">
              <a:spcBef>
                <a:spcPct val="0"/>
              </a:spcBef>
              <a:buFont typeface="Arial" charset="0"/>
              <a:buNone/>
            </a:pPr>
            <a:endParaRPr lang="en-US" altLang="en-US" sz="1200" b="1" dirty="0">
              <a:solidFill>
                <a:srgbClr val="000000"/>
              </a:solidFill>
              <a:latin typeface="Arial" charset="0"/>
            </a:endParaRPr>
          </a:p>
          <a:p>
            <a:pPr>
              <a:buFont typeface="Arial" charset="0"/>
              <a:buNone/>
            </a:pPr>
            <a:r>
              <a:rPr lang="en-CA" altLang="en-US" sz="1200" u="sng" dirty="0">
                <a:latin typeface="Arial" charset="0"/>
              </a:rPr>
              <a:t>Prerequisite Learning Modules</a:t>
            </a:r>
          </a:p>
          <a:p>
            <a:pPr>
              <a:buNone/>
            </a:pPr>
            <a:br>
              <a:rPr lang="en-CA" altLang="en-US" sz="1200" dirty="0">
                <a:latin typeface="Arial" charset="0"/>
              </a:rPr>
            </a:br>
            <a:r>
              <a:rPr lang="en-CA" altLang="en-US" sz="1200" dirty="0">
                <a:latin typeface="Arial" charset="0"/>
              </a:rPr>
              <a:t>Before proceeding we recommend that you view the </a:t>
            </a:r>
            <a:r>
              <a:rPr lang="en-CA" altLang="en-US" sz="1200" b="1" dirty="0">
                <a:latin typeface="Arial" charset="0"/>
              </a:rPr>
              <a:t>ETS Account Setup and Preferences </a:t>
            </a:r>
            <a:r>
              <a:rPr lang="en-CA" altLang="en-US" sz="1200" dirty="0">
                <a:latin typeface="Arial" charset="0"/>
              </a:rPr>
              <a:t>module located in the Online Learning portal.</a:t>
            </a:r>
            <a:endParaRPr lang="en-US" altLang="en-US" sz="1200" dirty="0">
              <a:latin typeface="Arial" charset="0"/>
            </a:endParaRPr>
          </a:p>
        </p:txBody>
      </p:sp>
    </p:spTree>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600200"/>
            <a:ext cx="2009775" cy="4257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123" name="Title 6"/>
          <p:cNvSpPr>
            <a:spLocks noGrp="1"/>
          </p:cNvSpPr>
          <p:nvPr>
            <p:ph type="title" idx="4294967295"/>
          </p:nvPr>
        </p:nvSpPr>
        <p:spPr>
          <a:xfrm>
            <a:off x="142875" y="876300"/>
            <a:ext cx="6400800" cy="533400"/>
          </a:xfrm>
        </p:spPr>
        <p:txBody>
          <a:bodyPr/>
          <a:lstStyle/>
          <a:p>
            <a:pPr algn="l" eaLnBrk="1" hangingPunct="1"/>
            <a:r>
              <a:rPr lang="en-CA" altLang="en-US" sz="1600" b="1">
                <a:latin typeface="Arial" charset="0"/>
                <a:cs typeface="Arial" charset="0"/>
              </a:rPr>
              <a:t>Site Administrator – Assign Roles</a:t>
            </a:r>
          </a:p>
        </p:txBody>
      </p:sp>
      <p:sp>
        <p:nvSpPr>
          <p:cNvPr id="5124" name="Rectangle 4"/>
          <p:cNvSpPr>
            <a:spLocks noChangeArrowheads="1"/>
          </p:cNvSpPr>
          <p:nvPr/>
        </p:nvSpPr>
        <p:spPr bwMode="auto">
          <a:xfrm>
            <a:off x="3725863" y="3156327"/>
            <a:ext cx="39624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rgbClr val="000000"/>
                </a:solidFill>
                <a:latin typeface="Arial" charset="0"/>
              </a:rPr>
              <a:t>The Site Administrator is responsible for assigning roles to their users for the various Form Types.</a:t>
            </a:r>
          </a:p>
          <a:p>
            <a:pPr eaLnBrk="1" hangingPunct="1">
              <a:spcBef>
                <a:spcPct val="0"/>
              </a:spcBef>
              <a:buFontTx/>
              <a:buNone/>
            </a:pPr>
            <a:endParaRPr lang="en-US" altLang="en-US" sz="1200" dirty="0">
              <a:solidFill>
                <a:srgbClr val="000000"/>
              </a:solidFill>
              <a:latin typeface="Arial" charset="0"/>
            </a:endParaRPr>
          </a:p>
          <a:p>
            <a:pPr eaLnBrk="1" hangingPunct="1">
              <a:spcBef>
                <a:spcPct val="0"/>
              </a:spcBef>
              <a:buFontTx/>
              <a:buNone/>
            </a:pPr>
            <a:r>
              <a:rPr lang="en-US" altLang="en-US" sz="1200" dirty="0">
                <a:solidFill>
                  <a:srgbClr val="000000"/>
                </a:solidFill>
                <a:latin typeface="Arial" charset="0"/>
              </a:rPr>
              <a:t>This is completed in the </a:t>
            </a:r>
            <a:r>
              <a:rPr lang="en-US" altLang="en-US" sz="1200" b="1" dirty="0">
                <a:solidFill>
                  <a:srgbClr val="000000"/>
                </a:solidFill>
                <a:latin typeface="Arial" charset="0"/>
              </a:rPr>
              <a:t>Assign Roles</a:t>
            </a:r>
            <a:r>
              <a:rPr lang="en-US" altLang="en-US" sz="1200" dirty="0">
                <a:solidFill>
                  <a:srgbClr val="000000"/>
                </a:solidFill>
                <a:latin typeface="Arial" charset="0"/>
              </a:rPr>
              <a:t> screen under the </a:t>
            </a:r>
            <a:r>
              <a:rPr lang="en-US" altLang="en-US" sz="1200" b="1" dirty="0">
                <a:solidFill>
                  <a:srgbClr val="000000"/>
                </a:solidFill>
                <a:latin typeface="Arial" charset="0"/>
              </a:rPr>
              <a:t>Client Accounts </a:t>
            </a:r>
            <a:r>
              <a:rPr lang="en-US" altLang="en-US" sz="1200" dirty="0">
                <a:solidFill>
                  <a:srgbClr val="000000"/>
                </a:solidFill>
                <a:latin typeface="Arial" charset="0"/>
              </a:rPr>
              <a:t>section in ETS.</a:t>
            </a:r>
          </a:p>
          <a:p>
            <a:pPr eaLnBrk="1" hangingPunct="1">
              <a:spcBef>
                <a:spcPct val="0"/>
              </a:spcBef>
              <a:buFontTx/>
              <a:buNone/>
            </a:pPr>
            <a:endParaRPr lang="en-US" altLang="en-US" sz="1200" dirty="0">
              <a:solidFill>
                <a:srgbClr val="000000"/>
              </a:solidFill>
              <a:latin typeface="Arial" charset="0"/>
            </a:endParaRPr>
          </a:p>
          <a:p>
            <a:pPr eaLnBrk="1" hangingPunct="1">
              <a:spcBef>
                <a:spcPct val="0"/>
              </a:spcBef>
              <a:buFontTx/>
              <a:buNone/>
            </a:pPr>
            <a:r>
              <a:rPr lang="en-US" altLang="en-US" sz="1200" dirty="0">
                <a:solidFill>
                  <a:srgbClr val="000000"/>
                </a:solidFill>
                <a:latin typeface="Arial" charset="0"/>
              </a:rPr>
              <a:t>The selection of roles will vary based on the Form Type.</a:t>
            </a:r>
          </a:p>
        </p:txBody>
      </p:sp>
      <p:sp>
        <p:nvSpPr>
          <p:cNvPr id="5125" name="Rectangle 4"/>
          <p:cNvSpPr>
            <a:spLocks/>
          </p:cNvSpPr>
          <p:nvPr/>
        </p:nvSpPr>
        <p:spPr bwMode="auto">
          <a:xfrm>
            <a:off x="6572250" y="952500"/>
            <a:ext cx="523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CA" altLang="en-US" sz="1400" b="1" i="1"/>
              <a:t> </a:t>
            </a:r>
          </a:p>
        </p:txBody>
      </p:sp>
      <p:graphicFrame>
        <p:nvGraphicFramePr>
          <p:cNvPr id="5126" name="Object 1"/>
          <p:cNvGraphicFramePr>
            <a:graphicFrameLocks noChangeAspect="1"/>
          </p:cNvGraphicFramePr>
          <p:nvPr/>
        </p:nvGraphicFramePr>
        <p:xfrm>
          <a:off x="4868863" y="1600200"/>
          <a:ext cx="1676400" cy="1495425"/>
        </p:xfrm>
        <a:graphic>
          <a:graphicData uri="http://schemas.openxmlformats.org/presentationml/2006/ole">
            <mc:AlternateContent xmlns:mc="http://schemas.openxmlformats.org/markup-compatibility/2006">
              <mc:Choice xmlns:v="urn:schemas-microsoft-com:vml" Requires="v">
                <p:oleObj name="Visio" r:id="rId4" imgW="1310640" imgH="1168541" progId="Visio.Drawing.11">
                  <p:embed/>
                </p:oleObj>
              </mc:Choice>
              <mc:Fallback>
                <p:oleObj name="Visio" r:id="rId4" imgW="1310640" imgH="1168541"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8863" y="1600200"/>
                        <a:ext cx="1676400"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 name="Picture 1"/>
          <p:cNvPicPr>
            <a:picLocks noChangeAspect="1"/>
          </p:cNvPicPr>
          <p:nvPr/>
        </p:nvPicPr>
        <p:blipFill>
          <a:blip r:embed="rId6"/>
          <a:stretch>
            <a:fillRect/>
          </a:stretch>
        </p:blipFill>
        <p:spPr>
          <a:xfrm>
            <a:off x="1524000" y="5181600"/>
            <a:ext cx="1052439" cy="1009306"/>
          </a:xfrm>
          <a:prstGeom prst="rect">
            <a:avLst/>
          </a:prstGeom>
        </p:spPr>
      </p:pic>
    </p:spTree>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Table 29"/>
          <p:cNvGraphicFramePr>
            <a:graphicFrameLocks noGrp="1"/>
          </p:cNvGraphicFramePr>
          <p:nvPr/>
        </p:nvGraphicFramePr>
        <p:xfrm>
          <a:off x="1257300" y="2590800"/>
          <a:ext cx="6667500" cy="3505200"/>
        </p:xfrm>
        <a:graphic>
          <a:graphicData uri="http://schemas.openxmlformats.org/drawingml/2006/table">
            <a:tbl>
              <a:tblPr firstRow="1" bandRow="1">
                <a:tableStyleId>{3B4B98B0-60AC-42C2-AFA5-B58CD77FA1E5}</a:tableStyleId>
              </a:tblPr>
              <a:tblGrid>
                <a:gridCol w="1143001">
                  <a:extLst>
                    <a:ext uri="{9D8B030D-6E8A-4147-A177-3AD203B41FA5}">
                      <a16:colId xmlns:a16="http://schemas.microsoft.com/office/drawing/2014/main" val="20000"/>
                    </a:ext>
                  </a:extLst>
                </a:gridCol>
                <a:gridCol w="5524499">
                  <a:extLst>
                    <a:ext uri="{9D8B030D-6E8A-4147-A177-3AD203B41FA5}">
                      <a16:colId xmlns:a16="http://schemas.microsoft.com/office/drawing/2014/main" val="20001"/>
                    </a:ext>
                  </a:extLst>
                </a:gridCol>
              </a:tblGrid>
              <a:tr h="1084943">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latin typeface="Arial" panose="020B0604020202020204" pitchFamily="34" charset="0"/>
                          <a:cs typeface="Arial" panose="020B0604020202020204" pitchFamily="34" charset="0"/>
                        </a:rPr>
                        <a:t>can submit and view authorization requests.</a:t>
                      </a:r>
                    </a:p>
                  </a:txBody>
                  <a:tcPr marL="45720" marR="45720" anchor="ctr"/>
                </a:tc>
                <a:extLst>
                  <a:ext uri="{0D108BD9-81ED-4DB2-BD59-A6C34878D82A}">
                    <a16:rowId xmlns:a16="http://schemas.microsoft.com/office/drawing/2014/main" val="10000"/>
                  </a:ext>
                </a:extLst>
              </a:tr>
              <a:tr h="1084943">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latin typeface="Arial" panose="020B0604020202020204" pitchFamily="34" charset="0"/>
                          <a:cs typeface="Arial" panose="020B0604020202020204" pitchFamily="34" charset="0"/>
                        </a:rPr>
                        <a:t>can concur authorization requests.</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1"/>
                  </a:ext>
                </a:extLst>
              </a:tr>
              <a:tr h="1335314">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latin typeface="Arial" panose="020B0604020202020204" pitchFamily="34" charset="0"/>
                          <a:cs typeface="Arial" panose="020B0604020202020204" pitchFamily="34" charset="0"/>
                        </a:rPr>
                        <a:t>can view authorization requests.</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2"/>
                  </a:ext>
                </a:extLst>
              </a:tr>
            </a:tbl>
          </a:graphicData>
        </a:graphic>
      </p:graphicFrame>
      <p:sp>
        <p:nvSpPr>
          <p:cNvPr id="6156" name="Title 6"/>
          <p:cNvSpPr>
            <a:spLocks noGrp="1"/>
          </p:cNvSpPr>
          <p:nvPr>
            <p:ph type="title" idx="4294967295"/>
          </p:nvPr>
        </p:nvSpPr>
        <p:spPr>
          <a:xfrm>
            <a:off x="142875" y="876300"/>
            <a:ext cx="6162675" cy="533400"/>
          </a:xfrm>
        </p:spPr>
        <p:txBody>
          <a:bodyPr/>
          <a:lstStyle/>
          <a:p>
            <a:pPr algn="l" eaLnBrk="1" hangingPunct="1"/>
            <a:r>
              <a:rPr lang="en-CA" altLang="en-US" sz="1600" b="1">
                <a:latin typeface="Arial" charset="0"/>
                <a:cs typeface="Arial" charset="0"/>
              </a:rPr>
              <a:t>Authorization</a:t>
            </a:r>
          </a:p>
        </p:txBody>
      </p:sp>
      <p:sp>
        <p:nvSpPr>
          <p:cNvPr id="6157" name="Rectangle 4"/>
          <p:cNvSpPr>
            <a:spLocks/>
          </p:cNvSpPr>
          <p:nvPr/>
        </p:nvSpPr>
        <p:spPr bwMode="auto">
          <a:xfrm>
            <a:off x="6572250" y="952500"/>
            <a:ext cx="523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CA" altLang="en-US" sz="1400" b="1" i="1"/>
              <a:t> </a:t>
            </a:r>
          </a:p>
        </p:txBody>
      </p:sp>
      <p:sp>
        <p:nvSpPr>
          <p:cNvPr id="6158" name="Title 6"/>
          <p:cNvSpPr txBox="1">
            <a:spLocks/>
          </p:cNvSpPr>
          <p:nvPr/>
        </p:nvSpPr>
        <p:spPr bwMode="auto">
          <a:xfrm>
            <a:off x="142875" y="876300"/>
            <a:ext cx="6400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CA" altLang="en-US" sz="1600" b="1">
              <a:latin typeface="Arial" charset="0"/>
            </a:endParaRPr>
          </a:p>
        </p:txBody>
      </p:sp>
      <p:sp>
        <p:nvSpPr>
          <p:cNvPr id="6159" name="Rectangle 1"/>
          <p:cNvSpPr>
            <a:spLocks/>
          </p:cNvSpPr>
          <p:nvPr/>
        </p:nvSpPr>
        <p:spPr bwMode="auto">
          <a:xfrm>
            <a:off x="393700" y="1409700"/>
            <a:ext cx="80645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 typeface="Arial" charset="0"/>
              <a:buNone/>
            </a:pPr>
            <a:r>
              <a:rPr lang="en-US" altLang="en-US" sz="1200">
                <a:solidFill>
                  <a:srgbClr val="000000"/>
                </a:solidFill>
                <a:latin typeface="Arial" charset="0"/>
              </a:rPr>
              <a:t>The Authorization </a:t>
            </a:r>
            <a:r>
              <a:rPr lang="en-CA" altLang="en-US" sz="1200">
                <a:latin typeface="Arial" charset="0"/>
              </a:rPr>
              <a:t>process involves authorizing a company to act on behalf of the designated representative for a Crown petroleum and natural gas licence or lease (PNG agreement) or authorizing another company to use your company’s well or data relating to a PNG agreement.</a:t>
            </a:r>
            <a:endParaRPr lang="en-US" altLang="en-US" sz="1200">
              <a:solidFill>
                <a:srgbClr val="000000"/>
              </a:solidFill>
              <a:latin typeface="Arial" charset="0"/>
            </a:endParaRP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r>
              <a:rPr lang="en-US" altLang="en-US" sz="1200">
                <a:solidFill>
                  <a:srgbClr val="000000"/>
                </a:solidFill>
                <a:latin typeface="Arial" charset="0"/>
              </a:rPr>
              <a:t>There are three roles available for Authorization</a:t>
            </a:r>
            <a:r>
              <a:rPr lang="en-US" altLang="en-US" sz="1200" i="1">
                <a:solidFill>
                  <a:srgbClr val="000000"/>
                </a:solidFill>
                <a:latin typeface="Arial" charset="0"/>
              </a:rPr>
              <a:t>:</a:t>
            </a:r>
            <a:endParaRPr lang="en-US" altLang="en-US" sz="1200">
              <a:solidFill>
                <a:srgbClr val="000000"/>
              </a:solidFill>
              <a:latin typeface="Arial" charset="0"/>
            </a:endParaRPr>
          </a:p>
        </p:txBody>
      </p:sp>
      <p:graphicFrame>
        <p:nvGraphicFramePr>
          <p:cNvPr id="6160" name="Object 26"/>
          <p:cNvGraphicFramePr>
            <a:graphicFrameLocks noChangeAspect="1"/>
          </p:cNvGraphicFramePr>
          <p:nvPr/>
        </p:nvGraphicFramePr>
        <p:xfrm>
          <a:off x="1447800" y="2590800"/>
          <a:ext cx="800100" cy="1168400"/>
        </p:xfrm>
        <a:graphic>
          <a:graphicData uri="http://schemas.openxmlformats.org/presentationml/2006/ole">
            <mc:AlternateContent xmlns:mc="http://schemas.openxmlformats.org/markup-compatibility/2006">
              <mc:Choice xmlns:v="urn:schemas-microsoft-com:vml" Requires="v">
                <p:oleObj name="Visio" r:id="rId2" imgW="800842" imgH="1168541" progId="Visio.Drawing.11">
                  <p:embed/>
                </p:oleObj>
              </mc:Choice>
              <mc:Fallback>
                <p:oleObj name="Visio" r:id="rId2" imgW="800842" imgH="1168541" progId="Visio.Drawing.11">
                  <p:embed/>
                  <p:pic>
                    <p:nvPicPr>
                      <p:cNvPr id="0" name="Object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590800"/>
                        <a:ext cx="8001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1" name="Object 27"/>
          <p:cNvGraphicFramePr>
            <a:graphicFrameLocks noChangeAspect="1"/>
          </p:cNvGraphicFramePr>
          <p:nvPr/>
        </p:nvGraphicFramePr>
        <p:xfrm>
          <a:off x="1447800" y="3657600"/>
          <a:ext cx="804863" cy="1168400"/>
        </p:xfrm>
        <a:graphic>
          <a:graphicData uri="http://schemas.openxmlformats.org/presentationml/2006/ole">
            <mc:AlternateContent xmlns:mc="http://schemas.openxmlformats.org/markup-compatibility/2006">
              <mc:Choice xmlns:v="urn:schemas-microsoft-com:vml" Requires="v">
                <p:oleObj name="Visio" r:id="rId4" imgW="804348" imgH="1168541" progId="Visio.Drawing.11">
                  <p:embed/>
                </p:oleObj>
              </mc:Choice>
              <mc:Fallback>
                <p:oleObj name="Visio" r:id="rId4" imgW="804348" imgH="1168541" progId="Visio.Drawing.11">
                  <p:embed/>
                  <p:pic>
                    <p:nvPicPr>
                      <p:cNvPr id="0" name="Object 2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3657600"/>
                        <a:ext cx="804863"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2" name="Object 28"/>
          <p:cNvGraphicFramePr>
            <a:graphicFrameLocks noChangeAspect="1"/>
          </p:cNvGraphicFramePr>
          <p:nvPr/>
        </p:nvGraphicFramePr>
        <p:xfrm>
          <a:off x="1573213" y="4816475"/>
          <a:ext cx="636587" cy="1203325"/>
        </p:xfrm>
        <a:graphic>
          <a:graphicData uri="http://schemas.openxmlformats.org/presentationml/2006/ole">
            <mc:AlternateContent xmlns:mc="http://schemas.openxmlformats.org/markup-compatibility/2006">
              <mc:Choice xmlns:v="urn:schemas-microsoft-com:vml" Requires="v">
                <p:oleObj name="Visio" r:id="rId6" imgW="618222" imgH="1168524" progId="Visio.Drawing.11">
                  <p:embed/>
                </p:oleObj>
              </mc:Choice>
              <mc:Fallback>
                <p:oleObj name="Visio" r:id="rId6" imgW="618222" imgH="1168524" progId="Visio.Drawing.11">
                  <p:embed/>
                  <p:pic>
                    <p:nvPicPr>
                      <p:cNvPr id="0" name="Object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73213" y="4816475"/>
                        <a:ext cx="636587"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Table 29"/>
          <p:cNvGraphicFramePr>
            <a:graphicFrameLocks noGrp="1"/>
          </p:cNvGraphicFramePr>
          <p:nvPr/>
        </p:nvGraphicFramePr>
        <p:xfrm>
          <a:off x="1257300" y="2590800"/>
          <a:ext cx="6667500" cy="3505200"/>
        </p:xfrm>
        <a:graphic>
          <a:graphicData uri="http://schemas.openxmlformats.org/drawingml/2006/table">
            <a:tbl>
              <a:tblPr firstRow="1" bandRow="1">
                <a:tableStyleId>{3B4B98B0-60AC-42C2-AFA5-B58CD77FA1E5}</a:tableStyleId>
              </a:tblPr>
              <a:tblGrid>
                <a:gridCol w="1143001">
                  <a:extLst>
                    <a:ext uri="{9D8B030D-6E8A-4147-A177-3AD203B41FA5}">
                      <a16:colId xmlns:a16="http://schemas.microsoft.com/office/drawing/2014/main" val="20000"/>
                    </a:ext>
                  </a:extLst>
                </a:gridCol>
                <a:gridCol w="5524499">
                  <a:extLst>
                    <a:ext uri="{9D8B030D-6E8A-4147-A177-3AD203B41FA5}">
                      <a16:colId xmlns:a16="http://schemas.microsoft.com/office/drawing/2014/main" val="20001"/>
                    </a:ext>
                  </a:extLst>
                </a:gridCol>
              </a:tblGrid>
              <a:tr h="1084943">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create and amend</a:t>
                      </a:r>
                      <a:r>
                        <a:rPr lang="en-US" sz="1200" b="0" baseline="0" dirty="0">
                          <a:solidFill>
                            <a:srgbClr val="000000"/>
                          </a:solidFill>
                          <a:latin typeface="Arial" pitchFamily="34" charset="0"/>
                          <a:cs typeface="Arial" pitchFamily="34" charset="0"/>
                        </a:rPr>
                        <a:t> </a:t>
                      </a:r>
                      <a:r>
                        <a:rPr lang="en-US" sz="1200" b="0" dirty="0">
                          <a:solidFill>
                            <a:srgbClr val="000000"/>
                          </a:solidFill>
                          <a:latin typeface="Arial" pitchFamily="34" charset="0"/>
                          <a:cs typeface="Arial" pitchFamily="34" charset="0"/>
                        </a:rPr>
                        <a:t>applications.</a:t>
                      </a:r>
                    </a:p>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a:t>
                      </a:r>
                      <a:r>
                        <a:rPr lang="en-US" sz="1200" b="0" baseline="0" dirty="0">
                          <a:solidFill>
                            <a:srgbClr val="000000"/>
                          </a:solidFill>
                          <a:latin typeface="Arial" pitchFamily="34" charset="0"/>
                          <a:cs typeface="Arial" pitchFamily="34" charset="0"/>
                        </a:rPr>
                        <a:t> view applications they created (please note if they need to view applications not created by them, Viewer role must also be assigned to them.)</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0"/>
                  </a:ext>
                </a:extLst>
              </a:tr>
              <a:tr h="1084943">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submit and view all applications</a:t>
                      </a:r>
                      <a:r>
                        <a:rPr lang="en-US" sz="1200" b="0" dirty="0">
                          <a:latin typeface="Arial" panose="020B0604020202020204" pitchFamily="34" charset="0"/>
                          <a:cs typeface="Arial" panose="020B0604020202020204" pitchFamily="34" charset="0"/>
                        </a:rPr>
                        <a:t>.</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1"/>
                  </a:ext>
                </a:extLst>
              </a:tr>
              <a:tr h="1335314">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view all applications and their related documents</a:t>
                      </a:r>
                      <a:r>
                        <a:rPr lang="en-US" sz="1200" b="0" dirty="0">
                          <a:latin typeface="Arial" panose="020B0604020202020204" pitchFamily="34" charset="0"/>
                          <a:cs typeface="Arial" panose="020B0604020202020204" pitchFamily="34" charset="0"/>
                        </a:rPr>
                        <a:t>.</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2"/>
                  </a:ext>
                </a:extLst>
              </a:tr>
            </a:tbl>
          </a:graphicData>
        </a:graphic>
      </p:graphicFrame>
      <p:sp>
        <p:nvSpPr>
          <p:cNvPr id="7180" name="Title 6"/>
          <p:cNvSpPr>
            <a:spLocks noGrp="1"/>
          </p:cNvSpPr>
          <p:nvPr>
            <p:ph type="title" idx="4294967295"/>
          </p:nvPr>
        </p:nvSpPr>
        <p:spPr>
          <a:xfrm>
            <a:off x="142875" y="876300"/>
            <a:ext cx="6162675" cy="533400"/>
          </a:xfrm>
        </p:spPr>
        <p:txBody>
          <a:bodyPr/>
          <a:lstStyle/>
          <a:p>
            <a:pPr algn="l" eaLnBrk="1" hangingPunct="1"/>
            <a:r>
              <a:rPr lang="fr-FR" altLang="en-US" sz="1600" b="1">
                <a:latin typeface="Arial" charset="0"/>
                <a:cs typeface="Arial" charset="0"/>
              </a:rPr>
              <a:t>Licence Validation Application</a:t>
            </a:r>
            <a:endParaRPr lang="en-CA" altLang="en-US" sz="1600" b="1">
              <a:latin typeface="Arial" charset="0"/>
              <a:cs typeface="Arial" charset="0"/>
            </a:endParaRPr>
          </a:p>
        </p:txBody>
      </p:sp>
      <p:sp>
        <p:nvSpPr>
          <p:cNvPr id="7181" name="Rectangle 4"/>
          <p:cNvSpPr>
            <a:spLocks/>
          </p:cNvSpPr>
          <p:nvPr/>
        </p:nvSpPr>
        <p:spPr bwMode="auto">
          <a:xfrm>
            <a:off x="6572250" y="952500"/>
            <a:ext cx="523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CA" altLang="en-US" sz="1400" b="1" i="1"/>
              <a:t> </a:t>
            </a:r>
          </a:p>
        </p:txBody>
      </p:sp>
      <p:sp>
        <p:nvSpPr>
          <p:cNvPr id="7182" name="Title 6"/>
          <p:cNvSpPr txBox="1">
            <a:spLocks/>
          </p:cNvSpPr>
          <p:nvPr/>
        </p:nvSpPr>
        <p:spPr bwMode="auto">
          <a:xfrm>
            <a:off x="142875" y="876300"/>
            <a:ext cx="6400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CA" altLang="en-US" sz="1600" b="1">
              <a:latin typeface="Arial" charset="0"/>
            </a:endParaRPr>
          </a:p>
        </p:txBody>
      </p:sp>
      <p:sp>
        <p:nvSpPr>
          <p:cNvPr id="7183" name="Rectangle 1"/>
          <p:cNvSpPr>
            <a:spLocks/>
          </p:cNvSpPr>
          <p:nvPr/>
        </p:nvSpPr>
        <p:spPr bwMode="auto">
          <a:xfrm>
            <a:off x="393700" y="1409700"/>
            <a:ext cx="60071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 typeface="Arial" charset="0"/>
              <a:buNone/>
            </a:pPr>
            <a:r>
              <a:rPr lang="en-CA" altLang="en-US" sz="1200">
                <a:latin typeface="Arial" charset="0"/>
              </a:rPr>
              <a:t>Licence Validation Application is the process for a company to fill in and submit an Online Validation Application via ETS.</a:t>
            </a:r>
            <a:endParaRPr lang="en-US" altLang="en-US" sz="1200">
              <a:solidFill>
                <a:srgbClr val="000000"/>
              </a:solidFill>
              <a:latin typeface="Arial" charset="0"/>
            </a:endParaRP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r>
              <a:rPr lang="en-US" altLang="en-US" sz="1200">
                <a:solidFill>
                  <a:srgbClr val="000000"/>
                </a:solidFill>
                <a:latin typeface="Arial" charset="0"/>
              </a:rPr>
              <a:t>There are three roles available for Licence Validation Application</a:t>
            </a:r>
            <a:r>
              <a:rPr lang="en-US" altLang="en-US" sz="1200" i="1">
                <a:solidFill>
                  <a:srgbClr val="000000"/>
                </a:solidFill>
                <a:latin typeface="Arial" charset="0"/>
              </a:rPr>
              <a:t>:</a:t>
            </a:r>
            <a:endParaRPr lang="en-US" altLang="en-US" sz="1200">
              <a:solidFill>
                <a:srgbClr val="000000"/>
              </a:solidFill>
              <a:latin typeface="Arial" charset="0"/>
            </a:endParaRPr>
          </a:p>
        </p:txBody>
      </p:sp>
      <p:graphicFrame>
        <p:nvGraphicFramePr>
          <p:cNvPr id="7184" name="Object 26"/>
          <p:cNvGraphicFramePr>
            <a:graphicFrameLocks noChangeAspect="1"/>
          </p:cNvGraphicFramePr>
          <p:nvPr/>
        </p:nvGraphicFramePr>
        <p:xfrm>
          <a:off x="1447800" y="3657600"/>
          <a:ext cx="800100" cy="1168400"/>
        </p:xfrm>
        <a:graphic>
          <a:graphicData uri="http://schemas.openxmlformats.org/presentationml/2006/ole">
            <mc:AlternateContent xmlns:mc="http://schemas.openxmlformats.org/markup-compatibility/2006">
              <mc:Choice xmlns:v="urn:schemas-microsoft-com:vml" Requires="v">
                <p:oleObj name="Visio" r:id="rId2" imgW="800842" imgH="1168541" progId="Visio.Drawing.11">
                  <p:embed/>
                </p:oleObj>
              </mc:Choice>
              <mc:Fallback>
                <p:oleObj name="Visio" r:id="rId2" imgW="800842" imgH="1168541" progId="Visio.Drawing.11">
                  <p:embed/>
                  <p:pic>
                    <p:nvPicPr>
                      <p:cNvPr id="0" name="Object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3657600"/>
                        <a:ext cx="8001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5" name="Object 28"/>
          <p:cNvGraphicFramePr>
            <a:graphicFrameLocks noChangeAspect="1"/>
          </p:cNvGraphicFramePr>
          <p:nvPr/>
        </p:nvGraphicFramePr>
        <p:xfrm>
          <a:off x="1573213" y="4816475"/>
          <a:ext cx="636587" cy="1203325"/>
        </p:xfrm>
        <a:graphic>
          <a:graphicData uri="http://schemas.openxmlformats.org/presentationml/2006/ole">
            <mc:AlternateContent xmlns:mc="http://schemas.openxmlformats.org/markup-compatibility/2006">
              <mc:Choice xmlns:v="urn:schemas-microsoft-com:vml" Requires="v">
                <p:oleObj name="Visio" r:id="rId4" imgW="618222" imgH="1168524" progId="Visio.Drawing.11">
                  <p:embed/>
                </p:oleObj>
              </mc:Choice>
              <mc:Fallback>
                <p:oleObj name="Visio" r:id="rId4" imgW="618222" imgH="1168524" progId="Visio.Drawing.11">
                  <p:embed/>
                  <p:pic>
                    <p:nvPicPr>
                      <p:cNvPr id="0" name="Object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3213" y="4816475"/>
                        <a:ext cx="636587"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186" name="Object 1"/>
          <p:cNvGraphicFramePr>
            <a:graphicFrameLocks noChangeAspect="1"/>
          </p:cNvGraphicFramePr>
          <p:nvPr/>
        </p:nvGraphicFramePr>
        <p:xfrm>
          <a:off x="1524000" y="2590800"/>
          <a:ext cx="650875" cy="1168400"/>
        </p:xfrm>
        <a:graphic>
          <a:graphicData uri="http://schemas.openxmlformats.org/presentationml/2006/ole">
            <mc:AlternateContent xmlns:mc="http://schemas.openxmlformats.org/markup-compatibility/2006">
              <mc:Choice xmlns:v="urn:schemas-microsoft-com:vml" Requires="v">
                <p:oleObj name="Visio" r:id="rId6" imgW="650604" imgH="1168524" progId="Visio.Drawing.11">
                  <p:embed/>
                </p:oleObj>
              </mc:Choice>
              <mc:Fallback>
                <p:oleObj name="Visio" r:id="rId6" imgW="650604" imgH="1168524" progId="Visio.Drawing.11">
                  <p:embed/>
                  <p:pic>
                    <p:nvPicPr>
                      <p:cNvPr id="0" name="Object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2590800"/>
                        <a:ext cx="650875"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1257300" y="2590800"/>
          <a:ext cx="6667500" cy="3505200"/>
        </p:xfrm>
        <a:graphic>
          <a:graphicData uri="http://schemas.openxmlformats.org/drawingml/2006/table">
            <a:tbl>
              <a:tblPr firstRow="1" bandRow="1">
                <a:tableStyleId>{3B4B98B0-60AC-42C2-AFA5-B58CD77FA1E5}</a:tableStyleId>
              </a:tblPr>
              <a:tblGrid>
                <a:gridCol w="1143001">
                  <a:extLst>
                    <a:ext uri="{9D8B030D-6E8A-4147-A177-3AD203B41FA5}">
                      <a16:colId xmlns:a16="http://schemas.microsoft.com/office/drawing/2014/main" val="20000"/>
                    </a:ext>
                  </a:extLst>
                </a:gridCol>
                <a:gridCol w="5524499">
                  <a:extLst>
                    <a:ext uri="{9D8B030D-6E8A-4147-A177-3AD203B41FA5}">
                      <a16:colId xmlns:a16="http://schemas.microsoft.com/office/drawing/2014/main" val="20001"/>
                    </a:ext>
                  </a:extLst>
                </a:gridCol>
              </a:tblGrid>
              <a:tr h="1084943">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create and amend</a:t>
                      </a:r>
                      <a:r>
                        <a:rPr lang="en-US" sz="1200" b="0" baseline="0" dirty="0">
                          <a:solidFill>
                            <a:srgbClr val="000000"/>
                          </a:solidFill>
                          <a:latin typeface="Arial" pitchFamily="34" charset="0"/>
                          <a:cs typeface="Arial" pitchFamily="34" charset="0"/>
                        </a:rPr>
                        <a:t> </a:t>
                      </a:r>
                      <a:r>
                        <a:rPr lang="en-US" sz="1200" b="0" dirty="0">
                          <a:solidFill>
                            <a:srgbClr val="000000"/>
                          </a:solidFill>
                          <a:latin typeface="Arial" pitchFamily="34" charset="0"/>
                          <a:cs typeface="Arial" pitchFamily="34" charset="0"/>
                        </a:rPr>
                        <a:t>applications.</a:t>
                      </a:r>
                    </a:p>
                    <a:p>
                      <a:pPr marL="171450" indent="-171450" algn="l">
                        <a:buFont typeface="Arial" panose="020B0604020202020204" pitchFamily="34" charset="0"/>
                        <a:buChar char="•"/>
                      </a:pPr>
                      <a:r>
                        <a:rPr lang="en-US" sz="1200" b="0" dirty="0">
                          <a:solidFill>
                            <a:srgbClr val="000000"/>
                          </a:solidFill>
                          <a:latin typeface="Arial" pitchFamily="34" charset="0"/>
                          <a:cs typeface="Arial" pitchFamily="34" charset="0"/>
                        </a:rPr>
                        <a:t>can</a:t>
                      </a:r>
                      <a:r>
                        <a:rPr lang="en-US" sz="1200" b="0" baseline="0" dirty="0">
                          <a:solidFill>
                            <a:srgbClr val="000000"/>
                          </a:solidFill>
                          <a:latin typeface="Arial" pitchFamily="34" charset="0"/>
                          <a:cs typeface="Arial" pitchFamily="34" charset="0"/>
                        </a:rPr>
                        <a:t> view applications they created (please note if they need to view applications not created by them, Viewer role must also be assigned to them.)</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0"/>
                  </a:ext>
                </a:extLst>
              </a:tr>
              <a:tr h="1084943">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submit and view all applications</a:t>
                      </a:r>
                      <a:r>
                        <a:rPr lang="en-US" sz="1200" b="0" dirty="0">
                          <a:latin typeface="Arial" panose="020B0604020202020204" pitchFamily="34" charset="0"/>
                          <a:cs typeface="Arial" panose="020B0604020202020204" pitchFamily="34" charset="0"/>
                        </a:rPr>
                        <a:t>.</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1"/>
                  </a:ext>
                </a:extLst>
              </a:tr>
              <a:tr h="1335314">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view all applications and their related documents</a:t>
                      </a:r>
                      <a:r>
                        <a:rPr lang="en-US" sz="1200" b="0" dirty="0">
                          <a:latin typeface="Arial" panose="020B0604020202020204" pitchFamily="34" charset="0"/>
                          <a:cs typeface="Arial" panose="020B0604020202020204" pitchFamily="34" charset="0"/>
                        </a:rPr>
                        <a:t>.</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2"/>
                  </a:ext>
                </a:extLst>
              </a:tr>
            </a:tbl>
          </a:graphicData>
        </a:graphic>
      </p:graphicFrame>
      <p:sp>
        <p:nvSpPr>
          <p:cNvPr id="8204" name="Title 6"/>
          <p:cNvSpPr>
            <a:spLocks noGrp="1"/>
          </p:cNvSpPr>
          <p:nvPr>
            <p:ph type="title" idx="4294967295"/>
          </p:nvPr>
        </p:nvSpPr>
        <p:spPr>
          <a:xfrm>
            <a:off x="142875" y="876300"/>
            <a:ext cx="6162675" cy="533400"/>
          </a:xfrm>
        </p:spPr>
        <p:txBody>
          <a:bodyPr/>
          <a:lstStyle/>
          <a:p>
            <a:pPr algn="l" eaLnBrk="1" hangingPunct="1"/>
            <a:r>
              <a:rPr lang="fr-FR" altLang="en-US" sz="1600" b="1">
                <a:latin typeface="Arial" charset="0"/>
                <a:cs typeface="Arial" charset="0"/>
              </a:rPr>
              <a:t>Continuation Application</a:t>
            </a:r>
            <a:endParaRPr lang="en-CA" altLang="en-US" sz="1600" b="1">
              <a:latin typeface="Arial" charset="0"/>
              <a:cs typeface="Arial" charset="0"/>
            </a:endParaRPr>
          </a:p>
        </p:txBody>
      </p:sp>
      <p:sp>
        <p:nvSpPr>
          <p:cNvPr id="8205" name="Rectangle 4"/>
          <p:cNvSpPr>
            <a:spLocks/>
          </p:cNvSpPr>
          <p:nvPr/>
        </p:nvSpPr>
        <p:spPr bwMode="auto">
          <a:xfrm>
            <a:off x="6572250" y="952500"/>
            <a:ext cx="523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CA" altLang="en-US" sz="1400" b="1" i="1"/>
              <a:t> </a:t>
            </a:r>
          </a:p>
        </p:txBody>
      </p:sp>
      <p:sp>
        <p:nvSpPr>
          <p:cNvPr id="8206" name="Title 6"/>
          <p:cNvSpPr txBox="1">
            <a:spLocks/>
          </p:cNvSpPr>
          <p:nvPr/>
        </p:nvSpPr>
        <p:spPr bwMode="auto">
          <a:xfrm>
            <a:off x="142875" y="876300"/>
            <a:ext cx="6400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CA" altLang="en-US" sz="1600" b="1">
              <a:latin typeface="Arial" charset="0"/>
            </a:endParaRPr>
          </a:p>
        </p:txBody>
      </p:sp>
      <p:sp>
        <p:nvSpPr>
          <p:cNvPr id="8207" name="Rectangle 1"/>
          <p:cNvSpPr>
            <a:spLocks/>
          </p:cNvSpPr>
          <p:nvPr/>
        </p:nvSpPr>
        <p:spPr bwMode="auto">
          <a:xfrm>
            <a:off x="393700" y="1409700"/>
            <a:ext cx="58547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 typeface="Arial" charset="0"/>
              <a:buNone/>
            </a:pPr>
            <a:r>
              <a:rPr lang="en-CA" altLang="en-US" sz="1200">
                <a:latin typeface="Arial" charset="0"/>
              </a:rPr>
              <a:t>Continuation Application is the process for a company to fill in and submit an Online Continuation Application via ETS.</a:t>
            </a:r>
            <a:endParaRPr lang="en-US" altLang="en-US" sz="1200">
              <a:solidFill>
                <a:srgbClr val="000000"/>
              </a:solidFill>
              <a:latin typeface="Arial" charset="0"/>
            </a:endParaRP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r>
              <a:rPr lang="en-US" altLang="en-US" sz="1200">
                <a:solidFill>
                  <a:srgbClr val="000000"/>
                </a:solidFill>
                <a:latin typeface="Arial" charset="0"/>
              </a:rPr>
              <a:t>There are three roles available for Continuation Application</a:t>
            </a:r>
            <a:r>
              <a:rPr lang="en-US" altLang="en-US" sz="1200" i="1">
                <a:solidFill>
                  <a:srgbClr val="000000"/>
                </a:solidFill>
                <a:latin typeface="Arial" charset="0"/>
              </a:rPr>
              <a:t>:</a:t>
            </a:r>
            <a:endParaRPr lang="en-US" altLang="en-US" sz="1200">
              <a:solidFill>
                <a:srgbClr val="000000"/>
              </a:solidFill>
              <a:latin typeface="Arial" charset="0"/>
            </a:endParaRPr>
          </a:p>
        </p:txBody>
      </p:sp>
      <p:graphicFrame>
        <p:nvGraphicFramePr>
          <p:cNvPr id="8208" name="Object 16"/>
          <p:cNvGraphicFramePr>
            <a:graphicFrameLocks noChangeAspect="1"/>
          </p:cNvGraphicFramePr>
          <p:nvPr/>
        </p:nvGraphicFramePr>
        <p:xfrm>
          <a:off x="1573213" y="4816475"/>
          <a:ext cx="636587" cy="1203325"/>
        </p:xfrm>
        <a:graphic>
          <a:graphicData uri="http://schemas.openxmlformats.org/presentationml/2006/ole">
            <mc:AlternateContent xmlns:mc="http://schemas.openxmlformats.org/markup-compatibility/2006">
              <mc:Choice xmlns:v="urn:schemas-microsoft-com:vml" Requires="v">
                <p:oleObj name="Visio" r:id="rId3" imgW="618222" imgH="1168524" progId="Visio.Drawing.11">
                  <p:embed/>
                </p:oleObj>
              </mc:Choice>
              <mc:Fallback>
                <p:oleObj name="Visio" r:id="rId3" imgW="618222" imgH="1168524" progId="Visio.Drawing.11">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3213" y="4816475"/>
                        <a:ext cx="636587"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09" name="Object 17"/>
          <p:cNvGraphicFramePr>
            <a:graphicFrameLocks noChangeAspect="1"/>
          </p:cNvGraphicFramePr>
          <p:nvPr/>
        </p:nvGraphicFramePr>
        <p:xfrm>
          <a:off x="1524000" y="2590800"/>
          <a:ext cx="650875" cy="1168400"/>
        </p:xfrm>
        <a:graphic>
          <a:graphicData uri="http://schemas.openxmlformats.org/presentationml/2006/ole">
            <mc:AlternateContent xmlns:mc="http://schemas.openxmlformats.org/markup-compatibility/2006">
              <mc:Choice xmlns:v="urn:schemas-microsoft-com:vml" Requires="v">
                <p:oleObj name="Visio" r:id="rId5" imgW="650604" imgH="1168524" progId="Visio.Drawing.11">
                  <p:embed/>
                </p:oleObj>
              </mc:Choice>
              <mc:Fallback>
                <p:oleObj name="Visio" r:id="rId5" imgW="650604" imgH="1168524" progId="Visio.Drawing.11">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2590800"/>
                        <a:ext cx="650875"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10" name="Object 1"/>
          <p:cNvGraphicFramePr>
            <a:graphicFrameLocks noChangeAspect="1"/>
          </p:cNvGraphicFramePr>
          <p:nvPr/>
        </p:nvGraphicFramePr>
        <p:xfrm>
          <a:off x="1447800" y="3657600"/>
          <a:ext cx="800100" cy="1168400"/>
        </p:xfrm>
        <a:graphic>
          <a:graphicData uri="http://schemas.openxmlformats.org/presentationml/2006/ole">
            <mc:AlternateContent xmlns:mc="http://schemas.openxmlformats.org/markup-compatibility/2006">
              <mc:Choice xmlns:v="urn:schemas-microsoft-com:vml" Requires="v">
                <p:oleObj name="Visio" r:id="rId7" imgW="800842" imgH="1168541" progId="Visio.Drawing.11">
                  <p:embed/>
                </p:oleObj>
              </mc:Choice>
              <mc:Fallback>
                <p:oleObj name="Visio" r:id="rId7" imgW="800842" imgH="1168541" progId="Visio.Drawing.11">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7800" y="3657600"/>
                        <a:ext cx="8001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1257300" y="2590800"/>
          <a:ext cx="6667500" cy="1335088"/>
        </p:xfrm>
        <a:graphic>
          <a:graphicData uri="http://schemas.openxmlformats.org/drawingml/2006/table">
            <a:tbl>
              <a:tblPr firstRow="1" bandRow="1">
                <a:tableStyleId>{3B4B98B0-60AC-42C2-AFA5-B58CD77FA1E5}</a:tableStyleId>
              </a:tblPr>
              <a:tblGrid>
                <a:gridCol w="1143001">
                  <a:extLst>
                    <a:ext uri="{9D8B030D-6E8A-4147-A177-3AD203B41FA5}">
                      <a16:colId xmlns:a16="http://schemas.microsoft.com/office/drawing/2014/main" val="20000"/>
                    </a:ext>
                  </a:extLst>
                </a:gridCol>
                <a:gridCol w="5524499">
                  <a:extLst>
                    <a:ext uri="{9D8B030D-6E8A-4147-A177-3AD203B41FA5}">
                      <a16:colId xmlns:a16="http://schemas.microsoft.com/office/drawing/2014/main" val="20001"/>
                    </a:ext>
                  </a:extLst>
                </a:gridCol>
              </a:tblGrid>
              <a:tr h="1335088">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marT="45712" marB="45712"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view all finals and their related documents</a:t>
                      </a:r>
                      <a:r>
                        <a:rPr lang="en-US" sz="1200" b="0" dirty="0">
                          <a:latin typeface="Arial" panose="020B0604020202020204" pitchFamily="34" charset="0"/>
                          <a:cs typeface="Arial" panose="020B0604020202020204" pitchFamily="34" charset="0"/>
                        </a:rPr>
                        <a:t>.</a:t>
                      </a:r>
                      <a:endParaRPr lang="en-CA" sz="1200" b="0" dirty="0">
                        <a:latin typeface="Arial" panose="020B0604020202020204" pitchFamily="34" charset="0"/>
                        <a:cs typeface="Arial" panose="020B0604020202020204" pitchFamily="34" charset="0"/>
                      </a:endParaRPr>
                    </a:p>
                  </a:txBody>
                  <a:tcPr marL="45720" marR="45720" marT="45712" marB="45712" anchor="ctr"/>
                </a:tc>
                <a:extLst>
                  <a:ext uri="{0D108BD9-81ED-4DB2-BD59-A6C34878D82A}">
                    <a16:rowId xmlns:a16="http://schemas.microsoft.com/office/drawing/2014/main" val="10000"/>
                  </a:ext>
                </a:extLst>
              </a:tr>
            </a:tbl>
          </a:graphicData>
        </a:graphic>
      </p:graphicFrame>
      <p:sp>
        <p:nvSpPr>
          <p:cNvPr id="9223" name="Title 6"/>
          <p:cNvSpPr>
            <a:spLocks noGrp="1"/>
          </p:cNvSpPr>
          <p:nvPr>
            <p:ph type="title" idx="4294967295"/>
          </p:nvPr>
        </p:nvSpPr>
        <p:spPr>
          <a:xfrm>
            <a:off x="142875" y="876300"/>
            <a:ext cx="6162675" cy="533400"/>
          </a:xfrm>
        </p:spPr>
        <p:txBody>
          <a:bodyPr/>
          <a:lstStyle/>
          <a:p>
            <a:pPr algn="l" eaLnBrk="1" hangingPunct="1"/>
            <a:r>
              <a:rPr lang="fr-FR" altLang="en-US" sz="1600" b="1">
                <a:latin typeface="Arial" charset="0"/>
                <a:cs typeface="Arial" charset="0"/>
              </a:rPr>
              <a:t>Request Status-PNG Continuation Documents</a:t>
            </a:r>
            <a:endParaRPr lang="en-CA" altLang="en-US" sz="1600" b="1">
              <a:latin typeface="Arial" charset="0"/>
              <a:cs typeface="Arial" charset="0"/>
            </a:endParaRPr>
          </a:p>
        </p:txBody>
      </p:sp>
      <p:sp>
        <p:nvSpPr>
          <p:cNvPr id="9224" name="Rectangle 4"/>
          <p:cNvSpPr>
            <a:spLocks/>
          </p:cNvSpPr>
          <p:nvPr/>
        </p:nvSpPr>
        <p:spPr bwMode="auto">
          <a:xfrm>
            <a:off x="6572250" y="952500"/>
            <a:ext cx="523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CA" altLang="en-US" sz="1400" b="1" i="1"/>
              <a:t> </a:t>
            </a:r>
          </a:p>
        </p:txBody>
      </p:sp>
      <p:sp>
        <p:nvSpPr>
          <p:cNvPr id="9225" name="Rectangle 1"/>
          <p:cNvSpPr>
            <a:spLocks/>
          </p:cNvSpPr>
          <p:nvPr/>
        </p:nvSpPr>
        <p:spPr bwMode="auto">
          <a:xfrm>
            <a:off x="369888" y="1409700"/>
            <a:ext cx="709771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Font typeface="Arial" charset="0"/>
              <a:buNone/>
            </a:pPr>
            <a:r>
              <a:rPr lang="en-CA" altLang="en-US" sz="1200">
                <a:solidFill>
                  <a:srgbClr val="000000"/>
                </a:solidFill>
                <a:latin typeface="Arial" charset="0"/>
              </a:rPr>
              <a:t>PNG Continuation Documents is the process for a designated representative to retrieve final documents.  </a:t>
            </a: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r>
              <a:rPr lang="en-US" altLang="en-US" sz="1200">
                <a:solidFill>
                  <a:srgbClr val="000000"/>
                </a:solidFill>
                <a:latin typeface="Arial" charset="0"/>
              </a:rPr>
              <a:t>There is one role available for PNG Continuation Documents</a:t>
            </a:r>
            <a:r>
              <a:rPr lang="en-US" altLang="en-US" sz="1200" i="1">
                <a:solidFill>
                  <a:srgbClr val="000000"/>
                </a:solidFill>
                <a:latin typeface="Arial" charset="0"/>
              </a:rPr>
              <a:t>:</a:t>
            </a:r>
            <a:endParaRPr lang="en-US" altLang="en-US" sz="1200">
              <a:solidFill>
                <a:srgbClr val="000000"/>
              </a:solidFill>
              <a:latin typeface="Arial" charset="0"/>
            </a:endParaRPr>
          </a:p>
        </p:txBody>
      </p:sp>
      <p:graphicFrame>
        <p:nvGraphicFramePr>
          <p:cNvPr id="9226" name="Object 1"/>
          <p:cNvGraphicFramePr>
            <a:graphicFrameLocks noChangeAspect="1"/>
          </p:cNvGraphicFramePr>
          <p:nvPr/>
        </p:nvGraphicFramePr>
        <p:xfrm>
          <a:off x="1447800" y="2667000"/>
          <a:ext cx="636588" cy="1203325"/>
        </p:xfrm>
        <a:graphic>
          <a:graphicData uri="http://schemas.openxmlformats.org/presentationml/2006/ole">
            <mc:AlternateContent xmlns:mc="http://schemas.openxmlformats.org/markup-compatibility/2006">
              <mc:Choice xmlns:v="urn:schemas-microsoft-com:vml" Requires="v">
                <p:oleObj name="Visio" r:id="rId3" imgW="618222" imgH="1168524" progId="Visio.Drawing.11">
                  <p:embed/>
                </p:oleObj>
              </mc:Choice>
              <mc:Fallback>
                <p:oleObj name="Visio" r:id="rId3" imgW="618222" imgH="1168524"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667000"/>
                        <a:ext cx="63658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1257300" y="2590800"/>
          <a:ext cx="6667500" cy="3505200"/>
        </p:xfrm>
        <a:graphic>
          <a:graphicData uri="http://schemas.openxmlformats.org/drawingml/2006/table">
            <a:tbl>
              <a:tblPr firstRow="1" bandRow="1">
                <a:tableStyleId>{3B4B98B0-60AC-42C2-AFA5-B58CD77FA1E5}</a:tableStyleId>
              </a:tblPr>
              <a:tblGrid>
                <a:gridCol w="1143001">
                  <a:extLst>
                    <a:ext uri="{9D8B030D-6E8A-4147-A177-3AD203B41FA5}">
                      <a16:colId xmlns:a16="http://schemas.microsoft.com/office/drawing/2014/main" val="20000"/>
                    </a:ext>
                  </a:extLst>
                </a:gridCol>
                <a:gridCol w="5524499">
                  <a:extLst>
                    <a:ext uri="{9D8B030D-6E8A-4147-A177-3AD203B41FA5}">
                      <a16:colId xmlns:a16="http://schemas.microsoft.com/office/drawing/2014/main" val="20001"/>
                    </a:ext>
                  </a:extLst>
                </a:gridCol>
              </a:tblGrid>
              <a:tr h="1084943">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create and amend</a:t>
                      </a:r>
                      <a:r>
                        <a:rPr lang="en-US" sz="1200" b="0" baseline="0" dirty="0">
                          <a:solidFill>
                            <a:srgbClr val="000000"/>
                          </a:solidFill>
                          <a:latin typeface="Arial" pitchFamily="34" charset="0"/>
                          <a:cs typeface="Arial" pitchFamily="34" charset="0"/>
                        </a:rPr>
                        <a:t> </a:t>
                      </a:r>
                      <a:r>
                        <a:rPr lang="en-US" sz="1200" b="0" dirty="0">
                          <a:solidFill>
                            <a:srgbClr val="000000"/>
                          </a:solidFill>
                          <a:latin typeface="Arial" pitchFamily="34" charset="0"/>
                          <a:cs typeface="Arial" pitchFamily="34" charset="0"/>
                        </a:rPr>
                        <a:t>requests.</a:t>
                      </a:r>
                    </a:p>
                    <a:p>
                      <a:pPr marL="171450" indent="-171450" algn="l">
                        <a:buFont typeface="Arial" panose="020B0604020202020204" pitchFamily="34" charset="0"/>
                        <a:buChar char="•"/>
                      </a:pPr>
                      <a:r>
                        <a:rPr lang="en-US" sz="1200" b="0" dirty="0">
                          <a:solidFill>
                            <a:srgbClr val="000000"/>
                          </a:solidFill>
                          <a:latin typeface="Arial" pitchFamily="34" charset="0"/>
                          <a:cs typeface="Arial" pitchFamily="34" charset="0"/>
                        </a:rPr>
                        <a:t>can</a:t>
                      </a:r>
                      <a:r>
                        <a:rPr lang="en-US" sz="1200" b="0" baseline="0" dirty="0">
                          <a:solidFill>
                            <a:srgbClr val="000000"/>
                          </a:solidFill>
                          <a:latin typeface="Arial" pitchFamily="34" charset="0"/>
                          <a:cs typeface="Arial" pitchFamily="34" charset="0"/>
                        </a:rPr>
                        <a:t> view requests they created (please note if they need to view requests not created by them, Viewer role must also be assigned to them.)</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0"/>
                  </a:ext>
                </a:extLst>
              </a:tr>
              <a:tr h="1084943">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submit and view all requests</a:t>
                      </a:r>
                      <a:r>
                        <a:rPr lang="en-US" sz="1200" b="0" dirty="0">
                          <a:latin typeface="Arial" panose="020B0604020202020204" pitchFamily="34" charset="0"/>
                          <a:cs typeface="Arial" panose="020B0604020202020204" pitchFamily="34" charset="0"/>
                        </a:rPr>
                        <a:t>.</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1"/>
                  </a:ext>
                </a:extLst>
              </a:tr>
              <a:tr h="1335314">
                <a:tc>
                  <a:txBody>
                    <a:bodyPr/>
                    <a:lstStyle/>
                    <a:p>
                      <a:pPr marL="0" marR="0" indent="0" defTabSz="914400" eaLnBrk="1" fontAlgn="auto" latinLnBrk="0" hangingPunct="1">
                        <a:lnSpc>
                          <a:spcPct val="100000"/>
                        </a:lnSpc>
                        <a:spcBef>
                          <a:spcPts val="0"/>
                        </a:spcBef>
                        <a:spcAft>
                          <a:spcPts val="0"/>
                        </a:spcAft>
                        <a:buClrTx/>
                        <a:buSzTx/>
                        <a:buFontTx/>
                        <a:buNone/>
                        <a:tabLst/>
                        <a:defRPr/>
                      </a:pPr>
                      <a:endParaRPr lang="en-CA" sz="1200" b="0" dirty="0">
                        <a:latin typeface="Arial" panose="020B0604020202020204" pitchFamily="34" charset="0"/>
                        <a:cs typeface="Arial" panose="020B0604020202020204" pitchFamily="34" charset="0"/>
                      </a:endParaRPr>
                    </a:p>
                  </a:txBody>
                  <a:tcPr marL="45720" marR="45720" anchor="ctr"/>
                </a:tc>
                <a:tc>
                  <a:txBody>
                    <a:bodyPr/>
                    <a:lstStyle/>
                    <a:p>
                      <a:pPr marL="171450" indent="-171450">
                        <a:buFont typeface="Arial" panose="020B0604020202020204" pitchFamily="34" charset="0"/>
                        <a:buChar char="•"/>
                      </a:pPr>
                      <a:r>
                        <a:rPr lang="en-US" sz="1200" b="0" dirty="0">
                          <a:solidFill>
                            <a:srgbClr val="000000"/>
                          </a:solidFill>
                          <a:latin typeface="Arial" pitchFamily="34" charset="0"/>
                          <a:cs typeface="Arial" pitchFamily="34" charset="0"/>
                        </a:rPr>
                        <a:t>can view all requests and their related documents</a:t>
                      </a:r>
                      <a:r>
                        <a:rPr lang="en-US" sz="1200" b="0" dirty="0">
                          <a:latin typeface="Arial" panose="020B0604020202020204" pitchFamily="34" charset="0"/>
                          <a:cs typeface="Arial" panose="020B0604020202020204" pitchFamily="34" charset="0"/>
                        </a:rPr>
                        <a:t>.</a:t>
                      </a:r>
                      <a:endParaRPr lang="en-CA" sz="1200" b="0" dirty="0">
                        <a:latin typeface="Arial" panose="020B0604020202020204" pitchFamily="34" charset="0"/>
                        <a:cs typeface="Arial" panose="020B0604020202020204" pitchFamily="34" charset="0"/>
                      </a:endParaRPr>
                    </a:p>
                  </a:txBody>
                  <a:tcPr marL="45720" marR="45720" anchor="ctr"/>
                </a:tc>
                <a:extLst>
                  <a:ext uri="{0D108BD9-81ED-4DB2-BD59-A6C34878D82A}">
                    <a16:rowId xmlns:a16="http://schemas.microsoft.com/office/drawing/2014/main" val="10002"/>
                  </a:ext>
                </a:extLst>
              </a:tr>
            </a:tbl>
          </a:graphicData>
        </a:graphic>
      </p:graphicFrame>
      <p:sp>
        <p:nvSpPr>
          <p:cNvPr id="10252" name="Title 6"/>
          <p:cNvSpPr>
            <a:spLocks noGrp="1"/>
          </p:cNvSpPr>
          <p:nvPr>
            <p:ph type="title" idx="4294967295"/>
          </p:nvPr>
        </p:nvSpPr>
        <p:spPr>
          <a:xfrm>
            <a:off x="142875" y="876300"/>
            <a:ext cx="6162675" cy="533400"/>
          </a:xfrm>
        </p:spPr>
        <p:txBody>
          <a:bodyPr/>
          <a:lstStyle/>
          <a:p>
            <a:pPr algn="l" eaLnBrk="1" hangingPunct="1"/>
            <a:r>
              <a:rPr lang="fr-FR" altLang="en-US" sz="1600" b="1">
                <a:latin typeface="Arial" charset="0"/>
                <a:cs typeface="Arial" charset="0"/>
              </a:rPr>
              <a:t>Third Party Request</a:t>
            </a:r>
            <a:endParaRPr lang="en-CA" altLang="en-US" sz="1600" b="1">
              <a:latin typeface="Arial" charset="0"/>
              <a:cs typeface="Arial" charset="0"/>
            </a:endParaRPr>
          </a:p>
        </p:txBody>
      </p:sp>
      <p:sp>
        <p:nvSpPr>
          <p:cNvPr id="10253" name="Rectangle 4"/>
          <p:cNvSpPr>
            <a:spLocks/>
          </p:cNvSpPr>
          <p:nvPr/>
        </p:nvSpPr>
        <p:spPr bwMode="auto">
          <a:xfrm>
            <a:off x="6572250" y="952500"/>
            <a:ext cx="523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CA" altLang="en-US" sz="1400" b="1" i="1"/>
              <a:t> </a:t>
            </a:r>
          </a:p>
        </p:txBody>
      </p:sp>
      <p:sp>
        <p:nvSpPr>
          <p:cNvPr id="10254" name="Title 6"/>
          <p:cNvSpPr txBox="1">
            <a:spLocks/>
          </p:cNvSpPr>
          <p:nvPr/>
        </p:nvSpPr>
        <p:spPr bwMode="auto">
          <a:xfrm>
            <a:off x="142875" y="876300"/>
            <a:ext cx="6400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CA" altLang="en-US" sz="1600" b="1">
              <a:latin typeface="Arial" charset="0"/>
            </a:endParaRPr>
          </a:p>
        </p:txBody>
      </p:sp>
      <p:sp>
        <p:nvSpPr>
          <p:cNvPr id="10255" name="Rectangle 1"/>
          <p:cNvSpPr>
            <a:spLocks/>
          </p:cNvSpPr>
          <p:nvPr/>
        </p:nvSpPr>
        <p:spPr bwMode="auto">
          <a:xfrm>
            <a:off x="393700" y="1409700"/>
            <a:ext cx="76835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 typeface="Arial" charset="0"/>
              <a:buNone/>
            </a:pPr>
            <a:r>
              <a:rPr lang="en-CA" altLang="en-US" sz="1200">
                <a:latin typeface="Arial" charset="0"/>
              </a:rPr>
              <a:t>Third Party Request is the process for a company to fill in and submit an Online Third Party Request for a non-productivity review via ETS.</a:t>
            </a:r>
            <a:endParaRPr lang="en-US" altLang="en-US" sz="1200">
              <a:solidFill>
                <a:srgbClr val="000000"/>
              </a:solidFill>
              <a:latin typeface="Arial" charset="0"/>
            </a:endParaRP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endParaRPr lang="en-US" altLang="en-US" sz="1200">
              <a:solidFill>
                <a:srgbClr val="000000"/>
              </a:solidFill>
              <a:latin typeface="Arial" charset="0"/>
            </a:endParaRPr>
          </a:p>
          <a:p>
            <a:pPr>
              <a:spcBef>
                <a:spcPct val="0"/>
              </a:spcBef>
              <a:buFont typeface="Arial" charset="0"/>
              <a:buNone/>
            </a:pPr>
            <a:r>
              <a:rPr lang="en-US" altLang="en-US" sz="1200">
                <a:solidFill>
                  <a:srgbClr val="000000"/>
                </a:solidFill>
                <a:latin typeface="Arial" charset="0"/>
              </a:rPr>
              <a:t>There are three roles available for Third Party Requests:</a:t>
            </a:r>
          </a:p>
        </p:txBody>
      </p:sp>
      <p:graphicFrame>
        <p:nvGraphicFramePr>
          <p:cNvPr id="10256" name="Object 16"/>
          <p:cNvGraphicFramePr>
            <a:graphicFrameLocks noChangeAspect="1"/>
          </p:cNvGraphicFramePr>
          <p:nvPr/>
        </p:nvGraphicFramePr>
        <p:xfrm>
          <a:off x="1573213" y="4816475"/>
          <a:ext cx="636587" cy="1203325"/>
        </p:xfrm>
        <a:graphic>
          <a:graphicData uri="http://schemas.openxmlformats.org/presentationml/2006/ole">
            <mc:AlternateContent xmlns:mc="http://schemas.openxmlformats.org/markup-compatibility/2006">
              <mc:Choice xmlns:v="urn:schemas-microsoft-com:vml" Requires="v">
                <p:oleObj name="Visio" r:id="rId3" imgW="618222" imgH="1168524" progId="Visio.Drawing.11">
                  <p:embed/>
                </p:oleObj>
              </mc:Choice>
              <mc:Fallback>
                <p:oleObj name="Visio" r:id="rId3" imgW="618222" imgH="1168524" progId="Visio.Drawing.11">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3213" y="4816475"/>
                        <a:ext cx="636587"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57" name="Object 17"/>
          <p:cNvGraphicFramePr>
            <a:graphicFrameLocks noChangeAspect="1"/>
          </p:cNvGraphicFramePr>
          <p:nvPr/>
        </p:nvGraphicFramePr>
        <p:xfrm>
          <a:off x="1524000" y="2590800"/>
          <a:ext cx="650875" cy="1168400"/>
        </p:xfrm>
        <a:graphic>
          <a:graphicData uri="http://schemas.openxmlformats.org/presentationml/2006/ole">
            <mc:AlternateContent xmlns:mc="http://schemas.openxmlformats.org/markup-compatibility/2006">
              <mc:Choice xmlns:v="urn:schemas-microsoft-com:vml" Requires="v">
                <p:oleObj name="Visio" r:id="rId5" imgW="650604" imgH="1168524" progId="Visio.Drawing.11">
                  <p:embed/>
                </p:oleObj>
              </mc:Choice>
              <mc:Fallback>
                <p:oleObj name="Visio" r:id="rId5" imgW="650604" imgH="1168524" progId="Visio.Drawing.11">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2590800"/>
                        <a:ext cx="650875"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8" name="Object 1"/>
          <p:cNvGraphicFramePr>
            <a:graphicFrameLocks noChangeAspect="1"/>
          </p:cNvGraphicFramePr>
          <p:nvPr/>
        </p:nvGraphicFramePr>
        <p:xfrm>
          <a:off x="1447800" y="3657600"/>
          <a:ext cx="800100" cy="1168400"/>
        </p:xfrm>
        <a:graphic>
          <a:graphicData uri="http://schemas.openxmlformats.org/presentationml/2006/ole">
            <mc:AlternateContent xmlns:mc="http://schemas.openxmlformats.org/markup-compatibility/2006">
              <mc:Choice xmlns:v="urn:schemas-microsoft-com:vml" Requires="v">
                <p:oleObj name="Visio" r:id="rId7" imgW="800842" imgH="1168541" progId="Visio.Drawing.11">
                  <p:embed/>
                </p:oleObj>
              </mc:Choice>
              <mc:Fallback>
                <p:oleObj name="Visio" r:id="rId7" imgW="800842" imgH="1168541" progId="Visio.Drawing.11">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7800" y="3657600"/>
                        <a:ext cx="8001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slow">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8dedacd1-8ed8-4364-83a4-3ca25ad2d993" ContentTypeId="0x0101" PreviousValue="false"/>
</file>

<file path=customXml/item2.xml><?xml version="1.0" encoding="utf-8"?>
<p:properties xmlns:p="http://schemas.microsoft.com/office/2006/metadata/properties" xmlns:xsi="http://www.w3.org/2001/XMLSchema-instance" xmlns:pc="http://schemas.microsoft.com/office/infopath/2007/PartnerControls">
  <documentManagement>
    <Hide_x0020_Me xmlns="cd3b5d7d-85b8-485a-94e1-bd5df7614905">false</Hide_x0020_Me>
    <Audience1 xmlns="d317fc56-cd2a-4fee-83bf-2acf5d88d7a0"/>
    <EOL_x0020_Thumbnail xmlns="d317fc56-cd2a-4fee-83bf-2acf5d88d7a0">&lt;img alt="" src="/PublishingImages/Pages/Presenation.png" style="BORDER&amp;#58;0px solid;" /&gt;</EOL_x0020_Thumbnail>
    <Order1 xmlns="d317fc56-cd2a-4fee-83bf-2acf5d88d7a0">01</Order1>
    <Course_x0020_Description xmlns="d317fc56-cd2a-4fee-83bf-2acf5d88d7a0">This course highlights the different roles required to create, amend, submit, and view the various PNG Continuation form types and the different roles to submit, concur, and view Authorizations for PNG Continuation.</Course_x0020_Description>
    <Module xmlns="d317fc56-cd2a-4fee-83bf-2acf5d88d7a0">Module</Module>
    <Area xmlns="d317fc56-cd2a-4fee-83bf-2acf5d88d7a0">PNG Continuation</Area>
    <Area_x0020_2 xmlns="1509703c-35a2-4cc5-bc03-45b4c99b43c1">Main Page</Area_x0020_2>
    <Course_x0020_Description2 xmlns="1509703c-35a2-4cc5-bc03-45b4c99b43c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General Course" ma:contentTypeID="0x0101004CF9B3243FA46A47A5D45CADF07EB49500869333630F2EE44D93EB5262DF3C44F2" ma:contentTypeVersion="11" ma:contentTypeDescription="This is the base content type for all of the courses." ma:contentTypeScope="" ma:versionID="c604288cd4f6bd19e3eda76a8a050d32">
  <xsd:schema xmlns:xsd="http://www.w3.org/2001/XMLSchema" xmlns:xs="http://www.w3.org/2001/XMLSchema" xmlns:p="http://schemas.microsoft.com/office/2006/metadata/properties" xmlns:ns2="d317fc56-cd2a-4fee-83bf-2acf5d88d7a0" xmlns:ns3="cd3b5d7d-85b8-485a-94e1-bd5df7614905" xmlns:ns4="e6d83808-03cb-4f3c-af89-207626cead88" xmlns:ns5="1509703c-35a2-4cc5-bc03-45b4c99b43c1" targetNamespace="http://schemas.microsoft.com/office/2006/metadata/properties" ma:root="true" ma:fieldsID="b1f7dacc3d924f099186cce2e07bebea" ns2:_="" ns3:_="" ns4:_="" ns5:_="">
    <xsd:import namespace="d317fc56-cd2a-4fee-83bf-2acf5d88d7a0"/>
    <xsd:import namespace="cd3b5d7d-85b8-485a-94e1-bd5df7614905"/>
    <xsd:import namespace="e6d83808-03cb-4f3c-af89-207626cead88"/>
    <xsd:import namespace="1509703c-35a2-4cc5-bc03-45b4c99b43c1"/>
    <xsd:element name="properties">
      <xsd:complexType>
        <xsd:sequence>
          <xsd:element name="documentManagement">
            <xsd:complexType>
              <xsd:all>
                <xsd:element ref="ns2:Area"/>
                <xsd:element ref="ns2:Module"/>
                <xsd:element ref="ns2:Course_x0020_Description" minOccurs="0"/>
                <xsd:element ref="ns2:Order1" minOccurs="0"/>
                <xsd:element ref="ns2:Audience1" minOccurs="0"/>
                <xsd:element ref="ns3:Hide_x0020_Me" minOccurs="0"/>
                <xsd:element ref="ns2:EOL_x0020_Thumbnail" minOccurs="0"/>
                <xsd:element ref="ns4:SharedWithUsers" minOccurs="0"/>
                <xsd:element ref="ns5:Area_x0020_2" minOccurs="0"/>
                <xsd:element ref="ns5:Course_x0020_Description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17fc56-cd2a-4fee-83bf-2acf5d88d7a0" elementFormDefault="qualified">
    <xsd:import namespace="http://schemas.microsoft.com/office/2006/documentManagement/types"/>
    <xsd:import namespace="http://schemas.microsoft.com/office/infopath/2007/PartnerControls"/>
    <xsd:element name="Area" ma:index="8" ma:displayName="Area" ma:description="This will define the area of the Learning material." ma:format="Dropdown" ma:internalName="Area">
      <xsd:simpleType>
        <xsd:restriction base="dms:Choice">
          <xsd:enumeration value="Main Page"/>
          <xsd:enumeration value="Accounts (ETS) Administration"/>
          <xsd:enumeration value="Agreement Management"/>
          <xsd:enumeration value="Air"/>
          <xsd:enumeration value="Assignments"/>
          <xsd:enumeration value="Bidding"/>
          <xsd:enumeration value="Carbon Sequestration Tenure​​​​"/>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Module" ma:index="9" ma:displayName="Module" ma:description="Select the module type" ma:format="Dropdown" ma:internalName="Module">
      <xsd:simpleType>
        <xsd:restriction base="dms:Choice">
          <xsd:enumeration value="Industry Module"/>
          <xsd:enumeration value="DoE Module"/>
          <xsd:enumeration value="CARE Reporting"/>
          <xsd:enumeration value="Royalty Reporting"/>
          <xsd:enumeration value="Royalty Reporting Process and Royalty Reports"/>
          <xsd:enumeration value="Royalty Business"/>
          <xsd:enumeration value="OSR Projects"/>
          <xsd:enumeration value="OASIS"/>
          <xsd:enumeration value="Module"/>
          <xsd:enumeration value="Acts And Regulations"/>
          <xsd:enumeration value="Project Application"/>
          <xsd:enumeration value="AMD Reporting Forms - Version 2.0 Changes - October 31, 2018"/>
          <xsd:enumeration value="Supplemental Reporting"/>
          <xsd:enumeration value="Supplemental Reporting Submission and Audit Processes"/>
        </xsd:restriction>
      </xsd:simpleType>
    </xsd:element>
    <xsd:element name="Course_x0020_Description" ma:index="10" nillable="true" ma:displayName="Course Description" ma:description="Description of what the course is about." ma:internalName="Course_x0020_Description" ma:readOnly="false">
      <xsd:simpleType>
        <xsd:restriction base="dms:Note"/>
      </xsd:simpleType>
    </xsd:element>
    <xsd:element name="Order1" ma:index="11" nillable="true" ma:displayName="Order" ma:description="To define the order of the file on the page." ma:format="Dropdown" ma:internalName="Order1">
      <xsd:simpleType>
        <xsd:restriction base="dms:Choice">
          <xsd:enumeration value="00"/>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restriction>
      </xsd:simpleType>
    </xsd:element>
    <xsd:element name="Audience1" ma:index="12" nillable="true" ma:displayName="Audience" ma:description="Defines the target audience." ma:internalName="Audience1">
      <xsd:complexType>
        <xsd:complexContent>
          <xsd:extension base="dms:MultiChoice">
            <xsd:sequence>
              <xsd:element name="Value" maxOccurs="unbounded" minOccurs="0" nillable="true">
                <xsd:simpleType>
                  <xsd:restriction base="dms:Choice">
                    <xsd:enumeration value="Contractor"/>
                    <xsd:enumeration value="Employee"/>
                    <xsd:enumeration value="Manager"/>
                  </xsd:restriction>
                </xsd:simpleType>
              </xsd:element>
            </xsd:sequence>
          </xsd:extension>
        </xsd:complexContent>
      </xsd:complexType>
    </xsd:element>
    <xsd:element name="EOL_x0020_Thumbnail" ma:index="14" nillable="true" ma:displayName="EOL Thumbnail" ma:internalName="EOL_x0020_Thumbnail">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3b5d7d-85b8-485a-94e1-bd5df7614905" elementFormDefault="qualified">
    <xsd:import namespace="http://schemas.microsoft.com/office/2006/documentManagement/types"/>
    <xsd:import namespace="http://schemas.microsoft.com/office/infopath/2007/PartnerControls"/>
    <xsd:element name="Hide_x0020_Me" ma:index="13" nillable="true" ma:displayName="Hide Me" ma:default="0" ma:description="Use this option to hide the file from showing on other lists." ma:internalName="Hide_x0020_M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6d83808-03cb-4f3c-af89-207626cead88" elementFormDefault="qualified">
    <xsd:import namespace="http://schemas.microsoft.com/office/2006/documentManagement/types"/>
    <xsd:import namespace="http://schemas.microsoft.com/office/infopath/2007/PartnerControls"/>
    <xsd:element name="SharedWithUsers" ma:index="15"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509703c-35a2-4cc5-bc03-45b4c99b43c1" elementFormDefault="qualified">
    <xsd:import namespace="http://schemas.microsoft.com/office/2006/documentManagement/types"/>
    <xsd:import namespace="http://schemas.microsoft.com/office/infopath/2007/PartnerControls"/>
    <xsd:element name="Area_x0020_2" ma:index="16" nillable="true" ma:displayName="Area 2" ma:default="Main Page" ma:format="Dropdown" ma:internalName="Area_x0020_2">
      <xsd:simpleType>
        <xsd:restriction base="dms:Choice">
          <xsd:enumeration value="Main Page"/>
          <xsd:enumeration value="Accounts (ETS) Administration"/>
          <xsd:enumeration value="Agreement Management"/>
          <xsd:enumeration value="Air"/>
          <xsd:enumeration value="Assignments"/>
          <xsd:enumeration value="Bidding"/>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Course_x0020_Description2" ma:index="17" nillable="true" ma:displayName="Course Description2" ma:internalName="Course_x0020_Description2">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C19AFB-4DE7-4EC3-A998-C8C0D139E3F8}">
  <ds:schemaRefs>
    <ds:schemaRef ds:uri="Microsoft.SharePoint.Taxonomy.ContentTypeSync"/>
  </ds:schemaRefs>
</ds:datastoreItem>
</file>

<file path=customXml/itemProps2.xml><?xml version="1.0" encoding="utf-8"?>
<ds:datastoreItem xmlns:ds="http://schemas.openxmlformats.org/officeDocument/2006/customXml" ds:itemID="{F6C4453B-7FCA-44D5-9CD9-D3F77A202130}">
  <ds:schemaRefs>
    <ds:schemaRef ds:uri="http://schemas.microsoft.com/office/2006/metadata/properties"/>
    <ds:schemaRef ds:uri="http://schemas.microsoft.com/office/infopath/2007/PartnerControls"/>
    <ds:schemaRef ds:uri="cd3b5d7d-85b8-485a-94e1-bd5df7614905"/>
    <ds:schemaRef ds:uri="d317fc56-cd2a-4fee-83bf-2acf5d88d7a0"/>
    <ds:schemaRef ds:uri="1509703c-35a2-4cc5-bc03-45b4c99b43c1"/>
  </ds:schemaRefs>
</ds:datastoreItem>
</file>

<file path=customXml/itemProps3.xml><?xml version="1.0" encoding="utf-8"?>
<ds:datastoreItem xmlns:ds="http://schemas.openxmlformats.org/officeDocument/2006/customXml" ds:itemID="{06916B5C-83DB-4916-8EDE-E37910D2D5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17fc56-cd2a-4fee-83bf-2acf5d88d7a0"/>
    <ds:schemaRef ds:uri="cd3b5d7d-85b8-485a-94e1-bd5df7614905"/>
    <ds:schemaRef ds:uri="e6d83808-03cb-4f3c-af89-207626cead88"/>
    <ds:schemaRef ds:uri="1509703c-35a2-4cc5-bc03-45b4c99b43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61E0541-B23F-4D4E-8BCF-A2CC4BF9F0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3330</TotalTime>
  <Words>900</Words>
  <Application>Microsoft Office PowerPoint</Application>
  <PresentationFormat>On-screen Show (4:3)</PresentationFormat>
  <Paragraphs>138</Paragraphs>
  <Slides>14</Slides>
  <Notes>7</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9" baseType="lpstr">
      <vt:lpstr>Arial</vt:lpstr>
      <vt:lpstr>Calibri</vt:lpstr>
      <vt:lpstr>Freestyle Script</vt:lpstr>
      <vt:lpstr>Office Theme</vt:lpstr>
      <vt:lpstr>Visio</vt:lpstr>
      <vt:lpstr>Welcome</vt:lpstr>
      <vt:lpstr>Revisions</vt:lpstr>
      <vt:lpstr>Introduction</vt:lpstr>
      <vt:lpstr>Site Administrator – Assign Roles</vt:lpstr>
      <vt:lpstr>Authorization</vt:lpstr>
      <vt:lpstr>Licence Validation Application</vt:lpstr>
      <vt:lpstr>Continuation Application</vt:lpstr>
      <vt:lpstr>Request Status-PNG Continuation Documents</vt:lpstr>
      <vt:lpstr>Third Party Request</vt:lpstr>
      <vt:lpstr>Request Status – Non Productivity Notices</vt:lpstr>
      <vt:lpstr>Expiry Reinstatement</vt:lpstr>
      <vt:lpstr>Request Status – Expiry Reinstatement Documents</vt:lpstr>
      <vt:lpstr>PowerPoint Presentation</vt:lpstr>
      <vt:lpstr>Congratulations!</vt:lpstr>
    </vt:vector>
  </TitlesOfParts>
  <Company>Government of Alberta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PNG Continuation Roles</dc:title>
  <dc:creator>Kerry-Lynne.Kryvenchuk@gov.ab.ca;Octavio.Yin@gov.ab.ca</dc:creator>
  <cp:lastModifiedBy>Lynn McIntosh</cp:lastModifiedBy>
  <cp:revision>137</cp:revision>
  <dcterms:created xsi:type="dcterms:W3CDTF">2012-06-04T23:09:21Z</dcterms:created>
  <dcterms:modified xsi:type="dcterms:W3CDTF">2025-10-31T16:51:55Z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0x0101004CF9B3243FA46A47A5D45CADF07EB49500869333630F2EE44D93EB5262DF3C44F2</vt:lpwstr>
  </property>
  <property fmtid="{D5CDD505-2E9C-101B-9397-08002B2CF9AE}" pid="3" name="MSIP_Label_abf2ea38-542c-4b75-bd7d-582ec36a519f_Enabled">
    <vt:lpwstr>true</vt:lpwstr>
  </property>
  <property fmtid="{D5CDD505-2E9C-101B-9397-08002B2CF9AE}" pid="4" name="MSIP_Label_abf2ea38-542c-4b75-bd7d-582ec36a519f_SetDate">
    <vt:lpwstr>2020-05-25T19:24:31Z</vt:lpwstr>
  </property>
  <property fmtid="{D5CDD505-2E9C-101B-9397-08002B2CF9AE}" pid="5" name="MSIP_Label_abf2ea38-542c-4b75-bd7d-582ec36a519f_Method">
    <vt:lpwstr>Standard</vt:lpwstr>
  </property>
  <property fmtid="{D5CDD505-2E9C-101B-9397-08002B2CF9AE}" pid="6" name="MSIP_Label_abf2ea38-542c-4b75-bd7d-582ec36a519f_Name">
    <vt:lpwstr>Protected A</vt:lpwstr>
  </property>
  <property fmtid="{D5CDD505-2E9C-101B-9397-08002B2CF9AE}" pid="7" name="MSIP_Label_abf2ea38-542c-4b75-bd7d-582ec36a519f_SiteId">
    <vt:lpwstr>2bb51c06-af9b-42c5-8bf5-3c3b7b10850b</vt:lpwstr>
  </property>
  <property fmtid="{D5CDD505-2E9C-101B-9397-08002B2CF9AE}" pid="8" name="MSIP_Label_abf2ea38-542c-4b75-bd7d-582ec36a519f_ActionId">
    <vt:lpwstr>7680b5c4-2879-4797-9bd1-0000d1e7eee1</vt:lpwstr>
  </property>
  <property fmtid="{D5CDD505-2E9C-101B-9397-08002B2CF9AE}" pid="9" name="MSIP_Label_abf2ea38-542c-4b75-bd7d-582ec36a519f_ContentBits">
    <vt:lpwstr>2</vt:lpwstr>
  </property>
</Properties>
</file>