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8"/>
  </p:notesMasterIdLst>
  <p:handoutMasterIdLst>
    <p:handoutMasterId r:id="rId49"/>
  </p:handoutMasterIdLst>
  <p:sldIdLst>
    <p:sldId id="265" r:id="rId6"/>
    <p:sldId id="266" r:id="rId7"/>
    <p:sldId id="267" r:id="rId8"/>
    <p:sldId id="273" r:id="rId9"/>
    <p:sldId id="274" r:id="rId10"/>
    <p:sldId id="275" r:id="rId11"/>
    <p:sldId id="276" r:id="rId12"/>
    <p:sldId id="277" r:id="rId13"/>
    <p:sldId id="288" r:id="rId14"/>
    <p:sldId id="287" r:id="rId15"/>
    <p:sldId id="289" r:id="rId16"/>
    <p:sldId id="290" r:id="rId17"/>
    <p:sldId id="291" r:id="rId18"/>
    <p:sldId id="293" r:id="rId19"/>
    <p:sldId id="308" r:id="rId20"/>
    <p:sldId id="294" r:id="rId21"/>
    <p:sldId id="295" r:id="rId22"/>
    <p:sldId id="296" r:id="rId23"/>
    <p:sldId id="297" r:id="rId24"/>
    <p:sldId id="298" r:id="rId25"/>
    <p:sldId id="299" r:id="rId26"/>
    <p:sldId id="309" r:id="rId27"/>
    <p:sldId id="310" r:id="rId28"/>
    <p:sldId id="311" r:id="rId29"/>
    <p:sldId id="312" r:id="rId30"/>
    <p:sldId id="315" r:id="rId31"/>
    <p:sldId id="316" r:id="rId32"/>
    <p:sldId id="301" r:id="rId33"/>
    <p:sldId id="302" r:id="rId34"/>
    <p:sldId id="303" r:id="rId35"/>
    <p:sldId id="321" r:id="rId36"/>
    <p:sldId id="305" r:id="rId37"/>
    <p:sldId id="306" r:id="rId38"/>
    <p:sldId id="307" r:id="rId39"/>
    <p:sldId id="317" r:id="rId40"/>
    <p:sldId id="320" r:id="rId41"/>
    <p:sldId id="319" r:id="rId42"/>
    <p:sldId id="318" r:id="rId43"/>
    <p:sldId id="326" r:id="rId44"/>
    <p:sldId id="327" r:id="rId45"/>
    <p:sldId id="328" r:id="rId46"/>
    <p:sldId id="32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2D6F3-A392-4EB9-8DDC-E8C545853299}" v="3" dt="2025-08-08T17:12:31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99" autoAdjust="0"/>
  </p:normalViewPr>
  <p:slideViewPr>
    <p:cSldViewPr snapToGrid="0">
      <p:cViewPr varScale="1">
        <p:scale>
          <a:sx n="85" d="100"/>
          <a:sy n="85" d="100"/>
        </p:scale>
        <p:origin x="102" y="24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1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2AC5-DE83-4546-A145-049723EEF145}" type="datetimeFigureOut">
              <a:rPr lang="en-CA" smtClean="0"/>
              <a:t>2025-10-31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EA81-BE91-42DB-B17C-5937EFD414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70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C5CD-91F5-4C0D-9700-F7932A35F6A8}" type="datetimeFigureOut">
              <a:rPr lang="en-CA" smtClean="0"/>
              <a:t>2025-10-31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8F0B-F410-4D7B-888B-D3F81DA1D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287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6745-EB03-497E-B4D9-3676D4C0EE0C}" type="datetime1">
              <a:rPr lang="en-CA" smtClean="0"/>
              <a:t>2025-10-31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9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5BDA-E207-4BBA-ABD9-28163285FB51}" type="datetime1">
              <a:rPr lang="en-CA" smtClean="0"/>
              <a:t>2025-10-31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77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B35E-912B-4CE4-B133-696A2DC3B51C}" type="datetime1">
              <a:rPr lang="en-CA" smtClean="0"/>
              <a:t>2025-10-31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39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9151-C524-45A5-BE29-2AEA79D3E806}" type="datetime1">
              <a:rPr lang="en-CA" smtClean="0"/>
              <a:t>2025-10-31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96263" y="6556375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4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3939-86F8-49C4-83C0-9D20C0966929}" type="datetime1">
              <a:rPr lang="en-CA" smtClean="0"/>
              <a:t>2025-10-31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4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E6B1-B31F-4862-9EA3-CCE431436C9C}" type="datetime1">
              <a:rPr lang="en-CA" smtClean="0"/>
              <a:t>2025-10-31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2001-A09A-426C-9A44-D1B9A8D8CD73}" type="datetime1">
              <a:rPr lang="en-CA" smtClean="0"/>
              <a:t>2025-10-31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8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0696-8082-4999-B462-C4F37856A481}" type="datetime1">
              <a:rPr lang="en-CA" smtClean="0"/>
              <a:t>2025-10-31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86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59F6-1F00-423F-91AA-F1EB09CE1155}" type="datetime1">
              <a:rPr lang="en-CA" smtClean="0"/>
              <a:t>2025-10-31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5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B7C4-C20E-4FA2-B127-C32531CB0293}" type="datetime1">
              <a:rPr lang="en-CA" smtClean="0"/>
              <a:t>2025-10-31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29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9D9D-697E-4D17-9784-B34DC3BA7359}" type="datetime1">
              <a:rPr lang="en-CA" smtClean="0"/>
              <a:t>2025-10-31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6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CA" sz="1200" dirty="0"/>
              <a:t>Page </a:t>
            </a:r>
            <a:fld id="{5BC1470B-47A7-4E72-AA8D-1EF68F025A39}" type="slidenum">
              <a:rPr lang="en-CA" sz="1200" smtClean="0"/>
              <a:pPr/>
              <a:t>‹#›</a:t>
            </a:fld>
            <a:r>
              <a:rPr lang="en-CA" sz="1200" dirty="0"/>
              <a:t> of 42</a:t>
            </a:r>
          </a:p>
          <a:p>
            <a:endParaRPr lang="en-CA" dirty="0"/>
          </a:p>
        </p:txBody>
      </p:sp>
      <p:sp>
        <p:nvSpPr>
          <p:cNvPr id="7" name="MSIPCMContentMarking" descr="{&quot;HashCode&quot;:-1542678785,&quot;Placement&quot;:&quot;Footer&quot;,&quot;Top&quot;:517.997253,&quot;Left&quot;:0.0,&quot;SlideWidth&quot;:720,&quot;SlideHeight&quot;:540}"/>
          <p:cNvSpPr txBox="1"/>
          <p:nvPr userDrawn="1"/>
        </p:nvSpPr>
        <p:spPr>
          <a:xfrm>
            <a:off x="0" y="6633644"/>
            <a:ext cx="1804584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 dirty="0">
                <a:solidFill>
                  <a:srgbClr val="000000"/>
                </a:solidFill>
                <a:latin typeface="Calibri" panose="020F050202020403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6919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EM.DatasubmissionPNGContinuation@gov.ab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EM.DatasubmissionPNGContinuation@gov.ab.ca" TargetMode="External"/><Relationship Id="rId2" Type="http://schemas.openxmlformats.org/officeDocument/2006/relationships/hyperlink" Target="https://training.energy.gov.ab.ca/Pages/PNG%20Continuatio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NGContinuations.Energy@gov.ab.ca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energy.gov.ab.ca/Pages/default.aspx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NGContinuations.Energy@gov.ab.c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9363" y="59904"/>
            <a:ext cx="5255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734121" y="515014"/>
            <a:ext cx="2236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245" y="1230383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248892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6350" algn="ctr">
              <a:lnSpc>
                <a:spcPct val="100000"/>
              </a:lnSpc>
            </a:pPr>
            <a:endParaRPr lang="en-US" b="1" spc="-13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065" marR="6350" algn="ctr">
              <a:lnSpc>
                <a:spcPct val="100000"/>
              </a:lnSpc>
            </a:pPr>
            <a:r>
              <a:rPr lang="en-US" b="1" spc="-130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ETS</a:t>
            </a:r>
            <a:r>
              <a:rPr lang="en-US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 PNG Continuation: </a:t>
            </a:r>
            <a:r>
              <a:rPr lang="en-US" b="1" spc="-55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utho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iz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tion</a:t>
            </a:r>
            <a:endParaRPr lang="en-US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Online</a:t>
            </a:r>
            <a:r>
              <a:rPr lang="en-US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b="1" spc="-9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ining</a:t>
            </a:r>
            <a:r>
              <a:rPr lang="en-US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ou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rs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6191" y="6426972"/>
            <a:ext cx="2057400" cy="365125"/>
          </a:xfrm>
        </p:spPr>
        <p:txBody>
          <a:bodyPr/>
          <a:lstStyle/>
          <a:p>
            <a:r>
              <a:rPr lang="en-CA" dirty="0"/>
              <a:t> Page </a:t>
            </a:r>
            <a:fld id="{E57E5CAC-8735-419D-83EE-D1B096ACB115}" type="slidenum">
              <a:rPr lang="en-CA" smtClean="0"/>
              <a:t>1</a:t>
            </a:fld>
            <a:r>
              <a:rPr lang="en-CA" dirty="0"/>
              <a:t> of 42</a:t>
            </a: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4772641" y="2375285"/>
            <a:ext cx="37909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PNG Continuation – Authorization: This process involves authorizing a company to act on behalf of the designated representative for a Crown petroleum and natural gas licence or lease (PNG agreement). This process is also for authorizing another company to use your company’s well or data relating to a PNG agreement.</a:t>
            </a:r>
          </a:p>
        </p:txBody>
      </p:sp>
    </p:spTree>
    <p:extLst>
      <p:ext uri="{BB962C8B-B14F-4D97-AF65-F5344CB8AC3E}">
        <p14:creationId xmlns:p14="http://schemas.microsoft.com/office/powerpoint/2010/main" val="354953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Add Agreement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8217" y="59904"/>
            <a:ext cx="5156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2751" y="515443"/>
            <a:ext cx="2446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1" y="6458837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10</a:t>
            </a:fld>
            <a:r>
              <a:rPr lang="en-CA" dirty="0"/>
              <a:t> of 42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350" y="1596081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 authorization can be requested for an agreement or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for multiple agreements at the same time and can be for different companies.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0530" y="5838283"/>
            <a:ext cx="9100751" cy="487290"/>
            <a:chOff x="228600" y="5965825"/>
            <a:chExt cx="8528768" cy="487290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99205" y="6022228"/>
              <a:ext cx="815816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Arial" charset="0"/>
                </a:rPr>
                <a:t>Agreement type must match the Authorization Type. (e.g. If you choose Validation as the Authorization Type the agreement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Arial" charset="0"/>
                </a:rPr>
                <a:t>added must be an initial term </a:t>
              </a:r>
              <a:r>
                <a:rPr lang="en-US" altLang="en-US" sz="1100" dirty="0" err="1">
                  <a:latin typeface="Arial" charset="0"/>
                </a:rPr>
                <a:t>licence</a:t>
              </a:r>
              <a:r>
                <a:rPr lang="en-US" altLang="en-US" sz="1100" dirty="0">
                  <a:latin typeface="Arial" charset="0"/>
                </a:rPr>
                <a:t>.)</a:t>
              </a:r>
              <a:endParaRPr lang="en-CA" altLang="en-US" sz="1100" dirty="0">
                <a:latin typeface="Arial" charset="0"/>
              </a:endParaRPr>
            </a:p>
          </p:txBody>
        </p:sp>
        <p:pic>
          <p:nvPicPr>
            <p:cNvPr id="9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6582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object 4"/>
          <p:cNvSpPr txBox="1"/>
          <p:nvPr/>
        </p:nvSpPr>
        <p:spPr>
          <a:xfrm>
            <a:off x="514350" y="4553466"/>
            <a:ext cx="18307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>
                <a:solidFill>
                  <a:srgbClr val="FF0000"/>
                </a:solidFill>
                <a:latin typeface="Arial"/>
                <a:cs typeface="Arial"/>
              </a:rPr>
              <a:t>A. Add Agreement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108" y="2238490"/>
            <a:ext cx="5090049" cy="32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A. Add Agreement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039763" y="59904"/>
            <a:ext cx="5864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4897" y="485314"/>
            <a:ext cx="2446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11</a:t>
            </a:fld>
            <a:r>
              <a:rPr lang="en-CA" dirty="0"/>
              <a:t> of 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32" y="1566472"/>
            <a:ext cx="4917719" cy="3179268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96233" y="2683824"/>
            <a:ext cx="1689100" cy="944563"/>
          </a:xfrm>
          <a:prstGeom prst="wedgeRoundRectCallout">
            <a:avLst>
              <a:gd name="adj1" fmla="val 84956"/>
              <a:gd name="adj2" fmla="val 9091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add a Crown agreement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826" y="2002483"/>
            <a:ext cx="2409524" cy="3457143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7648576" y="4096938"/>
            <a:ext cx="1322430" cy="573916"/>
          </a:xfrm>
          <a:prstGeom prst="wedgeRoundRectCallout">
            <a:avLst>
              <a:gd name="adj1" fmla="val -50169"/>
              <a:gd name="adj2" fmla="val -20870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Enter Crown agreement number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292580" y="5585254"/>
            <a:ext cx="1603375" cy="547688"/>
          </a:xfrm>
          <a:prstGeom prst="wedgeRoundRectCallout">
            <a:avLst>
              <a:gd name="adj1" fmla="val 74275"/>
              <a:gd name="adj2" fmla="val -9281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268968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A. Add Agreement 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4789" y="59904"/>
            <a:ext cx="6729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1558" y="514285"/>
            <a:ext cx="2659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12</a:t>
            </a:fld>
            <a:r>
              <a:rPr lang="en-CA" dirty="0"/>
              <a:t> of 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4" y="1733362"/>
            <a:ext cx="4514616" cy="1252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538" y="2986187"/>
            <a:ext cx="4506824" cy="3188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82" y="2432361"/>
            <a:ext cx="133333" cy="18095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81000" y="3124200"/>
            <a:ext cx="1020762" cy="560387"/>
          </a:xfrm>
          <a:prstGeom prst="wedgeRoundRectCallout">
            <a:avLst>
              <a:gd name="adj1" fmla="val -36904"/>
              <a:gd name="adj2" fmla="val -14956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on check box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981749" y="3552227"/>
            <a:ext cx="1381125" cy="560387"/>
          </a:xfrm>
          <a:prstGeom prst="wedgeRoundRectCallout">
            <a:avLst>
              <a:gd name="adj1" fmla="val -19837"/>
              <a:gd name="adj2" fmla="val -15173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375324" y="5575301"/>
            <a:ext cx="1987550" cy="781050"/>
          </a:xfrm>
          <a:prstGeom prst="wedgeRoundRectCallout">
            <a:avLst>
              <a:gd name="adj1" fmla="val 220706"/>
              <a:gd name="adj2" fmla="val -741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Optionally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Attention Name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this Agreement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11998" y="2522837"/>
            <a:ext cx="655634" cy="40159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2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Submit Request Authorization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1569" y="59904"/>
            <a:ext cx="573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9068" y="479075"/>
            <a:ext cx="27799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6036" y="6397998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13</a:t>
            </a:fld>
            <a:r>
              <a:rPr lang="en-CA" dirty="0"/>
              <a:t> of 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21" y="1582946"/>
            <a:ext cx="4631241" cy="3260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545" y="4965462"/>
            <a:ext cx="5120805" cy="112529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087395" y="5316495"/>
            <a:ext cx="1371600" cy="677862"/>
          </a:xfrm>
          <a:prstGeom prst="wedgeRoundRectCallout">
            <a:avLst>
              <a:gd name="adj1" fmla="val 43571"/>
              <a:gd name="adj2" fmla="val -12420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144229" y="4158047"/>
            <a:ext cx="1600200" cy="685800"/>
          </a:xfrm>
          <a:prstGeom prst="wedgeRoundRectCallout">
            <a:avLst>
              <a:gd name="adj1" fmla="val -90056"/>
              <a:gd name="adj2" fmla="val 20516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5525206" y="2645543"/>
            <a:ext cx="335682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The authorization is only verified when the </a:t>
            </a:r>
            <a:r>
              <a:rPr lang="en-US" sz="1400" b="1" dirty="0">
                <a:latin typeface="Arial"/>
                <a:cs typeface="Arial"/>
              </a:rPr>
              <a:t>application</a:t>
            </a:r>
            <a:r>
              <a:rPr lang="en-US" sz="1400" dirty="0">
                <a:latin typeface="Arial"/>
                <a:cs typeface="Arial"/>
              </a:rPr>
              <a:t> is submitted.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20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Continuation or Validation Form Type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7427" y="59904"/>
            <a:ext cx="5807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9016" y="434146"/>
            <a:ext cx="3107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14016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14</a:t>
            </a:fld>
            <a:r>
              <a:rPr lang="en-CA" dirty="0"/>
              <a:t> of 42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1769555" y="2615839"/>
            <a:ext cx="647446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dirty="0">
                <a:latin typeface="Arial" pitchFamily="34" charset="0"/>
                <a:cs typeface="Arial" pitchFamily="34" charset="0"/>
              </a:rPr>
              <a:t>The following slides demonstrate how to complete a “Continuation” or “Validation” form type.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550" y="3874178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Note: If you require authorization and want to apply for a Continuation or Validation with an extension you must select “Continuation and Extension” or “Validation and Extension” for the form type.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475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Add Agreement or Add Well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7427" y="59904"/>
            <a:ext cx="5807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8861" y="475233"/>
            <a:ext cx="2745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3290" y="6404375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15</a:t>
            </a:fld>
            <a:r>
              <a:rPr lang="en-CA" dirty="0"/>
              <a:t> of 42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4478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 authorization can be requested for either an agreement or for a well or both at the same time.</a:t>
            </a:r>
          </a:p>
          <a:p>
            <a:pPr algn="ctr"/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The authorization can be for multiple agreements and/or wells and can be for different companies.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2291" y="5833300"/>
            <a:ext cx="9182990" cy="492273"/>
            <a:chOff x="228600" y="5965825"/>
            <a:chExt cx="8605838" cy="492273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76275" y="6027211"/>
              <a:ext cx="815816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Arial" charset="0"/>
                </a:rPr>
                <a:t>Agreement type must match the Authorization Type. (e.g. If you choose Validation as the Authorization Type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Arial" charset="0"/>
                </a:rPr>
                <a:t>the agreement added must be an initial term </a:t>
              </a:r>
              <a:r>
                <a:rPr lang="en-US" altLang="en-US" sz="1100" dirty="0" err="1">
                  <a:latin typeface="Arial" charset="0"/>
                </a:rPr>
                <a:t>licence</a:t>
              </a:r>
              <a:r>
                <a:rPr lang="en-US" altLang="en-US" sz="1100" dirty="0">
                  <a:latin typeface="Arial" charset="0"/>
                </a:rPr>
                <a:t>.) </a:t>
              </a:r>
              <a:endParaRPr lang="en-CA" altLang="en-US" sz="1100" dirty="0">
                <a:latin typeface="Arial" charset="0"/>
              </a:endParaRPr>
            </a:p>
          </p:txBody>
        </p:sp>
        <p:pic>
          <p:nvPicPr>
            <p:cNvPr id="10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6582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130" y="2016853"/>
            <a:ext cx="5021415" cy="3708444"/>
          </a:xfrm>
          <a:prstGeom prst="rect">
            <a:avLst/>
          </a:prstGeom>
        </p:spPr>
      </p:pic>
      <p:sp>
        <p:nvSpPr>
          <p:cNvPr id="11" name="object 4"/>
          <p:cNvSpPr txBox="1"/>
          <p:nvPr/>
        </p:nvSpPr>
        <p:spPr>
          <a:xfrm>
            <a:off x="371951" y="4332778"/>
            <a:ext cx="18307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>
                <a:solidFill>
                  <a:srgbClr val="FF0000"/>
                </a:solidFill>
                <a:latin typeface="Arial"/>
                <a:cs typeface="Arial"/>
              </a:rPr>
              <a:t>A. Add Agreement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362425" y="4866213"/>
            <a:ext cx="18307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>
                <a:solidFill>
                  <a:srgbClr val="FF0000"/>
                </a:solidFill>
                <a:latin typeface="Arial"/>
                <a:cs typeface="Arial"/>
              </a:rPr>
              <a:t>B. Add Well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76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A. Add Agreement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9059" y="59904"/>
            <a:ext cx="6235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0595" y="478187"/>
            <a:ext cx="2667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  <a:p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89138" y="6440643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16</a:t>
            </a:fld>
            <a:r>
              <a:rPr lang="en-CA" dirty="0"/>
              <a:t> of 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63" y="1770541"/>
            <a:ext cx="4239356" cy="313087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15004" y="2452150"/>
            <a:ext cx="1689100" cy="944563"/>
          </a:xfrm>
          <a:prstGeom prst="wedgeRoundRectCallout">
            <a:avLst>
              <a:gd name="adj1" fmla="val 78129"/>
              <a:gd name="adj2" fmla="val 9527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add a Crown agreement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357" y="2003076"/>
            <a:ext cx="2166477" cy="310842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547953" y="5486400"/>
            <a:ext cx="1603375" cy="547688"/>
          </a:xfrm>
          <a:prstGeom prst="wedgeRoundRectCallout">
            <a:avLst>
              <a:gd name="adj1" fmla="val 36769"/>
              <a:gd name="adj2" fmla="val -10333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417838" y="3557287"/>
            <a:ext cx="1495425" cy="787400"/>
          </a:xfrm>
          <a:prstGeom prst="wedgeRoundRectCallout">
            <a:avLst>
              <a:gd name="adj1" fmla="val -64373"/>
              <a:gd name="adj2" fmla="val -5032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Enter Crown agreement number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39265" y="3396713"/>
            <a:ext cx="345989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19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A. Add Agreement (continued)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6725" y="59904"/>
            <a:ext cx="6177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4621" y="495110"/>
            <a:ext cx="2650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2664" y="6437615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17</a:t>
            </a:fld>
            <a:r>
              <a:rPr lang="en-CA" dirty="0"/>
              <a:t> of 42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3" y="1652635"/>
            <a:ext cx="4127154" cy="1203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523" y="2916196"/>
            <a:ext cx="4300196" cy="344015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71767" y="2241697"/>
            <a:ext cx="852139" cy="61469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95184" y="3157151"/>
            <a:ext cx="1020762" cy="560387"/>
          </a:xfrm>
          <a:prstGeom prst="wedgeRoundRectCallout">
            <a:avLst>
              <a:gd name="adj1" fmla="val -36904"/>
              <a:gd name="adj2" fmla="val -14956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on check box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036162" y="3313330"/>
            <a:ext cx="1381125" cy="560387"/>
          </a:xfrm>
          <a:prstGeom prst="wedgeRoundRectCallout">
            <a:avLst>
              <a:gd name="adj1" fmla="val -31766"/>
              <a:gd name="adj2" fmla="val -15026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732949" y="5372615"/>
            <a:ext cx="1987550" cy="781050"/>
          </a:xfrm>
          <a:prstGeom prst="wedgeRoundRectCallout">
            <a:avLst>
              <a:gd name="adj1" fmla="val 213245"/>
              <a:gd name="adj2" fmla="val -7102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Optionally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Attention Name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this Agreement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29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59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B. Add Well</a:t>
            </a: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205" y="59904"/>
            <a:ext cx="6334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9069" y="486044"/>
            <a:ext cx="27799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6036" y="6423196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18</a:t>
            </a:fld>
            <a:r>
              <a:rPr lang="en-CA" dirty="0"/>
              <a:t> of 42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6287" y="5890677"/>
            <a:ext cx="9124177" cy="464743"/>
            <a:chOff x="228600" y="5957290"/>
            <a:chExt cx="8550722" cy="464743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21159" y="5957290"/>
              <a:ext cx="8158163" cy="46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12700">
                <a:lnSpc>
                  <a:spcPct val="100000"/>
                </a:lnSpc>
                <a:buNone/>
              </a:pPr>
              <a:r>
                <a:rPr lang="en-US" sz="1100" dirty="0">
                  <a:latin typeface="Arial"/>
                  <a:cs typeface="Arial"/>
                </a:rPr>
                <a:t>If authorization form type is Continuation, it displays as “Qualifying Well(s) to be Authorized”.</a:t>
              </a:r>
            </a:p>
            <a:p>
              <a:pPr marL="12700">
                <a:buNone/>
              </a:pPr>
              <a:r>
                <a:rPr lang="en-US" sz="1100" dirty="0">
                  <a:latin typeface="Arial"/>
                  <a:cs typeface="Arial"/>
                </a:rPr>
                <a:t>If authorization form type is Validation, it displays as “Earning/Validating Well(s) to be Authorized”.</a:t>
              </a:r>
            </a:p>
          </p:txBody>
        </p:sp>
        <p:pic>
          <p:nvPicPr>
            <p:cNvPr id="8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6582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7" y="1589063"/>
            <a:ext cx="3968674" cy="2887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712" y="1589063"/>
            <a:ext cx="4139249" cy="3320688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15004" y="4604087"/>
            <a:ext cx="1509713" cy="762001"/>
          </a:xfrm>
          <a:prstGeom prst="wedgeRoundRectCallout">
            <a:avLst>
              <a:gd name="adj1" fmla="val 43894"/>
              <a:gd name="adj2" fmla="val -13006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Well Information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then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Well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380023" y="5054144"/>
            <a:ext cx="2357438" cy="623887"/>
          </a:xfrm>
          <a:prstGeom prst="wedgeRoundRectCallout">
            <a:avLst>
              <a:gd name="adj1" fmla="val 97455"/>
              <a:gd name="adj2" fmla="val -14695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Enter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number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application that the well is going to be used on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918010" y="5278911"/>
            <a:ext cx="2052638" cy="623887"/>
          </a:xfrm>
          <a:prstGeom prst="wedgeRoundRectCallout">
            <a:avLst>
              <a:gd name="adj1" fmla="val 6589"/>
              <a:gd name="adj2" fmla="val -17360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Optionally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the Well Licencee</a:t>
            </a:r>
          </a:p>
        </p:txBody>
      </p:sp>
    </p:spTree>
    <p:extLst>
      <p:ext uri="{BB962C8B-B14F-4D97-AF65-F5344CB8AC3E}">
        <p14:creationId xmlns:p14="http://schemas.microsoft.com/office/powerpoint/2010/main" val="1052946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B. Add Well (continued)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9249" y="460004"/>
            <a:ext cx="2736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7602" y="6414015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19</a:t>
            </a:fld>
            <a:r>
              <a:rPr lang="en-CA" dirty="0"/>
              <a:t> of 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4" y="1867832"/>
            <a:ext cx="4540297" cy="3642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8" y="2166977"/>
            <a:ext cx="1814919" cy="2604014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56411" y="5366370"/>
            <a:ext cx="1689100" cy="756617"/>
          </a:xfrm>
          <a:prstGeom prst="wedgeRoundRectCallout">
            <a:avLst>
              <a:gd name="adj1" fmla="val 109951"/>
              <a:gd name="adj2" fmla="val -9862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add a Crown agreement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651760" y="5542778"/>
            <a:ext cx="1603375" cy="547688"/>
          </a:xfrm>
          <a:prstGeom prst="wedgeRoundRectCallout">
            <a:avLst>
              <a:gd name="adj1" fmla="val 39611"/>
              <a:gd name="adj2" fmla="val -17328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492180" y="4863305"/>
            <a:ext cx="1495425" cy="787400"/>
          </a:xfrm>
          <a:prstGeom prst="wedgeRoundRectCallout">
            <a:avLst>
              <a:gd name="adj1" fmla="val -74220"/>
              <a:gd name="adj2" fmla="val -14089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Enter Crown agreement number</a:t>
            </a:r>
          </a:p>
        </p:txBody>
      </p:sp>
    </p:spTree>
    <p:extLst>
      <p:ext uri="{BB962C8B-B14F-4D97-AF65-F5344CB8AC3E}">
        <p14:creationId xmlns:p14="http://schemas.microsoft.com/office/powerpoint/2010/main" val="405102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093" y="59904"/>
            <a:ext cx="5749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711351" y="477106"/>
            <a:ext cx="2193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1520" y="980728"/>
            <a:ext cx="8640960" cy="27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Revisions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0825" y="1484313"/>
            <a:ext cx="8642350" cy="475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3970"/>
              </p:ext>
            </p:extLst>
          </p:nvPr>
        </p:nvGraphicFramePr>
        <p:xfrm>
          <a:off x="1837037" y="2452546"/>
          <a:ext cx="61072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October</a:t>
                      </a:r>
                      <a:r>
                        <a:rPr lang="en-CA" baseline="0" dirty="0"/>
                        <a:t> 6, 2014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August</a:t>
                      </a:r>
                      <a:r>
                        <a:rPr lang="en-CA" baseline="0" dirty="0"/>
                        <a:t> 2015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March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Various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5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aseline="0" dirty="0"/>
                        <a:t>September 2020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Various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8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August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Page 23, 34, 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11034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9712" y="6400072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2</a:t>
            </a:fld>
            <a:r>
              <a:rPr lang="en-CA" dirty="0"/>
              <a:t> of 42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1321" y="1920430"/>
            <a:ext cx="1924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</p:txBody>
      </p:sp>
    </p:spTree>
    <p:extLst>
      <p:ext uri="{BB962C8B-B14F-4D97-AF65-F5344CB8AC3E}">
        <p14:creationId xmlns:p14="http://schemas.microsoft.com/office/powerpoint/2010/main" val="2703719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B. Add Well (continued)</a:t>
            </a: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1672" y="475845"/>
            <a:ext cx="2814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68783" y="6394280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20</a:t>
            </a:fld>
            <a:r>
              <a:rPr lang="en-CA" dirty="0"/>
              <a:t> of 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3" y="1652635"/>
            <a:ext cx="4127154" cy="120375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914400" y="3349706"/>
            <a:ext cx="1020762" cy="560387"/>
          </a:xfrm>
          <a:prstGeom prst="wedgeRoundRectCallout">
            <a:avLst>
              <a:gd name="adj1" fmla="val -66109"/>
              <a:gd name="adj2" fmla="val -18672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on check box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334772" y="3672963"/>
            <a:ext cx="1381125" cy="560387"/>
          </a:xfrm>
          <a:prstGeom prst="wedgeRoundRectCallout">
            <a:avLst>
              <a:gd name="adj1" fmla="val -51058"/>
              <a:gd name="adj2" fmla="val -20355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940" y="2450971"/>
            <a:ext cx="4161465" cy="35132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663390" y="5651501"/>
            <a:ext cx="1987550" cy="704850"/>
          </a:xfrm>
          <a:prstGeom prst="wedgeRoundRectCallout">
            <a:avLst>
              <a:gd name="adj1" fmla="val 209501"/>
              <a:gd name="adj2" fmla="val -8568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Optionally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Attention Name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this Agreement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02659" y="2058816"/>
            <a:ext cx="724930" cy="3301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14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Submit Request Authorization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2515" y="480180"/>
            <a:ext cx="25988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4425" y="6438234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21</a:t>
            </a:fld>
            <a:r>
              <a:rPr lang="en-CA" dirty="0"/>
              <a:t> of 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4" y="1567005"/>
            <a:ext cx="4206404" cy="355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099" y="2248098"/>
            <a:ext cx="3596434" cy="121900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09600" y="5448300"/>
            <a:ext cx="1433384" cy="598273"/>
          </a:xfrm>
          <a:prstGeom prst="wedgeRoundRectCallout">
            <a:avLst>
              <a:gd name="adj1" fmla="val 41769"/>
              <a:gd name="adj2" fmla="val -10841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36732" y="4111790"/>
            <a:ext cx="1600200" cy="526113"/>
          </a:xfrm>
          <a:prstGeom prst="wedgeRoundRectCallout">
            <a:avLst>
              <a:gd name="adj1" fmla="val -42695"/>
              <a:gd name="adj2" fmla="val -14318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2"/>
          <p:cNvSpPr txBox="1"/>
          <p:nvPr/>
        </p:nvSpPr>
        <p:spPr>
          <a:xfrm>
            <a:off x="4664133" y="5448300"/>
            <a:ext cx="396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Note: The authorization is only verified when the </a:t>
            </a:r>
            <a:r>
              <a:rPr lang="en-US" sz="1400" b="1" dirty="0">
                <a:latin typeface="Arial"/>
                <a:cs typeface="Arial"/>
              </a:rPr>
              <a:t>application</a:t>
            </a:r>
            <a:r>
              <a:rPr lang="en-US" sz="1400" dirty="0">
                <a:latin typeface="Arial"/>
                <a:cs typeface="Arial"/>
              </a:rPr>
              <a:t> is submitted.</a:t>
            </a:r>
            <a:endParaRPr sz="1400" dirty="0"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10897" y="1919416"/>
            <a:ext cx="578166" cy="1926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054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5226" y="24748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5910" y="497865"/>
            <a:ext cx="2745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3290" y="6422254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22</a:t>
            </a:fld>
            <a:r>
              <a:rPr lang="en-CA" dirty="0"/>
              <a:t> of 42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1426902" y="2615135"/>
            <a:ext cx="647446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 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E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"/>
                <a:cs typeface="Arial"/>
              </a:rPr>
              <a:t>authorizing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pany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eque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il</a:t>
            </a:r>
            <a:r>
              <a:rPr sz="1800" spc="-10" dirty="0">
                <a:latin typeface="Arial"/>
                <a:cs typeface="Arial"/>
              </a:rPr>
              <a:t>ab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75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solidFill>
                  <a:srgbClr val="000000"/>
                </a:solidFill>
                <a:latin typeface="Arial"/>
                <a:cs typeface="Arial"/>
              </a:rPr>
              <a:t>Request Authorization – Continuation (Data) or Validation (Data) Form Type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6505" y="514128"/>
            <a:ext cx="2771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0349" y="6471942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23</a:t>
            </a:fld>
            <a:r>
              <a:rPr lang="en-CA" dirty="0"/>
              <a:t> of 42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1670702" y="2343991"/>
            <a:ext cx="56509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dirty="0">
                <a:latin typeface="Arial" pitchFamily="34" charset="0"/>
                <a:cs typeface="Arial" pitchFamily="34" charset="0"/>
              </a:rPr>
              <a:t>The following slides demonstrate how to complete a “Continuation (Data)” or “Validation (Data)” form type.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280" y="3442365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Note: Data Authorization should be requested on an agreement by agreement basis. When Data Authorization is granted, all agreements in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Add Agreement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portion of the Request Authorization screen will be authorized to use all data entered in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portion of the Request Authorization screen. See technical guidelines for submitting authorized data.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006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for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2152" y="439176"/>
            <a:ext cx="311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41474" y="6369568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24</a:t>
            </a:fld>
            <a:r>
              <a:rPr lang="en-CA" dirty="0"/>
              <a:t> of 42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4481" y="5824152"/>
            <a:ext cx="9273184" cy="532200"/>
            <a:chOff x="228600" y="6196439"/>
            <a:chExt cx="8690363" cy="532200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760800" y="6247095"/>
              <a:ext cx="815816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Arial" charset="0"/>
                </a:rPr>
                <a:t>Agreement type must match the Authorization Type. (e.g. If you choose Validation (Data) as the Authorization Type the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Arial" charset="0"/>
                </a:rPr>
                <a:t>agreement added must be an initial term </a:t>
              </a:r>
              <a:r>
                <a:rPr lang="en-US" altLang="en-US" sz="1100" dirty="0" err="1">
                  <a:latin typeface="Arial" charset="0"/>
                </a:rPr>
                <a:t>licence</a:t>
              </a:r>
              <a:r>
                <a:rPr lang="en-US" altLang="en-US" sz="1100" dirty="0">
                  <a:latin typeface="Arial" charset="0"/>
                </a:rPr>
                <a:t>).</a:t>
              </a:r>
              <a:endParaRPr lang="en-CA" altLang="en-US" sz="1100" dirty="0">
                <a:latin typeface="Arial" charset="0"/>
              </a:endParaRPr>
            </a:p>
          </p:txBody>
        </p:sp>
        <p:pic>
          <p:nvPicPr>
            <p:cNvPr id="8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196439"/>
              <a:ext cx="532200" cy="53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34391" y="1574376"/>
            <a:ext cx="86594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charset="0"/>
              </a:rPr>
              <a:t>Follow the same process as Request Authorization and also Add Agreement. This is the Agreement you will be applying with.</a:t>
            </a:r>
            <a:endParaRPr lang="en-CA" altLang="en-US" sz="1200" dirty="0"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154" y="1964420"/>
            <a:ext cx="4701175" cy="3855874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897581" y="4350154"/>
            <a:ext cx="1689100" cy="512805"/>
          </a:xfrm>
          <a:prstGeom prst="wedgeRoundRectCallout">
            <a:avLst>
              <a:gd name="adj1" fmla="val 199215"/>
              <a:gd name="adj2" fmla="val 9170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Company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83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for Data (continued)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543" y="475170"/>
            <a:ext cx="3021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66188" y="6397540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25</a:t>
            </a:fld>
            <a:r>
              <a:rPr lang="en-CA" dirty="0"/>
              <a:t> of 42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883333" y="4272301"/>
            <a:ext cx="1371600" cy="533400"/>
          </a:xfrm>
          <a:prstGeom prst="wedgeRoundRectCallout">
            <a:avLst>
              <a:gd name="adj1" fmla="val 47005"/>
              <a:gd name="adj2" fmla="val -10767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NGEL~1.BES\AppData\Local\Temp\SNAGHTML3c8a3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08" y="2829826"/>
            <a:ext cx="6000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664133" y="1583977"/>
            <a:ext cx="1905000" cy="838200"/>
          </a:xfrm>
          <a:prstGeom prst="wedgeRoundRectCallout">
            <a:avLst>
              <a:gd name="adj1" fmla="val -66576"/>
              <a:gd name="adj2" fmla="val 13808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Choose and enter search parameters and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52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for Data (continued)</a:t>
            </a: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3109" y="481326"/>
            <a:ext cx="3056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4425" y="6363458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26</a:t>
            </a:fld>
            <a:r>
              <a:rPr lang="en-CA" dirty="0"/>
              <a:t> of 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90" y="1548118"/>
            <a:ext cx="4909881" cy="448825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96140" y="2885483"/>
            <a:ext cx="2049704" cy="734911"/>
          </a:xfrm>
          <a:prstGeom prst="wedgeRoundRectCallout">
            <a:avLst>
              <a:gd name="adj1" fmla="val 131407"/>
              <a:gd name="adj2" fmla="val 26825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 Add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Number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data was previously submitted with.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2594" y="4680060"/>
            <a:ext cx="2049704" cy="1256522"/>
          </a:xfrm>
          <a:prstGeom prst="wedgeRoundRectCallout">
            <a:avLst>
              <a:gd name="adj1" fmla="val 115733"/>
              <a:gd name="adj2" fmla="val 2528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 Select an option for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to be used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If “Only a part of the data” is selected, a description of the data to be used will need to be entered.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670048" y="2530565"/>
            <a:ext cx="2049704" cy="709836"/>
          </a:xfrm>
          <a:prstGeom prst="wedgeRoundRectCallout">
            <a:avLst>
              <a:gd name="adj1" fmla="val -98081"/>
              <a:gd name="adj2" fmla="val 31601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Optionally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name for the company.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905711" y="3931610"/>
            <a:ext cx="2077236" cy="1085473"/>
          </a:xfrm>
          <a:prstGeom prst="wedgeRoundRectCallout">
            <a:avLst>
              <a:gd name="adj1" fmla="val -72780"/>
              <a:gd name="adj2" fmla="val 6588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AutoNum type="arabicPeriod" startAt="7"/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Submitted Date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This is the date the data was/will be submitted to Alberta Energy.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7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for Data (continued)</a:t>
            </a: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8551" y="469124"/>
            <a:ext cx="2767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2254" y="6492875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27</a:t>
            </a:fld>
            <a:r>
              <a:rPr lang="en-CA" dirty="0"/>
              <a:t> of 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4" y="1581071"/>
            <a:ext cx="4369792" cy="417449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61602" y="5919788"/>
            <a:ext cx="1371600" cy="436563"/>
          </a:xfrm>
          <a:prstGeom prst="wedgeRoundRectCallout">
            <a:avLst>
              <a:gd name="adj1" fmla="val 46650"/>
              <a:gd name="adj2" fmla="val -8616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C:\Users\ANGEL~1.BES\AppData\Local\Temp\SNAGHTML4587fbf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95" y="2434269"/>
            <a:ext cx="3950891" cy="14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6915150" y="4539048"/>
            <a:ext cx="1600200" cy="444843"/>
          </a:xfrm>
          <a:prstGeom prst="wedgeRoundRectCallout">
            <a:avLst>
              <a:gd name="adj1" fmla="val -41665"/>
              <a:gd name="adj2" fmla="val -20729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67533" y="2100649"/>
            <a:ext cx="578166" cy="1926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74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2076" y="515443"/>
            <a:ext cx="2652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49918" y="6430492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28</a:t>
            </a:fld>
            <a:r>
              <a:rPr lang="en-CA" dirty="0"/>
              <a:t> of 42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1637749" y="2615135"/>
            <a:ext cx="647446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 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E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"/>
                <a:cs typeface="Arial"/>
              </a:rPr>
              <a:t>authorizing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pany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eque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il</a:t>
            </a:r>
            <a:r>
              <a:rPr sz="1800" spc="-10" dirty="0">
                <a:latin typeface="Arial"/>
                <a:cs typeface="Arial"/>
              </a:rPr>
              <a:t>ab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591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Check Status of Authorization Request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697232" y="515443"/>
            <a:ext cx="2446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22254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29</a:t>
            </a:fld>
            <a:r>
              <a:rPr lang="en-CA" dirty="0"/>
              <a:t> of 42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16" y="1770541"/>
            <a:ext cx="2002120" cy="4406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520" y="3190974"/>
            <a:ext cx="5080358" cy="2094318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876854" y="2003077"/>
            <a:ext cx="1598561" cy="572031"/>
          </a:xfrm>
          <a:prstGeom prst="wedgeRoundRectCallout">
            <a:avLst>
              <a:gd name="adj1" fmla="val -85552"/>
              <a:gd name="adj2" fmla="val 1477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Authorizations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812692" y="1639447"/>
            <a:ext cx="1610184" cy="797880"/>
          </a:xfrm>
          <a:prstGeom prst="wedgeRoundRectCallout">
            <a:avLst>
              <a:gd name="adj1" fmla="val -49809"/>
              <a:gd name="adj2" fmla="val 25218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Optionally choose your search parameters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500395" y="5608264"/>
            <a:ext cx="1557338" cy="585788"/>
          </a:xfrm>
          <a:prstGeom prst="wedgeRoundRectCallout">
            <a:avLst>
              <a:gd name="adj1" fmla="val 44490"/>
              <a:gd name="adj2" fmla="val -10139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78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8789" y="59904"/>
            <a:ext cx="5205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3109" y="477106"/>
            <a:ext cx="2141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51520" y="980728"/>
            <a:ext cx="8640960" cy="318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9712" y="6414016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3</a:t>
            </a:fld>
            <a:r>
              <a:rPr lang="en-CA" dirty="0"/>
              <a:t> of 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55" y="1547153"/>
            <a:ext cx="2357287" cy="4561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4442" y="2065638"/>
            <a:ext cx="4800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 this module you will learn how to: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As the company submitting the request for Authorization: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Complete a PNG Continuation Authorization Request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Check  the status of your request</a:t>
            </a:r>
          </a:p>
          <a:p>
            <a:pPr marL="171450" indent="-171450">
              <a:defRPr/>
            </a:pP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As the company authorizing the request: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How to concur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How to reject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How to revoke</a:t>
            </a:r>
          </a:p>
        </p:txBody>
      </p:sp>
    </p:spTree>
    <p:extLst>
      <p:ext uri="{BB962C8B-B14F-4D97-AF65-F5344CB8AC3E}">
        <p14:creationId xmlns:p14="http://schemas.microsoft.com/office/powerpoint/2010/main" val="308293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Check Status of Authorization Request – Search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3650" y="495889"/>
            <a:ext cx="2380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26543" y="6465988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30</a:t>
            </a:fld>
            <a:r>
              <a:rPr lang="en-CA" dirty="0"/>
              <a:t> of 42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381000" y="3809553"/>
            <a:ext cx="16135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Sea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4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4102" name="Picture 6" descr="C:\Users\ANGEL~1.BES\AppData\Local\Temp\SNAGHTML45ef49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59" y="2042186"/>
            <a:ext cx="5866284" cy="36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32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2076" y="529084"/>
            <a:ext cx="2734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22253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31</a:t>
            </a:fld>
            <a:r>
              <a:rPr lang="en-CA" dirty="0"/>
              <a:t> of 42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1941" y="236891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sz="1600" dirty="0">
                <a:latin typeface="Arial" pitchFamily="34" charset="0"/>
                <a:cs typeface="Arial" pitchFamily="34" charset="0"/>
              </a:rPr>
              <a:t>As the company authorizing the request, the following slides demonstrate how to</a:t>
            </a:r>
            <a:endParaRPr lang="en-CA" sz="1600" spc="-5" dirty="0">
              <a:latin typeface="Wingdings"/>
              <a:cs typeface="Wingdings"/>
            </a:endParaRPr>
          </a:p>
          <a:p>
            <a:pPr marL="755650" lvl="1" indent="-285750">
              <a:buFont typeface="Arial" panose="020B0604020202020204" pitchFamily="34" charset="0"/>
              <a:buChar char="•"/>
            </a:pPr>
            <a:r>
              <a:rPr lang="en-CA" sz="1600" spc="-10" dirty="0">
                <a:latin typeface="Arial"/>
                <a:cs typeface="Arial"/>
              </a:rPr>
              <a:t>Concur</a:t>
            </a:r>
          </a:p>
          <a:p>
            <a:pPr marL="755650" lvl="1" indent="-285750">
              <a:buFont typeface="Arial" panose="020B0604020202020204" pitchFamily="34" charset="0"/>
              <a:buChar char="•"/>
            </a:pPr>
            <a:r>
              <a:rPr lang="en-CA" sz="1600" spc="-10" dirty="0">
                <a:latin typeface="Arial"/>
                <a:cs typeface="Arial"/>
              </a:rPr>
              <a:t>Re</a:t>
            </a:r>
            <a:r>
              <a:rPr lang="en-CA" sz="1600" spc="-5" dirty="0">
                <a:latin typeface="Arial"/>
                <a:cs typeface="Arial"/>
              </a:rPr>
              <a:t>j</a:t>
            </a:r>
            <a:r>
              <a:rPr lang="en-CA" sz="1600" spc="-10" dirty="0">
                <a:latin typeface="Arial"/>
                <a:cs typeface="Arial"/>
              </a:rPr>
              <a:t>e</a:t>
            </a:r>
            <a:r>
              <a:rPr lang="en-CA" sz="1600" dirty="0">
                <a:latin typeface="Arial"/>
                <a:cs typeface="Arial"/>
              </a:rPr>
              <a:t>ct</a:t>
            </a:r>
          </a:p>
          <a:p>
            <a:pPr marL="755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Revoke</a:t>
            </a:r>
            <a:endParaRPr lang="en-CA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891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Concur Authorization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2075" y="488208"/>
            <a:ext cx="2578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30491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32</a:t>
            </a:fld>
            <a:r>
              <a:rPr lang="en-CA" dirty="0"/>
              <a:t> of 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99" y="1622852"/>
            <a:ext cx="2012429" cy="4428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865" y="2718487"/>
            <a:ext cx="4385536" cy="182027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912075" y="1622852"/>
            <a:ext cx="1598561" cy="642289"/>
          </a:xfrm>
          <a:prstGeom prst="wedgeRoundRectCallout">
            <a:avLst>
              <a:gd name="adj1" fmla="val -79800"/>
              <a:gd name="adj2" fmla="val 15652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Authorizations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494223" y="1673077"/>
            <a:ext cx="2057400" cy="545825"/>
          </a:xfrm>
          <a:prstGeom prst="wedgeRoundRectCallout">
            <a:avLst>
              <a:gd name="adj1" fmla="val 44576"/>
              <a:gd name="adj2" fmla="val 25651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Show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Concur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885464" y="5114183"/>
            <a:ext cx="1557338" cy="536974"/>
          </a:xfrm>
          <a:prstGeom prst="wedgeRoundRectCallout">
            <a:avLst>
              <a:gd name="adj1" fmla="val 45122"/>
              <a:gd name="adj2" fmla="val -14458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482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Concur Authorization </a:t>
            </a:r>
            <a:r>
              <a:rPr lang="en-CA" sz="1600" b="1" dirty="0">
                <a:solidFill>
                  <a:srgbClr val="000000"/>
                </a:solidFill>
                <a:latin typeface="Arial"/>
                <a:cs typeface="Arial"/>
              </a:rPr>
              <a:t>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3266" y="528275"/>
            <a:ext cx="2611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0902" y="6405778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33</a:t>
            </a:fld>
            <a:r>
              <a:rPr lang="en-CA" dirty="0"/>
              <a:t> of 42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84" y="1770541"/>
            <a:ext cx="6460310" cy="3276038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34081" y="4014291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Arial" charset="0"/>
              </a:rPr>
              <a:t>Search Result</a:t>
            </a:r>
            <a:endParaRPr lang="en-CA" alt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892722" y="5315794"/>
            <a:ext cx="1557337" cy="493389"/>
          </a:xfrm>
          <a:prstGeom prst="wedgeRoundRectCallout">
            <a:avLst>
              <a:gd name="adj1" fmla="val 45822"/>
              <a:gd name="adj2" fmla="val -10284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Concur</a:t>
            </a:r>
          </a:p>
        </p:txBody>
      </p:sp>
    </p:spTree>
    <p:extLst>
      <p:ext uri="{BB962C8B-B14F-4D97-AF65-F5344CB8AC3E}">
        <p14:creationId xmlns:p14="http://schemas.microsoft.com/office/powerpoint/2010/main" val="3029596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Concur Authorization – Submit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7694" y="486260"/>
            <a:ext cx="2517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0901" y="6440504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34</a:t>
            </a:fld>
            <a:r>
              <a:rPr lang="en-CA" dirty="0"/>
              <a:t> of 42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0384" y="5873271"/>
            <a:ext cx="8120372" cy="494820"/>
            <a:chOff x="282641" y="5998556"/>
            <a:chExt cx="7610005" cy="494820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676275" y="6062489"/>
              <a:ext cx="72163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Arial" charset="0"/>
                </a:rPr>
                <a:t>Upon submission of the request, ETS will send an email to the requesting company advising that the request has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Arial" charset="0"/>
                </a:rPr>
                <a:t>been concurred. The authorized company will email their data to </a:t>
              </a:r>
              <a:r>
                <a:rPr lang="en-CA" sz="1100" dirty="0">
                  <a:hlinkClick r:id="rId2"/>
                </a:rPr>
                <a:t>EM.DatasubmissionPNGContinuation@gov.ab.ca</a:t>
              </a:r>
              <a:r>
                <a:rPr lang="en-CA" sz="1100" dirty="0"/>
                <a:t>.</a:t>
              </a:r>
              <a:endParaRPr lang="en-CA" altLang="en-US" sz="1100" dirty="0">
                <a:latin typeface="Arial" charset="0"/>
              </a:endParaRPr>
            </a:p>
          </p:txBody>
        </p:sp>
        <p:pic>
          <p:nvPicPr>
            <p:cNvPr id="9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41" y="5998556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063063" y="19108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on this link to view the authorization request report.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03" y="1438529"/>
            <a:ext cx="4670882" cy="126025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686955" y="2037965"/>
            <a:ext cx="398930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529233" y="2615985"/>
            <a:ext cx="1490662" cy="914400"/>
          </a:xfrm>
          <a:prstGeom prst="wedgeRoundRectCallout">
            <a:avLst>
              <a:gd name="adj1" fmla="val 49463"/>
              <a:gd name="adj2" fmla="val -9913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on the dropdown and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Yes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133" y="2696658"/>
            <a:ext cx="4971429" cy="1276190"/>
          </a:xfrm>
          <a:prstGeom prst="rect">
            <a:avLst/>
          </a:prstGeom>
        </p:spPr>
      </p:pic>
      <p:sp>
        <p:nvSpPr>
          <p:cNvPr id="27" name="Rounded Rectangular Callout 26"/>
          <p:cNvSpPr/>
          <p:nvPr/>
        </p:nvSpPr>
        <p:spPr>
          <a:xfrm>
            <a:off x="2121243" y="3738672"/>
            <a:ext cx="1543050" cy="647700"/>
          </a:xfrm>
          <a:prstGeom prst="wedgeRoundRectCallout">
            <a:avLst>
              <a:gd name="adj1" fmla="val 80318"/>
              <a:gd name="adj2" fmla="val -4542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471" y="4496081"/>
            <a:ext cx="5076190" cy="1219048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6386991" y="5119619"/>
            <a:ext cx="1557338" cy="608012"/>
          </a:xfrm>
          <a:prstGeom prst="wedgeRoundRectCallout">
            <a:avLst>
              <a:gd name="adj1" fmla="val -176755"/>
              <a:gd name="adj2" fmla="val 2733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</a:t>
            </a:r>
          </a:p>
        </p:txBody>
      </p:sp>
    </p:spTree>
    <p:extLst>
      <p:ext uri="{BB962C8B-B14F-4D97-AF65-F5344CB8AC3E}">
        <p14:creationId xmlns:p14="http://schemas.microsoft.com/office/powerpoint/2010/main" val="1158466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75" y="1160475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Reject Authorization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13837" y="513745"/>
            <a:ext cx="2668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155" y="6424581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35</a:t>
            </a:fld>
            <a:r>
              <a:rPr lang="en-CA" dirty="0"/>
              <a:t> of 42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90550" y="1530501"/>
            <a:ext cx="792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charset="0"/>
              </a:rPr>
              <a:t>Follow the same process to select the Authorization to Concur, but select </a:t>
            </a:r>
            <a:r>
              <a:rPr lang="en-US" altLang="en-US" sz="1200" b="1" dirty="0">
                <a:latin typeface="Arial" charset="0"/>
              </a:rPr>
              <a:t>No </a:t>
            </a:r>
            <a:r>
              <a:rPr lang="en-US" altLang="en-US" sz="1200" dirty="0">
                <a:latin typeface="Arial" charset="0"/>
              </a:rPr>
              <a:t>in the Concurrence dropdown list. </a:t>
            </a:r>
            <a:endParaRPr lang="en-CA" altLang="en-US" sz="1200" dirty="0"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40" y="2683631"/>
            <a:ext cx="58769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135849" y="1840291"/>
            <a:ext cx="1430337" cy="762000"/>
          </a:xfrm>
          <a:prstGeom prst="wedgeRoundRectCallout">
            <a:avLst>
              <a:gd name="adj1" fmla="val 71946"/>
              <a:gd name="adj2" fmla="val 15886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on the dropdown and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39786" y="4924425"/>
            <a:ext cx="1738313" cy="741362"/>
          </a:xfrm>
          <a:prstGeom prst="wedgeRoundRectCallout">
            <a:avLst>
              <a:gd name="adj1" fmla="val 135966"/>
              <a:gd name="adj2" fmla="val -16553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Comments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rejecting the authorization request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647405" y="5105400"/>
            <a:ext cx="1809750" cy="636588"/>
          </a:xfrm>
          <a:prstGeom prst="wedgeRoundRectCallout">
            <a:avLst>
              <a:gd name="adj1" fmla="val -57541"/>
              <a:gd name="adj2" fmla="val -10252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</a:p>
        </p:txBody>
      </p:sp>
      <p:pic>
        <p:nvPicPr>
          <p:cNvPr id="11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4" y="5908676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9602" y="6043761"/>
            <a:ext cx="87052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charset="0"/>
              </a:rPr>
              <a:t>Upon submission of the request, ETS will send an email to the requesting company advising that the request has been rejected.</a:t>
            </a:r>
            <a:endParaRPr lang="en-CA" altLang="en-US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6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Revoke a previously Granted Authorization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14146" y="468854"/>
            <a:ext cx="21991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4425" y="6492875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36</a:t>
            </a:fld>
            <a:r>
              <a:rPr lang="en-CA" dirty="0"/>
              <a:t> of 42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13355"/>
            <a:ext cx="58578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898775" y="5181600"/>
            <a:ext cx="1557338" cy="609600"/>
          </a:xfrm>
          <a:prstGeom prst="wedgeRoundRectCallout">
            <a:avLst>
              <a:gd name="adj1" fmla="val 50669"/>
              <a:gd name="adj2" fmla="val -7841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23702" y="1461331"/>
            <a:ext cx="3041548" cy="955654"/>
          </a:xfrm>
          <a:prstGeom prst="wedgeRoundRectCallout">
            <a:avLst>
              <a:gd name="adj1" fmla="val 20330"/>
              <a:gd name="adj2" fmla="val 13731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Check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Show Approved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(as only approved requests can be revoked)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04" y="1636056"/>
            <a:ext cx="2097166" cy="4564421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286000" y="1563325"/>
            <a:ext cx="1598561" cy="642289"/>
          </a:xfrm>
          <a:prstGeom prst="wedgeRoundRectCallout">
            <a:avLst>
              <a:gd name="adj1" fmla="val -76708"/>
              <a:gd name="adj2" fmla="val 20654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Authorizations</a:t>
            </a:r>
          </a:p>
        </p:txBody>
      </p:sp>
    </p:spTree>
    <p:extLst>
      <p:ext uri="{BB962C8B-B14F-4D97-AF65-F5344CB8AC3E}">
        <p14:creationId xmlns:p14="http://schemas.microsoft.com/office/powerpoint/2010/main" val="596660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Revoke a previously Granted Authorization </a:t>
            </a:r>
            <a:r>
              <a:rPr lang="en-CA" sz="1600" b="1" dirty="0">
                <a:solidFill>
                  <a:srgbClr val="000000"/>
                </a:solidFill>
                <a:latin typeface="Arial"/>
                <a:cs typeface="Arial"/>
              </a:rPr>
              <a:t>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2077" y="477106"/>
            <a:ext cx="2182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44251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37</a:t>
            </a:fld>
            <a:r>
              <a:rPr lang="en-CA" dirty="0"/>
              <a:t> of 42</a:t>
            </a:r>
          </a:p>
        </p:txBody>
      </p:sp>
      <p:pic>
        <p:nvPicPr>
          <p:cNvPr id="6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7" y="5908676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33985" y="5965825"/>
            <a:ext cx="87052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lnSpc>
                <a:spcPct val="100000"/>
              </a:lnSpc>
              <a:buNone/>
            </a:pPr>
            <a:r>
              <a:rPr lang="en-CA" sz="1100" spc="-5" dirty="0">
                <a:latin typeface="Arial"/>
                <a:cs typeface="Arial"/>
              </a:rPr>
              <a:t>U</a:t>
            </a:r>
            <a:r>
              <a:rPr lang="en-CA" sz="1100" dirty="0">
                <a:latin typeface="Arial"/>
                <a:cs typeface="Arial"/>
              </a:rPr>
              <a:t>pon</a:t>
            </a:r>
            <a:r>
              <a:rPr lang="en-CA" sz="1100" spc="-20" dirty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confirming, E</a:t>
            </a:r>
            <a:r>
              <a:rPr lang="en-CA" sz="1100" spc="10" dirty="0">
                <a:latin typeface="Arial"/>
                <a:cs typeface="Arial"/>
              </a:rPr>
              <a:t>T</a:t>
            </a:r>
            <a:r>
              <a:rPr lang="en-CA" sz="1100" dirty="0">
                <a:latin typeface="Arial"/>
                <a:cs typeface="Arial"/>
              </a:rPr>
              <a:t>S</a:t>
            </a:r>
            <a:r>
              <a:rPr lang="en-CA" sz="1100" spc="-20" dirty="0">
                <a:latin typeface="Arial"/>
                <a:cs typeface="Arial"/>
              </a:rPr>
              <a:t> </a:t>
            </a:r>
            <a:r>
              <a:rPr lang="en-CA" sz="1100" spc="-15" dirty="0">
                <a:latin typeface="Arial"/>
                <a:cs typeface="Arial"/>
              </a:rPr>
              <a:t>w</a:t>
            </a:r>
            <a:r>
              <a:rPr lang="en-CA" sz="1100" spc="-5" dirty="0">
                <a:latin typeface="Arial"/>
                <a:cs typeface="Arial"/>
              </a:rPr>
              <a:t>il</a:t>
            </a:r>
            <a:r>
              <a:rPr lang="en-CA" sz="1100" dirty="0">
                <a:latin typeface="Arial"/>
                <a:cs typeface="Arial"/>
              </a:rPr>
              <a:t>l</a:t>
            </a:r>
            <a:r>
              <a:rPr lang="en-CA" sz="1100" spc="10" dirty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send</a:t>
            </a:r>
            <a:r>
              <a:rPr lang="en-CA" sz="1100" spc="-20" dirty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an</a:t>
            </a:r>
            <a:r>
              <a:rPr lang="en-CA" sz="1100" spc="-20" dirty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e</a:t>
            </a:r>
            <a:r>
              <a:rPr lang="en-CA" sz="1100" spc="5" dirty="0">
                <a:latin typeface="Arial"/>
                <a:cs typeface="Arial"/>
              </a:rPr>
              <a:t>m</a:t>
            </a:r>
            <a:r>
              <a:rPr lang="en-CA" sz="1100" dirty="0">
                <a:latin typeface="Arial"/>
                <a:cs typeface="Arial"/>
              </a:rPr>
              <a:t>a</a:t>
            </a:r>
            <a:r>
              <a:rPr lang="en-CA" sz="1100" spc="-5" dirty="0">
                <a:latin typeface="Arial"/>
                <a:cs typeface="Arial"/>
              </a:rPr>
              <a:t>i</a:t>
            </a:r>
            <a:r>
              <a:rPr lang="en-CA" sz="1100" dirty="0">
                <a:latin typeface="Arial"/>
                <a:cs typeface="Arial"/>
              </a:rPr>
              <a:t>l to the requesting company</a:t>
            </a:r>
            <a:r>
              <a:rPr lang="en-CA" sz="1100" spc="-25" dirty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ad</a:t>
            </a:r>
            <a:r>
              <a:rPr lang="en-CA" sz="1100" spc="-15" dirty="0">
                <a:latin typeface="Arial"/>
                <a:cs typeface="Arial"/>
              </a:rPr>
              <a:t>v</a:t>
            </a:r>
            <a:r>
              <a:rPr lang="en-CA" sz="1100" spc="-5" dirty="0">
                <a:latin typeface="Arial"/>
                <a:cs typeface="Arial"/>
              </a:rPr>
              <a:t>i</a:t>
            </a:r>
            <a:r>
              <a:rPr lang="en-CA" sz="1100" dirty="0">
                <a:latin typeface="Arial"/>
                <a:cs typeface="Arial"/>
              </a:rPr>
              <a:t>s</a:t>
            </a:r>
            <a:r>
              <a:rPr lang="en-CA" sz="1100" spc="-5" dirty="0">
                <a:latin typeface="Arial"/>
                <a:cs typeface="Arial"/>
              </a:rPr>
              <a:t>i</a:t>
            </a:r>
            <a:r>
              <a:rPr lang="en-CA" sz="1100" dirty="0">
                <a:latin typeface="Arial"/>
                <a:cs typeface="Arial"/>
              </a:rPr>
              <a:t>ng</a:t>
            </a:r>
            <a:r>
              <a:rPr lang="en-CA" sz="1100" spc="-20" dirty="0">
                <a:latin typeface="Arial"/>
                <a:cs typeface="Arial"/>
              </a:rPr>
              <a:t> that </a:t>
            </a:r>
            <a:r>
              <a:rPr lang="en-CA" sz="1100" dirty="0">
                <a:latin typeface="Arial"/>
                <a:cs typeface="Arial"/>
              </a:rPr>
              <a:t>the</a:t>
            </a:r>
            <a:r>
              <a:rPr lang="en-CA" sz="1100" spc="-5" dirty="0">
                <a:latin typeface="Arial"/>
                <a:cs typeface="Arial"/>
              </a:rPr>
              <a:t> r</a:t>
            </a:r>
            <a:r>
              <a:rPr lang="en-CA" sz="1100" dirty="0">
                <a:latin typeface="Arial"/>
                <a:cs typeface="Arial"/>
              </a:rPr>
              <a:t>e</a:t>
            </a:r>
            <a:r>
              <a:rPr lang="en-CA" sz="1100" spc="-10" dirty="0">
                <a:latin typeface="Arial"/>
                <a:cs typeface="Arial"/>
              </a:rPr>
              <a:t>q</a:t>
            </a:r>
            <a:r>
              <a:rPr lang="en-CA" sz="1100" dirty="0">
                <a:latin typeface="Arial"/>
                <a:cs typeface="Arial"/>
              </a:rPr>
              <a:t>uest</a:t>
            </a:r>
            <a:r>
              <a:rPr lang="en-CA" sz="1100" spc="-20" dirty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that</a:t>
            </a:r>
            <a:r>
              <a:rPr lang="en-CA" sz="1100" spc="-10" dirty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has</a:t>
            </a:r>
            <a:r>
              <a:rPr lang="en-CA" sz="1100" spc="-10" dirty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been</a:t>
            </a:r>
            <a:r>
              <a:rPr lang="en-CA" sz="1100" spc="-5" dirty="0">
                <a:latin typeface="Arial"/>
                <a:cs typeface="Arial"/>
              </a:rPr>
              <a:t> R</a:t>
            </a:r>
            <a:r>
              <a:rPr lang="en-CA" sz="1100" dirty="0">
                <a:latin typeface="Arial"/>
                <a:cs typeface="Arial"/>
              </a:rPr>
              <a:t>e</a:t>
            </a:r>
            <a:r>
              <a:rPr lang="en-CA" sz="1100" spc="-15" dirty="0">
                <a:latin typeface="Arial"/>
                <a:cs typeface="Arial"/>
              </a:rPr>
              <a:t>v</a:t>
            </a:r>
            <a:r>
              <a:rPr lang="en-CA" sz="1100" dirty="0">
                <a:latin typeface="Arial"/>
                <a:cs typeface="Arial"/>
              </a:rPr>
              <a:t>oke</a:t>
            </a:r>
            <a:r>
              <a:rPr lang="en-CA" sz="1100" spc="-10" dirty="0">
                <a:latin typeface="Arial"/>
                <a:cs typeface="Arial"/>
              </a:rPr>
              <a:t>d</a:t>
            </a:r>
            <a:r>
              <a:rPr lang="en-CA" sz="1100" dirty="0">
                <a:latin typeface="Arial"/>
                <a:cs typeface="Arial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9" y="1531004"/>
            <a:ext cx="5216611" cy="24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6019800" y="2819400"/>
            <a:ext cx="1590675" cy="550863"/>
          </a:xfrm>
          <a:prstGeom prst="wedgeRoundRectCallout">
            <a:avLst>
              <a:gd name="adj1" fmla="val -59497"/>
              <a:gd name="adj2" fmla="val 13992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Revoke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650789" y="4409243"/>
            <a:ext cx="379094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Note: Revoke only means the authorization can not be used again; however, it does not revoke previously authorized applications already submitted.</a:t>
            </a:r>
            <a:endParaRPr lang="en-CA" sz="1200" dirty="0"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82" y="4178017"/>
            <a:ext cx="37528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4343400" y="5414962"/>
            <a:ext cx="1590675" cy="550863"/>
          </a:xfrm>
          <a:prstGeom prst="wedgeRoundRectCallout">
            <a:avLst>
              <a:gd name="adj1" fmla="val 84591"/>
              <a:gd name="adj2" fmla="val -298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OK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36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Locating Requests in the Authorization Search Screen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6789" y="477106"/>
            <a:ext cx="2157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86043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38</a:t>
            </a:fld>
            <a:r>
              <a:rPr lang="en-CA" dirty="0"/>
              <a:t> of 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004" y="1633745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Previously concurred authorization requests can be found under the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Company Approved Authorizations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portion of the authorization Search screen. This is also where you will find authorization requests that you may wish to revoke. </a:t>
            </a:r>
          </a:p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15004" y="4060938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Authorization requests awaiting concurrence can be found under the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Concur Authorizations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portion of the authorization Search screen. </a:t>
            </a:r>
          </a:p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31" y="2043080"/>
            <a:ext cx="4301642" cy="195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005" y="4387744"/>
            <a:ext cx="4395168" cy="19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09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Locating Requests in the Authorization Search Screen 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6789" y="477106"/>
            <a:ext cx="2157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49713" y="6437179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39</a:t>
            </a:fld>
            <a:r>
              <a:rPr lang="en-CA" dirty="0"/>
              <a:t> of 42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004" y="1461331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Once you request an authorization, you can look under the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Pending Authorizations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portion of the authorization Search screen to see if it is still awaiting concurrence. </a:t>
            </a:r>
          </a:p>
          <a:p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15004" y="4013160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Once an authorization request has been Concurred, it can be found under the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Granted Authorizations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portion of the authorization Search screen.</a:t>
            </a:r>
          </a:p>
          <a:p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81" y="4276551"/>
            <a:ext cx="4372306" cy="2079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681" y="1894021"/>
            <a:ext cx="4350121" cy="21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8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4" y="1747920"/>
            <a:ext cx="4041405" cy="15089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Login to 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6368" y="59904"/>
            <a:ext cx="5428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75699" y="471333"/>
            <a:ext cx="2227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2664" y="6492875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4</a:t>
            </a:fld>
            <a:r>
              <a:rPr lang="en-CA" dirty="0"/>
              <a:t> of 42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484846" y="1857956"/>
            <a:ext cx="1676400" cy="740714"/>
          </a:xfrm>
          <a:prstGeom prst="wedgeRoundRectCallout">
            <a:avLst>
              <a:gd name="adj1" fmla="val -153135"/>
              <a:gd name="adj2" fmla="val 3121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Login to ETS with your user name and password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88" y="3281884"/>
            <a:ext cx="1464071" cy="283276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071715" y="2995295"/>
            <a:ext cx="1752600" cy="533400"/>
          </a:xfrm>
          <a:prstGeom prst="wedgeRoundRectCallout">
            <a:avLst>
              <a:gd name="adj1" fmla="val -116104"/>
              <a:gd name="adj2" fmla="val 15252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Expand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PNG Continuation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8346" y="4555524"/>
            <a:ext cx="2057400" cy="571500"/>
          </a:xfrm>
          <a:prstGeom prst="wedgeRoundRectCallout">
            <a:avLst>
              <a:gd name="adj1" fmla="val 64571"/>
              <a:gd name="adj2" fmla="val -10597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Authorizations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62" y="3855935"/>
            <a:ext cx="4833569" cy="19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02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Locating Requests in the Authorization Search Screen 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5601" y="477106"/>
            <a:ext cx="2199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0902" y="6446786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40</a:t>
            </a:fld>
            <a:r>
              <a:rPr lang="en-CA" dirty="0"/>
              <a:t> of 42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063" y="1341317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Authorization requests that your company has rejected and/or revoked can be found under the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Rejected and Revoked Authorizations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portion of the authorization Search screen. </a:t>
            </a:r>
          </a:p>
          <a:p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455063" y="3892195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Authorizations that were requested by your company which were rejected and/or revoked by the concurring company can be found under the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Company Rejected and Revoked Authorizations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portion of the authorization Search screen.</a:t>
            </a:r>
          </a:p>
          <a:p>
            <a:r>
              <a:rPr lang="en-CA" sz="1200" dirty="0"/>
              <a:t> 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256" y="1768338"/>
            <a:ext cx="4241814" cy="1714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438" y="4353860"/>
            <a:ext cx="4315390" cy="1744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63" y="3483252"/>
            <a:ext cx="4843512" cy="358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858" y="6098520"/>
            <a:ext cx="5080610" cy="3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89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8551" y="477106"/>
            <a:ext cx="21661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23853" y="6457376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41</a:t>
            </a:fld>
            <a:r>
              <a:rPr lang="en-CA" dirty="0"/>
              <a:t> of 42</a:t>
            </a:r>
          </a:p>
        </p:txBody>
      </p:sp>
      <p:sp>
        <p:nvSpPr>
          <p:cNvPr id="14" name="Title 1"/>
          <p:cNvSpPr>
            <a:spLocks noGrp="1"/>
          </p:cNvSpPr>
          <p:nvPr>
            <p:ph idx="1"/>
          </p:nvPr>
        </p:nvSpPr>
        <p:spPr>
          <a:xfrm>
            <a:off x="694553" y="1471398"/>
            <a:ext cx="7886700" cy="4351338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CA" sz="2600" dirty="0"/>
          </a:p>
        </p:txBody>
      </p:sp>
      <p:sp>
        <p:nvSpPr>
          <p:cNvPr id="15" name="Content Placeholder 5"/>
          <p:cNvSpPr txBox="1">
            <a:spLocks noGrp="1"/>
          </p:cNvSpPr>
          <p:nvPr>
            <p:ph idx="1"/>
          </p:nvPr>
        </p:nvSpPr>
        <p:spPr>
          <a:xfrm>
            <a:off x="1018018" y="1883290"/>
            <a:ext cx="7886700" cy="221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C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400" dirty="0">
                <a:hlinkClick r:id="rId2"/>
              </a:rPr>
              <a:t>ETS Support and Online Learning </a:t>
            </a:r>
            <a:r>
              <a:rPr lang="en-CA" sz="1400" dirty="0"/>
              <a:t>provides access to relevant guides, courses and other information.</a:t>
            </a:r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r>
              <a:rPr lang="en-CA" sz="1400" dirty="0"/>
              <a:t>Authorized Data submissions can be emailed to </a:t>
            </a:r>
            <a:r>
              <a:rPr lang="en-CA" sz="1400" dirty="0">
                <a:hlinkClick r:id="rId3"/>
              </a:rPr>
              <a:t>EM.DatasubmissionPNGContinuation@gov.ab.ca</a:t>
            </a:r>
            <a:r>
              <a:rPr lang="en-CA" sz="1400" dirty="0"/>
              <a:t> </a:t>
            </a:r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r>
              <a:rPr lang="en-CA" sz="1400" dirty="0"/>
              <a:t>If you have questions, please contact  </a:t>
            </a:r>
            <a:r>
              <a:rPr lang="en-CA" altLang="en-US" sz="1400" dirty="0">
                <a:hlinkClick r:id="rId4"/>
              </a:rPr>
              <a:t>PNGContinuations.Energy@gov.ab.ca</a:t>
            </a:r>
            <a:endParaRPr lang="en-CA" altLang="en-US" sz="1400" dirty="0"/>
          </a:p>
          <a:p>
            <a:pPr marL="0" indent="0">
              <a:buNone/>
            </a:pPr>
            <a:r>
              <a:rPr lang="en-CA" sz="1400" dirty="0"/>
              <a:t>or the PNG Tenure Help Line at (780) 644-2300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5799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13839" y="477106"/>
            <a:ext cx="219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0901" y="6492875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42</a:t>
            </a:fld>
            <a:r>
              <a:rPr lang="en-CA" dirty="0"/>
              <a:t> of 42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288742"/>
            <a:ext cx="6367850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ETS – PNG Continuation-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 Authorization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Please proceed to the subsequent modules detailing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functionality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 contained within each module of the application.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10" y="1530292"/>
            <a:ext cx="3944924" cy="448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873212" y="4178163"/>
            <a:ext cx="4978940" cy="18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access </a:t>
            </a:r>
            <a:r>
              <a:rPr lang="en-US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Courses, Guides 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all your ETS Business please see </a:t>
            </a:r>
            <a:r>
              <a:rPr lang="en-CA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ETS Support and Online Learning</a:t>
            </a:r>
            <a:r>
              <a:rPr lang="en-CA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please 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contact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64645" y="5097476"/>
            <a:ext cx="4069492" cy="64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Crown Agreement Management</a:t>
            </a: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Helpdesk:  (780) 644-2300</a:t>
            </a:r>
            <a:endParaRPr lang="en-CA" sz="1100" dirty="0">
              <a:solidFill>
                <a:srgbClr val="002060"/>
              </a:solidFill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CA" altLang="en-US" sz="1100" dirty="0">
                <a:solidFill>
                  <a:srgbClr val="002060"/>
                </a:solidFill>
                <a:latin typeface="Arial" charset="0"/>
              </a:rPr>
              <a:t>Email inquires: </a:t>
            </a:r>
            <a:r>
              <a:rPr lang="en-CA" altLang="en-US" sz="1100" dirty="0">
                <a:solidFill>
                  <a:srgbClr val="002060"/>
                </a:solidFill>
                <a:latin typeface="Arial" charset="0"/>
                <a:hlinkClick r:id="rId4"/>
              </a:rPr>
              <a:t>PNGContinuations.Energy@gov.ab.ca</a:t>
            </a:r>
            <a:endParaRPr lang="en-CA" altLang="en-US" sz="1100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endParaRPr lang="en-CA" altLang="en-US" sz="11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13" y="1124870"/>
            <a:ext cx="8498259" cy="67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3373" y="59904"/>
            <a:ext cx="5601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9433" y="496171"/>
            <a:ext cx="22623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41474" y="6414017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5</a:t>
            </a:fld>
            <a:r>
              <a:rPr lang="en-CA" dirty="0"/>
              <a:t> of 42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1469868" y="2714693"/>
            <a:ext cx="647446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sz="1600" dirty="0">
                <a:latin typeface="Arial" pitchFamily="34" charset="0"/>
                <a:cs typeface="Arial" pitchFamily="34" charset="0"/>
              </a:rPr>
              <a:t>As the company submitting the request for Authorization, the following set of slides demonstrates how to complete a PNG Continuation Request Authorization form.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31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5265" y="59904"/>
            <a:ext cx="5189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4847" y="474578"/>
            <a:ext cx="2547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33237" y="6427200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6</a:t>
            </a:fld>
            <a:r>
              <a:rPr lang="en-CA" dirty="0"/>
              <a:t> of 42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577" y="5908676"/>
            <a:ext cx="8991423" cy="447675"/>
            <a:chOff x="292857" y="5686035"/>
            <a:chExt cx="8426312" cy="447675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61006" y="5837583"/>
              <a:ext cx="81581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200" dirty="0">
                  <a:latin typeface="Arial" charset="0"/>
                </a:rPr>
                <a:t>  </a:t>
              </a:r>
              <a:r>
                <a:rPr lang="en-CA" altLang="en-US" sz="1100" dirty="0">
                  <a:latin typeface="Arial" charset="0"/>
                </a:rPr>
                <a:t>You have to chose the authorization type before the agreement and if applicable the well information displays.</a:t>
              </a:r>
            </a:p>
          </p:txBody>
        </p:sp>
        <p:pic>
          <p:nvPicPr>
            <p:cNvPr id="8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57" y="568603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75" y="1598551"/>
            <a:ext cx="3815546" cy="1550444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760026" y="3526074"/>
            <a:ext cx="1863725" cy="655637"/>
          </a:xfrm>
          <a:prstGeom prst="wedgeRoundRectCallout">
            <a:avLst>
              <a:gd name="adj1" fmla="val 40927"/>
              <a:gd name="adj2" fmla="val -9833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Authorization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660" y="3148995"/>
            <a:ext cx="4729488" cy="2638689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186102" y="1360646"/>
            <a:ext cx="2199046" cy="1031875"/>
          </a:xfrm>
          <a:prstGeom prst="wedgeRoundRectCallout">
            <a:avLst>
              <a:gd name="adj1" fmla="val 10528"/>
              <a:gd name="adj2" fmla="val 15522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Authorization Type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18976" y="3325234"/>
            <a:ext cx="1130644" cy="62831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1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7471" y="59904"/>
            <a:ext cx="5667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0184" y="484298"/>
            <a:ext cx="2446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1" y="6413080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7</a:t>
            </a:fld>
            <a:r>
              <a:rPr lang="en-CA" dirty="0"/>
              <a:t> of 42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60" y="1444855"/>
            <a:ext cx="5799438" cy="37492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5866630"/>
            <a:ext cx="9143999" cy="672283"/>
            <a:chOff x="262948" y="5856395"/>
            <a:chExt cx="8569299" cy="672283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74084" y="5913125"/>
              <a:ext cx="815816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Arial" charset="0"/>
                </a:rPr>
                <a:t>The authorization expiry date must be a future date,  it cannot be a past date or the current date.  The authorization expiry date is how long the authorization to be valid.  It cannot be more than a year.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sz="12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en-CA" altLang="en-US" sz="1200" dirty="0">
                <a:solidFill>
                  <a:schemeClr val="accent6">
                    <a:lumMod val="75000"/>
                  </a:schemeClr>
                </a:solidFill>
                <a:latin typeface="Arial" charset="0"/>
              </a:endParaRPr>
            </a:p>
          </p:txBody>
        </p:sp>
        <p:pic>
          <p:nvPicPr>
            <p:cNvPr id="10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48" y="585639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ounded Rectangular Callout 10"/>
          <p:cNvSpPr/>
          <p:nvPr/>
        </p:nvSpPr>
        <p:spPr>
          <a:xfrm>
            <a:off x="152970" y="3845011"/>
            <a:ext cx="1558925" cy="714375"/>
          </a:xfrm>
          <a:prstGeom prst="wedgeRoundRectCallout">
            <a:avLst>
              <a:gd name="adj1" fmla="val 183576"/>
              <a:gd name="adj2" fmla="val -15023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4.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information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918010" y="1152121"/>
            <a:ext cx="2052638" cy="904897"/>
          </a:xfrm>
          <a:prstGeom prst="wedgeRoundRectCallout">
            <a:avLst>
              <a:gd name="adj1" fmla="val -74922"/>
              <a:gd name="adj2" fmla="val 9201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Select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Authorization Expiry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Requesting Company  </a:t>
            </a:r>
          </a:p>
        </p:txBody>
      </p:sp>
    </p:spTree>
    <p:extLst>
      <p:ext uri="{BB962C8B-B14F-4D97-AF65-F5344CB8AC3E}">
        <p14:creationId xmlns:p14="http://schemas.microsoft.com/office/powerpoint/2010/main" val="196473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8573" y="59904"/>
            <a:ext cx="5906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8602" y="490647"/>
            <a:ext cx="2607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34654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8</a:t>
            </a:fld>
            <a:r>
              <a:rPr lang="en-CA" dirty="0"/>
              <a:t> of 42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74216"/>
              </p:ext>
            </p:extLst>
          </p:nvPr>
        </p:nvGraphicFramePr>
        <p:xfrm>
          <a:off x="2323070" y="1108889"/>
          <a:ext cx="619228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105">
                <a:tc>
                  <a:txBody>
                    <a:bodyPr/>
                    <a:lstStyle/>
                    <a:p>
                      <a:r>
                        <a:rPr lang="en-US" altLang="en-US" sz="1000" b="1" dirty="0">
                          <a:solidFill>
                            <a:schemeClr val="bg1"/>
                          </a:solidFill>
                          <a:latin typeface="Arial" charset="0"/>
                        </a:rPr>
                        <a:t>Type</a:t>
                      </a:r>
                      <a:endParaRPr lang="en-CA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000" dirty="0">
                          <a:solidFill>
                            <a:schemeClr val="bg1"/>
                          </a:solidFill>
                          <a:latin typeface="Arial" charset="0"/>
                        </a:rPr>
                        <a:t>Description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94">
                <a:tc>
                  <a:txBody>
                    <a:bodyPr/>
                    <a:lstStyle/>
                    <a:p>
                      <a:r>
                        <a:rPr lang="en-C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Intermediate, Primary</a:t>
                      </a:r>
                      <a:r>
                        <a:rPr lang="en-CA" sz="1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Continued Term Agreement Extension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</a:t>
                      </a:r>
                      <a:r>
                        <a:rPr lang="en-US" altLang="en-US" sz="10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initial term </a:t>
                      </a:r>
                      <a:r>
                        <a:rPr lang="en-US" alt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licence</a:t>
                      </a:r>
                      <a:r>
                        <a:rPr lang="en-US" alt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you</a:t>
                      </a:r>
                      <a:r>
                        <a:rPr lang="en-US" alt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applying for an extension, 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this form type for authorizing the agreement.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71">
                <a:tc>
                  <a:txBody>
                    <a:bodyPr/>
                    <a:lstStyle/>
                    <a:p>
                      <a:r>
                        <a:rPr lang="en-US" alt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Continuation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</a:t>
                      </a:r>
                      <a:r>
                        <a:rPr lang="en-US" altLang="en-US" sz="10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initial term licence, use this form type for authorizing the agreement and/or the well.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94">
                <a:tc>
                  <a:txBody>
                    <a:bodyPr/>
                    <a:lstStyle/>
                    <a:p>
                      <a:r>
                        <a:rPr lang="en-C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Continuation</a:t>
                      </a:r>
                      <a:r>
                        <a:rPr lang="en-CA" sz="1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Extension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</a:t>
                      </a:r>
                      <a:r>
                        <a:rPr lang="en-US" altLang="en-US" sz="10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initial term </a:t>
                      </a:r>
                      <a:r>
                        <a:rPr lang="en-US" alt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licence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you</a:t>
                      </a:r>
                      <a:r>
                        <a:rPr lang="en-US" alt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want to apply for a continuation and an extension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use this form type for authorizing the agreement and/or the well.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236">
                <a:tc>
                  <a:txBody>
                    <a:bodyPr/>
                    <a:lstStyle/>
                    <a:p>
                      <a:r>
                        <a:rPr lang="en-US" alt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Continuation (Data)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</a:t>
                      </a:r>
                      <a:r>
                        <a:rPr lang="en-US" altLang="en-US" sz="10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initial term licence and you are requesting authorization</a:t>
                      </a:r>
                      <a:r>
                        <a:rPr lang="en-US" alt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another company to use their data, use this form type.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r>
                        <a:rPr lang="en-C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</a:t>
                      </a:r>
                      <a:r>
                        <a:rPr lang="en-CA" sz="1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Term Agreement Extension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an initial term </a:t>
                      </a:r>
                      <a:r>
                        <a:rPr lang="en-US" alt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licence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you</a:t>
                      </a:r>
                      <a:r>
                        <a:rPr lang="en-US" alt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applying for an extension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use this form type for authorizing the agreement.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811470"/>
                  </a:ext>
                </a:extLst>
              </a:tr>
              <a:tr h="338171">
                <a:tc>
                  <a:txBody>
                    <a:bodyPr/>
                    <a:lstStyle/>
                    <a:p>
                      <a:r>
                        <a:rPr lang="en-US" alt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an initial term licence, use this form type for authorizing the agreement and/or the well.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39856"/>
                  </a:ext>
                </a:extLst>
              </a:tr>
              <a:tr h="468236">
                <a:tc>
                  <a:txBody>
                    <a:bodyPr/>
                    <a:lstStyle/>
                    <a:p>
                      <a:r>
                        <a:rPr lang="en-C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and Extension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an initial term </a:t>
                      </a:r>
                      <a:r>
                        <a:rPr lang="en-US" alt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licence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you</a:t>
                      </a:r>
                      <a:r>
                        <a:rPr lang="en-US" alt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want to apply for a validation and an extension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use this form type for authorizing the agreement and/or the well.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183850"/>
                  </a:ext>
                </a:extLst>
              </a:tr>
              <a:tr h="468236">
                <a:tc>
                  <a:txBody>
                    <a:bodyPr/>
                    <a:lstStyle/>
                    <a:p>
                      <a:r>
                        <a:rPr lang="en-US" alt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(Data)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an initial term licence and you are requesting authorization</a:t>
                      </a:r>
                      <a:r>
                        <a:rPr lang="en-US" alt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another company to use their data, use this form type.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366150"/>
                  </a:ext>
                </a:extLst>
              </a:tr>
              <a:tr h="468236">
                <a:tc>
                  <a:txBody>
                    <a:bodyPr/>
                    <a:lstStyle/>
                    <a:p>
                      <a:r>
                        <a:rPr lang="en-C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Expiry</a:t>
                      </a:r>
                      <a:r>
                        <a:rPr lang="en-CA" sz="1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Reinstatement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was</a:t>
                      </a:r>
                      <a:r>
                        <a:rPr lang="en-CA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cancelled due to continuation or validation expiry and you want to reinstate, use this form type for authorizing the agreement.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0424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2981" y="1636213"/>
            <a:ext cx="20810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The following authorization form types are available for submission: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5815826"/>
            <a:ext cx="9067800" cy="631528"/>
            <a:chOff x="228600" y="5965825"/>
            <a:chExt cx="8497888" cy="63152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68325" y="6135688"/>
              <a:ext cx="81581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Arial" charset="0"/>
                </a:rPr>
                <a:t>Authorization for Continuation, Validation, Extension and Reinstatement must be requested before an application can be submitted.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Arial" charset="0"/>
                </a:rPr>
                <a:t>Authorization for Continuation (Data) or Validation (Data) is not required for submission but is required within 5 business days</a:t>
              </a:r>
              <a:r>
                <a:rPr lang="en-US" altLang="en-US" sz="1200" dirty="0">
                  <a:latin typeface="Arial" charset="0"/>
                </a:rPr>
                <a:t>.</a:t>
              </a:r>
              <a:endParaRPr lang="en-CA" altLang="en-US" sz="1200" dirty="0">
                <a:latin typeface="Arial" charset="0"/>
              </a:endParaRPr>
            </a:p>
          </p:txBody>
        </p:sp>
        <p:pic>
          <p:nvPicPr>
            <p:cNvPr id="11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6582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745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1"/>
            <a:ext cx="8498259" cy="679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Intermediate, Primary or Continued Term Agreement Extension, Initial Term Extension or Expiry Reinstatement Form Type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7643" y="59904"/>
            <a:ext cx="5107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9252" y="490875"/>
            <a:ext cx="2305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3236" y="6405778"/>
            <a:ext cx="2057400" cy="365125"/>
          </a:xfrm>
        </p:spPr>
        <p:txBody>
          <a:bodyPr/>
          <a:lstStyle/>
          <a:p>
            <a:r>
              <a:rPr lang="en-CA" dirty="0"/>
              <a:t>Page </a:t>
            </a:r>
            <a:fld id="{E57E5CAC-8735-419D-83EE-D1B096ACB115}" type="slidenum">
              <a:rPr lang="en-CA" smtClean="0"/>
              <a:t>9</a:t>
            </a:fld>
            <a:r>
              <a:rPr lang="en-CA" dirty="0"/>
              <a:t> of 42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1553587" y="2394972"/>
            <a:ext cx="647446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dirty="0">
                <a:latin typeface="Arial" pitchFamily="34" charset="0"/>
                <a:cs typeface="Arial" pitchFamily="34" charset="0"/>
              </a:rPr>
              <a:t>The following slides demonstrate how to complete an  “Intermediate, Primary or Continued Term Agreement Extension”, “Initial Term Extension” or “Expiry Reinstatement” form type.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918" y="4043727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Note: If you require authorization and want to apply for a Continuation or Validation with an extension you must select “Continuation and Extension” or “Validation and Extension” for the form type.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226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11" ma:contentTypeDescription="This is the base content type for all of the courses." ma:contentTypeScope="" ma:versionID="c604288cd4f6bd19e3eda76a8a050d32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xmlns:ns5="1509703c-35a2-4cc5-bc03-45b4c99b43c1" targetNamespace="http://schemas.microsoft.com/office/2006/metadata/properties" ma:root="true" ma:fieldsID="b1f7dacc3d924f099186cce2e07bebea" ns2:_="" ns3:_="" ns4:_="" ns5:_="">
    <xsd:import namespace="d317fc56-cd2a-4fee-83bf-2acf5d88d7a0"/>
    <xsd:import namespace="cd3b5d7d-85b8-485a-94e1-bd5df7614905"/>
    <xsd:import namespace="e6d83808-03cb-4f3c-af89-207626cead88"/>
    <xsd:import namespace="1509703c-35a2-4cc5-bc03-45b4c99b43c1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  <xsd:element ref="ns5:Area_x0020_2" minOccurs="0"/>
                <xsd:element ref="ns5:Course_x0020_Description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arbon Sequestration Tenure​​​​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9703c-35a2-4cc5-bc03-45b4c99b43c1" elementFormDefault="qualified">
    <xsd:import namespace="http://schemas.microsoft.com/office/2006/documentManagement/types"/>
    <xsd:import namespace="http://schemas.microsoft.com/office/infopath/2007/PartnerControls"/>
    <xsd:element name="Area_x0020_2" ma:index="16" nillable="true" ma:displayName="Area 2" ma:default="Main Page" ma:format="Dropdown" ma:internalName="Area_x0020_2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Course_x0020_Description2" ma:index="17" nillable="true" ma:displayName="Course Description2" ma:internalName="Course_x0020_Description2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8dedacd1-8ed8-4364-83a4-3ca25ad2d99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src="/PublishingImages/Pages/Presenation.png?RenditionID=1" style="BORDER&amp;#58;0px solid;" /&gt;</EOL_x0020_Thumbnail>
    <Order1 xmlns="d317fc56-cd2a-4fee-83bf-2acf5d88d7a0">02</Order1>
    <Course_x0020_Description xmlns="d317fc56-cd2a-4fee-83bf-2acf5d88d7a0">This course describes the process for authorizing a company to act on behalf of the designated representative for a PNG agreement, when applying for Continuation, Validation or Expiry Reinstatement or authorizing another company to use your company's well or data relating to a PNG agreement.</Course_x0020_Description>
    <Module xmlns="d317fc56-cd2a-4fee-83bf-2acf5d88d7a0">Module</Module>
    <Area xmlns="d317fc56-cd2a-4fee-83bf-2acf5d88d7a0">PNG Continuation</Area>
    <Area_x0020_2 xmlns="1509703c-35a2-4cc5-bc03-45b4c99b43c1">Main Page</Area_x0020_2>
    <Course_x0020_Description2 xmlns="1509703c-35a2-4cc5-bc03-45b4c99b43c1" xsi:nil="true"/>
  </documentManagement>
</p:properties>
</file>

<file path=customXml/itemProps1.xml><?xml version="1.0" encoding="utf-8"?>
<ds:datastoreItem xmlns:ds="http://schemas.openxmlformats.org/officeDocument/2006/customXml" ds:itemID="{BE8D8285-259A-401D-9440-9C8ACC7CC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7fc56-cd2a-4fee-83bf-2acf5d88d7a0"/>
    <ds:schemaRef ds:uri="cd3b5d7d-85b8-485a-94e1-bd5df7614905"/>
    <ds:schemaRef ds:uri="e6d83808-03cb-4f3c-af89-207626cead88"/>
    <ds:schemaRef ds:uri="1509703c-35a2-4cc5-bc03-45b4c99b4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4987B0-3360-4B35-B4E8-B4D5564B669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7EA0F54-0763-4CCC-A1E8-7FF3107EE9E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B6AD22-29A2-4DFB-B613-1ABB8CAD32B5}">
  <ds:schemaRefs>
    <ds:schemaRef ds:uri="http://schemas.microsoft.com/office/2006/metadata/properties"/>
    <ds:schemaRef ds:uri="http://schemas.microsoft.com/office/infopath/2007/PartnerControls"/>
    <ds:schemaRef ds:uri="cd3b5d7d-85b8-485a-94e1-bd5df7614905"/>
    <ds:schemaRef ds:uri="d317fc56-cd2a-4fee-83bf-2acf5d88d7a0"/>
    <ds:schemaRef ds:uri="1509703c-35a2-4cc5-bc03-45b4c99b43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37160</TotalTime>
  <Words>2597</Words>
  <Application>Microsoft Office PowerPoint</Application>
  <PresentationFormat>On-screen Show (4:3)</PresentationFormat>
  <Paragraphs>377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Freestyle Script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PNG Authorizations</dc:title>
  <dc:creator>John Davies</dc:creator>
  <cp:lastModifiedBy>Lynn McIntosh</cp:lastModifiedBy>
  <cp:revision>176</cp:revision>
  <dcterms:created xsi:type="dcterms:W3CDTF">2018-11-02T20:16:17Z</dcterms:created>
  <dcterms:modified xsi:type="dcterms:W3CDTF">2025-10-31T16:52:47Z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  <property fmtid="{D5CDD505-2E9C-101B-9397-08002B2CF9AE}" pid="3" name="_dlc_DocIdItemGuid">
    <vt:lpwstr>9f4ce300-f1bf-406f-a368-a729762fe7a9</vt:lpwstr>
  </property>
  <property fmtid="{D5CDD505-2E9C-101B-9397-08002B2CF9AE}" pid="4" name="MSIP_Label_abf2ea38-542c-4b75-bd7d-582ec36a519f_Enabled">
    <vt:lpwstr>true</vt:lpwstr>
  </property>
  <property fmtid="{D5CDD505-2E9C-101B-9397-08002B2CF9AE}" pid="5" name="MSIP_Label_abf2ea38-542c-4b75-bd7d-582ec36a519f_SetDate">
    <vt:lpwstr>2020-09-14T16:57:44Z</vt:lpwstr>
  </property>
  <property fmtid="{D5CDD505-2E9C-101B-9397-08002B2CF9AE}" pid="6" name="MSIP_Label_abf2ea38-542c-4b75-bd7d-582ec36a519f_Method">
    <vt:lpwstr>Standard</vt:lpwstr>
  </property>
  <property fmtid="{D5CDD505-2E9C-101B-9397-08002B2CF9AE}" pid="7" name="MSIP_Label_abf2ea38-542c-4b75-bd7d-582ec36a519f_Name">
    <vt:lpwstr>Protected A</vt:lpwstr>
  </property>
  <property fmtid="{D5CDD505-2E9C-101B-9397-08002B2CF9AE}" pid="8" name="MSIP_Label_abf2ea38-542c-4b75-bd7d-582ec36a519f_SiteId">
    <vt:lpwstr>2bb51c06-af9b-42c5-8bf5-3c3b7b10850b</vt:lpwstr>
  </property>
  <property fmtid="{D5CDD505-2E9C-101B-9397-08002B2CF9AE}" pid="9" name="MSIP_Label_abf2ea38-542c-4b75-bd7d-582ec36a519f_ActionId">
    <vt:lpwstr>af151257-fd21-4bcd-83ff-000062b8fba1</vt:lpwstr>
  </property>
  <property fmtid="{D5CDD505-2E9C-101B-9397-08002B2CF9AE}" pid="10" name="MSIP_Label_abf2ea38-542c-4b75-bd7d-582ec36a519f_ContentBits">
    <vt:lpwstr>2</vt:lpwstr>
  </property>
</Properties>
</file>