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9"/>
  </p:notesMasterIdLst>
  <p:sldIdLst>
    <p:sldId id="256" r:id="rId6"/>
    <p:sldId id="257" r:id="rId7"/>
    <p:sldId id="258" r:id="rId8"/>
    <p:sldId id="259" r:id="rId9"/>
    <p:sldId id="377" r:id="rId10"/>
    <p:sldId id="430" r:id="rId11"/>
    <p:sldId id="431" r:id="rId12"/>
    <p:sldId id="320" r:id="rId13"/>
    <p:sldId id="432" r:id="rId14"/>
    <p:sldId id="314" r:id="rId15"/>
    <p:sldId id="433" r:id="rId16"/>
    <p:sldId id="434" r:id="rId17"/>
    <p:sldId id="435" r:id="rId18"/>
    <p:sldId id="343" r:id="rId19"/>
    <p:sldId id="436" r:id="rId20"/>
    <p:sldId id="438" r:id="rId21"/>
    <p:sldId id="439" r:id="rId22"/>
    <p:sldId id="440" r:id="rId23"/>
    <p:sldId id="441" r:id="rId24"/>
    <p:sldId id="442" r:id="rId25"/>
    <p:sldId id="443" r:id="rId26"/>
    <p:sldId id="444" r:id="rId27"/>
    <p:sldId id="473" r:id="rId28"/>
    <p:sldId id="445" r:id="rId29"/>
    <p:sldId id="446" r:id="rId30"/>
    <p:sldId id="493" r:id="rId31"/>
    <p:sldId id="455" r:id="rId32"/>
    <p:sldId id="454" r:id="rId33"/>
    <p:sldId id="456" r:id="rId34"/>
    <p:sldId id="458" r:id="rId35"/>
    <p:sldId id="460" r:id="rId36"/>
    <p:sldId id="461" r:id="rId37"/>
    <p:sldId id="462" r:id="rId38"/>
    <p:sldId id="463" r:id="rId39"/>
    <p:sldId id="464" r:id="rId40"/>
    <p:sldId id="465" r:id="rId41"/>
    <p:sldId id="466" r:id="rId42"/>
    <p:sldId id="469" r:id="rId43"/>
    <p:sldId id="468" r:id="rId44"/>
    <p:sldId id="474" r:id="rId45"/>
    <p:sldId id="451" r:id="rId46"/>
    <p:sldId id="470" r:id="rId47"/>
    <p:sldId id="421" r:id="rId48"/>
    <p:sldId id="357" r:id="rId49"/>
    <p:sldId id="479" r:id="rId50"/>
    <p:sldId id="360" r:id="rId51"/>
    <p:sldId id="450" r:id="rId52"/>
    <p:sldId id="405" r:id="rId53"/>
    <p:sldId id="378" r:id="rId54"/>
    <p:sldId id="407" r:id="rId55"/>
    <p:sldId id="406" r:id="rId56"/>
    <p:sldId id="383" r:id="rId57"/>
    <p:sldId id="384" r:id="rId58"/>
    <p:sldId id="403" r:id="rId59"/>
    <p:sldId id="385" r:id="rId60"/>
    <p:sldId id="457" r:id="rId61"/>
    <p:sldId id="418" r:id="rId62"/>
    <p:sldId id="417" r:id="rId63"/>
    <p:sldId id="408" r:id="rId64"/>
    <p:sldId id="477" r:id="rId65"/>
    <p:sldId id="395" r:id="rId66"/>
    <p:sldId id="392" r:id="rId67"/>
    <p:sldId id="415" r:id="rId68"/>
    <p:sldId id="416" r:id="rId69"/>
    <p:sldId id="419" r:id="rId70"/>
    <p:sldId id="413" r:id="rId71"/>
    <p:sldId id="478" r:id="rId72"/>
    <p:sldId id="412" r:id="rId73"/>
    <p:sldId id="420" r:id="rId74"/>
    <p:sldId id="411" r:id="rId75"/>
    <p:sldId id="387" r:id="rId76"/>
    <p:sldId id="366" r:id="rId77"/>
    <p:sldId id="361" r:id="rId78"/>
    <p:sldId id="364" r:id="rId79"/>
    <p:sldId id="369" r:id="rId80"/>
    <p:sldId id="388" r:id="rId81"/>
    <p:sldId id="488" r:id="rId82"/>
    <p:sldId id="489" r:id="rId83"/>
    <p:sldId id="490" r:id="rId84"/>
    <p:sldId id="491" r:id="rId85"/>
    <p:sldId id="492" r:id="rId86"/>
    <p:sldId id="481" r:id="rId87"/>
    <p:sldId id="274" r:id="rId88"/>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9988" autoAdjust="0"/>
  </p:normalViewPr>
  <p:slideViewPr>
    <p:cSldViewPr>
      <p:cViewPr varScale="1">
        <p:scale>
          <a:sx n="87" d="100"/>
          <a:sy n="87" d="100"/>
        </p:scale>
        <p:origin x="108" y="198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4" d="100"/>
          <a:sy n="114" d="100"/>
        </p:scale>
        <p:origin x="-1722"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FC9C510A-FC69-4ACC-8247-3D37889C37E9}" type="datetimeFigureOut">
              <a:rPr lang="en-CA" smtClean="0"/>
              <a:t>2025-10-31</a:t>
            </a:fld>
            <a:endParaRPr lang="en-CA" dirty="0"/>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CA" dirty="0"/>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dirty="0"/>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CAFB07AE-A358-4002-9101-71C6B35E26FA}" type="slidenum">
              <a:rPr lang="en-CA" smtClean="0"/>
              <a:t>‹#›</a:t>
            </a:fld>
            <a:endParaRPr lang="en-CA" dirty="0"/>
          </a:p>
        </p:txBody>
      </p:sp>
    </p:spTree>
    <p:extLst>
      <p:ext uri="{BB962C8B-B14F-4D97-AF65-F5344CB8AC3E}">
        <p14:creationId xmlns:p14="http://schemas.microsoft.com/office/powerpoint/2010/main" val="296136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a:t>
            </a:fld>
            <a:endParaRPr lang="en-CA" dirty="0"/>
          </a:p>
        </p:txBody>
      </p:sp>
    </p:spTree>
    <p:extLst>
      <p:ext uri="{BB962C8B-B14F-4D97-AF65-F5344CB8AC3E}">
        <p14:creationId xmlns:p14="http://schemas.microsoft.com/office/powerpoint/2010/main" val="10589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12</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13</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14</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15</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16</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17</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18</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19</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20</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21</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AFB07AE-A358-4002-9101-71C6B35E26FA}" type="slidenum">
              <a:rPr lang="en-CA" smtClean="0"/>
              <a:t>3</a:t>
            </a:fld>
            <a:endParaRPr lang="en-CA" dirty="0"/>
          </a:p>
        </p:txBody>
      </p:sp>
    </p:spTree>
    <p:extLst>
      <p:ext uri="{BB962C8B-B14F-4D97-AF65-F5344CB8AC3E}">
        <p14:creationId xmlns:p14="http://schemas.microsoft.com/office/powerpoint/2010/main" val="361065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22</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23</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24</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25</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26</a:t>
            </a:fld>
            <a:endParaRPr lang="en-CA" dirty="0"/>
          </a:p>
        </p:txBody>
      </p:sp>
    </p:spTree>
    <p:extLst>
      <p:ext uri="{BB962C8B-B14F-4D97-AF65-F5344CB8AC3E}">
        <p14:creationId xmlns:p14="http://schemas.microsoft.com/office/powerpoint/2010/main" val="2108149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27</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28</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29</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30</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31</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32</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33</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34</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35</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36</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37</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38</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39</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B07AE-A358-4002-9101-71C6B35E26FA}" type="slidenum">
              <a:rPr lang="en-CA" smtClean="0"/>
              <a:t>40</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41</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42</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AFB07AE-A358-4002-9101-71C6B35E26FA}" type="slidenum">
              <a:rPr lang="en-CA" smtClean="0"/>
              <a:t>43</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44</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45</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46</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47</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48</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49</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50</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51</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CAFB07AE-A358-4002-9101-71C6B35E26FA}" type="slidenum">
              <a:rPr lang="en-CA" smtClean="0"/>
              <a:t>52</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54</a:t>
            </a:fld>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55</a:t>
            </a:fld>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56</a:t>
            </a:fld>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57</a:t>
            </a:fld>
            <a:endParaRPr lang="en-CA" dirty="0"/>
          </a:p>
        </p:txBody>
      </p:sp>
    </p:spTree>
    <p:extLst>
      <p:ext uri="{BB962C8B-B14F-4D97-AF65-F5344CB8AC3E}">
        <p14:creationId xmlns:p14="http://schemas.microsoft.com/office/powerpoint/2010/main" val="536106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58</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59</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60</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62</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63</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8</a:t>
            </a:fld>
            <a:endParaRPr lang="en-CA" dirty="0"/>
          </a:p>
        </p:txBody>
      </p:sp>
    </p:spTree>
    <p:extLst>
      <p:ext uri="{BB962C8B-B14F-4D97-AF65-F5344CB8AC3E}">
        <p14:creationId xmlns:p14="http://schemas.microsoft.com/office/powerpoint/2010/main" val="2057021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64</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65</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66</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68</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69</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70</a:t>
            </a:fld>
            <a:endParaRPr lang="en-CA" dirty="0"/>
          </a:p>
        </p:txBody>
      </p:sp>
    </p:spTree>
    <p:extLst>
      <p:ext uri="{BB962C8B-B14F-4D97-AF65-F5344CB8AC3E}">
        <p14:creationId xmlns:p14="http://schemas.microsoft.com/office/powerpoint/2010/main" val="26413431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71</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72</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73</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74</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9</a:t>
            </a:fld>
            <a:endParaRPr lang="en-CA" dirty="0"/>
          </a:p>
        </p:txBody>
      </p:sp>
    </p:spTree>
    <p:extLst>
      <p:ext uri="{BB962C8B-B14F-4D97-AF65-F5344CB8AC3E}">
        <p14:creationId xmlns:p14="http://schemas.microsoft.com/office/powerpoint/2010/main" val="33977121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75</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76</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77</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78</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79</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80</a:t>
            </a:fld>
            <a:endParaRPr lang="en-CA" dirty="0"/>
          </a:p>
        </p:txBody>
      </p:sp>
    </p:spTree>
    <p:extLst>
      <p:ext uri="{BB962C8B-B14F-4D97-AF65-F5344CB8AC3E}">
        <p14:creationId xmlns:p14="http://schemas.microsoft.com/office/powerpoint/2010/main" val="399793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10</a:t>
            </a:fld>
            <a:endParaRPr lang="en-CA" dirty="0"/>
          </a:p>
        </p:txBody>
      </p:sp>
    </p:spTree>
    <p:extLst>
      <p:ext uri="{BB962C8B-B14F-4D97-AF65-F5344CB8AC3E}">
        <p14:creationId xmlns:p14="http://schemas.microsoft.com/office/powerpoint/2010/main" val="407464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11</a:t>
            </a:fld>
            <a:endParaRPr lang="en-CA" dirty="0"/>
          </a:p>
        </p:txBody>
      </p:sp>
    </p:spTree>
    <p:extLst>
      <p:ext uri="{BB962C8B-B14F-4D97-AF65-F5344CB8AC3E}">
        <p14:creationId xmlns:p14="http://schemas.microsoft.com/office/powerpoint/2010/main" val="39979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600" y="1066800"/>
            <a:ext cx="6944423" cy="246221"/>
          </a:xfrm>
        </p:spPr>
        <p:txBody>
          <a:bodyPr lIns="0" tIns="0" rIns="0" bIns="0"/>
          <a:lstStyle>
            <a:lvl1pPr>
              <a:defRPr sz="1600" b="1"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EB183E4-F78B-43A1-A51A-88EA4DC76B85}" type="datetime1">
              <a:rPr lang="en-US" smtClean="0"/>
              <a:t>10/31/2025</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72BD927-2978-43C5-8744-103DB7227EB5}" type="datetime1">
              <a:rPr lang="en-US" smtClean="0"/>
              <a:t>10/31/2025</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08E7D8-B97B-450C-BF87-C19714DBE931}" type="datetime1">
              <a:rPr lang="en-US" smtClean="0"/>
              <a:t>10/31/2025</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DC43AF9-D481-4342-8BBC-89016AD77DB3}" type="datetime1">
              <a:rPr lang="en-US" smtClean="0"/>
              <a:t>10/31/2025</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5C6C716-EFA5-4999-AE62-EE7BF13CC1CC}" type="datetime1">
              <a:rPr lang="en-US" smtClean="0"/>
              <a:t>10/31/2025</a:t>
            </a:fld>
            <a:endParaRPr lang="en-US"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B68B0B-92E4-41F9-8458-0715D9128F23}" type="datetime1">
              <a:rPr lang="en-US" smtClean="0"/>
              <a:t>10/31/2025</a:t>
            </a:fld>
            <a:endParaRPr lang="en-US" dirty="0"/>
          </a:p>
        </p:txBody>
      </p:sp>
    </p:spTree>
    <p:extLst>
      <p:ext uri="{BB962C8B-B14F-4D97-AF65-F5344CB8AC3E}">
        <p14:creationId xmlns:p14="http://schemas.microsoft.com/office/powerpoint/2010/main" val="149435796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30964"/>
            <a:ext cx="9144000" cy="427036"/>
          </a:xfrm>
          <a:prstGeom prst="rect">
            <a:avLst/>
          </a:prstGeom>
          <a:blipFill>
            <a:blip r:embed="rId8" cstate="print"/>
            <a:stretch>
              <a:fillRect/>
            </a:stretch>
          </a:blipFill>
        </p:spPr>
        <p:txBody>
          <a:bodyPr wrap="square" lIns="0" tIns="0" rIns="0" bIns="0" rtlCol="0">
            <a:spAutoFit/>
          </a:bodyPr>
          <a:lstStyle/>
          <a:p>
            <a:endParaRPr dirty="0"/>
          </a:p>
        </p:txBody>
      </p:sp>
      <p:sp>
        <p:nvSpPr>
          <p:cNvPr id="2" name="Holder 2"/>
          <p:cNvSpPr>
            <a:spLocks noGrp="1"/>
          </p:cNvSpPr>
          <p:nvPr>
            <p:ph type="title"/>
          </p:nvPr>
        </p:nvSpPr>
        <p:spPr>
          <a:xfrm>
            <a:off x="1099788" y="1057275"/>
            <a:ext cx="6944423" cy="1107996"/>
          </a:xfrm>
          <a:prstGeom prst="rect">
            <a:avLst/>
          </a:prstGeom>
        </p:spPr>
        <p:txBody>
          <a:bodyPr wrap="square" lIns="0" tIns="0" rIns="0" bIns="0">
            <a:spAutoFit/>
          </a:bodyPr>
          <a:lstStyle>
            <a:lvl1pPr>
              <a:defRPr sz="7200" i="1">
                <a:solidFill>
                  <a:srgbClr val="2160AD"/>
                </a:solidFill>
                <a:latin typeface="Freestyle Script"/>
                <a:cs typeface="Freestyle Script"/>
              </a:defRPr>
            </a:lvl1pPr>
          </a:lstStyle>
          <a:p>
            <a:endParaRPr dirty="0"/>
          </a:p>
        </p:txBody>
      </p:sp>
      <p:sp>
        <p:nvSpPr>
          <p:cNvPr id="3" name="Holder 3"/>
          <p:cNvSpPr>
            <a:spLocks noGrp="1"/>
          </p:cNvSpPr>
          <p:nvPr>
            <p:ph type="body" idx="1"/>
          </p:nvPr>
        </p:nvSpPr>
        <p:spPr>
          <a:xfrm>
            <a:off x="304193" y="2270378"/>
            <a:ext cx="8535613" cy="283146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6F220916-2BE6-4C32-A7CD-84B70070093E}" type="datetime1">
              <a:rPr lang="en-US" smtClean="0"/>
              <a:t>10/31/2025</a:t>
            </a:fld>
            <a:endParaRPr lang="en-US" dirty="0"/>
          </a:p>
        </p:txBody>
      </p:sp>
      <p:sp>
        <p:nvSpPr>
          <p:cNvPr id="10" name="TextBox 8"/>
          <p:cNvSpPr txBox="1">
            <a:spLocks noChangeArrowheads="1"/>
          </p:cNvSpPr>
          <p:nvPr/>
        </p:nvSpPr>
        <p:spPr bwMode="auto">
          <a:xfrm>
            <a:off x="7924800" y="658177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a:latin typeface="Arial" charset="0"/>
              </a:rPr>
              <a:t>Page </a:t>
            </a:r>
            <a:fld id="{75C6BF31-FFC4-4FD8-941E-9C0428A5BC7C}" type="slidenum">
              <a:rPr lang="en-US" sz="1200" smtClean="0">
                <a:latin typeface="Arial" charset="0"/>
              </a:rPr>
              <a:pPr>
                <a:defRPr/>
              </a:pPr>
              <a:t>‹#›</a:t>
            </a:fld>
            <a:r>
              <a:rPr lang="en-US" sz="1200" dirty="0">
                <a:latin typeface="Arial" charset="0"/>
              </a:rPr>
              <a:t> of 83</a:t>
            </a:r>
            <a:endParaRPr lang="en-CA" sz="1200" dirty="0">
              <a:latin typeface="Arial" charset="0"/>
            </a:endParaRPr>
          </a:p>
        </p:txBody>
      </p:sp>
      <p:sp>
        <p:nvSpPr>
          <p:cNvPr id="6" name="MSIPCMContentMarking" descr="{&quot;HashCode&quot;:-1542678785,&quot;Placement&quot;:&quot;Footer&quot;,&quot;Top&quot;:517.997253,&quot;Left&quot;:0.0,&quot;SlideWidth&quot;:720,&quot;SlideHeight&quot;:540}"/>
          <p:cNvSpPr txBox="1"/>
          <p:nvPr userDrawn="1"/>
        </p:nvSpPr>
        <p:spPr>
          <a:xfrm>
            <a:off x="0" y="6633644"/>
            <a:ext cx="1804584" cy="169277"/>
          </a:xfrm>
          <a:prstGeom prst="rect">
            <a:avLst/>
          </a:prstGeom>
          <a:noFill/>
        </p:spPr>
        <p:txBody>
          <a:bodyPr vert="horz" wrap="square" lIns="0" tIns="0" rIns="0" bIns="0" rtlCol="0" anchor="ctr" anchorCtr="1">
            <a:spAutoFit/>
          </a:bodyPr>
          <a:lstStyle/>
          <a:p>
            <a:pPr algn="l">
              <a:spcBef>
                <a:spcPts val="0"/>
              </a:spcBef>
              <a:spcAft>
                <a:spcPts val="0"/>
              </a:spcAft>
            </a:pPr>
            <a:r>
              <a:rPr lang="en-CA" sz="1100" dirty="0">
                <a:solidFill>
                  <a:srgbClr val="000000"/>
                </a:solidFill>
                <a:latin typeface="Calibri" panose="020F0502020204030204" pitchFamily="34" charset="0"/>
              </a:rPr>
              <a:t>Classification: Public</a:t>
            </a: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PNG Continuation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 id="2147483666" r:id="rId6"/>
  </p:sldLayoutIdLst>
  <p:transition spd="slow">
    <p:wipe dir="r"/>
  </p:transition>
  <p:hf hdr="0" ftr="0" dt="0"/>
  <p:txStyles>
    <p:titleStyle>
      <a:lvl1pPr>
        <a:defRPr sz="1600" i="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mailto:EM.DatasubmissionPNGContinuation@gov.ab.ca"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99.png"/></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mailto:EM.DatasubmissionPNGContinuation@gov.ab.ca" TargetMode="External"/><Relationship Id="rId2" Type="http://schemas.openxmlformats.org/officeDocument/2006/relationships/hyperlink" Target="https://training.energy.gov.ab.ca/Pages/PNG%20Continuation.aspx" TargetMode="External"/><Relationship Id="rId1" Type="http://schemas.openxmlformats.org/officeDocument/2006/relationships/slideLayout" Target="../slideLayouts/slideLayout6.xml"/><Relationship Id="rId4" Type="http://schemas.openxmlformats.org/officeDocument/2006/relationships/hyperlink" Target="mailto:PNGContinuations.Energy@gov.ab.ca"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training.energy.gov.ab.ca/Pages/default.aspx" TargetMode="External"/><Relationship Id="rId2" Type="http://schemas.openxmlformats.org/officeDocument/2006/relationships/image" Target="../media/image102.png"/><Relationship Id="rId1" Type="http://schemas.openxmlformats.org/officeDocument/2006/relationships/slideLayout" Target="../slideLayouts/slideLayout3.xml"/><Relationship Id="rId4" Type="http://schemas.openxmlformats.org/officeDocument/2006/relationships/hyperlink" Target="mailto:PNGContinuations.Energy@gov.ab.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4571999" y="2757979"/>
            <a:ext cx="3790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a:latin typeface="Arial" charset="0"/>
              </a:rPr>
              <a:t>PNG Continuation – Continuation: This is the process to complete and submit an Online Continuation Application via ETS. The process begins with the creation of a new  application through to submission. The application  progresses through various stages (statuses) until completion.</a:t>
            </a:r>
          </a:p>
          <a:p>
            <a:pPr eaLnBrk="1" hangingPunct="1">
              <a:spcBef>
                <a:spcPct val="0"/>
              </a:spcBef>
              <a:buFontTx/>
              <a:buNone/>
            </a:pPr>
            <a:endParaRPr lang="en-US" altLang="en-US" sz="1200" dirty="0">
              <a:latin typeface="Arial" charset="0"/>
            </a:endParaRPr>
          </a:p>
          <a:p>
            <a:pPr eaLnBrk="1" hangingPunct="1">
              <a:spcBef>
                <a:spcPct val="0"/>
              </a:spcBef>
              <a:buFontTx/>
              <a:buNone/>
            </a:pPr>
            <a:endParaRPr lang="en-CA" altLang="en-US" sz="1200" dirty="0">
              <a:latin typeface="Arial" charset="0"/>
            </a:endParaRPr>
          </a:p>
        </p:txBody>
      </p:sp>
      <p:sp>
        <p:nvSpPr>
          <p:cNvPr id="3" name="object 3"/>
          <p:cNvSpPr/>
          <p:nvPr/>
        </p:nvSpPr>
        <p:spPr>
          <a:xfrm>
            <a:off x="103187" y="1468438"/>
            <a:ext cx="4468812" cy="2189161"/>
          </a:xfrm>
          <a:prstGeom prst="rect">
            <a:avLst/>
          </a:prstGeom>
          <a:blipFill>
            <a:blip r:embed="rId3" cstate="print"/>
            <a:stretch>
              <a:fillRect/>
            </a:stretch>
          </a:blipFill>
        </p:spPr>
        <p:txBody>
          <a:bodyPr wrap="square" lIns="0" tIns="0" rIns="0" bIns="0" rtlCol="0">
            <a:spAutoFit/>
          </a:bodyPr>
          <a:lstStyle/>
          <a:p>
            <a:endParaRPr dirty="0"/>
          </a:p>
        </p:txBody>
      </p:sp>
      <p:sp>
        <p:nvSpPr>
          <p:cNvPr id="4" name="object 4"/>
          <p:cNvSpPr txBox="1"/>
          <p:nvPr/>
        </p:nvSpPr>
        <p:spPr>
          <a:xfrm>
            <a:off x="356615" y="3127311"/>
            <a:ext cx="3906520" cy="738664"/>
          </a:xfrm>
          <a:prstGeom prst="rect">
            <a:avLst/>
          </a:prstGeom>
        </p:spPr>
        <p:txBody>
          <a:bodyPr vert="horz" wrap="square" lIns="0" tIns="0" rIns="0" bIns="0" rtlCol="0">
            <a:spAutoFit/>
          </a:bodyPr>
          <a:lstStyle/>
          <a:p>
            <a:pPr marL="12065" marR="6350" algn="ctr">
              <a:lnSpc>
                <a:spcPct val="100000"/>
              </a:lnSpc>
            </a:pPr>
            <a:r>
              <a:rPr sz="1600" b="1" spc="-130" dirty="0">
                <a:solidFill>
                  <a:srgbClr val="0070C0"/>
                </a:solidFill>
                <a:latin typeface="Arial"/>
                <a:cs typeface="Arial"/>
              </a:rPr>
              <a:t>T</a:t>
            </a:r>
            <a:r>
              <a:rPr sz="1600" b="1" dirty="0">
                <a:solidFill>
                  <a:srgbClr val="0070C0"/>
                </a:solidFill>
                <a:latin typeface="Arial"/>
                <a:cs typeface="Arial"/>
              </a:rPr>
              <a:t>o</a:t>
            </a:r>
            <a:r>
              <a:rPr sz="1600" b="1" spc="-5" dirty="0">
                <a:solidFill>
                  <a:srgbClr val="0070C0"/>
                </a:solidFill>
                <a:latin typeface="Arial"/>
                <a:cs typeface="Arial"/>
              </a:rPr>
              <a:t> </a:t>
            </a:r>
            <a:r>
              <a:rPr sz="1600" b="1" dirty="0">
                <a:solidFill>
                  <a:srgbClr val="0070C0"/>
                </a:solidFill>
                <a:latin typeface="Arial"/>
                <a:cs typeface="Arial"/>
              </a:rPr>
              <a:t>the</a:t>
            </a:r>
            <a:r>
              <a:rPr sz="1600" b="1" spc="-5" dirty="0">
                <a:solidFill>
                  <a:srgbClr val="0070C0"/>
                </a:solidFill>
                <a:latin typeface="Arial"/>
                <a:cs typeface="Arial"/>
              </a:rPr>
              <a:t> </a:t>
            </a:r>
            <a:r>
              <a:rPr sz="1600" b="1" dirty="0">
                <a:solidFill>
                  <a:srgbClr val="0070C0"/>
                </a:solidFill>
                <a:latin typeface="Arial"/>
                <a:cs typeface="Arial"/>
              </a:rPr>
              <a:t>ETS</a:t>
            </a:r>
            <a:r>
              <a:rPr sz="1600" b="1" spc="-10" dirty="0">
                <a:solidFill>
                  <a:srgbClr val="0070C0"/>
                </a:solidFill>
                <a:latin typeface="Arial"/>
                <a:cs typeface="Arial"/>
              </a:rPr>
              <a:t> </a:t>
            </a:r>
            <a:r>
              <a:rPr sz="1600" b="1" dirty="0">
                <a:solidFill>
                  <a:srgbClr val="0070C0"/>
                </a:solidFill>
                <a:latin typeface="Arial"/>
                <a:cs typeface="Arial"/>
              </a:rPr>
              <a:t>–</a:t>
            </a:r>
            <a:r>
              <a:rPr sz="1600" b="1" spc="-5" dirty="0">
                <a:solidFill>
                  <a:srgbClr val="0070C0"/>
                </a:solidFill>
                <a:latin typeface="Arial"/>
                <a:cs typeface="Arial"/>
              </a:rPr>
              <a:t> </a:t>
            </a:r>
            <a:r>
              <a:rPr lang="en-US" sz="1600" b="1" spc="-5" dirty="0">
                <a:solidFill>
                  <a:srgbClr val="0070C0"/>
                </a:solidFill>
                <a:latin typeface="Arial"/>
                <a:cs typeface="Arial"/>
              </a:rPr>
              <a:t>PNG Continuation: </a:t>
            </a:r>
            <a:r>
              <a:rPr lang="en-US" sz="1600" b="1" spc="-55" dirty="0">
                <a:solidFill>
                  <a:srgbClr val="0070C0"/>
                </a:solidFill>
                <a:latin typeface="Arial"/>
                <a:cs typeface="Arial"/>
              </a:rPr>
              <a:t>Continuation</a:t>
            </a:r>
            <a:endParaRPr sz="1600" dirty="0">
              <a:latin typeface="Arial"/>
              <a:cs typeface="Arial"/>
            </a:endParaRPr>
          </a:p>
          <a:p>
            <a:pPr algn="ctr">
              <a:lnSpc>
                <a:spcPct val="100000"/>
              </a:lnSpc>
            </a:pPr>
            <a:r>
              <a:rPr sz="1600" b="1" dirty="0">
                <a:solidFill>
                  <a:srgbClr val="0070C0"/>
                </a:solidFill>
                <a:latin typeface="Arial"/>
                <a:cs typeface="Arial"/>
              </a:rPr>
              <a:t>Online</a:t>
            </a:r>
            <a:r>
              <a:rPr sz="1600" b="1" spc="-25" dirty="0">
                <a:solidFill>
                  <a:srgbClr val="0070C0"/>
                </a:solidFill>
                <a:latin typeface="Arial"/>
                <a:cs typeface="Arial"/>
              </a:rPr>
              <a:t> </a:t>
            </a:r>
            <a:r>
              <a:rPr lang="en-CA" sz="1600" b="1" spc="-25" dirty="0">
                <a:solidFill>
                  <a:srgbClr val="0070C0"/>
                </a:solidFill>
                <a:latin typeface="Arial"/>
                <a:cs typeface="Arial"/>
              </a:rPr>
              <a:t>T</a:t>
            </a:r>
            <a:r>
              <a:rPr sz="1600" b="1" spc="-5" dirty="0">
                <a:solidFill>
                  <a:srgbClr val="0070C0"/>
                </a:solidFill>
                <a:latin typeface="Arial"/>
                <a:cs typeface="Arial"/>
              </a:rPr>
              <a:t>ra</a:t>
            </a:r>
            <a:r>
              <a:rPr sz="1600" b="1" dirty="0">
                <a:solidFill>
                  <a:srgbClr val="0070C0"/>
                </a:solidFill>
                <a:latin typeface="Arial"/>
                <a:cs typeface="Arial"/>
              </a:rPr>
              <a:t>ining</a:t>
            </a:r>
            <a:r>
              <a:rPr sz="1600" b="1" spc="-20" dirty="0">
                <a:solidFill>
                  <a:srgbClr val="0070C0"/>
                </a:solidFill>
                <a:latin typeface="Arial"/>
                <a:cs typeface="Arial"/>
              </a:rPr>
              <a:t> </a:t>
            </a:r>
            <a:r>
              <a:rPr sz="1600" b="1" spc="-5" dirty="0">
                <a:solidFill>
                  <a:srgbClr val="0070C0"/>
                </a:solidFill>
                <a:latin typeface="Arial"/>
                <a:cs typeface="Arial"/>
              </a:rPr>
              <a:t>C</a:t>
            </a:r>
            <a:r>
              <a:rPr sz="1600" b="1" dirty="0">
                <a:solidFill>
                  <a:srgbClr val="0070C0"/>
                </a:solidFill>
                <a:latin typeface="Arial"/>
                <a:cs typeface="Arial"/>
              </a:rPr>
              <a:t>ou</a:t>
            </a:r>
            <a:r>
              <a:rPr sz="1600" b="1" spc="-5" dirty="0">
                <a:solidFill>
                  <a:srgbClr val="0070C0"/>
                </a:solidFill>
                <a:latin typeface="Arial"/>
                <a:cs typeface="Arial"/>
              </a:rPr>
              <a:t>rs</a:t>
            </a:r>
            <a:r>
              <a:rPr sz="1600" b="1" dirty="0">
                <a:solidFill>
                  <a:srgbClr val="0070C0"/>
                </a:solidFill>
                <a:latin typeface="Arial"/>
                <a:cs typeface="Arial"/>
              </a:rPr>
              <a:t>e</a:t>
            </a:r>
            <a:endParaRPr sz="1600" dirty="0">
              <a:latin typeface="Arial"/>
              <a:cs typeface="Arial"/>
            </a:endParaRPr>
          </a:p>
        </p:txBody>
      </p:sp>
      <p:sp>
        <p:nvSpPr>
          <p:cNvPr id="6" name="Title 5"/>
          <p:cNvSpPr>
            <a:spLocks noGrp="1"/>
          </p:cNvSpPr>
          <p:nvPr>
            <p:ph type="title" idx="4294967295"/>
          </p:nvPr>
        </p:nvSpPr>
        <p:spPr>
          <a:xfrm>
            <a:off x="1099788" y="1057275"/>
            <a:ext cx="6944423" cy="246221"/>
          </a:xfrm>
        </p:spPr>
        <p:txBody>
          <a:bodyPr/>
          <a:lstStyle/>
          <a:p>
            <a:r>
              <a:rPr lang="en-CA" sz="1600" b="1" i="0" dirty="0">
                <a:solidFill>
                  <a:schemeClr val="bg1"/>
                </a:solidFill>
                <a:latin typeface="Arial" panose="020B0604020202020204" pitchFamily="34" charset="0"/>
                <a:cs typeface="Arial" panose="020B0604020202020204" pitchFamily="34" charset="0"/>
              </a:rPr>
              <a:t>Welcome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762000" y="9906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ETS request number for the application is generated and displayed upon successful save.</a:t>
            </a:r>
          </a:p>
          <a:p>
            <a:pPr eaLnBrk="1" hangingPunct="1">
              <a:spcBef>
                <a:spcPct val="0"/>
              </a:spcBef>
              <a:buFontTx/>
              <a:buNone/>
            </a:pPr>
            <a:r>
              <a:rPr lang="en-US" altLang="en-US" sz="1200" dirty="0">
                <a:latin typeface="Arial" charset="0"/>
              </a:rPr>
              <a:t>At this time, the application can be retrieved and opened from your Work In Progress list.</a:t>
            </a:r>
            <a:endParaRPr lang="en-CA" altLang="en-US" sz="1200" dirty="0">
              <a:latin typeface="Arial" charset="0"/>
            </a:endParaRPr>
          </a:p>
        </p:txBody>
      </p:sp>
      <p:pic>
        <p:nvPicPr>
          <p:cNvPr id="5" name="Picture 4">
            <a:extLst>
              <a:ext uri="{FF2B5EF4-FFF2-40B4-BE49-F238E27FC236}">
                <a16:creationId xmlns:a16="http://schemas.microsoft.com/office/drawing/2014/main" id="{846727D2-0732-B0C3-CA20-A505788C57C0}"/>
              </a:ext>
            </a:extLst>
          </p:cNvPr>
          <p:cNvPicPr>
            <a:picLocks noChangeAspect="1"/>
          </p:cNvPicPr>
          <p:nvPr/>
        </p:nvPicPr>
        <p:blipFill>
          <a:blip r:embed="rId3"/>
          <a:stretch>
            <a:fillRect/>
          </a:stretch>
        </p:blipFill>
        <p:spPr>
          <a:xfrm>
            <a:off x="1631718" y="1452265"/>
            <a:ext cx="5988282" cy="4850136"/>
          </a:xfrm>
          <a:prstGeom prst="rect">
            <a:avLst/>
          </a:prstGeom>
        </p:spPr>
      </p:pic>
    </p:spTree>
    <p:extLst>
      <p:ext uri="{BB962C8B-B14F-4D97-AF65-F5344CB8AC3E}">
        <p14:creationId xmlns:p14="http://schemas.microsoft.com/office/powerpoint/2010/main" val="246039213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902390"/>
            <a:ext cx="7815611" cy="461665"/>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Submission</a:t>
            </a:r>
            <a:br>
              <a:rPr lang="en-CA" sz="1600" b="1" i="0" dirty="0">
                <a:solidFill>
                  <a:schemeClr val="tx1"/>
                </a:solidFill>
                <a:latin typeface="Arial" panose="020B0604020202020204" pitchFamily="34" charset="0"/>
                <a:cs typeface="Arial" panose="020B0604020202020204" pitchFamily="34" charset="0"/>
              </a:rPr>
            </a:br>
            <a:r>
              <a:rPr lang="en-CA" sz="1400" b="1" i="0" dirty="0">
                <a:solidFill>
                  <a:schemeClr val="tx1"/>
                </a:solidFill>
                <a:latin typeface="Arial" panose="020B0604020202020204" pitchFamily="34" charset="0"/>
                <a:cs typeface="Arial" panose="020B0604020202020204" pitchFamily="34" charset="0"/>
              </a:rPr>
              <a:t>Attach Geological Information– See Technical Guidelines</a:t>
            </a:r>
          </a:p>
        </p:txBody>
      </p:sp>
      <p:pic>
        <p:nvPicPr>
          <p:cNvPr id="3" name="Picture 2">
            <a:extLst>
              <a:ext uri="{FF2B5EF4-FFF2-40B4-BE49-F238E27FC236}">
                <a16:creationId xmlns:a16="http://schemas.microsoft.com/office/drawing/2014/main" id="{D7F10E52-9CB9-5EFC-83C6-A61FEB79F77E}"/>
              </a:ext>
            </a:extLst>
          </p:cNvPr>
          <p:cNvPicPr>
            <a:picLocks noChangeAspect="1"/>
          </p:cNvPicPr>
          <p:nvPr/>
        </p:nvPicPr>
        <p:blipFill>
          <a:blip r:embed="rId3"/>
          <a:stretch>
            <a:fillRect/>
          </a:stretch>
        </p:blipFill>
        <p:spPr>
          <a:xfrm>
            <a:off x="103967" y="1495172"/>
            <a:ext cx="4477064" cy="3626144"/>
          </a:xfrm>
          <a:prstGeom prst="rect">
            <a:avLst/>
          </a:prstGeom>
        </p:spPr>
      </p:pic>
      <p:pic>
        <p:nvPicPr>
          <p:cNvPr id="5" name="Picture 4">
            <a:extLst>
              <a:ext uri="{FF2B5EF4-FFF2-40B4-BE49-F238E27FC236}">
                <a16:creationId xmlns:a16="http://schemas.microsoft.com/office/drawing/2014/main" id="{5F39283F-BE73-649B-D57B-6AB7D9BCE5CA}"/>
              </a:ext>
            </a:extLst>
          </p:cNvPr>
          <p:cNvPicPr>
            <a:picLocks noChangeAspect="1"/>
          </p:cNvPicPr>
          <p:nvPr/>
        </p:nvPicPr>
        <p:blipFill>
          <a:blip r:embed="rId4"/>
          <a:stretch>
            <a:fillRect/>
          </a:stretch>
        </p:blipFill>
        <p:spPr>
          <a:xfrm>
            <a:off x="4619518" y="1492544"/>
            <a:ext cx="4475761" cy="3626144"/>
          </a:xfrm>
          <a:prstGeom prst="rect">
            <a:avLst/>
          </a:prstGeom>
        </p:spPr>
      </p:pic>
      <p:sp>
        <p:nvSpPr>
          <p:cNvPr id="6" name="Rounded Rectangular Callout 15">
            <a:extLst>
              <a:ext uri="{FF2B5EF4-FFF2-40B4-BE49-F238E27FC236}">
                <a16:creationId xmlns:a16="http://schemas.microsoft.com/office/drawing/2014/main" id="{31279907-5D2D-FDCE-8516-EACCCCF35C40}"/>
              </a:ext>
            </a:extLst>
          </p:cNvPr>
          <p:cNvSpPr/>
          <p:nvPr/>
        </p:nvSpPr>
        <p:spPr>
          <a:xfrm>
            <a:off x="228600" y="3162300"/>
            <a:ext cx="1535784" cy="533400"/>
          </a:xfrm>
          <a:prstGeom prst="wedgeRoundRectCallout">
            <a:avLst>
              <a:gd name="adj1" fmla="val -49461"/>
              <a:gd name="adj2" fmla="val 20331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Select </a:t>
            </a:r>
            <a:r>
              <a:rPr lang="en-US" sz="1200" b="1" dirty="0">
                <a:solidFill>
                  <a:schemeClr val="tx1"/>
                </a:solidFill>
                <a:latin typeface="Arial" pitchFamily="34" charset="0"/>
                <a:cs typeface="Arial" pitchFamily="34" charset="0"/>
              </a:rPr>
              <a:t>Choose File.</a:t>
            </a:r>
            <a:endParaRPr lang="en-CA" sz="1200" b="1" dirty="0">
              <a:solidFill>
                <a:schemeClr val="tx1"/>
              </a:solidFill>
              <a:latin typeface="Arial" pitchFamily="34" charset="0"/>
              <a:cs typeface="Arial" pitchFamily="34" charset="0"/>
            </a:endParaRPr>
          </a:p>
        </p:txBody>
      </p:sp>
      <p:sp>
        <p:nvSpPr>
          <p:cNvPr id="7" name="Rounded Rectangular Callout 16">
            <a:extLst>
              <a:ext uri="{FF2B5EF4-FFF2-40B4-BE49-F238E27FC236}">
                <a16:creationId xmlns:a16="http://schemas.microsoft.com/office/drawing/2014/main" id="{FA337304-FAB5-2819-AB29-6092F4E50225}"/>
              </a:ext>
            </a:extLst>
          </p:cNvPr>
          <p:cNvSpPr/>
          <p:nvPr/>
        </p:nvSpPr>
        <p:spPr>
          <a:xfrm>
            <a:off x="4136405" y="4038600"/>
            <a:ext cx="1247480" cy="762000"/>
          </a:xfrm>
          <a:prstGeom prst="wedgeRoundRectCallout">
            <a:avLst>
              <a:gd name="adj1" fmla="val 34618"/>
              <a:gd name="adj2" fmla="val -9380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7. Select the document.</a:t>
            </a:r>
            <a:endParaRPr lang="en-CA" sz="1200" b="1" dirty="0">
              <a:solidFill>
                <a:schemeClr val="tx1"/>
              </a:solidFill>
              <a:latin typeface="Arial" pitchFamily="34" charset="0"/>
              <a:cs typeface="Arial" pitchFamily="34" charset="0"/>
            </a:endParaRPr>
          </a:p>
        </p:txBody>
      </p:sp>
      <p:sp>
        <p:nvSpPr>
          <p:cNvPr id="8" name="Rounded Rectangular Callout 16">
            <a:extLst>
              <a:ext uri="{FF2B5EF4-FFF2-40B4-BE49-F238E27FC236}">
                <a16:creationId xmlns:a16="http://schemas.microsoft.com/office/drawing/2014/main" id="{7A4F2AE5-A3F2-EF20-7372-2ADE98103DB2}"/>
              </a:ext>
            </a:extLst>
          </p:cNvPr>
          <p:cNvSpPr/>
          <p:nvPr/>
        </p:nvSpPr>
        <p:spPr>
          <a:xfrm>
            <a:off x="6477000" y="4419600"/>
            <a:ext cx="1247480" cy="609600"/>
          </a:xfrm>
          <a:prstGeom prst="wedgeRoundRectCallout">
            <a:avLst>
              <a:gd name="adj1" fmla="val 30405"/>
              <a:gd name="adj2" fmla="val -8277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8. Select </a:t>
            </a:r>
            <a:r>
              <a:rPr lang="en-US" sz="1200" b="1" dirty="0">
                <a:solidFill>
                  <a:schemeClr val="tx1"/>
                </a:solidFill>
                <a:latin typeface="Arial" pitchFamily="34" charset="0"/>
                <a:cs typeface="Arial" pitchFamily="34" charset="0"/>
              </a:rPr>
              <a:t>Open.</a:t>
            </a:r>
            <a:endParaRPr lang="en-CA" sz="1200" b="1" dirty="0">
              <a:solidFill>
                <a:schemeClr val="tx1"/>
              </a:solidFill>
              <a:latin typeface="Arial" pitchFamily="34" charset="0"/>
              <a:cs typeface="Arial" pitchFamily="34" charset="0"/>
            </a:endParaRPr>
          </a:p>
        </p:txBody>
      </p:sp>
      <p:grpSp>
        <p:nvGrpSpPr>
          <p:cNvPr id="9" name="Group 8">
            <a:extLst>
              <a:ext uri="{FF2B5EF4-FFF2-40B4-BE49-F238E27FC236}">
                <a16:creationId xmlns:a16="http://schemas.microsoft.com/office/drawing/2014/main" id="{84BD750E-5373-4283-570F-890F0E31D1DE}"/>
              </a:ext>
            </a:extLst>
          </p:cNvPr>
          <p:cNvGrpSpPr/>
          <p:nvPr/>
        </p:nvGrpSpPr>
        <p:grpSpPr>
          <a:xfrm>
            <a:off x="-14525" y="5503479"/>
            <a:ext cx="9173050" cy="762000"/>
            <a:chOff x="352212" y="5733884"/>
            <a:chExt cx="8596523" cy="830997"/>
          </a:xfrm>
        </p:grpSpPr>
        <p:sp>
          <p:nvSpPr>
            <p:cNvPr id="10" name="Rectangle 9">
              <a:extLst>
                <a:ext uri="{FF2B5EF4-FFF2-40B4-BE49-F238E27FC236}">
                  <a16:creationId xmlns:a16="http://schemas.microsoft.com/office/drawing/2014/main" id="{2A444ECC-FFE6-9C31-6BC0-EDE235284A5A}"/>
                </a:ext>
              </a:extLst>
            </p:cNvPr>
            <p:cNvSpPr>
              <a:spLocks noChangeArrowheads="1"/>
            </p:cNvSpPr>
            <p:nvPr/>
          </p:nvSpPr>
          <p:spPr bwMode="auto">
            <a:xfrm>
              <a:off x="790572" y="5733884"/>
              <a:ext cx="8158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sz="1200" dirty="0">
                  <a:latin typeface="Arial" panose="020B0604020202020204" pitchFamily="34" charset="0"/>
                  <a:cs typeface="Arial" panose="020B0604020202020204" pitchFamily="34" charset="0"/>
                </a:rPr>
                <a:t>Data from the Applicant to support the Application will be entered under the Attach Geological Information; this includes the Geological Discussion.</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It is highly recommended the data uploaded is separated into the data types. The Geological Discussion </a:t>
              </a:r>
              <a:r>
                <a:rPr lang="en-US" altLang="en-US" sz="1200" b="1" dirty="0">
                  <a:latin typeface="Arial" panose="020B0604020202020204" pitchFamily="34" charset="0"/>
                  <a:cs typeface="Arial" panose="020B0604020202020204" pitchFamily="34" charset="0"/>
                </a:rPr>
                <a:t>must </a:t>
              </a:r>
              <a:r>
                <a:rPr lang="en-US" altLang="en-US" sz="1200" dirty="0">
                  <a:latin typeface="Arial" panose="020B0604020202020204" pitchFamily="34" charset="0"/>
                  <a:cs typeface="Arial" panose="020B0604020202020204" pitchFamily="34" charset="0"/>
                </a:rPr>
                <a:t>be</a:t>
              </a: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uploaded separately from the data. </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a:extLst>
                <a:ext uri="{FF2B5EF4-FFF2-40B4-BE49-F238E27FC236}">
                  <a16:creationId xmlns:a16="http://schemas.microsoft.com/office/drawing/2014/main" id="{3183806E-B3DD-46B4-9050-FFF1F5F4D1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12" y="592554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9360397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152400" y="906487"/>
            <a:ext cx="7815611" cy="461665"/>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Submission</a:t>
            </a:r>
            <a:br>
              <a:rPr lang="en-CA" sz="1800" b="1" i="0" dirty="0">
                <a:solidFill>
                  <a:schemeClr val="tx1"/>
                </a:solidFill>
                <a:latin typeface="Arial" panose="020B0604020202020204" pitchFamily="34" charset="0"/>
                <a:cs typeface="Arial" panose="020B0604020202020204" pitchFamily="34" charset="0"/>
              </a:rPr>
            </a:br>
            <a:r>
              <a:rPr lang="en-CA" sz="1400" b="1" i="0" dirty="0">
                <a:solidFill>
                  <a:schemeClr val="tx1"/>
                </a:solidFill>
                <a:latin typeface="Arial" panose="020B0604020202020204" pitchFamily="34" charset="0"/>
                <a:cs typeface="Arial" panose="020B0604020202020204" pitchFamily="34" charset="0"/>
              </a:rPr>
              <a:t>Attach Geological Information– See Technical Guidelines (continued)</a:t>
            </a:r>
          </a:p>
        </p:txBody>
      </p:sp>
      <p:grpSp>
        <p:nvGrpSpPr>
          <p:cNvPr id="7" name="Group 6"/>
          <p:cNvGrpSpPr/>
          <p:nvPr/>
        </p:nvGrpSpPr>
        <p:grpSpPr>
          <a:xfrm>
            <a:off x="76200" y="5967401"/>
            <a:ext cx="9067800" cy="461665"/>
            <a:chOff x="228600" y="5965825"/>
            <a:chExt cx="8497888" cy="461665"/>
          </a:xfrm>
        </p:grpSpPr>
        <p:sp>
          <p:nvSpPr>
            <p:cNvPr id="8" name="Rectangle 7"/>
            <p:cNvSpPr>
              <a:spLocks noChangeArrowheads="1"/>
            </p:cNvSpPr>
            <p:nvPr/>
          </p:nvSpPr>
          <p:spPr bwMode="auto">
            <a:xfrm>
              <a:off x="568325" y="5965825"/>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Geological Discussion should always be attached and submitted with an application. It needs to be text only and must not include any maps or diagrams.</a:t>
              </a:r>
              <a:endParaRPr lang="en-CA" altLang="en-US" sz="12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8A9CF327-6725-66EB-2D95-548A0EC24D84}"/>
              </a:ext>
            </a:extLst>
          </p:cNvPr>
          <p:cNvPicPr>
            <a:picLocks noChangeAspect="1"/>
          </p:cNvPicPr>
          <p:nvPr/>
        </p:nvPicPr>
        <p:blipFill>
          <a:blip r:embed="rId4"/>
          <a:stretch>
            <a:fillRect/>
          </a:stretch>
        </p:blipFill>
        <p:spPr>
          <a:xfrm>
            <a:off x="2057400" y="1368152"/>
            <a:ext cx="5029200" cy="4636099"/>
          </a:xfrm>
          <a:prstGeom prst="rect">
            <a:avLst/>
          </a:prstGeom>
        </p:spPr>
      </p:pic>
    </p:spTree>
    <p:extLst>
      <p:ext uri="{BB962C8B-B14F-4D97-AF65-F5344CB8AC3E}">
        <p14:creationId xmlns:p14="http://schemas.microsoft.com/office/powerpoint/2010/main" val="272311258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a:t>
            </a:r>
            <a:endParaRPr lang="en-CA" sz="1600" b="1" i="0"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663121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971800" y="1872212"/>
            <a:ext cx="1307184" cy="700894"/>
          </a:xfrm>
          <a:prstGeom prst="wedgeRoundRectCallout">
            <a:avLst>
              <a:gd name="adj1" fmla="val 42551"/>
              <a:gd name="adj2" fmla="val 38909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on </a:t>
            </a:r>
            <a:r>
              <a:rPr lang="en-US" sz="1200" b="1" dirty="0">
                <a:solidFill>
                  <a:schemeClr val="tx1"/>
                </a:solidFill>
                <a:latin typeface="Arial" pitchFamily="34" charset="0"/>
                <a:cs typeface="Arial" pitchFamily="34" charset="0"/>
              </a:rPr>
              <a:t>Add Agreement</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969623" y="1816757"/>
            <a:ext cx="1419483" cy="696865"/>
          </a:xfrm>
          <a:prstGeom prst="wedgeRoundRectCallout">
            <a:avLst>
              <a:gd name="adj1" fmla="val 49340"/>
              <a:gd name="adj2" fmla="val 2390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Agreement</a:t>
            </a:r>
            <a:r>
              <a:rPr lang="en-US" sz="1200" dirty="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3293047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18536"/>
            <a:ext cx="4585001" cy="132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748" y="2427322"/>
            <a:ext cx="1966797" cy="286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endParaRPr lang="en-CA" sz="1600" b="1" i="0" dirty="0">
              <a:solidFill>
                <a:schemeClr val="tx1"/>
              </a:solidFill>
              <a:latin typeface="Arial" panose="020B0604020202020204" pitchFamily="34" charset="0"/>
              <a:cs typeface="Arial" panose="020B0604020202020204" pitchFamily="34" charset="0"/>
            </a:endParaRPr>
          </a:p>
        </p:txBody>
      </p:sp>
      <p:sp>
        <p:nvSpPr>
          <p:cNvPr id="5" name="Rounded Rectangular Callout 4"/>
          <p:cNvSpPr/>
          <p:nvPr/>
        </p:nvSpPr>
        <p:spPr>
          <a:xfrm>
            <a:off x="381000" y="1873856"/>
            <a:ext cx="1375138" cy="609600"/>
          </a:xfrm>
          <a:prstGeom prst="wedgeRoundRectCallout">
            <a:avLst>
              <a:gd name="adj1" fmla="val 84427"/>
              <a:gd name="adj2" fmla="val 2026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Enter </a:t>
            </a:r>
            <a:r>
              <a:rPr lang="en-US" sz="1200" b="1" dirty="0">
                <a:solidFill>
                  <a:schemeClr val="tx1"/>
                </a:solidFill>
                <a:latin typeface="Arial" pitchFamily="34" charset="0"/>
                <a:cs typeface="Arial" pitchFamily="34" charset="0"/>
              </a:rPr>
              <a:t>Number(s)</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3581400" y="3931256"/>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6"/>
          <p:cNvSpPr/>
          <p:nvPr/>
        </p:nvSpPr>
        <p:spPr>
          <a:xfrm>
            <a:off x="894179" y="5562600"/>
            <a:ext cx="1375138" cy="609600"/>
          </a:xfrm>
          <a:prstGeom prst="wedgeRoundRectCallout">
            <a:avLst>
              <a:gd name="adj1" fmla="val 22807"/>
              <a:gd name="adj2" fmla="val -8598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787662" y="4876800"/>
            <a:ext cx="1375138" cy="609600"/>
          </a:xfrm>
          <a:prstGeom prst="wedgeRoundRectCallout">
            <a:avLst>
              <a:gd name="adj1" fmla="val -25982"/>
              <a:gd name="adj2" fmla="val -104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11" name="Rounded Rectangular Callout 10"/>
          <p:cNvSpPr/>
          <p:nvPr/>
        </p:nvSpPr>
        <p:spPr>
          <a:xfrm>
            <a:off x="4223366" y="1945750"/>
            <a:ext cx="2177434" cy="963144"/>
          </a:xfrm>
          <a:prstGeom prst="wedgeRoundRectCallout">
            <a:avLst>
              <a:gd name="adj1" fmla="val -47018"/>
              <a:gd name="adj2" fmla="val 12368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all agreements or each individual agreement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118825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2590801"/>
            <a:ext cx="6184899" cy="342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5" name="Rounded Rectangular Callout 4"/>
          <p:cNvSpPr/>
          <p:nvPr/>
        </p:nvSpPr>
        <p:spPr>
          <a:xfrm>
            <a:off x="3281464" y="1685320"/>
            <a:ext cx="2057400" cy="753080"/>
          </a:xfrm>
          <a:prstGeom prst="wedgeRoundRectCallout">
            <a:avLst>
              <a:gd name="adj1" fmla="val 16642"/>
              <a:gd name="adj2" fmla="val 2956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7. Optionally enter </a:t>
            </a:r>
            <a:r>
              <a:rPr lang="en-US" sz="1200" b="1" dirty="0">
                <a:solidFill>
                  <a:schemeClr val="tx1"/>
                </a:solidFill>
                <a:latin typeface="Arial" pitchFamily="34" charset="0"/>
                <a:cs typeface="Arial" pitchFamily="34" charset="0"/>
              </a:rPr>
              <a:t>Application File Number</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1336183" y="4302703"/>
            <a:ext cx="194041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object 5"/>
          <p:cNvSpPr/>
          <p:nvPr/>
        </p:nvSpPr>
        <p:spPr>
          <a:xfrm>
            <a:off x="3276600" y="4302703"/>
            <a:ext cx="685800" cy="13586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3" name="Rectangle 12"/>
          <p:cNvSpPr/>
          <p:nvPr/>
        </p:nvSpPr>
        <p:spPr>
          <a:xfrm>
            <a:off x="399067" y="3607571"/>
            <a:ext cx="1721833" cy="830997"/>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After an agreement is added, the Expiry Date is automatically populated.</a:t>
            </a:r>
            <a:endParaRPr lang="en-CA" altLang="en-US"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5791200" y="1673536"/>
            <a:ext cx="1676400" cy="753080"/>
          </a:xfrm>
          <a:prstGeom prst="wedgeRoundRectCallout">
            <a:avLst>
              <a:gd name="adj1" fmla="val -26250"/>
              <a:gd name="adj2" fmla="val 29814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8. Click on checkbox if applicable</a:t>
            </a:r>
            <a:endParaRPr lang="en-CA" sz="1200" b="1" dirty="0">
              <a:solidFill>
                <a:schemeClr val="tx1"/>
              </a:solidFill>
              <a:latin typeface="Arial" pitchFamily="34" charset="0"/>
              <a:cs typeface="Arial" pitchFamily="34" charset="0"/>
            </a:endParaRPr>
          </a:p>
        </p:txBody>
      </p:sp>
      <p:grpSp>
        <p:nvGrpSpPr>
          <p:cNvPr id="18" name="Group 17"/>
          <p:cNvGrpSpPr/>
          <p:nvPr/>
        </p:nvGrpSpPr>
        <p:grpSpPr>
          <a:xfrm>
            <a:off x="76200" y="5967401"/>
            <a:ext cx="9067800" cy="508870"/>
            <a:chOff x="228600" y="5965825"/>
            <a:chExt cx="8497888" cy="508870"/>
          </a:xfrm>
        </p:grpSpPr>
        <p:sp>
          <p:nvSpPr>
            <p:cNvPr id="19" name="Rectangle 18"/>
            <p:cNvSpPr>
              <a:spLocks noChangeArrowheads="1"/>
            </p:cNvSpPr>
            <p:nvPr/>
          </p:nvSpPr>
          <p:spPr bwMode="auto">
            <a:xfrm>
              <a:off x="568325" y="6013030"/>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An application for advanced ruling must be received by Alberta Energy and Minerals at least two months or up to one year before expiry.</a:t>
              </a:r>
              <a:endParaRPr lang="en-CA" altLang="en-US" sz="1200" dirty="0">
                <a:latin typeface="Arial" panose="020B0604020202020204" pitchFamily="34" charset="0"/>
                <a:cs typeface="Arial" panose="020B0604020202020204" pitchFamily="34" charset="0"/>
              </a:endParaRPr>
            </a:p>
          </p:txBody>
        </p:sp>
        <p:pic>
          <p:nvPicPr>
            <p:cNvPr id="20"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012868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Customize/Breakdown Land</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cxnSp>
        <p:nvCxnSpPr>
          <p:cNvPr id="6" name="Straight Arrow Connector 5"/>
          <p:cNvCxnSpPr>
            <a:cxnSpLocks/>
          </p:cNvCxnSpPr>
          <p:nvPr/>
        </p:nvCxnSpPr>
        <p:spPr>
          <a:xfrm>
            <a:off x="4856518" y="3886200"/>
            <a:ext cx="39620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Rectangle 21"/>
          <p:cNvSpPr/>
          <p:nvPr/>
        </p:nvSpPr>
        <p:spPr>
          <a:xfrm>
            <a:off x="471398" y="1600200"/>
            <a:ext cx="7386781" cy="646331"/>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If land needs to be broken down, it must be done at this point. You may wish to breakdown land if applying for a portion of the agreement expiry or if you wish to select a portion of a land in the Section 16 and Section 17 tabs.</a:t>
            </a:r>
            <a:endParaRPr lang="en-CA" altLang="en-US" sz="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117" y="2992864"/>
            <a:ext cx="3837111" cy="135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5463309" y="5125055"/>
            <a:ext cx="1524000" cy="600680"/>
          </a:xfrm>
          <a:prstGeom prst="wedgeRoundRectCallout">
            <a:avLst>
              <a:gd name="adj1" fmla="val 60403"/>
              <a:gd name="adj2" fmla="val -2130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“Breakdown To” </a:t>
            </a:r>
            <a:r>
              <a:rPr lang="en-US" sz="1200" dirty="0">
                <a:solidFill>
                  <a:schemeClr val="tx1"/>
                </a:solidFill>
                <a:latin typeface="Arial" pitchFamily="34" charset="0"/>
                <a:cs typeface="Arial" pitchFamily="34" charset="0"/>
              </a:rPr>
              <a:t>if applicable.</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7391398" y="5114320"/>
            <a:ext cx="1624207" cy="600680"/>
          </a:xfrm>
          <a:prstGeom prst="wedgeRoundRectCallout">
            <a:avLst>
              <a:gd name="adj1" fmla="val 20852"/>
              <a:gd name="adj2" fmla="val -2238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Breakdown </a:t>
            </a:r>
            <a:r>
              <a:rPr lang="en-US" sz="1200" dirty="0">
                <a:solidFill>
                  <a:schemeClr val="tx1"/>
                </a:solidFill>
                <a:latin typeface="Arial" pitchFamily="34" charset="0"/>
                <a:cs typeface="Arial" pitchFamily="34" charset="0"/>
              </a:rPr>
              <a:t>if applicable</a:t>
            </a:r>
            <a:endParaRPr lang="en-CA" sz="1200" b="1" dirty="0">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298043BA-9572-9DC7-F637-D698C85C915E}"/>
              </a:ext>
            </a:extLst>
          </p:cNvPr>
          <p:cNvPicPr>
            <a:picLocks noChangeAspect="1"/>
          </p:cNvPicPr>
          <p:nvPr/>
        </p:nvPicPr>
        <p:blipFill>
          <a:blip r:embed="rId4"/>
          <a:stretch>
            <a:fillRect/>
          </a:stretch>
        </p:blipFill>
        <p:spPr>
          <a:xfrm>
            <a:off x="228600" y="2492595"/>
            <a:ext cx="4594539" cy="2537936"/>
          </a:xfrm>
          <a:prstGeom prst="rect">
            <a:avLst/>
          </a:prstGeom>
        </p:spPr>
      </p:pic>
      <p:sp>
        <p:nvSpPr>
          <p:cNvPr id="11" name="Rounded Rectangular Callout 4">
            <a:extLst>
              <a:ext uri="{FF2B5EF4-FFF2-40B4-BE49-F238E27FC236}">
                <a16:creationId xmlns:a16="http://schemas.microsoft.com/office/drawing/2014/main" id="{52FBF9BB-8497-C14A-68DF-02955F3A6DC4}"/>
              </a:ext>
            </a:extLst>
          </p:cNvPr>
          <p:cNvSpPr/>
          <p:nvPr/>
        </p:nvSpPr>
        <p:spPr>
          <a:xfrm>
            <a:off x="762000" y="5276595"/>
            <a:ext cx="1651000" cy="589945"/>
          </a:xfrm>
          <a:prstGeom prst="wedgeRoundRectCallout">
            <a:avLst>
              <a:gd name="adj1" fmla="val 141996"/>
              <a:gd name="adj2" fmla="val -2842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Customize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819003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Customize/Breakdown Land (continued)</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67078"/>
            <a:ext cx="4572000" cy="268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bject 5"/>
          <p:cNvSpPr/>
          <p:nvPr/>
        </p:nvSpPr>
        <p:spPr>
          <a:xfrm>
            <a:off x="7772400" y="4689805"/>
            <a:ext cx="762000" cy="26319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8" name="Straight Arrow Connector 17"/>
          <p:cNvCxnSpPr/>
          <p:nvPr/>
        </p:nvCxnSpPr>
        <p:spPr>
          <a:xfrm>
            <a:off x="8153400" y="2943999"/>
            <a:ext cx="0" cy="17458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5369351" y="2667000"/>
            <a:ext cx="3546049" cy="276999"/>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Result of customization/breakdown is displayed.</a:t>
            </a:r>
            <a:endParaRPr lang="en-CA" altLang="en-US" sz="1200" dirty="0">
              <a:latin typeface="Arial" panose="020B0604020202020204" pitchFamily="34" charset="0"/>
              <a:cs typeface="Arial" panose="020B0604020202020204" pitchFamily="34" charset="0"/>
            </a:endParaRPr>
          </a:p>
        </p:txBody>
      </p:sp>
      <p:grpSp>
        <p:nvGrpSpPr>
          <p:cNvPr id="11" name="Group 10"/>
          <p:cNvGrpSpPr/>
          <p:nvPr/>
        </p:nvGrpSpPr>
        <p:grpSpPr>
          <a:xfrm>
            <a:off x="302590" y="5915578"/>
            <a:ext cx="9164701" cy="460149"/>
            <a:chOff x="440761" y="5914002"/>
            <a:chExt cx="8588699" cy="460149"/>
          </a:xfrm>
        </p:grpSpPr>
        <p:sp>
          <p:nvSpPr>
            <p:cNvPr id="13" name="Rectangle 12"/>
            <p:cNvSpPr>
              <a:spLocks noChangeArrowheads="1"/>
            </p:cNvSpPr>
            <p:nvPr/>
          </p:nvSpPr>
          <p:spPr bwMode="auto">
            <a:xfrm>
              <a:off x="871297" y="6097152"/>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Use the Reset button to clear the screen.</a:t>
              </a:r>
              <a:endParaRPr lang="en-CA" altLang="en-US" sz="1200" dirty="0">
                <a:latin typeface="Arial" panose="020B0604020202020204" pitchFamily="34" charset="0"/>
                <a:cs typeface="Arial" panose="020B0604020202020204" pitchFamily="34" charset="0"/>
              </a:endParaRPr>
            </a:p>
          </p:txBody>
        </p:sp>
        <p:pic>
          <p:nvPicPr>
            <p:cNvPr id="1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761" y="5914002"/>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724784"/>
            <a:ext cx="4052969" cy="218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4334164" y="2943999"/>
            <a:ext cx="318117" cy="2952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Rounded Rectangular Callout 20"/>
          <p:cNvSpPr/>
          <p:nvPr/>
        </p:nvSpPr>
        <p:spPr>
          <a:xfrm>
            <a:off x="191223" y="1867004"/>
            <a:ext cx="1981200" cy="799996"/>
          </a:xfrm>
          <a:prstGeom prst="wedgeRoundRectCallout">
            <a:avLst>
              <a:gd name="adj1" fmla="val -38997"/>
              <a:gd name="adj2" fmla="val 1215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the checkbox to select lands you want to use for agreement expiry</a:t>
            </a:r>
            <a:endParaRPr lang="en-CA" sz="1200" dirty="0">
              <a:solidFill>
                <a:schemeClr val="tx1"/>
              </a:solidFill>
              <a:latin typeface="Arial" pitchFamily="34" charset="0"/>
              <a:cs typeface="Arial" pitchFamily="34" charset="0"/>
            </a:endParaRPr>
          </a:p>
        </p:txBody>
      </p:sp>
      <p:sp>
        <p:nvSpPr>
          <p:cNvPr id="22" name="Rounded Rectangular Callout 21"/>
          <p:cNvSpPr/>
          <p:nvPr/>
        </p:nvSpPr>
        <p:spPr>
          <a:xfrm>
            <a:off x="530807" y="5257800"/>
            <a:ext cx="1302033" cy="381000"/>
          </a:xfrm>
          <a:prstGeom prst="wedgeRoundRectCallout">
            <a:avLst>
              <a:gd name="adj1" fmla="val 21616"/>
              <a:gd name="adj2" fmla="val -1482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71716218"/>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Remove Agreement</a:t>
            </a: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764910" y="2667000"/>
            <a:ext cx="2150490"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needed, use this button to remove the added agreement.</a:t>
            </a:r>
          </a:p>
        </p:txBody>
      </p:sp>
      <p:cxnSp>
        <p:nvCxnSpPr>
          <p:cNvPr id="7" name="Straight Arrow Connector 6"/>
          <p:cNvCxnSpPr>
            <a:cxnSpLocks/>
          </p:cNvCxnSpPr>
          <p:nvPr/>
        </p:nvCxnSpPr>
        <p:spPr>
          <a:xfrm flipH="1">
            <a:off x="6267715" y="3071683"/>
            <a:ext cx="497195" cy="5859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FEDB4BA8-7EF9-87AF-9DFE-A1F46EB312D1}"/>
              </a:ext>
            </a:extLst>
          </p:cNvPr>
          <p:cNvPicPr>
            <a:picLocks noChangeAspect="1"/>
          </p:cNvPicPr>
          <p:nvPr/>
        </p:nvPicPr>
        <p:blipFill>
          <a:blip r:embed="rId3"/>
          <a:stretch>
            <a:fillRect/>
          </a:stretch>
        </p:blipFill>
        <p:spPr>
          <a:xfrm>
            <a:off x="249322" y="1905000"/>
            <a:ext cx="6000000" cy="3314286"/>
          </a:xfrm>
          <a:prstGeom prst="rect">
            <a:avLst/>
          </a:prstGeom>
        </p:spPr>
      </p:pic>
    </p:spTree>
    <p:extLst>
      <p:ext uri="{BB962C8B-B14F-4D97-AF65-F5344CB8AC3E}">
        <p14:creationId xmlns:p14="http://schemas.microsoft.com/office/powerpoint/2010/main" val="288639344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p>
        </p:txBody>
      </p:sp>
      <p:sp>
        <p:nvSpPr>
          <p:cNvPr id="9" name="Rectangle 8"/>
          <p:cNvSpPr/>
          <p:nvPr/>
        </p:nvSpPr>
        <p:spPr>
          <a:xfrm>
            <a:off x="215462" y="1357401"/>
            <a:ext cx="5257800" cy="276999"/>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The dropdown list shows the extensions that can be applied for:</a:t>
            </a:r>
            <a:endParaRPr lang="en-CA" altLang="en-US" sz="1200" dirty="0">
              <a:latin typeface="Arial" panose="020B0604020202020204" pitchFamily="34" charset="0"/>
              <a:cs typeface="Arial" panose="020B0604020202020204" pitchFamily="34" charset="0"/>
            </a:endParaRPr>
          </a:p>
        </p:txBody>
      </p:sp>
      <p:grpSp>
        <p:nvGrpSpPr>
          <p:cNvPr id="10" name="Group 9"/>
          <p:cNvGrpSpPr/>
          <p:nvPr/>
        </p:nvGrpSpPr>
        <p:grpSpPr>
          <a:xfrm>
            <a:off x="76200" y="5967401"/>
            <a:ext cx="9067800" cy="509599"/>
            <a:chOff x="228600" y="5965825"/>
            <a:chExt cx="8497888" cy="509599"/>
          </a:xfrm>
        </p:grpSpPr>
        <p:sp>
          <p:nvSpPr>
            <p:cNvPr id="12" name="Rectangle 11"/>
            <p:cNvSpPr>
              <a:spLocks noChangeArrowheads="1"/>
            </p:cNvSpPr>
            <p:nvPr/>
          </p:nvSpPr>
          <p:spPr bwMode="auto">
            <a:xfrm>
              <a:off x="568325" y="6013759"/>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1200" dirty="0">
                  <a:latin typeface="Arial"/>
                  <a:cs typeface="Arial"/>
                </a:rPr>
                <a:t>8(1)(g) extends the period of time you can submit your application, and it must be requested with another type of continuation.</a:t>
              </a:r>
            </a:p>
            <a:p>
              <a:pPr eaLnBrk="1" hangingPunct="1">
                <a:spcBef>
                  <a:spcPct val="0"/>
                </a:spcBef>
                <a:buFontTx/>
                <a:buNone/>
              </a:pPr>
              <a:r>
                <a:rPr lang="en-US" altLang="en-US" sz="1200" dirty="0">
                  <a:latin typeface="Arial"/>
                  <a:cs typeface="Arial"/>
                </a:rPr>
                <a:t>You may apply for an extension on one or multiple agreements.</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454C66B6-25C2-07AD-C437-9019D80D37A4}"/>
              </a:ext>
            </a:extLst>
          </p:cNvPr>
          <p:cNvPicPr>
            <a:picLocks noChangeAspect="1"/>
          </p:cNvPicPr>
          <p:nvPr/>
        </p:nvPicPr>
        <p:blipFill>
          <a:blip r:embed="rId4"/>
          <a:stretch>
            <a:fillRect/>
          </a:stretch>
        </p:blipFill>
        <p:spPr>
          <a:xfrm>
            <a:off x="1447800" y="1634400"/>
            <a:ext cx="7315338" cy="4333001"/>
          </a:xfrm>
          <a:prstGeom prst="rect">
            <a:avLst/>
          </a:prstGeom>
        </p:spPr>
      </p:pic>
      <p:sp>
        <p:nvSpPr>
          <p:cNvPr id="4" name="Rounded Rectangular Callout 6">
            <a:extLst>
              <a:ext uri="{FF2B5EF4-FFF2-40B4-BE49-F238E27FC236}">
                <a16:creationId xmlns:a16="http://schemas.microsoft.com/office/drawing/2014/main" id="{2C8B42E6-DF59-64C2-1CE5-11B1A21B2302}"/>
              </a:ext>
            </a:extLst>
          </p:cNvPr>
          <p:cNvSpPr/>
          <p:nvPr/>
        </p:nvSpPr>
        <p:spPr>
          <a:xfrm>
            <a:off x="3810000" y="1954330"/>
            <a:ext cx="1524000" cy="600680"/>
          </a:xfrm>
          <a:prstGeom prst="wedgeRoundRectCallout">
            <a:avLst>
              <a:gd name="adj1" fmla="val -70272"/>
              <a:gd name="adj2" fmla="val 856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Extension</a:t>
            </a:r>
            <a:r>
              <a:rPr lang="en-US" sz="1200" dirty="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
        <p:nvSpPr>
          <p:cNvPr id="5" name="Rounded Rectangular Callout 6">
            <a:extLst>
              <a:ext uri="{FF2B5EF4-FFF2-40B4-BE49-F238E27FC236}">
                <a16:creationId xmlns:a16="http://schemas.microsoft.com/office/drawing/2014/main" id="{F6586504-5B44-D8B5-6E89-623F43BF0518}"/>
              </a:ext>
            </a:extLst>
          </p:cNvPr>
          <p:cNvSpPr/>
          <p:nvPr/>
        </p:nvSpPr>
        <p:spPr>
          <a:xfrm>
            <a:off x="109045" y="2141999"/>
            <a:ext cx="1524000" cy="826022"/>
          </a:xfrm>
          <a:prstGeom prst="wedgeRoundRectCallout">
            <a:avLst>
              <a:gd name="adj1" fmla="val 104901"/>
              <a:gd name="adj2" fmla="val 11033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on the dropdown list and select the extension type.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1871710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Revisions</a:t>
            </a:r>
          </a:p>
        </p:txBody>
      </p:sp>
      <p:sp>
        <p:nvSpPr>
          <p:cNvPr id="4" name="Rectangle 3"/>
          <p:cNvSpPr/>
          <p:nvPr/>
        </p:nvSpPr>
        <p:spPr>
          <a:xfrm>
            <a:off x="3851321" y="1920430"/>
            <a:ext cx="19244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Revisions Table</a:t>
            </a:r>
          </a:p>
        </p:txBody>
      </p:sp>
      <p:graphicFrame>
        <p:nvGraphicFramePr>
          <p:cNvPr id="6" name="Table 5"/>
          <p:cNvGraphicFramePr>
            <a:graphicFrameLocks noGrp="1"/>
          </p:cNvGraphicFramePr>
          <p:nvPr>
            <p:extLst>
              <p:ext uri="{D42A27DB-BD31-4B8C-83A1-F6EECF244321}">
                <p14:modId xmlns:p14="http://schemas.microsoft.com/office/powerpoint/2010/main" val="1169403163"/>
              </p:ext>
            </p:extLst>
          </p:nvPr>
        </p:nvGraphicFramePr>
        <p:xfrm>
          <a:off x="1837037" y="2452546"/>
          <a:ext cx="6107292" cy="2595880"/>
        </p:xfrm>
        <a:graphic>
          <a:graphicData uri="http://schemas.openxmlformats.org/drawingml/2006/table">
            <a:tbl>
              <a:tblPr firstRow="1" bandRow="1">
                <a:tableStyleId>{5C22544A-7EE6-4342-B048-85BDC9FD1C3A}</a:tableStyleId>
              </a:tblPr>
              <a:tblGrid>
                <a:gridCol w="2035764">
                  <a:extLst>
                    <a:ext uri="{9D8B030D-6E8A-4147-A177-3AD203B41FA5}">
                      <a16:colId xmlns:a16="http://schemas.microsoft.com/office/drawing/2014/main" val="20000"/>
                    </a:ext>
                  </a:extLst>
                </a:gridCol>
                <a:gridCol w="2035764">
                  <a:extLst>
                    <a:ext uri="{9D8B030D-6E8A-4147-A177-3AD203B41FA5}">
                      <a16:colId xmlns:a16="http://schemas.microsoft.com/office/drawing/2014/main" val="20001"/>
                    </a:ext>
                  </a:extLst>
                </a:gridCol>
                <a:gridCol w="2035764">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CA" dirty="0"/>
                        <a:t>November 17, 2014</a:t>
                      </a:r>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September </a:t>
                      </a:r>
                      <a:r>
                        <a:rPr lang="en-CA" baseline="0" dirty="0"/>
                        <a:t>2015</a:t>
                      </a:r>
                      <a:endParaRPr lang="en-CA" dirty="0"/>
                    </a:p>
                  </a:txBody>
                  <a:tcPr/>
                </a:tc>
                <a:tc>
                  <a:txBody>
                    <a:bodyPr/>
                    <a:lstStyle/>
                    <a:p>
                      <a:r>
                        <a:rPr lang="en-CA" dirty="0"/>
                        <a:t>Updated</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March 2016</a:t>
                      </a:r>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2073253233"/>
                  </a:ext>
                </a:extLst>
              </a:tr>
              <a:tr h="370840">
                <a:tc>
                  <a:txBody>
                    <a:bodyPr/>
                    <a:lstStyle/>
                    <a:p>
                      <a:r>
                        <a:rPr lang="en-CA" baseline="0" dirty="0"/>
                        <a:t>September 2020</a:t>
                      </a:r>
                      <a:endParaRPr lang="en-CA" dirty="0"/>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1775984379"/>
                  </a:ext>
                </a:extLst>
              </a:tr>
              <a:tr h="370840">
                <a:tc>
                  <a:txBody>
                    <a:bodyPr/>
                    <a:lstStyle/>
                    <a:p>
                      <a:r>
                        <a:rPr lang="en-US" dirty="0"/>
                        <a:t>January 2022</a:t>
                      </a:r>
                      <a:endParaRPr lang="en-CA" dirty="0"/>
                    </a:p>
                  </a:txBody>
                  <a:tcPr/>
                </a:tc>
                <a:tc>
                  <a:txBody>
                    <a:bodyPr/>
                    <a:lstStyle/>
                    <a:p>
                      <a:r>
                        <a:rPr lang="en-US" dirty="0"/>
                        <a:t>Updated</a:t>
                      </a:r>
                      <a:endParaRPr lang="en-CA" dirty="0"/>
                    </a:p>
                  </a:txBody>
                  <a:tcPr/>
                </a:tc>
                <a:tc>
                  <a:txBody>
                    <a:bodyPr/>
                    <a:lstStyle/>
                    <a:p>
                      <a:r>
                        <a:rPr lang="en-US" dirty="0"/>
                        <a:t>Various</a:t>
                      </a:r>
                      <a:endParaRPr lang="en-CA" dirty="0"/>
                    </a:p>
                  </a:txBody>
                  <a:tcPr/>
                </a:tc>
                <a:extLst>
                  <a:ext uri="{0D108BD9-81ED-4DB2-BD59-A6C34878D82A}">
                    <a16:rowId xmlns:a16="http://schemas.microsoft.com/office/drawing/2014/main" val="1572890306"/>
                  </a:ext>
                </a:extLst>
              </a:tr>
              <a:tr h="370840">
                <a:tc>
                  <a:txBody>
                    <a:bodyPr/>
                    <a:lstStyle/>
                    <a:p>
                      <a:r>
                        <a:rPr lang="en-CA" dirty="0"/>
                        <a:t>August 2025</a:t>
                      </a:r>
                    </a:p>
                  </a:txBody>
                  <a:tcPr/>
                </a:tc>
                <a:tc>
                  <a:txBody>
                    <a:bodyPr/>
                    <a:lstStyle/>
                    <a:p>
                      <a:r>
                        <a:rPr lang="en-CA" dirty="0"/>
                        <a:t>Updated</a:t>
                      </a:r>
                    </a:p>
                  </a:txBody>
                  <a:tcPr/>
                </a:tc>
                <a:tc>
                  <a:txBody>
                    <a:bodyPr/>
                    <a:lstStyle/>
                    <a:p>
                      <a:r>
                        <a:rPr lang="en-CA" dirty="0"/>
                        <a:t>Various</a:t>
                      </a:r>
                    </a:p>
                  </a:txBody>
                  <a:tcPr/>
                </a:tc>
                <a:extLst>
                  <a:ext uri="{0D108BD9-81ED-4DB2-BD59-A6C34878D82A}">
                    <a16:rowId xmlns:a16="http://schemas.microsoft.com/office/drawing/2014/main" val="4162175988"/>
                  </a:ext>
                </a:extLst>
              </a:tr>
            </a:tbl>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a:t>
            </a:r>
          </a:p>
        </p:txBody>
      </p:sp>
      <p:grpSp>
        <p:nvGrpSpPr>
          <p:cNvPr id="8" name="Group 7"/>
          <p:cNvGrpSpPr/>
          <p:nvPr/>
        </p:nvGrpSpPr>
        <p:grpSpPr>
          <a:xfrm>
            <a:off x="76200" y="5967401"/>
            <a:ext cx="9067800" cy="447675"/>
            <a:chOff x="228600" y="5965825"/>
            <a:chExt cx="8497888" cy="447675"/>
          </a:xfrm>
        </p:grpSpPr>
        <p:sp>
          <p:nvSpPr>
            <p:cNvPr id="9" name="Rectangle 8"/>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a:latin typeface="Arial" panose="020B0604020202020204" pitchFamily="34" charset="0"/>
                  <a:cs typeface="Arial" panose="020B0604020202020204" pitchFamily="34" charset="0"/>
                </a:rPr>
                <a:t>Select land sections if the extension applied for is Section 8(1)(g), 16(6), 18(6), 26, or 82.1(6).</a:t>
              </a:r>
            </a:p>
          </p:txBody>
        </p:sp>
        <p:pic>
          <p:nvPicPr>
            <p:cNvPr id="10"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86AF6F33-437D-4BE8-0E90-995AB3204499}"/>
              </a:ext>
            </a:extLst>
          </p:cNvPr>
          <p:cNvPicPr>
            <a:picLocks noChangeAspect="1"/>
          </p:cNvPicPr>
          <p:nvPr/>
        </p:nvPicPr>
        <p:blipFill>
          <a:blip r:embed="rId4"/>
          <a:stretch>
            <a:fillRect/>
          </a:stretch>
        </p:blipFill>
        <p:spPr>
          <a:xfrm>
            <a:off x="704576" y="1556359"/>
            <a:ext cx="7734848" cy="4579718"/>
          </a:xfrm>
          <a:prstGeom prst="rect">
            <a:avLst/>
          </a:prstGeom>
        </p:spPr>
      </p:pic>
      <p:sp>
        <p:nvSpPr>
          <p:cNvPr id="4" name="Rounded Rectangular Callout 6">
            <a:extLst>
              <a:ext uri="{FF2B5EF4-FFF2-40B4-BE49-F238E27FC236}">
                <a16:creationId xmlns:a16="http://schemas.microsoft.com/office/drawing/2014/main" id="{4F848424-B548-AEC9-E7BC-291A8CB64E48}"/>
              </a:ext>
            </a:extLst>
          </p:cNvPr>
          <p:cNvSpPr/>
          <p:nvPr/>
        </p:nvSpPr>
        <p:spPr>
          <a:xfrm>
            <a:off x="168166" y="1720394"/>
            <a:ext cx="1676400" cy="600680"/>
          </a:xfrm>
          <a:prstGeom prst="wedgeRoundRectCallout">
            <a:avLst>
              <a:gd name="adj1" fmla="val 493"/>
              <a:gd name="adj2" fmla="val 2315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extension</a:t>
            </a:r>
            <a:endParaRPr lang="en-CA" sz="1200" b="1" dirty="0">
              <a:solidFill>
                <a:schemeClr val="tx1"/>
              </a:solidFill>
              <a:latin typeface="Arial" pitchFamily="34" charset="0"/>
              <a:cs typeface="Arial" pitchFamily="34" charset="0"/>
            </a:endParaRPr>
          </a:p>
        </p:txBody>
      </p:sp>
      <p:sp>
        <p:nvSpPr>
          <p:cNvPr id="5" name="Rounded Rectangular Callout 10">
            <a:extLst>
              <a:ext uri="{FF2B5EF4-FFF2-40B4-BE49-F238E27FC236}">
                <a16:creationId xmlns:a16="http://schemas.microsoft.com/office/drawing/2014/main" id="{4D08B248-1A3A-DC3E-CC59-52140817DD27}"/>
              </a:ext>
            </a:extLst>
          </p:cNvPr>
          <p:cNvSpPr/>
          <p:nvPr/>
        </p:nvSpPr>
        <p:spPr>
          <a:xfrm>
            <a:off x="2209800" y="1420054"/>
            <a:ext cx="1676400" cy="600680"/>
          </a:xfrm>
          <a:prstGeom prst="wedgeRoundRectCallout">
            <a:avLst>
              <a:gd name="adj1" fmla="val -46857"/>
              <a:gd name="adj2" fmla="val 2790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agreement</a:t>
            </a:r>
            <a:endParaRPr lang="en-CA" sz="1200" b="1" dirty="0">
              <a:solidFill>
                <a:schemeClr val="tx1"/>
              </a:solidFill>
              <a:latin typeface="Arial" pitchFamily="34" charset="0"/>
              <a:cs typeface="Arial" pitchFamily="34" charset="0"/>
            </a:endParaRPr>
          </a:p>
        </p:txBody>
      </p:sp>
      <p:sp>
        <p:nvSpPr>
          <p:cNvPr id="6" name="Rounded Rectangular Callout 14">
            <a:extLst>
              <a:ext uri="{FF2B5EF4-FFF2-40B4-BE49-F238E27FC236}">
                <a16:creationId xmlns:a16="http://schemas.microsoft.com/office/drawing/2014/main" id="{EFB4D1E0-1814-23FC-9BD2-E44993E04871}"/>
              </a:ext>
            </a:extLst>
          </p:cNvPr>
          <p:cNvSpPr/>
          <p:nvPr/>
        </p:nvSpPr>
        <p:spPr>
          <a:xfrm>
            <a:off x="4635062" y="1418054"/>
            <a:ext cx="1676400" cy="600680"/>
          </a:xfrm>
          <a:prstGeom prst="wedgeRoundRectCallout">
            <a:avLst>
              <a:gd name="adj1" fmla="val -77636"/>
              <a:gd name="adj2" fmla="val 27725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494516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(continued)</a:t>
            </a:r>
          </a:p>
        </p:txBody>
      </p:sp>
      <p:sp>
        <p:nvSpPr>
          <p:cNvPr id="10" name="object 2"/>
          <p:cNvSpPr txBox="1"/>
          <p:nvPr/>
        </p:nvSpPr>
        <p:spPr>
          <a:xfrm>
            <a:off x="7614242" y="3242719"/>
            <a:ext cx="1443283"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needed, use this button to remove the added extension.</a:t>
            </a:r>
          </a:p>
        </p:txBody>
      </p:sp>
      <p:cxnSp>
        <p:nvCxnSpPr>
          <p:cNvPr id="12" name="Straight Arrow Connector 11"/>
          <p:cNvCxnSpPr/>
          <p:nvPr/>
        </p:nvCxnSpPr>
        <p:spPr>
          <a:xfrm flipH="1">
            <a:off x="7315200" y="3886200"/>
            <a:ext cx="48489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1" name="Group 10"/>
          <p:cNvGrpSpPr/>
          <p:nvPr/>
        </p:nvGrpSpPr>
        <p:grpSpPr>
          <a:xfrm>
            <a:off x="228600" y="5867956"/>
            <a:ext cx="9223893" cy="557191"/>
            <a:chOff x="369187" y="5942024"/>
            <a:chExt cx="8644170" cy="557191"/>
          </a:xfrm>
        </p:grpSpPr>
        <p:sp>
          <p:nvSpPr>
            <p:cNvPr id="13" name="Rectangle 12"/>
            <p:cNvSpPr>
              <a:spLocks noChangeArrowheads="1"/>
            </p:cNvSpPr>
            <p:nvPr/>
          </p:nvSpPr>
          <p:spPr bwMode="auto">
            <a:xfrm>
              <a:off x="855194" y="6037550"/>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a:latin typeface="Arial" panose="020B0604020202020204" pitchFamily="34" charset="0"/>
                  <a:cs typeface="Arial" panose="020B0604020202020204" pitchFamily="34" charset="0"/>
                </a:rPr>
                <a:t>The extension date is the date you wish to have the agreement term date extended to. It cannot be the current </a:t>
              </a:r>
            </a:p>
            <a:p>
              <a:pPr eaLnBrk="1" hangingPunct="1">
                <a:spcBef>
                  <a:spcPct val="0"/>
                </a:spcBef>
                <a:buFontTx/>
                <a:buNone/>
              </a:pPr>
              <a:r>
                <a:rPr lang="en-CA" altLang="en-US" sz="1200" dirty="0">
                  <a:latin typeface="Arial" panose="020B0604020202020204" pitchFamily="34" charset="0"/>
                  <a:cs typeface="Arial" panose="020B0604020202020204" pitchFamily="34" charset="0"/>
                </a:rPr>
                <a:t>date or a past date.</a:t>
              </a:r>
            </a:p>
          </p:txBody>
        </p:sp>
        <p:pic>
          <p:nvPicPr>
            <p:cNvPr id="15"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187" y="5942024"/>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FADB5246-5DEB-47C0-918B-7E091E91C454}"/>
              </a:ext>
            </a:extLst>
          </p:cNvPr>
          <p:cNvPicPr>
            <a:picLocks noChangeAspect="1"/>
          </p:cNvPicPr>
          <p:nvPr/>
        </p:nvPicPr>
        <p:blipFill>
          <a:blip r:embed="rId4"/>
          <a:stretch>
            <a:fillRect/>
          </a:stretch>
        </p:blipFill>
        <p:spPr>
          <a:xfrm>
            <a:off x="773720" y="1692983"/>
            <a:ext cx="6541480" cy="4139150"/>
          </a:xfrm>
          <a:prstGeom prst="rect">
            <a:avLst/>
          </a:prstGeom>
        </p:spPr>
      </p:pic>
      <p:sp>
        <p:nvSpPr>
          <p:cNvPr id="4" name="Rounded Rectangular Callout 6">
            <a:extLst>
              <a:ext uri="{FF2B5EF4-FFF2-40B4-BE49-F238E27FC236}">
                <a16:creationId xmlns:a16="http://schemas.microsoft.com/office/drawing/2014/main" id="{3F058BAE-C67F-B892-504F-35F45D4184A9}"/>
              </a:ext>
            </a:extLst>
          </p:cNvPr>
          <p:cNvSpPr/>
          <p:nvPr/>
        </p:nvSpPr>
        <p:spPr>
          <a:xfrm>
            <a:off x="3505200" y="1592104"/>
            <a:ext cx="1828800" cy="492443"/>
          </a:xfrm>
          <a:prstGeom prst="wedgeRoundRectCallout">
            <a:avLst>
              <a:gd name="adj1" fmla="val 22177"/>
              <a:gd name="adj2" fmla="val 3913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Select Requested Extension Date</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7663470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Document</a:t>
            </a:r>
          </a:p>
        </p:txBody>
      </p:sp>
      <p:grpSp>
        <p:nvGrpSpPr>
          <p:cNvPr id="13" name="Group 12"/>
          <p:cNvGrpSpPr/>
          <p:nvPr/>
        </p:nvGrpSpPr>
        <p:grpSpPr>
          <a:xfrm>
            <a:off x="150190" y="5867400"/>
            <a:ext cx="8612809" cy="561666"/>
            <a:chOff x="297940" y="5865824"/>
            <a:chExt cx="8071493" cy="561666"/>
          </a:xfrm>
        </p:grpSpPr>
        <p:sp>
          <p:nvSpPr>
            <p:cNvPr id="16" name="Rectangle 15"/>
            <p:cNvSpPr>
              <a:spLocks noChangeArrowheads="1"/>
            </p:cNvSpPr>
            <p:nvPr/>
          </p:nvSpPr>
          <p:spPr bwMode="auto">
            <a:xfrm>
              <a:off x="728476" y="5965825"/>
              <a:ext cx="7640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Extension Document, </a:t>
              </a:r>
              <a:r>
                <a:rPr lang="en-US" sz="1200" dirty="0">
                  <a:latin typeface="Arial"/>
                  <a:cs typeface="Arial"/>
                </a:rPr>
                <a:t>which contains the reason for needing the extension</a:t>
              </a:r>
              <a:r>
                <a:rPr lang="en-US" altLang="en-US" sz="1200" dirty="0">
                  <a:latin typeface="Arial" panose="020B0604020202020204" pitchFamily="34" charset="0"/>
                  <a:cs typeface="Arial" panose="020B0604020202020204" pitchFamily="34" charset="0"/>
                </a:rPr>
                <a:t>, must be attached in a PDF format. Extension Geological Information can also be attached.</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40" y="5865824"/>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5BCB11BB-E37A-3A53-5C3E-D507DD88EDA0}"/>
              </a:ext>
            </a:extLst>
          </p:cNvPr>
          <p:cNvPicPr>
            <a:picLocks noChangeAspect="1"/>
          </p:cNvPicPr>
          <p:nvPr/>
        </p:nvPicPr>
        <p:blipFill>
          <a:blip r:embed="rId4"/>
          <a:stretch>
            <a:fillRect/>
          </a:stretch>
        </p:blipFill>
        <p:spPr>
          <a:xfrm>
            <a:off x="1128692" y="1546583"/>
            <a:ext cx="7010400" cy="4423954"/>
          </a:xfrm>
          <a:prstGeom prst="rect">
            <a:avLst/>
          </a:prstGeom>
        </p:spPr>
      </p:pic>
      <p:sp>
        <p:nvSpPr>
          <p:cNvPr id="4" name="Rounded Rectangular Callout 7">
            <a:extLst>
              <a:ext uri="{FF2B5EF4-FFF2-40B4-BE49-F238E27FC236}">
                <a16:creationId xmlns:a16="http://schemas.microsoft.com/office/drawing/2014/main" id="{DFF6EF68-2251-D80C-69CE-C340B9B6B471}"/>
              </a:ext>
            </a:extLst>
          </p:cNvPr>
          <p:cNvSpPr/>
          <p:nvPr/>
        </p:nvSpPr>
        <p:spPr>
          <a:xfrm>
            <a:off x="289725" y="1873170"/>
            <a:ext cx="1177131" cy="533400"/>
          </a:xfrm>
          <a:prstGeom prst="wedgeRoundRectCallout">
            <a:avLst>
              <a:gd name="adj1" fmla="val 47370"/>
              <a:gd name="adj2" fmla="val 44272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Choose File</a:t>
            </a:r>
            <a:endParaRPr lang="en-CA" sz="1200" b="1" dirty="0">
              <a:solidFill>
                <a:schemeClr val="tx1"/>
              </a:solidFill>
              <a:latin typeface="Arial" pitchFamily="34" charset="0"/>
              <a:cs typeface="Arial" pitchFamily="34" charset="0"/>
            </a:endParaRPr>
          </a:p>
        </p:txBody>
      </p:sp>
      <p:sp>
        <p:nvSpPr>
          <p:cNvPr id="5" name="Rounded Rectangular Callout 8">
            <a:extLst>
              <a:ext uri="{FF2B5EF4-FFF2-40B4-BE49-F238E27FC236}">
                <a16:creationId xmlns:a16="http://schemas.microsoft.com/office/drawing/2014/main" id="{DDB1A9E2-983C-8940-F2C4-699575EE08F8}"/>
              </a:ext>
            </a:extLst>
          </p:cNvPr>
          <p:cNvSpPr/>
          <p:nvPr/>
        </p:nvSpPr>
        <p:spPr>
          <a:xfrm>
            <a:off x="5334000" y="1853073"/>
            <a:ext cx="1177131" cy="533400"/>
          </a:xfrm>
          <a:prstGeom prst="wedgeRoundRectCallout">
            <a:avLst>
              <a:gd name="adj1" fmla="val -17019"/>
              <a:gd name="adj2" fmla="val 4496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sp>
        <p:nvSpPr>
          <p:cNvPr id="6" name="Rounded Rectangular Callout 9">
            <a:extLst>
              <a:ext uri="{FF2B5EF4-FFF2-40B4-BE49-F238E27FC236}">
                <a16:creationId xmlns:a16="http://schemas.microsoft.com/office/drawing/2014/main" id="{A42AE98A-4CDC-E023-DD7D-46D5BD8E32EB}"/>
              </a:ext>
            </a:extLst>
          </p:cNvPr>
          <p:cNvSpPr/>
          <p:nvPr/>
        </p:nvSpPr>
        <p:spPr>
          <a:xfrm>
            <a:off x="38214" y="4747267"/>
            <a:ext cx="1142771" cy="1006142"/>
          </a:xfrm>
          <a:prstGeom prst="wedgeRoundRectCallout">
            <a:avLst>
              <a:gd name="adj1" fmla="val 65256"/>
              <a:gd name="adj2" fmla="val -2848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Extension Geological Information (data) is optionally.</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7455094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974277"/>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p>
        </p:txBody>
      </p:sp>
      <p:sp>
        <p:nvSpPr>
          <p:cNvPr id="4" name="object 2"/>
          <p:cNvSpPr txBox="1"/>
          <p:nvPr/>
        </p:nvSpPr>
        <p:spPr>
          <a:xfrm>
            <a:off x="235819" y="1371600"/>
            <a:ext cx="2590800" cy="4570482"/>
          </a:xfrm>
          <a:prstGeom prst="rect">
            <a:avLst/>
          </a:prstGeom>
        </p:spPr>
        <p:txBody>
          <a:bodyPr vert="horz" wrap="square" lIns="0" tIns="0" rIns="0" bIns="0" rtlCol="0">
            <a:spAutoFit/>
          </a:bodyPr>
          <a:lstStyle/>
          <a:p>
            <a:pPr marL="12700" marR="6350">
              <a:lnSpc>
                <a:spcPct val="100000"/>
              </a:lnSpc>
            </a:pPr>
            <a:r>
              <a:rPr lang="en-US" sz="1100" dirty="0">
                <a:latin typeface="Arial" pitchFamily="34" charset="0"/>
                <a:cs typeface="Arial" pitchFamily="34" charset="0"/>
              </a:rPr>
              <a:t>This tab is required only if the data is going to be submitted by another company or the data is already provided for an existing PNG agreement.</a:t>
            </a:r>
          </a:p>
          <a:p>
            <a:pPr marL="12700" marR="6350">
              <a:lnSpc>
                <a:spcPct val="100000"/>
              </a:lnSpc>
            </a:pPr>
            <a:endParaRPr lang="en-US" sz="1100" dirty="0">
              <a:latin typeface="Arial" pitchFamily="34" charset="0"/>
              <a:cs typeface="Arial" pitchFamily="34" charset="0"/>
            </a:endParaRPr>
          </a:p>
          <a:p>
            <a:pPr marL="12700" marR="6350">
              <a:lnSpc>
                <a:spcPct val="100000"/>
              </a:lnSpc>
            </a:pPr>
            <a:r>
              <a:rPr lang="en-US" sz="1100" dirty="0">
                <a:latin typeface="Arial" pitchFamily="34" charset="0"/>
                <a:cs typeface="Arial" pitchFamily="34" charset="0"/>
              </a:rPr>
              <a:t>An authorization request is required (see </a:t>
            </a:r>
            <a:r>
              <a:rPr lang="en-CA" sz="1100" b="1" dirty="0">
                <a:latin typeface="Arial" panose="020B0604020202020204" pitchFamily="34" charset="0"/>
                <a:cs typeface="Arial" panose="020B0604020202020204" pitchFamily="34" charset="0"/>
              </a:rPr>
              <a:t>Request Authorization for Data</a:t>
            </a:r>
            <a:r>
              <a:rPr lang="en-CA" sz="1100" dirty="0">
                <a:latin typeface="Arial" panose="020B0604020202020204" pitchFamily="34" charset="0"/>
                <a:cs typeface="Arial" panose="020B0604020202020204" pitchFamily="34" charset="0"/>
              </a:rPr>
              <a:t> in PNG Continuation: Authorization online training course) and authorized data will need to be emailed to the department via </a:t>
            </a:r>
            <a:r>
              <a:rPr lang="en-CA" sz="1100" dirty="0">
                <a:hlinkClick r:id="rId3"/>
              </a:rPr>
              <a:t>EM.DatasubmissionPNGContinuation@gov.ab.ca</a:t>
            </a:r>
            <a:r>
              <a:rPr lang="en-CA" sz="1100" dirty="0">
                <a:latin typeface="Arial" panose="020B0604020202020204" pitchFamily="34" charset="0"/>
                <a:cs typeface="Arial" panose="020B0604020202020204" pitchFamily="34" charset="0"/>
              </a:rPr>
              <a:t> </a:t>
            </a:r>
            <a:r>
              <a:rPr lang="en-US" sz="1100" dirty="0">
                <a:latin typeface="Arial" pitchFamily="34" charset="0"/>
                <a:cs typeface="Arial" pitchFamily="34" charset="0"/>
              </a:rPr>
              <a:t>.</a:t>
            </a:r>
          </a:p>
          <a:p>
            <a:pPr marL="12700" marR="6350">
              <a:lnSpc>
                <a:spcPct val="100000"/>
              </a:lnSpc>
            </a:pPr>
            <a:endParaRPr lang="en-US" sz="1100" dirty="0">
              <a:latin typeface="Arial" pitchFamily="34" charset="0"/>
              <a:cs typeface="Arial" pitchFamily="34" charset="0"/>
            </a:endParaRPr>
          </a:p>
          <a:p>
            <a:pPr marL="12700" marR="6350">
              <a:lnSpc>
                <a:spcPct val="100000"/>
              </a:lnSpc>
            </a:pPr>
            <a:r>
              <a:rPr lang="en-US" sz="1100" dirty="0">
                <a:latin typeface="Arial" pitchFamily="34" charset="0"/>
                <a:cs typeface="Arial" pitchFamily="34" charset="0"/>
              </a:rPr>
              <a:t>If your application is for more than one agreement but this data is only to be use for one of the agreements you can enter that in under “Data for Agreement”  If it is left blank the data will be used for all the agreements in the application.</a:t>
            </a:r>
          </a:p>
          <a:p>
            <a:pPr marL="12700" marR="6350">
              <a:lnSpc>
                <a:spcPct val="100000"/>
              </a:lnSpc>
            </a:pPr>
            <a:endParaRPr lang="en-US" sz="1100" dirty="0">
              <a:latin typeface="Arial" pitchFamily="34" charset="0"/>
              <a:cs typeface="Arial" pitchFamily="34" charset="0"/>
            </a:endParaRPr>
          </a:p>
          <a:p>
            <a:pPr marL="12700" marR="6350"/>
            <a:r>
              <a:rPr lang="en-US" sz="1100" dirty="0">
                <a:latin typeface="Arial" pitchFamily="34" charset="0"/>
                <a:cs typeface="Arial" pitchFamily="34" charset="0"/>
              </a:rPr>
              <a:t>If the data will be coming from other companies, complete the </a:t>
            </a:r>
            <a:r>
              <a:rPr lang="en-US" sz="1100" u="sng" dirty="0">
                <a:latin typeface="Arial" pitchFamily="34" charset="0"/>
                <a:cs typeface="Arial" pitchFamily="34" charset="0"/>
              </a:rPr>
              <a:t>New Data</a:t>
            </a:r>
            <a:r>
              <a:rPr lang="en-US" sz="1100" dirty="0">
                <a:latin typeface="Arial" pitchFamily="34" charset="0"/>
                <a:cs typeface="Arial" pitchFamily="34" charset="0"/>
              </a:rPr>
              <a:t> section.</a:t>
            </a:r>
          </a:p>
          <a:p>
            <a:pPr marL="12700" marR="6350"/>
            <a:endParaRPr lang="en-US" sz="1100" dirty="0">
              <a:latin typeface="Arial" pitchFamily="34" charset="0"/>
              <a:cs typeface="Arial" pitchFamily="34" charset="0"/>
            </a:endParaRPr>
          </a:p>
          <a:p>
            <a:pPr marL="12700" marR="6350"/>
            <a:r>
              <a:rPr lang="en-US" sz="1100" dirty="0">
                <a:latin typeface="Arial" pitchFamily="34" charset="0"/>
                <a:cs typeface="Arial" pitchFamily="34" charset="0"/>
              </a:rPr>
              <a:t>If the data is already with Alberta Energy, complete the </a:t>
            </a:r>
            <a:r>
              <a:rPr lang="en-US" sz="1100" u="sng" dirty="0">
                <a:latin typeface="Arial" pitchFamily="34" charset="0"/>
                <a:cs typeface="Arial" pitchFamily="34" charset="0"/>
              </a:rPr>
              <a:t>Previously Submitted Data</a:t>
            </a:r>
            <a:r>
              <a:rPr lang="en-US" sz="1100" dirty="0">
                <a:latin typeface="Arial" pitchFamily="34" charset="0"/>
                <a:cs typeface="Arial" pitchFamily="34" charset="0"/>
              </a:rPr>
              <a:t> section.</a:t>
            </a:r>
          </a:p>
        </p:txBody>
      </p:sp>
      <p:pic>
        <p:nvPicPr>
          <p:cNvPr id="3074" name="Picture 2">
            <a:extLst>
              <a:ext uri="{FF2B5EF4-FFF2-40B4-BE49-F238E27FC236}">
                <a16:creationId xmlns:a16="http://schemas.microsoft.com/office/drawing/2014/main" id="{8303D176-7109-B8C1-85A3-CD9A9E48A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882878"/>
            <a:ext cx="5791200" cy="441165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5">
            <a:extLst>
              <a:ext uri="{FF2B5EF4-FFF2-40B4-BE49-F238E27FC236}">
                <a16:creationId xmlns:a16="http://schemas.microsoft.com/office/drawing/2014/main" id="{59820473-B75B-30D7-5E99-22DCFA0E3DB5}"/>
              </a:ext>
            </a:extLst>
          </p:cNvPr>
          <p:cNvSpPr/>
          <p:nvPr/>
        </p:nvSpPr>
        <p:spPr>
          <a:xfrm>
            <a:off x="5715000" y="1306350"/>
            <a:ext cx="1524000" cy="481051"/>
          </a:xfrm>
          <a:prstGeom prst="wedgeRoundRectCallout">
            <a:avLst>
              <a:gd name="adj1" fmla="val -60229"/>
              <a:gd name="adj2" fmla="val 24209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on </a:t>
            </a:r>
            <a:r>
              <a:rPr lang="en-US" sz="1200" b="1" dirty="0">
                <a:solidFill>
                  <a:schemeClr val="tx1"/>
                </a:solidFill>
                <a:latin typeface="Arial" pitchFamily="34" charset="0"/>
                <a:cs typeface="Arial" pitchFamily="34" charset="0"/>
              </a:rPr>
              <a:t>Data</a:t>
            </a:r>
            <a:r>
              <a:rPr lang="en-US" sz="1200" dirty="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0155270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Company</a:t>
            </a:r>
            <a:endParaRPr lang="en-CA" sz="1600" b="1" i="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247558"/>
            <a:ext cx="4648200" cy="124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7429500" y="3482298"/>
            <a:ext cx="1447800" cy="609600"/>
          </a:xfrm>
          <a:prstGeom prst="wedgeRoundRectCallout">
            <a:avLst>
              <a:gd name="adj1" fmla="val 30939"/>
              <a:gd name="adj2" fmla="val 2113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257800" y="2514600"/>
            <a:ext cx="1905000" cy="838200"/>
          </a:xfrm>
          <a:prstGeom prst="wedgeRoundRectCallout">
            <a:avLst>
              <a:gd name="adj1" fmla="val -17695"/>
              <a:gd name="adj2" fmla="val 2066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Choose and enter search parameters and click </a:t>
            </a:r>
            <a:r>
              <a:rPr lang="en-US" sz="1200" b="1" dirty="0">
                <a:solidFill>
                  <a:schemeClr val="tx1"/>
                </a:solidFill>
                <a:latin typeface="Arial" pitchFamily="34" charset="0"/>
                <a:cs typeface="Arial" pitchFamily="34" charset="0"/>
              </a:rPr>
              <a:t>Find</a:t>
            </a:r>
            <a:endParaRPr lang="en-CA" sz="1200" dirty="0">
              <a:solidFill>
                <a:schemeClr val="tx1"/>
              </a:solidFill>
              <a:latin typeface="Arial" pitchFamily="34" charset="0"/>
              <a:cs typeface="Arial" pitchFamily="34" charset="0"/>
            </a:endParaRPr>
          </a:p>
        </p:txBody>
      </p:sp>
      <p:cxnSp>
        <p:nvCxnSpPr>
          <p:cNvPr id="10" name="Straight Arrow Connector 9"/>
          <p:cNvCxnSpPr/>
          <p:nvPr/>
        </p:nvCxnSpPr>
        <p:spPr>
          <a:xfrm>
            <a:off x="5029200" y="3662363"/>
            <a:ext cx="457200" cy="5851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6"/>
          <p:cNvSpPr/>
          <p:nvPr/>
        </p:nvSpPr>
        <p:spPr>
          <a:xfrm>
            <a:off x="1447800" y="4035962"/>
            <a:ext cx="1447800" cy="609600"/>
          </a:xfrm>
          <a:prstGeom prst="wedgeRoundRectCallout">
            <a:avLst>
              <a:gd name="adj1" fmla="val 21071"/>
              <a:gd name="adj2" fmla="val -1349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Add Company</a:t>
            </a:r>
            <a:endParaRPr lang="en-CA" sz="1200" b="1" dirty="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C25F020-D9C9-208E-6E06-1C03DE321FDF}"/>
              </a:ext>
            </a:extLst>
          </p:cNvPr>
          <p:cNvPicPr>
            <a:picLocks noChangeAspect="1"/>
          </p:cNvPicPr>
          <p:nvPr/>
        </p:nvPicPr>
        <p:blipFill>
          <a:blip r:embed="rId4"/>
          <a:stretch>
            <a:fillRect/>
          </a:stretch>
        </p:blipFill>
        <p:spPr>
          <a:xfrm>
            <a:off x="239110" y="1822332"/>
            <a:ext cx="4738556" cy="1659966"/>
          </a:xfrm>
          <a:prstGeom prst="rect">
            <a:avLst/>
          </a:prstGeom>
        </p:spPr>
      </p:pic>
    </p:spTree>
    <p:extLst>
      <p:ext uri="{BB962C8B-B14F-4D97-AF65-F5344CB8AC3E}">
        <p14:creationId xmlns:p14="http://schemas.microsoft.com/office/powerpoint/2010/main" val="422532759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Remove Company</a:t>
            </a: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206142" y="1746052"/>
            <a:ext cx="2108201"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needed, use this button to remove the added company.</a:t>
            </a:r>
          </a:p>
        </p:txBody>
      </p:sp>
      <p:pic>
        <p:nvPicPr>
          <p:cNvPr id="8" name="Picture 7">
            <a:extLst>
              <a:ext uri="{FF2B5EF4-FFF2-40B4-BE49-F238E27FC236}">
                <a16:creationId xmlns:a16="http://schemas.microsoft.com/office/drawing/2014/main" id="{25D3DA16-FC9A-0924-455B-6829794E3126}"/>
              </a:ext>
            </a:extLst>
          </p:cNvPr>
          <p:cNvPicPr>
            <a:picLocks noChangeAspect="1"/>
          </p:cNvPicPr>
          <p:nvPr/>
        </p:nvPicPr>
        <p:blipFill>
          <a:blip r:embed="rId3"/>
          <a:stretch>
            <a:fillRect/>
          </a:stretch>
        </p:blipFill>
        <p:spPr>
          <a:xfrm>
            <a:off x="838200" y="2503514"/>
            <a:ext cx="7657143" cy="3276190"/>
          </a:xfrm>
          <a:prstGeom prst="rect">
            <a:avLst/>
          </a:prstGeom>
        </p:spPr>
      </p:pic>
      <p:cxnSp>
        <p:nvCxnSpPr>
          <p:cNvPr id="9" name="Straight Arrow Connector 8">
            <a:extLst>
              <a:ext uri="{FF2B5EF4-FFF2-40B4-BE49-F238E27FC236}">
                <a16:creationId xmlns:a16="http://schemas.microsoft.com/office/drawing/2014/main" id="{65767AC4-C100-A7B6-60B5-E00F9AE02346}"/>
              </a:ext>
            </a:extLst>
          </p:cNvPr>
          <p:cNvCxnSpPr>
            <a:cxnSpLocks/>
          </p:cNvCxnSpPr>
          <p:nvPr/>
        </p:nvCxnSpPr>
        <p:spPr>
          <a:xfrm>
            <a:off x="6324600" y="2115384"/>
            <a:ext cx="0" cy="28376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8030806"/>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Data for Agreement</a:t>
            </a: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290601" y="1447800"/>
            <a:ext cx="2108201" cy="923330"/>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the data submitted is not to be used for all the agreements.  Click the … to add which agreement(s) you want us to use the data for.</a:t>
            </a:r>
          </a:p>
        </p:txBody>
      </p:sp>
      <p:pic>
        <p:nvPicPr>
          <p:cNvPr id="4" name="Picture 3">
            <a:extLst>
              <a:ext uri="{FF2B5EF4-FFF2-40B4-BE49-F238E27FC236}">
                <a16:creationId xmlns:a16="http://schemas.microsoft.com/office/drawing/2014/main" id="{2FB87D5D-3E5B-1B2B-F7EE-EDB0E8EE05A8}"/>
              </a:ext>
            </a:extLst>
          </p:cNvPr>
          <p:cNvPicPr>
            <a:picLocks noChangeAspect="1"/>
          </p:cNvPicPr>
          <p:nvPr/>
        </p:nvPicPr>
        <p:blipFill>
          <a:blip r:embed="rId3"/>
          <a:stretch>
            <a:fillRect/>
          </a:stretch>
        </p:blipFill>
        <p:spPr>
          <a:xfrm>
            <a:off x="743428" y="2524535"/>
            <a:ext cx="7657143" cy="3276190"/>
          </a:xfrm>
          <a:prstGeom prst="rect">
            <a:avLst/>
          </a:prstGeom>
        </p:spPr>
      </p:pic>
      <p:cxnSp>
        <p:nvCxnSpPr>
          <p:cNvPr id="7" name="Straight Arrow Connector 6">
            <a:extLst>
              <a:ext uri="{FF2B5EF4-FFF2-40B4-BE49-F238E27FC236}">
                <a16:creationId xmlns:a16="http://schemas.microsoft.com/office/drawing/2014/main" id="{6FE45512-24AA-44E2-9047-2822B34BA564}"/>
              </a:ext>
            </a:extLst>
          </p:cNvPr>
          <p:cNvCxnSpPr>
            <a:cxnSpLocks/>
          </p:cNvCxnSpPr>
          <p:nvPr/>
        </p:nvCxnSpPr>
        <p:spPr>
          <a:xfrm flipH="1">
            <a:off x="5029200" y="2371130"/>
            <a:ext cx="1600200" cy="28866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6182518"/>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for Previously Submitted Data</a:t>
            </a:r>
            <a:endParaRPr lang="en-CA" sz="1600" b="1" i="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6151EA3-5908-59B3-F00F-F102713B183E}"/>
              </a:ext>
            </a:extLst>
          </p:cNvPr>
          <p:cNvPicPr>
            <a:picLocks noChangeAspect="1"/>
          </p:cNvPicPr>
          <p:nvPr/>
        </p:nvPicPr>
        <p:blipFill>
          <a:blip r:embed="rId3"/>
          <a:stretch>
            <a:fillRect/>
          </a:stretch>
        </p:blipFill>
        <p:spPr>
          <a:xfrm>
            <a:off x="2057400" y="1570739"/>
            <a:ext cx="5894331" cy="4495800"/>
          </a:xfrm>
          <a:prstGeom prst="rect">
            <a:avLst/>
          </a:prstGeom>
        </p:spPr>
      </p:pic>
      <p:sp>
        <p:nvSpPr>
          <p:cNvPr id="5" name="Rounded Rectangular Callout 14">
            <a:extLst>
              <a:ext uri="{FF2B5EF4-FFF2-40B4-BE49-F238E27FC236}">
                <a16:creationId xmlns:a16="http://schemas.microsoft.com/office/drawing/2014/main" id="{374F488A-5118-2662-EF4E-D1283E4D7BD2}"/>
              </a:ext>
            </a:extLst>
          </p:cNvPr>
          <p:cNvSpPr/>
          <p:nvPr/>
        </p:nvSpPr>
        <p:spPr>
          <a:xfrm>
            <a:off x="123700" y="4343400"/>
            <a:ext cx="2137138" cy="609600"/>
          </a:xfrm>
          <a:prstGeom prst="wedgeRoundRectCallout">
            <a:avLst>
              <a:gd name="adj1" fmla="val 160692"/>
              <a:gd name="adj2" fmla="val 232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Add Agreement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17068894"/>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748" y="2541862"/>
            <a:ext cx="1837727" cy="26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381000" y="1828800"/>
            <a:ext cx="1375138" cy="609600"/>
          </a:xfrm>
          <a:prstGeom prst="wedgeRoundRectCallout">
            <a:avLst>
              <a:gd name="adj1" fmla="val 76201"/>
              <a:gd name="adj2" fmla="val 2057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Enter </a:t>
            </a:r>
            <a:r>
              <a:rPr lang="en-US" sz="1200" b="1" dirty="0">
                <a:solidFill>
                  <a:schemeClr val="tx1"/>
                </a:solidFill>
                <a:latin typeface="Arial" pitchFamily="34" charset="0"/>
                <a:cs typeface="Arial" pitchFamily="34" charset="0"/>
              </a:rPr>
              <a:t>Number(s)</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1042645" y="5517544"/>
            <a:ext cx="1375138" cy="609600"/>
          </a:xfrm>
          <a:prstGeom prst="wedgeRoundRectCallout">
            <a:avLst>
              <a:gd name="adj1" fmla="val 22786"/>
              <a:gd name="adj2" fmla="val -1025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for Previously Submitted Data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907" y="3536345"/>
            <a:ext cx="4916893" cy="136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a:off x="3554691" y="2861480"/>
            <a:ext cx="685800" cy="7172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Rounded Rectangular Callout 24"/>
          <p:cNvSpPr/>
          <p:nvPr/>
        </p:nvSpPr>
        <p:spPr>
          <a:xfrm>
            <a:off x="3743983" y="4946234"/>
            <a:ext cx="1375138" cy="609600"/>
          </a:xfrm>
          <a:prstGeom prst="wedgeRoundRectCallout">
            <a:avLst>
              <a:gd name="adj1" fmla="val -33057"/>
              <a:gd name="adj2" fmla="val -1237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a:t>
            </a:r>
            <a:r>
              <a:rPr lang="en-US" sz="1200" b="1" dirty="0">
                <a:solidFill>
                  <a:schemeClr val="tx1"/>
                </a:solidFill>
                <a:latin typeface="Arial" pitchFamily="34" charset="0"/>
                <a:cs typeface="Arial" pitchFamily="34" charset="0"/>
              </a:rPr>
              <a:t>Checkbox</a:t>
            </a:r>
            <a:endParaRPr lang="en-CA" sz="1200" b="1" dirty="0">
              <a:solidFill>
                <a:schemeClr val="tx1"/>
              </a:solidFill>
              <a:latin typeface="Arial" pitchFamily="34" charset="0"/>
              <a:cs typeface="Arial" pitchFamily="34" charset="0"/>
            </a:endParaRPr>
          </a:p>
        </p:txBody>
      </p:sp>
      <p:sp>
        <p:nvSpPr>
          <p:cNvPr id="26" name="Rounded Rectangular Callout 25"/>
          <p:cNvSpPr/>
          <p:nvPr/>
        </p:nvSpPr>
        <p:spPr>
          <a:xfrm>
            <a:off x="5867400" y="5251034"/>
            <a:ext cx="1375138" cy="609600"/>
          </a:xfrm>
          <a:prstGeom prst="wedgeRoundRectCallout">
            <a:avLst>
              <a:gd name="adj1" fmla="val -34977"/>
              <a:gd name="adj2" fmla="val -1274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5996606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Other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for Previously Submitted Data (continued)</a:t>
            </a:r>
            <a:endParaRPr lang="en-CA" sz="1600" b="1" i="0" dirty="0">
              <a:solidFill>
                <a:schemeClr val="tx1"/>
              </a:solidFill>
              <a:latin typeface="Arial" panose="020B0604020202020204" pitchFamily="34" charset="0"/>
              <a:cs typeface="Arial" panose="020B0604020202020204" pitchFamily="34" charset="0"/>
            </a:endParaRPr>
          </a:p>
        </p:txBody>
      </p:sp>
      <p:sp>
        <p:nvSpPr>
          <p:cNvPr id="12" name="object 5"/>
          <p:cNvSpPr/>
          <p:nvPr/>
        </p:nvSpPr>
        <p:spPr>
          <a:xfrm>
            <a:off x="4574259" y="4320169"/>
            <a:ext cx="147884" cy="165256"/>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7" name="object 2"/>
          <p:cNvSpPr txBox="1"/>
          <p:nvPr/>
        </p:nvSpPr>
        <p:spPr>
          <a:xfrm>
            <a:off x="6600928" y="3348657"/>
            <a:ext cx="1443283"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As required, use this button to remove the added agreement.</a:t>
            </a:r>
          </a:p>
        </p:txBody>
      </p:sp>
      <p:grpSp>
        <p:nvGrpSpPr>
          <p:cNvPr id="8" name="Group 7"/>
          <p:cNvGrpSpPr/>
          <p:nvPr/>
        </p:nvGrpSpPr>
        <p:grpSpPr>
          <a:xfrm>
            <a:off x="76200" y="5780432"/>
            <a:ext cx="9067800" cy="654725"/>
            <a:chOff x="228600" y="5778856"/>
            <a:chExt cx="8497888" cy="654725"/>
          </a:xfrm>
        </p:grpSpPr>
        <p:sp>
          <p:nvSpPr>
            <p:cNvPr id="9" name="Rectangle 8"/>
            <p:cNvSpPr>
              <a:spLocks noChangeArrowheads="1"/>
            </p:cNvSpPr>
            <p:nvPr/>
          </p:nvSpPr>
          <p:spPr bwMode="auto">
            <a:xfrm>
              <a:off x="568325" y="6002694"/>
              <a:ext cx="81581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a:latin typeface="Arial" panose="020B0604020202020204" pitchFamily="34" charset="0"/>
                  <a:cs typeface="Arial" panose="020B0604020202020204" pitchFamily="34" charset="0"/>
                </a:rPr>
                <a:t>The Submitted Date is the date when the data was previously submitted to Alberta Energy.  The bottom portion of the screen is for data previously submitted by another company. The company’s name must be provided.</a:t>
              </a:r>
              <a:endParaRPr lang="en-CA" altLang="en-US" sz="11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77885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object 2"/>
          <p:cNvSpPr txBox="1"/>
          <p:nvPr/>
        </p:nvSpPr>
        <p:spPr>
          <a:xfrm>
            <a:off x="7322569" y="4688313"/>
            <a:ext cx="1443283" cy="923330"/>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As required, use this button to indicate which agreement you want us to use the data for.</a:t>
            </a:r>
          </a:p>
        </p:txBody>
      </p:sp>
      <p:pic>
        <p:nvPicPr>
          <p:cNvPr id="4" name="Picture 3">
            <a:extLst>
              <a:ext uri="{FF2B5EF4-FFF2-40B4-BE49-F238E27FC236}">
                <a16:creationId xmlns:a16="http://schemas.microsoft.com/office/drawing/2014/main" id="{239C07F2-7B66-9B2F-C59A-F5740EEE3C1A}"/>
              </a:ext>
            </a:extLst>
          </p:cNvPr>
          <p:cNvPicPr>
            <a:picLocks noChangeAspect="1"/>
          </p:cNvPicPr>
          <p:nvPr/>
        </p:nvPicPr>
        <p:blipFill>
          <a:blip r:embed="rId4"/>
          <a:stretch>
            <a:fillRect/>
          </a:stretch>
        </p:blipFill>
        <p:spPr>
          <a:xfrm>
            <a:off x="553898" y="1630342"/>
            <a:ext cx="5209835" cy="4373928"/>
          </a:xfrm>
          <a:prstGeom prst="rect">
            <a:avLst/>
          </a:prstGeom>
        </p:spPr>
      </p:pic>
      <p:cxnSp>
        <p:nvCxnSpPr>
          <p:cNvPr id="5" name="Straight Arrow Connector 4">
            <a:extLst>
              <a:ext uri="{FF2B5EF4-FFF2-40B4-BE49-F238E27FC236}">
                <a16:creationId xmlns:a16="http://schemas.microsoft.com/office/drawing/2014/main" id="{0BED4B67-BF98-5B10-C01D-6E975F337BCB}"/>
              </a:ext>
            </a:extLst>
          </p:cNvPr>
          <p:cNvCxnSpPr>
            <a:cxnSpLocks/>
          </p:cNvCxnSpPr>
          <p:nvPr/>
        </p:nvCxnSpPr>
        <p:spPr>
          <a:xfrm flipH="1">
            <a:off x="4343400" y="3889282"/>
            <a:ext cx="2257528" cy="6126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DE4AC644-6EAC-7531-2630-6C1A712B1C2A}"/>
              </a:ext>
            </a:extLst>
          </p:cNvPr>
          <p:cNvCxnSpPr>
            <a:cxnSpLocks/>
          </p:cNvCxnSpPr>
          <p:nvPr/>
        </p:nvCxnSpPr>
        <p:spPr>
          <a:xfrm flipH="1" flipV="1">
            <a:off x="3505200" y="4663463"/>
            <a:ext cx="3733800" cy="1371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Rounded Rectangular Callout 10">
            <a:extLst>
              <a:ext uri="{FF2B5EF4-FFF2-40B4-BE49-F238E27FC236}">
                <a16:creationId xmlns:a16="http://schemas.microsoft.com/office/drawing/2014/main" id="{0417EB60-DE62-939B-1B05-FA3BD9B2850A}"/>
              </a:ext>
            </a:extLst>
          </p:cNvPr>
          <p:cNvSpPr/>
          <p:nvPr/>
        </p:nvSpPr>
        <p:spPr>
          <a:xfrm>
            <a:off x="5947431" y="1942345"/>
            <a:ext cx="1375138" cy="609600"/>
          </a:xfrm>
          <a:prstGeom prst="wedgeRoundRectCallout">
            <a:avLst>
              <a:gd name="adj1" fmla="val -253464"/>
              <a:gd name="adj2" fmla="val 3469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Select </a:t>
            </a:r>
            <a:r>
              <a:rPr lang="en-US" sz="1200" b="1" dirty="0">
                <a:solidFill>
                  <a:schemeClr val="tx1"/>
                </a:solidFill>
                <a:latin typeface="Arial" pitchFamily="34" charset="0"/>
                <a:cs typeface="Arial" pitchFamily="34" charset="0"/>
              </a:rPr>
              <a:t>Submitted Date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7492842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7" y="1524000"/>
            <a:ext cx="2081213" cy="368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Introduction</a:t>
            </a:r>
          </a:p>
        </p:txBody>
      </p:sp>
      <p:sp>
        <p:nvSpPr>
          <p:cNvPr id="2" name="TextBox 1"/>
          <p:cNvSpPr txBox="1"/>
          <p:nvPr/>
        </p:nvSpPr>
        <p:spPr>
          <a:xfrm>
            <a:off x="3733800" y="1600200"/>
            <a:ext cx="4800600" cy="221599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 this module you will learn how to:</a:t>
            </a:r>
          </a:p>
          <a:p>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latin typeface="Arial" pitchFamily="34" charset="0"/>
                <a:cs typeface="Arial" pitchFamily="34" charset="0"/>
              </a:rPr>
              <a:t>Create and submit an Online Continuation Application.</a:t>
            </a:r>
          </a:p>
          <a:p>
            <a:pPr marL="171450" indent="-171450">
              <a:buFont typeface="Arial" panose="020B0604020202020204" pitchFamily="34" charset="0"/>
              <a:buChar cha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Cancel or withdraw an </a:t>
            </a:r>
            <a:r>
              <a:rPr lang="en-CA" sz="1200" dirty="0">
                <a:latin typeface="Arial" pitchFamily="34" charset="0"/>
                <a:cs typeface="Arial" pitchFamily="34" charset="0"/>
              </a:rPr>
              <a:t>Online Continuation Application.</a:t>
            </a:r>
          </a:p>
          <a:p>
            <a:pPr marL="171450" indent="-171450">
              <a:buFont typeface="Arial" panose="020B0604020202020204" pitchFamily="34" charset="0"/>
              <a:buChar cha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Review and respond to an offer.</a:t>
            </a:r>
          </a:p>
          <a:p>
            <a:pP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CA" sz="1200" dirty="0">
                <a:latin typeface="Arial" pitchFamily="34" charset="0"/>
                <a:cs typeface="Arial" pitchFamily="34" charset="0"/>
              </a:rPr>
              <a:t>Amend a submitted (Processing) application where the agreement has expired.</a:t>
            </a:r>
          </a:p>
          <a:p>
            <a:pPr marL="171450" indent="-171450">
              <a:buFont typeface="Arial" panose="020B0604020202020204" pitchFamily="34" charset="0"/>
              <a:buChar cha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View a final document.</a:t>
            </a:r>
            <a:endParaRPr lang="en-CA" sz="1200" dirty="0">
              <a:latin typeface="Arial" pitchFamily="34" charset="0"/>
              <a:cs typeface="Arial" pitchFamily="34" charset="0"/>
            </a:endParaRPr>
          </a:p>
        </p:txBody>
      </p:sp>
      <p:pic>
        <p:nvPicPr>
          <p:cNvPr id="4" name="Picture 3"/>
          <p:cNvPicPr>
            <a:picLocks noChangeAspect="1"/>
          </p:cNvPicPr>
          <p:nvPr/>
        </p:nvPicPr>
        <p:blipFill>
          <a:blip r:embed="rId4"/>
          <a:stretch>
            <a:fillRect/>
          </a:stretch>
        </p:blipFill>
        <p:spPr>
          <a:xfrm>
            <a:off x="1524000" y="4312363"/>
            <a:ext cx="1161905" cy="1114286"/>
          </a:xfrm>
          <a:prstGeom prst="rect">
            <a:avLst/>
          </a:prstGeom>
        </p:spPr>
      </p:pic>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p>
        </p:txBody>
      </p:sp>
      <p:graphicFrame>
        <p:nvGraphicFramePr>
          <p:cNvPr id="5" name="Table 4"/>
          <p:cNvGraphicFramePr>
            <a:graphicFrameLocks noGrp="1"/>
          </p:cNvGraphicFramePr>
          <p:nvPr>
            <p:extLst>
              <p:ext uri="{D42A27DB-BD31-4B8C-83A1-F6EECF244321}">
                <p14:modId xmlns:p14="http://schemas.microsoft.com/office/powerpoint/2010/main" val="3383203609"/>
              </p:ext>
            </p:extLst>
          </p:nvPr>
        </p:nvGraphicFramePr>
        <p:xfrm>
          <a:off x="2171699" y="4493624"/>
          <a:ext cx="4838701" cy="1526176"/>
        </p:xfrm>
        <a:graphic>
          <a:graphicData uri="http://schemas.openxmlformats.org/drawingml/2006/table">
            <a:tbl>
              <a:tblPr firstRow="1" bandRow="1">
                <a:tableStyleId>{5C22544A-7EE6-4342-B048-85BDC9FD1C3A}</a:tableStyleId>
              </a:tblPr>
              <a:tblGrid>
                <a:gridCol w="1257301">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95582">
                <a:tc>
                  <a:txBody>
                    <a:bodyPr/>
                    <a:lstStyle/>
                    <a:p>
                      <a:r>
                        <a:rPr lang="en-US" sz="1200" b="1" dirty="0">
                          <a:effectLst/>
                          <a:latin typeface="Arial" panose="020B0604020202020204" pitchFamily="34" charset="0"/>
                          <a:ea typeface="Calibri"/>
                          <a:cs typeface="Arial" panose="020B0604020202020204" pitchFamily="34" charset="0"/>
                        </a:rPr>
                        <a:t>Continuation</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a:latin typeface="Arial" panose="020B0604020202020204" pitchFamily="34" charset="0"/>
                          <a:cs typeface="Arial" panose="020B0604020202020204" pitchFamily="34" charset="0"/>
                        </a:rPr>
                        <a:t>Description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00" b="0" dirty="0">
                          <a:latin typeface="Arial" panose="020B0604020202020204" pitchFamily="34" charset="0"/>
                          <a:cs typeface="Arial" panose="020B0604020202020204" pitchFamily="34" charset="0"/>
                        </a:rPr>
                        <a:t>Section 15(1)(a)</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a:latin typeface="Arial" panose="020B0604020202020204" pitchFamily="34" charset="0"/>
                          <a:cs typeface="Arial" panose="020B0604020202020204" pitchFamily="34" charset="0"/>
                        </a:rPr>
                        <a:t>Well data</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Section 15(1)(b)</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a:latin typeface="Arial" panose="020B0604020202020204" pitchFamily="34" charset="0"/>
                          <a:cs typeface="Arial" panose="020B0604020202020204" pitchFamily="34" charset="0"/>
                        </a:rPr>
                        <a:t>Unit</a:t>
                      </a:r>
                      <a:r>
                        <a:rPr lang="en-US" sz="1000" baseline="0" dirty="0">
                          <a:latin typeface="Arial" panose="020B0604020202020204" pitchFamily="34" charset="0"/>
                          <a:cs typeface="Arial" panose="020B0604020202020204" pitchFamily="34" charset="0"/>
                        </a:rPr>
                        <a:t> Agreement OR Production Allocation Unit Agreement</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Section 15(1)(c)</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a:latin typeface="Arial" panose="020B0604020202020204" pitchFamily="34" charset="0"/>
                          <a:cs typeface="Arial" panose="020B0604020202020204" pitchFamily="34" charset="0"/>
                        </a:rPr>
                        <a:t>Obligation to pay offset compensation</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Section 15(1)(d)</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a:latin typeface="Arial" panose="020B0604020202020204" pitchFamily="34" charset="0"/>
                          <a:cs typeface="Arial" panose="020B0604020202020204" pitchFamily="34" charset="0"/>
                        </a:rPr>
                        <a:t>Gas Storage Agreement</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Section 15(1)(e)</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a:latin typeface="Arial" panose="020B0604020202020204" pitchFamily="34" charset="0"/>
                          <a:cs typeface="Arial" panose="020B0604020202020204" pitchFamily="34" charset="0"/>
                        </a:rPr>
                        <a:t>Mapping</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bl>
          </a:graphicData>
        </a:graphic>
      </p:graphicFrame>
      <p:sp>
        <p:nvSpPr>
          <p:cNvPr id="6" name="Rectangle 5"/>
          <p:cNvSpPr/>
          <p:nvPr/>
        </p:nvSpPr>
        <p:spPr>
          <a:xfrm>
            <a:off x="2133600" y="4212760"/>
            <a:ext cx="5105400" cy="276999"/>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This table shows the Section 15 continuations that can be applied for:</a:t>
            </a:r>
            <a:endParaRPr lang="en-CA" alt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A1F7D74-156D-8B8C-D6BC-E42F71E1E41A}"/>
              </a:ext>
            </a:extLst>
          </p:cNvPr>
          <p:cNvPicPr>
            <a:picLocks noChangeAspect="1"/>
          </p:cNvPicPr>
          <p:nvPr/>
        </p:nvPicPr>
        <p:blipFill>
          <a:blip r:embed="rId3"/>
          <a:stretch>
            <a:fillRect/>
          </a:stretch>
        </p:blipFill>
        <p:spPr>
          <a:xfrm>
            <a:off x="1295400" y="2133600"/>
            <a:ext cx="6625921" cy="1981200"/>
          </a:xfrm>
          <a:prstGeom prst="rect">
            <a:avLst/>
          </a:prstGeom>
        </p:spPr>
      </p:pic>
      <p:sp>
        <p:nvSpPr>
          <p:cNvPr id="4" name="Rounded Rectangular Callout 9">
            <a:extLst>
              <a:ext uri="{FF2B5EF4-FFF2-40B4-BE49-F238E27FC236}">
                <a16:creationId xmlns:a16="http://schemas.microsoft.com/office/drawing/2014/main" id="{AF7C9079-DB44-6233-7278-131C098E9FAE}"/>
              </a:ext>
            </a:extLst>
          </p:cNvPr>
          <p:cNvSpPr/>
          <p:nvPr/>
        </p:nvSpPr>
        <p:spPr>
          <a:xfrm>
            <a:off x="3998731" y="1475020"/>
            <a:ext cx="1375138" cy="609600"/>
          </a:xfrm>
          <a:prstGeom prst="wedgeRoundRectCallout">
            <a:avLst>
              <a:gd name="adj1" fmla="val 21315"/>
              <a:gd name="adj2" fmla="val 22292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on </a:t>
            </a:r>
            <a:r>
              <a:rPr lang="en-US" sz="1200" b="1" dirty="0">
                <a:solidFill>
                  <a:schemeClr val="tx1"/>
                </a:solidFill>
                <a:latin typeface="Arial" pitchFamily="34" charset="0"/>
                <a:cs typeface="Arial" pitchFamily="34" charset="0"/>
              </a:rPr>
              <a:t>Section 15 </a:t>
            </a:r>
            <a:r>
              <a:rPr lang="en-US" sz="1200" dirty="0">
                <a:solidFill>
                  <a:schemeClr val="tx1"/>
                </a:solidFill>
                <a:latin typeface="Arial" pitchFamily="34" charset="0"/>
                <a:cs typeface="Arial" pitchFamily="34" charset="0"/>
              </a:rPr>
              <a:t>tab</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4785959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62" y="1752600"/>
            <a:ext cx="5043811"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125" y="4038600"/>
            <a:ext cx="3836075" cy="146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Select Agreement</a:t>
            </a:r>
          </a:p>
        </p:txBody>
      </p:sp>
      <p:sp>
        <p:nvSpPr>
          <p:cNvPr id="5" name="Rounded Rectangular Callout 4"/>
          <p:cNvSpPr/>
          <p:nvPr/>
        </p:nvSpPr>
        <p:spPr>
          <a:xfrm>
            <a:off x="354291" y="5105400"/>
            <a:ext cx="1626909" cy="609600"/>
          </a:xfrm>
          <a:prstGeom prst="wedgeRoundRectCallout">
            <a:avLst>
              <a:gd name="adj1" fmla="val 13827"/>
              <a:gd name="adj2" fmla="val -3277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Select Agreement</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5454935" y="3429000"/>
            <a:ext cx="5334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ular Callout 8"/>
          <p:cNvSpPr/>
          <p:nvPr/>
        </p:nvSpPr>
        <p:spPr>
          <a:xfrm>
            <a:off x="6248400" y="5707629"/>
            <a:ext cx="1295400" cy="464571"/>
          </a:xfrm>
          <a:prstGeom prst="wedgeRoundRectCallout">
            <a:avLst>
              <a:gd name="adj1" fmla="val -21993"/>
              <a:gd name="adj2" fmla="val -1008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2877767" y="5181600"/>
            <a:ext cx="1981200" cy="838200"/>
          </a:xfrm>
          <a:prstGeom prst="wedgeRoundRectCallout">
            <a:avLst>
              <a:gd name="adj1" fmla="val 68941"/>
              <a:gd name="adj2" fmla="val -1174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all agreements or each individual agreement</a:t>
            </a:r>
            <a:endParaRPr lang="en-CA" sz="1200" b="1" dirty="0">
              <a:solidFill>
                <a:schemeClr val="tx1"/>
              </a:solidFill>
              <a:latin typeface="Arial" pitchFamily="34" charset="0"/>
              <a:cs typeface="Arial" pitchFamily="34" charset="0"/>
            </a:endParaRPr>
          </a:p>
        </p:txBody>
      </p:sp>
      <p:sp>
        <p:nvSpPr>
          <p:cNvPr id="20" name="object 5"/>
          <p:cNvSpPr/>
          <p:nvPr/>
        </p:nvSpPr>
        <p:spPr>
          <a:xfrm>
            <a:off x="737060" y="3203497"/>
            <a:ext cx="612000" cy="99298"/>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6" name="Straight Arrow Connector 25"/>
          <p:cNvCxnSpPr/>
          <p:nvPr/>
        </p:nvCxnSpPr>
        <p:spPr>
          <a:xfrm flipH="1">
            <a:off x="1371600" y="2286000"/>
            <a:ext cx="4350035" cy="9174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5715000" y="1981200"/>
            <a:ext cx="2286000" cy="646331"/>
          </a:xfrm>
          <a:prstGeom prst="rect">
            <a:avLst/>
          </a:prstGeom>
        </p:spPr>
        <p:txBody>
          <a:bodyPr wrap="square">
            <a:spAutoFit/>
          </a:bodyPr>
          <a:lstStyle/>
          <a:p>
            <a:pPr>
              <a:spcBef>
                <a:spcPct val="0"/>
              </a:spcBef>
            </a:pPr>
            <a:r>
              <a:rPr lang="en-US" sz="1200" dirty="0">
                <a:latin typeface="Arial" pitchFamily="34" charset="0"/>
                <a:cs typeface="Arial" pitchFamily="34" charset="0"/>
              </a:rPr>
              <a:t>By default all agreements of the application are selected for Section 15.</a:t>
            </a:r>
            <a:endParaRPr lang="en-C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77000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91" y="1755742"/>
            <a:ext cx="5043812"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930" y="2743201"/>
            <a:ext cx="2343870" cy="227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Select Zone</a:t>
            </a:r>
          </a:p>
        </p:txBody>
      </p:sp>
      <p:sp>
        <p:nvSpPr>
          <p:cNvPr id="6" name="Rounded Rectangular Callout 5"/>
          <p:cNvSpPr/>
          <p:nvPr/>
        </p:nvSpPr>
        <p:spPr>
          <a:xfrm>
            <a:off x="6306849" y="1842540"/>
            <a:ext cx="1447800" cy="609600"/>
          </a:xfrm>
          <a:prstGeom prst="wedgeRoundRectCallout">
            <a:avLst>
              <a:gd name="adj1" fmla="val -25715"/>
              <a:gd name="adj2" fmla="val 15535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Zone</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6611649" y="5248373"/>
            <a:ext cx="1447800" cy="609600"/>
          </a:xfrm>
          <a:prstGeom prst="wedgeRoundRectCallout">
            <a:avLst>
              <a:gd name="adj1" fmla="val -17344"/>
              <a:gd name="adj2" fmla="val -847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a:off x="5486400" y="3957260"/>
            <a:ext cx="82044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a:off x="228600" y="5869266"/>
            <a:ext cx="9162492" cy="574724"/>
            <a:chOff x="371422" y="5867690"/>
            <a:chExt cx="8586628" cy="574724"/>
          </a:xfrm>
        </p:grpSpPr>
        <p:sp>
          <p:nvSpPr>
            <p:cNvPr id="13" name="Rectangle 12"/>
            <p:cNvSpPr>
              <a:spLocks noChangeArrowheads="1"/>
            </p:cNvSpPr>
            <p:nvPr/>
          </p:nvSpPr>
          <p:spPr bwMode="auto">
            <a:xfrm>
              <a:off x="799887" y="5980749"/>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In the Select Zone list, first click on any zone and type the first letter of the zone you are searching for. The system will navigate alphabetically.</a:t>
              </a:r>
              <a:endParaRPr lang="en-CA" altLang="en-US" sz="1200" dirty="0">
                <a:latin typeface="Arial" panose="020B0604020202020204" pitchFamily="34" charset="0"/>
                <a:cs typeface="Arial" panose="020B0604020202020204" pitchFamily="34" charset="0"/>
              </a:endParaRPr>
            </a:p>
          </p:txBody>
        </p:sp>
        <p:pic>
          <p:nvPicPr>
            <p:cNvPr id="15"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22" y="5867690"/>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ounded Rectangular Callout 16"/>
          <p:cNvSpPr/>
          <p:nvPr/>
        </p:nvSpPr>
        <p:spPr>
          <a:xfrm>
            <a:off x="586324" y="5019675"/>
            <a:ext cx="1375138" cy="609600"/>
          </a:xfrm>
          <a:prstGeom prst="wedgeRoundRectCallout">
            <a:avLst>
              <a:gd name="adj1" fmla="val 21096"/>
              <a:gd name="adj2" fmla="val -44275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Ellipsis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6332802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24981"/>
            <a:ext cx="5867400" cy="358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Request Continuation for 15(1)(a) and 15(1)(e)</a:t>
            </a:r>
          </a:p>
        </p:txBody>
      </p:sp>
      <p:sp>
        <p:nvSpPr>
          <p:cNvPr id="6" name="Rounded Rectangular Callout 5"/>
          <p:cNvSpPr/>
          <p:nvPr/>
        </p:nvSpPr>
        <p:spPr>
          <a:xfrm>
            <a:off x="777021" y="1602295"/>
            <a:ext cx="1664276" cy="609600"/>
          </a:xfrm>
          <a:prstGeom prst="wedgeRoundRectCallout">
            <a:avLst>
              <a:gd name="adj1" fmla="val 65167"/>
              <a:gd name="adj2" fmla="val 12494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checkbox, if applicable.</a:t>
            </a:r>
            <a:endParaRPr lang="en-CA" sz="1200" b="1" dirty="0">
              <a:solidFill>
                <a:schemeClr val="tx1"/>
              </a:solidFill>
              <a:latin typeface="Arial" pitchFamily="34" charset="0"/>
              <a:cs typeface="Arial" pitchFamily="34" charset="0"/>
            </a:endParaRPr>
          </a:p>
        </p:txBody>
      </p:sp>
      <p:sp>
        <p:nvSpPr>
          <p:cNvPr id="18" name="Rounded Rectangular Callout 17"/>
          <p:cNvSpPr/>
          <p:nvPr/>
        </p:nvSpPr>
        <p:spPr>
          <a:xfrm>
            <a:off x="4977360" y="1358838"/>
            <a:ext cx="1664276" cy="609600"/>
          </a:xfrm>
          <a:prstGeom prst="wedgeRoundRectCallout">
            <a:avLst>
              <a:gd name="adj1" fmla="val -49425"/>
              <a:gd name="adj2" fmla="val 15943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on the checkbox for the data provided.</a:t>
            </a:r>
            <a:endParaRPr lang="en-CA" sz="1200" b="1" dirty="0">
              <a:solidFill>
                <a:schemeClr val="tx1"/>
              </a:solidFill>
              <a:latin typeface="Arial" pitchFamily="34" charset="0"/>
              <a:cs typeface="Arial" pitchFamily="34" charset="0"/>
            </a:endParaRPr>
          </a:p>
        </p:txBody>
      </p:sp>
      <p:cxnSp>
        <p:nvCxnSpPr>
          <p:cNvPr id="19" name="Straight Arrow Connector 18"/>
          <p:cNvCxnSpPr>
            <a:cxnSpLocks/>
          </p:cNvCxnSpPr>
          <p:nvPr/>
        </p:nvCxnSpPr>
        <p:spPr>
          <a:xfrm>
            <a:off x="2767610" y="4982606"/>
            <a:ext cx="414789" cy="2067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object 5"/>
          <p:cNvSpPr/>
          <p:nvPr/>
        </p:nvSpPr>
        <p:spPr>
          <a:xfrm>
            <a:off x="3182399" y="5105981"/>
            <a:ext cx="1317017" cy="1905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1" name="Rectangle 20"/>
          <p:cNvSpPr/>
          <p:nvPr/>
        </p:nvSpPr>
        <p:spPr>
          <a:xfrm>
            <a:off x="602854" y="4763063"/>
            <a:ext cx="212234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0"/>
              </a:spcBef>
            </a:pPr>
            <a:r>
              <a:rPr lang="en-US" sz="1200" dirty="0">
                <a:latin typeface="Arial" pitchFamily="34" charset="0"/>
                <a:cs typeface="Arial" pitchFamily="34" charset="0"/>
              </a:rPr>
              <a:t>To apply for a different zone, add a new production zone row.</a:t>
            </a:r>
            <a:endParaRPr lang="en-CA" altLang="en-US" sz="1200" dirty="0">
              <a:latin typeface="Arial" panose="020B0604020202020204" pitchFamily="34" charset="0"/>
              <a:cs typeface="Arial" panose="020B0604020202020204" pitchFamily="34" charset="0"/>
            </a:endParaRPr>
          </a:p>
        </p:txBody>
      </p:sp>
      <p:sp>
        <p:nvSpPr>
          <p:cNvPr id="22" name="Rounded Rectangular Callout 21"/>
          <p:cNvSpPr/>
          <p:nvPr/>
        </p:nvSpPr>
        <p:spPr>
          <a:xfrm>
            <a:off x="4572000" y="5056562"/>
            <a:ext cx="1626476" cy="754116"/>
          </a:xfrm>
          <a:prstGeom prst="wedgeRoundRectCallout">
            <a:avLst>
              <a:gd name="adj1" fmla="val -105665"/>
              <a:gd name="adj2" fmla="val -22030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Optional: Enter a well. Click</a:t>
            </a:r>
            <a:r>
              <a:rPr lang="en-US" sz="1200" dirty="0">
                <a:solidFill>
                  <a:srgbClr val="7030A0"/>
                </a:solidFill>
                <a:latin typeface="Arial" pitchFamily="34" charset="0"/>
                <a:cs typeface="Arial" pitchFamily="34" charset="0"/>
              </a:rPr>
              <a:t> </a:t>
            </a:r>
            <a:r>
              <a:rPr lang="en-US" sz="1200" b="1" dirty="0">
                <a:solidFill>
                  <a:schemeClr val="tx1"/>
                </a:solidFill>
                <a:latin typeface="Arial" pitchFamily="34" charset="0"/>
                <a:cs typeface="Arial" pitchFamily="34" charset="0"/>
              </a:rPr>
              <a:t>Add Well Row</a:t>
            </a:r>
            <a:r>
              <a:rPr lang="en-US" sz="1200" b="1" dirty="0">
                <a:solidFill>
                  <a:srgbClr val="7030A0"/>
                </a:solidFill>
                <a:latin typeface="Arial" pitchFamily="34" charset="0"/>
                <a:cs typeface="Arial" pitchFamily="34" charset="0"/>
              </a:rPr>
              <a:t> </a:t>
            </a:r>
            <a:r>
              <a:rPr lang="en-US" sz="1200" dirty="0">
                <a:solidFill>
                  <a:schemeClr val="tx1"/>
                </a:solidFill>
                <a:latin typeface="Arial" pitchFamily="34" charset="0"/>
                <a:cs typeface="Arial" pitchFamily="34" charset="0"/>
              </a:rPr>
              <a:t>to add another well</a:t>
            </a:r>
            <a:r>
              <a:rPr lang="en-US" sz="1200" dirty="0">
                <a:solidFill>
                  <a:srgbClr val="7030A0"/>
                </a:solidFill>
                <a:latin typeface="Arial" pitchFamily="34" charset="0"/>
                <a:cs typeface="Arial" pitchFamily="34" charset="0"/>
              </a:rPr>
              <a:t>. </a:t>
            </a:r>
            <a:endParaRPr lang="en-CA" sz="1200" b="1" dirty="0">
              <a:solidFill>
                <a:srgbClr val="7030A0"/>
              </a:solidFill>
              <a:latin typeface="Arial" pitchFamily="34" charset="0"/>
              <a:cs typeface="Arial" pitchFamily="34" charset="0"/>
            </a:endParaRPr>
          </a:p>
        </p:txBody>
      </p:sp>
      <p:grpSp>
        <p:nvGrpSpPr>
          <p:cNvPr id="10" name="Group 9"/>
          <p:cNvGrpSpPr/>
          <p:nvPr/>
        </p:nvGrpSpPr>
        <p:grpSpPr>
          <a:xfrm>
            <a:off x="243621" y="5810678"/>
            <a:ext cx="8815680" cy="498715"/>
            <a:chOff x="413075" y="5860978"/>
            <a:chExt cx="8261614" cy="498715"/>
          </a:xfrm>
        </p:grpSpPr>
        <p:sp>
          <p:nvSpPr>
            <p:cNvPr id="11" name="Rectangle 10"/>
            <p:cNvSpPr>
              <a:spLocks noChangeArrowheads="1"/>
            </p:cNvSpPr>
            <p:nvPr/>
          </p:nvSpPr>
          <p:spPr bwMode="auto">
            <a:xfrm>
              <a:off x="833663" y="5898028"/>
              <a:ext cx="7841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A Geological Discussion </a:t>
              </a:r>
              <a:r>
                <a:rPr lang="en-US" altLang="en-US" sz="1200" b="1" dirty="0">
                  <a:latin typeface="Arial" panose="020B0604020202020204" pitchFamily="34" charset="0"/>
                  <a:cs typeface="Arial" panose="020B0604020202020204" pitchFamily="34" charset="0"/>
                </a:rPr>
                <a:t>must</a:t>
              </a:r>
              <a:r>
                <a:rPr lang="en-US" altLang="en-US" sz="1200" dirty="0">
                  <a:latin typeface="Arial" panose="020B0604020202020204" pitchFamily="34" charset="0"/>
                  <a:cs typeface="Arial" panose="020B0604020202020204" pitchFamily="34" charset="0"/>
                </a:rPr>
                <a:t> be included with the Application and attached separately from the data provided. You must also attach the related data in the Admin tab.</a:t>
              </a:r>
              <a:endParaRPr lang="en-CA" altLang="en-US" sz="1200" dirty="0">
                <a:latin typeface="Arial" panose="020B0604020202020204" pitchFamily="34" charset="0"/>
                <a:cs typeface="Arial" panose="020B0604020202020204" pitchFamily="34" charset="0"/>
              </a:endParaRPr>
            </a:p>
          </p:txBody>
        </p:sp>
        <p:pic>
          <p:nvPicPr>
            <p:cNvPr id="12"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075" y="5860978"/>
              <a:ext cx="447675" cy="47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ounded Rectangular Callout 17">
            <a:extLst>
              <a:ext uri="{FF2B5EF4-FFF2-40B4-BE49-F238E27FC236}">
                <a16:creationId xmlns:a16="http://schemas.microsoft.com/office/drawing/2014/main" id="{933D9BE5-2145-82DC-BD12-A6017E2B2B35}"/>
              </a:ext>
            </a:extLst>
          </p:cNvPr>
          <p:cNvSpPr/>
          <p:nvPr/>
        </p:nvSpPr>
        <p:spPr>
          <a:xfrm>
            <a:off x="7212073" y="2835022"/>
            <a:ext cx="1664276" cy="974978"/>
          </a:xfrm>
          <a:prstGeom prst="wedgeRoundRectCallout">
            <a:avLst>
              <a:gd name="adj1" fmla="val -128365"/>
              <a:gd name="adj2" fmla="val 135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A Geological Discussion </a:t>
            </a:r>
            <a:r>
              <a:rPr lang="en-US" sz="1200" b="1" dirty="0">
                <a:solidFill>
                  <a:schemeClr val="tx1"/>
                </a:solidFill>
                <a:latin typeface="Arial" pitchFamily="34" charset="0"/>
                <a:cs typeface="Arial" pitchFamily="34" charset="0"/>
              </a:rPr>
              <a:t>must</a:t>
            </a:r>
            <a:r>
              <a:rPr lang="en-US" sz="1200" dirty="0">
                <a:solidFill>
                  <a:schemeClr val="tx1"/>
                </a:solidFill>
                <a:latin typeface="Arial" pitchFamily="34" charset="0"/>
                <a:cs typeface="Arial" pitchFamily="34" charset="0"/>
              </a:rPr>
              <a:t> be checked off and attached in the Admin tab.</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12690102"/>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487647"/>
            <a:ext cx="6399371" cy="111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Request Continuation for 15(1)(b), 15(1)(c), and 15(1)(d)</a:t>
            </a:r>
          </a:p>
        </p:txBody>
      </p:sp>
      <p:sp>
        <p:nvSpPr>
          <p:cNvPr id="6" name="Rounded Rectangular Callout 5"/>
          <p:cNvSpPr/>
          <p:nvPr/>
        </p:nvSpPr>
        <p:spPr>
          <a:xfrm>
            <a:off x="728473" y="1790082"/>
            <a:ext cx="1447800" cy="457200"/>
          </a:xfrm>
          <a:prstGeom prst="wedgeRoundRectCallout">
            <a:avLst>
              <a:gd name="adj1" fmla="val -10974"/>
              <a:gd name="adj2" fmla="val 1638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option</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a:off x="2383805" y="1652329"/>
            <a:ext cx="1752600" cy="490679"/>
          </a:xfrm>
          <a:prstGeom prst="wedgeRoundRectCallout">
            <a:avLst>
              <a:gd name="adj1" fmla="val -2674"/>
              <a:gd name="adj2" fmla="val 1942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agreement</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4800600" y="1676400"/>
            <a:ext cx="1447800" cy="533400"/>
          </a:xfrm>
          <a:prstGeom prst="wedgeRoundRectCallout">
            <a:avLst>
              <a:gd name="adj1" fmla="val -113374"/>
              <a:gd name="adj2" fmla="val 17935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cxnSp>
        <p:nvCxnSpPr>
          <p:cNvPr id="15" name="Straight Arrow Connector 14"/>
          <p:cNvCxnSpPr/>
          <p:nvPr/>
        </p:nvCxnSpPr>
        <p:spPr>
          <a:xfrm>
            <a:off x="3832326" y="3581400"/>
            <a:ext cx="0" cy="3315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17774"/>
            <a:ext cx="62388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ular Callout 23"/>
          <p:cNvSpPr/>
          <p:nvPr/>
        </p:nvSpPr>
        <p:spPr>
          <a:xfrm>
            <a:off x="6342222" y="5638800"/>
            <a:ext cx="1638300" cy="457200"/>
          </a:xfrm>
          <a:prstGeom prst="wedgeRoundRectCallout">
            <a:avLst>
              <a:gd name="adj1" fmla="val 22307"/>
              <a:gd name="adj2" fmla="val -1712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Enter information</a:t>
            </a:r>
            <a:endParaRPr lang="en-CA" sz="1200" b="1" dirty="0">
              <a:solidFill>
                <a:schemeClr val="tx1"/>
              </a:solidFill>
              <a:latin typeface="Arial" pitchFamily="34" charset="0"/>
              <a:cs typeface="Arial" pitchFamily="34" charset="0"/>
            </a:endParaRPr>
          </a:p>
        </p:txBody>
      </p:sp>
      <p:sp>
        <p:nvSpPr>
          <p:cNvPr id="23" name="Rounded Rectangular Callout 22"/>
          <p:cNvSpPr/>
          <p:nvPr/>
        </p:nvSpPr>
        <p:spPr>
          <a:xfrm>
            <a:off x="3832326" y="5867400"/>
            <a:ext cx="1447800" cy="457200"/>
          </a:xfrm>
          <a:prstGeom prst="wedgeRoundRectCallout">
            <a:avLst>
              <a:gd name="adj1" fmla="val 24701"/>
              <a:gd name="adj2" fmla="val -19412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Select </a:t>
            </a:r>
            <a:r>
              <a:rPr lang="en-US" sz="1200" b="1" dirty="0">
                <a:solidFill>
                  <a:schemeClr val="tx1"/>
                </a:solidFill>
                <a:latin typeface="Arial" pitchFamily="34" charset="0"/>
                <a:cs typeface="Arial" pitchFamily="34" charset="0"/>
              </a:rPr>
              <a:t>Zone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28907598"/>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16</a:t>
            </a:r>
          </a:p>
        </p:txBody>
      </p:sp>
      <p:grpSp>
        <p:nvGrpSpPr>
          <p:cNvPr id="4" name="Group 3"/>
          <p:cNvGrpSpPr/>
          <p:nvPr/>
        </p:nvGrpSpPr>
        <p:grpSpPr>
          <a:xfrm>
            <a:off x="228600" y="5914239"/>
            <a:ext cx="9058022" cy="500837"/>
            <a:chOff x="371422" y="5912663"/>
            <a:chExt cx="8488724" cy="500837"/>
          </a:xfrm>
        </p:grpSpPr>
        <p:sp>
          <p:nvSpPr>
            <p:cNvPr id="5" name="Rectangle 4"/>
            <p:cNvSpPr>
              <a:spLocks noChangeArrowheads="1"/>
            </p:cNvSpPr>
            <p:nvPr/>
          </p:nvSpPr>
          <p:spPr bwMode="auto">
            <a:xfrm>
              <a:off x="701983"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1200" dirty="0">
                  <a:latin typeface="Arial" pitchFamily="34" charset="0"/>
                  <a:cs typeface="Arial" pitchFamily="34" charset="0"/>
                </a:rPr>
                <a:t>More than one qualifying well may be added for Section 16.</a:t>
              </a:r>
              <a:endParaRPr lang="en-CA" altLang="en-US" sz="1200" dirty="0">
                <a:latin typeface="Arial" panose="020B0604020202020204" pitchFamily="34" charset="0"/>
                <a:cs typeface="Arial" panose="020B0604020202020204" pitchFamily="34" charset="0"/>
              </a:endParaRPr>
            </a:p>
          </p:txBody>
        </p:sp>
        <p:pic>
          <p:nvPicPr>
            <p:cNvPr id="6"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22" y="5912663"/>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773D30AD-3832-1FFF-6C84-AF2F887F100D}"/>
              </a:ext>
            </a:extLst>
          </p:cNvPr>
          <p:cNvPicPr>
            <a:picLocks noChangeAspect="1"/>
          </p:cNvPicPr>
          <p:nvPr/>
        </p:nvPicPr>
        <p:blipFill>
          <a:blip r:embed="rId4"/>
          <a:stretch>
            <a:fillRect/>
          </a:stretch>
        </p:blipFill>
        <p:spPr>
          <a:xfrm>
            <a:off x="1447800" y="2281238"/>
            <a:ext cx="5838095" cy="2266667"/>
          </a:xfrm>
          <a:prstGeom prst="rect">
            <a:avLst/>
          </a:prstGeom>
        </p:spPr>
      </p:pic>
      <p:sp>
        <p:nvSpPr>
          <p:cNvPr id="7" name="Rounded Rectangular Callout 7">
            <a:extLst>
              <a:ext uri="{FF2B5EF4-FFF2-40B4-BE49-F238E27FC236}">
                <a16:creationId xmlns:a16="http://schemas.microsoft.com/office/drawing/2014/main" id="{E20DE9C3-0D06-B622-7977-63CC8C05E9C9}"/>
              </a:ext>
            </a:extLst>
          </p:cNvPr>
          <p:cNvSpPr/>
          <p:nvPr/>
        </p:nvSpPr>
        <p:spPr>
          <a:xfrm>
            <a:off x="4722703" y="1536300"/>
            <a:ext cx="1811179" cy="609600"/>
          </a:xfrm>
          <a:prstGeom prst="wedgeRoundRectCallout">
            <a:avLst>
              <a:gd name="adj1" fmla="val -18062"/>
              <a:gd name="adj2" fmla="val 20777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Section 16 </a:t>
            </a:r>
            <a:r>
              <a:rPr lang="en-US" sz="1200" dirty="0">
                <a:solidFill>
                  <a:schemeClr val="tx1"/>
                </a:solidFill>
                <a:latin typeface="Arial" pitchFamily="34" charset="0"/>
                <a:cs typeface="Arial" pitchFamily="34" charset="0"/>
              </a:rPr>
              <a:t>tab</a:t>
            </a:r>
            <a:endParaRPr lang="en-CA" sz="1200" b="1" dirty="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92966510-2F34-4729-75C2-D312475FAEE4}"/>
              </a:ext>
            </a:extLst>
          </p:cNvPr>
          <p:cNvSpPr/>
          <p:nvPr/>
        </p:nvSpPr>
        <p:spPr>
          <a:xfrm>
            <a:off x="3679241" y="4972064"/>
            <a:ext cx="2086924" cy="609600"/>
          </a:xfrm>
          <a:prstGeom prst="wedgeRoundRectCallout">
            <a:avLst>
              <a:gd name="adj1" fmla="val -21126"/>
              <a:gd name="adj2" fmla="val -1833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on </a:t>
            </a:r>
            <a:r>
              <a:rPr lang="en-US" sz="1200" b="1" dirty="0">
                <a:solidFill>
                  <a:schemeClr val="tx1"/>
                </a:solidFill>
                <a:latin typeface="Arial" pitchFamily="34" charset="0"/>
                <a:cs typeface="Arial" pitchFamily="34" charset="0"/>
              </a:rPr>
              <a:t>Add Well Row</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89260722"/>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16 (continued)</a:t>
            </a:r>
          </a:p>
        </p:txBody>
      </p:sp>
      <p:sp>
        <p:nvSpPr>
          <p:cNvPr id="13" name="object 5"/>
          <p:cNvSpPr/>
          <p:nvPr/>
        </p:nvSpPr>
        <p:spPr>
          <a:xfrm>
            <a:off x="6859570" y="3924300"/>
            <a:ext cx="227030" cy="20955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5" name="object 2"/>
          <p:cNvSpPr txBox="1"/>
          <p:nvPr/>
        </p:nvSpPr>
        <p:spPr>
          <a:xfrm>
            <a:off x="5674737" y="1676400"/>
            <a:ext cx="1905000"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As required, use this button to remove the added well.</a:t>
            </a:r>
          </a:p>
        </p:txBody>
      </p:sp>
      <p:pic>
        <p:nvPicPr>
          <p:cNvPr id="3" name="Picture 2">
            <a:extLst>
              <a:ext uri="{FF2B5EF4-FFF2-40B4-BE49-F238E27FC236}">
                <a16:creationId xmlns:a16="http://schemas.microsoft.com/office/drawing/2014/main" id="{52435A3B-DDF8-FDE1-5C71-2FCA8834947F}"/>
              </a:ext>
            </a:extLst>
          </p:cNvPr>
          <p:cNvPicPr>
            <a:picLocks noChangeAspect="1"/>
          </p:cNvPicPr>
          <p:nvPr/>
        </p:nvPicPr>
        <p:blipFill>
          <a:blip r:embed="rId3"/>
          <a:stretch>
            <a:fillRect/>
          </a:stretch>
        </p:blipFill>
        <p:spPr>
          <a:xfrm>
            <a:off x="1600200" y="2276230"/>
            <a:ext cx="6827292" cy="3362569"/>
          </a:xfrm>
          <a:prstGeom prst="rect">
            <a:avLst/>
          </a:prstGeom>
        </p:spPr>
      </p:pic>
      <p:cxnSp>
        <p:nvCxnSpPr>
          <p:cNvPr id="4" name="Straight Arrow Connector 3">
            <a:extLst>
              <a:ext uri="{FF2B5EF4-FFF2-40B4-BE49-F238E27FC236}">
                <a16:creationId xmlns:a16="http://schemas.microsoft.com/office/drawing/2014/main" id="{BFE5B77E-C656-F180-D132-0326944A55B6}"/>
              </a:ext>
            </a:extLst>
          </p:cNvPr>
          <p:cNvCxnSpPr>
            <a:cxnSpLocks/>
          </p:cNvCxnSpPr>
          <p:nvPr/>
        </p:nvCxnSpPr>
        <p:spPr>
          <a:xfrm>
            <a:off x="7162800" y="2045732"/>
            <a:ext cx="416937" cy="22976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7">
            <a:extLst>
              <a:ext uri="{FF2B5EF4-FFF2-40B4-BE49-F238E27FC236}">
                <a16:creationId xmlns:a16="http://schemas.microsoft.com/office/drawing/2014/main" id="{521D6DB4-C118-4B72-EE00-BA8AABC3F63A}"/>
              </a:ext>
            </a:extLst>
          </p:cNvPr>
          <p:cNvSpPr/>
          <p:nvPr/>
        </p:nvSpPr>
        <p:spPr>
          <a:xfrm>
            <a:off x="2286000" y="1644353"/>
            <a:ext cx="1447799" cy="519260"/>
          </a:xfrm>
          <a:prstGeom prst="wedgeRoundRectCallout">
            <a:avLst>
              <a:gd name="adj1" fmla="val -18353"/>
              <a:gd name="adj2" fmla="val 4551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Enter well</a:t>
            </a:r>
            <a:endParaRPr lang="en-CA" sz="1200" b="1" dirty="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F2370005-F5D3-1904-BBEA-F61B7E79ECBE}"/>
              </a:ext>
            </a:extLst>
          </p:cNvPr>
          <p:cNvSpPr/>
          <p:nvPr/>
        </p:nvSpPr>
        <p:spPr>
          <a:xfrm>
            <a:off x="6266368" y="5686670"/>
            <a:ext cx="2209800" cy="609600"/>
          </a:xfrm>
          <a:prstGeom prst="wedgeRoundRectCallout">
            <a:avLst>
              <a:gd name="adj1" fmla="val -42053"/>
              <a:gd name="adj2" fmla="val -1968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a:t>
            </a:r>
            <a:r>
              <a:rPr lang="en-US" sz="1200" b="1" dirty="0">
                <a:solidFill>
                  <a:schemeClr val="tx1"/>
                </a:solidFill>
                <a:latin typeface="Arial" pitchFamily="34" charset="0"/>
                <a:cs typeface="Arial" pitchFamily="34" charset="0"/>
              </a:rPr>
              <a:t>Select Sections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86140545"/>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16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a:off x="4572000" y="2648172"/>
            <a:ext cx="6858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 name="Picture 3">
            <a:extLst>
              <a:ext uri="{FF2B5EF4-FFF2-40B4-BE49-F238E27FC236}">
                <a16:creationId xmlns:a16="http://schemas.microsoft.com/office/drawing/2014/main" id="{63923C69-9AF2-B7CD-E396-556C2A89D08F}"/>
              </a:ext>
            </a:extLst>
          </p:cNvPr>
          <p:cNvPicPr>
            <a:picLocks noChangeAspect="1"/>
          </p:cNvPicPr>
          <p:nvPr/>
        </p:nvPicPr>
        <p:blipFill>
          <a:blip r:embed="rId3"/>
          <a:stretch>
            <a:fillRect/>
          </a:stretch>
        </p:blipFill>
        <p:spPr>
          <a:xfrm>
            <a:off x="131379" y="1800648"/>
            <a:ext cx="4310488" cy="1514496"/>
          </a:xfrm>
          <a:prstGeom prst="rect">
            <a:avLst/>
          </a:prstGeom>
        </p:spPr>
      </p:pic>
      <p:sp>
        <p:nvSpPr>
          <p:cNvPr id="5" name="Rounded Rectangular Callout 8">
            <a:extLst>
              <a:ext uri="{FF2B5EF4-FFF2-40B4-BE49-F238E27FC236}">
                <a16:creationId xmlns:a16="http://schemas.microsoft.com/office/drawing/2014/main" id="{5560341A-13AB-876F-26CB-F80FB0EEA5A6}"/>
              </a:ext>
            </a:extLst>
          </p:cNvPr>
          <p:cNvSpPr/>
          <p:nvPr/>
        </p:nvSpPr>
        <p:spPr>
          <a:xfrm>
            <a:off x="105958" y="3670739"/>
            <a:ext cx="2209800" cy="984315"/>
          </a:xfrm>
          <a:prstGeom prst="wedgeRoundRectCallout">
            <a:avLst>
              <a:gd name="adj1" fmla="val -36148"/>
              <a:gd name="adj2" fmla="val -13108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on the top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all land sections or each individual land selection box</a:t>
            </a:r>
            <a:endParaRPr lang="en-CA" sz="1200" b="1" dirty="0">
              <a:solidFill>
                <a:schemeClr val="tx1"/>
              </a:solidFill>
              <a:latin typeface="Arial" pitchFamily="34" charset="0"/>
              <a:cs typeface="Arial" pitchFamily="34" charset="0"/>
            </a:endParaRPr>
          </a:p>
        </p:txBody>
      </p:sp>
      <p:sp>
        <p:nvSpPr>
          <p:cNvPr id="6" name="Rounded Rectangular Callout 11">
            <a:extLst>
              <a:ext uri="{FF2B5EF4-FFF2-40B4-BE49-F238E27FC236}">
                <a16:creationId xmlns:a16="http://schemas.microsoft.com/office/drawing/2014/main" id="{666AEA10-9825-2EB8-7235-04D5388E9BC2}"/>
              </a:ext>
            </a:extLst>
          </p:cNvPr>
          <p:cNvSpPr/>
          <p:nvPr/>
        </p:nvSpPr>
        <p:spPr>
          <a:xfrm>
            <a:off x="4590393" y="1551599"/>
            <a:ext cx="1371600" cy="609600"/>
          </a:xfrm>
          <a:prstGeom prst="wedgeRoundRectCallout">
            <a:avLst>
              <a:gd name="adj1" fmla="val -235216"/>
              <a:gd name="adj2" fmla="val 20794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8" name="Picture 7">
            <a:extLst>
              <a:ext uri="{FF2B5EF4-FFF2-40B4-BE49-F238E27FC236}">
                <a16:creationId xmlns:a16="http://schemas.microsoft.com/office/drawing/2014/main" id="{34FA8ED1-54C2-9F9C-F795-6D0B9EF4156C}"/>
              </a:ext>
            </a:extLst>
          </p:cNvPr>
          <p:cNvPicPr>
            <a:picLocks noChangeAspect="1"/>
          </p:cNvPicPr>
          <p:nvPr/>
        </p:nvPicPr>
        <p:blipFill>
          <a:blip r:embed="rId4"/>
          <a:stretch>
            <a:fillRect/>
          </a:stretch>
        </p:blipFill>
        <p:spPr>
          <a:xfrm>
            <a:off x="3626648" y="3447829"/>
            <a:ext cx="5419277" cy="2887155"/>
          </a:xfrm>
          <a:prstGeom prst="rect">
            <a:avLst/>
          </a:prstGeom>
        </p:spPr>
      </p:pic>
    </p:spTree>
    <p:extLst>
      <p:ext uri="{BB962C8B-B14F-4D97-AF65-F5344CB8AC3E}">
        <p14:creationId xmlns:p14="http://schemas.microsoft.com/office/powerpoint/2010/main" val="286349406"/>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17</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678D64F-8A60-3B83-7F67-B18E3D654632}"/>
              </a:ext>
            </a:extLst>
          </p:cNvPr>
          <p:cNvPicPr>
            <a:picLocks noChangeAspect="1"/>
          </p:cNvPicPr>
          <p:nvPr/>
        </p:nvPicPr>
        <p:blipFill>
          <a:blip r:embed="rId3"/>
          <a:stretch>
            <a:fillRect/>
          </a:stretch>
        </p:blipFill>
        <p:spPr>
          <a:xfrm>
            <a:off x="1524000" y="1303497"/>
            <a:ext cx="6248400" cy="4998720"/>
          </a:xfrm>
          <a:prstGeom prst="rect">
            <a:avLst/>
          </a:prstGeom>
        </p:spPr>
      </p:pic>
      <p:sp>
        <p:nvSpPr>
          <p:cNvPr id="10" name="Rounded Rectangular Callout 6">
            <a:extLst>
              <a:ext uri="{FF2B5EF4-FFF2-40B4-BE49-F238E27FC236}">
                <a16:creationId xmlns:a16="http://schemas.microsoft.com/office/drawing/2014/main" id="{DC36BF77-C1A6-25CA-6AA6-D5E4C24C139B}"/>
              </a:ext>
            </a:extLst>
          </p:cNvPr>
          <p:cNvSpPr/>
          <p:nvPr/>
        </p:nvSpPr>
        <p:spPr>
          <a:xfrm>
            <a:off x="7010399" y="963018"/>
            <a:ext cx="1905001" cy="533401"/>
          </a:xfrm>
          <a:prstGeom prst="wedgeRoundRectCallout">
            <a:avLst>
              <a:gd name="adj1" fmla="val -81219"/>
              <a:gd name="adj2" fmla="val 18611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Section 17 </a:t>
            </a:r>
            <a:r>
              <a:rPr lang="en-US" sz="1200" dirty="0">
                <a:solidFill>
                  <a:schemeClr val="tx1"/>
                </a:solidFill>
                <a:latin typeface="Arial" pitchFamily="34" charset="0"/>
                <a:cs typeface="Arial" pitchFamily="34" charset="0"/>
              </a:rPr>
              <a:t>tab</a:t>
            </a:r>
            <a:endParaRPr lang="en-CA" sz="1200" b="1"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C09D0CE5-E8F5-F2CA-BF58-9BAF3C2C05BD}"/>
              </a:ext>
            </a:extLst>
          </p:cNvPr>
          <p:cNvSpPr/>
          <p:nvPr/>
        </p:nvSpPr>
        <p:spPr>
          <a:xfrm>
            <a:off x="144517" y="2590800"/>
            <a:ext cx="1371600" cy="533400"/>
          </a:xfrm>
          <a:prstGeom prst="wedgeRoundRectCallout">
            <a:avLst>
              <a:gd name="adj1" fmla="val 73184"/>
              <a:gd name="adj2" fmla="val 1205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Enter well</a:t>
            </a:r>
            <a:endParaRPr lang="en-CA" sz="1200" b="1" dirty="0">
              <a:solidFill>
                <a:schemeClr val="tx1"/>
              </a:solidFill>
              <a:latin typeface="Arial" pitchFamily="34" charset="0"/>
              <a:cs typeface="Arial" pitchFamily="34" charset="0"/>
            </a:endParaRPr>
          </a:p>
        </p:txBody>
      </p:sp>
      <p:sp>
        <p:nvSpPr>
          <p:cNvPr id="12" name="Rounded Rectangular Callout 12">
            <a:extLst>
              <a:ext uri="{FF2B5EF4-FFF2-40B4-BE49-F238E27FC236}">
                <a16:creationId xmlns:a16="http://schemas.microsoft.com/office/drawing/2014/main" id="{811A7944-FA2B-EB0C-D81C-D69034434A2D}"/>
              </a:ext>
            </a:extLst>
          </p:cNvPr>
          <p:cNvSpPr/>
          <p:nvPr/>
        </p:nvSpPr>
        <p:spPr>
          <a:xfrm>
            <a:off x="144517" y="4495800"/>
            <a:ext cx="1981200" cy="609600"/>
          </a:xfrm>
          <a:prstGeom prst="wedgeRoundRectCallout">
            <a:avLst>
              <a:gd name="adj1" fmla="val 63376"/>
              <a:gd name="adj2" fmla="val -897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Select Zones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49217877"/>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17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2696289" y="3962400"/>
            <a:ext cx="1143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1" name="Group 10"/>
          <p:cNvGrpSpPr/>
          <p:nvPr/>
        </p:nvGrpSpPr>
        <p:grpSpPr>
          <a:xfrm>
            <a:off x="381000" y="5914824"/>
            <a:ext cx="9067800" cy="509599"/>
            <a:chOff x="228600" y="5965825"/>
            <a:chExt cx="8497888" cy="509599"/>
          </a:xfrm>
        </p:grpSpPr>
        <p:sp>
          <p:nvSpPr>
            <p:cNvPr id="12" name="Rectangle 11"/>
            <p:cNvSpPr>
              <a:spLocks noChangeArrowheads="1"/>
            </p:cNvSpPr>
            <p:nvPr/>
          </p:nvSpPr>
          <p:spPr bwMode="auto">
            <a:xfrm>
              <a:off x="568325" y="6013759"/>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When selecting a zone from the list, first click on any zone and type the first letter of the zone you are searching for. The system will navigate alphabetically.</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DA2B37F5-E093-5B41-93CC-CD3DA23E5272}"/>
              </a:ext>
            </a:extLst>
          </p:cNvPr>
          <p:cNvPicPr>
            <a:picLocks noChangeAspect="1"/>
          </p:cNvPicPr>
          <p:nvPr/>
        </p:nvPicPr>
        <p:blipFill>
          <a:blip r:embed="rId4"/>
          <a:stretch>
            <a:fillRect/>
          </a:stretch>
        </p:blipFill>
        <p:spPr>
          <a:xfrm>
            <a:off x="533401" y="2079617"/>
            <a:ext cx="1747182" cy="3482982"/>
          </a:xfrm>
          <a:prstGeom prst="rect">
            <a:avLst/>
          </a:prstGeom>
        </p:spPr>
      </p:pic>
      <p:sp>
        <p:nvSpPr>
          <p:cNvPr id="4" name="Rounded Rectangular Callout 8">
            <a:extLst>
              <a:ext uri="{FF2B5EF4-FFF2-40B4-BE49-F238E27FC236}">
                <a16:creationId xmlns:a16="http://schemas.microsoft.com/office/drawing/2014/main" id="{E623B554-86E6-B108-7EAA-637BDBB3F4EB}"/>
              </a:ext>
            </a:extLst>
          </p:cNvPr>
          <p:cNvSpPr/>
          <p:nvPr/>
        </p:nvSpPr>
        <p:spPr>
          <a:xfrm>
            <a:off x="314672" y="1437577"/>
            <a:ext cx="1570233" cy="533400"/>
          </a:xfrm>
          <a:prstGeom prst="wedgeRoundRectCallout">
            <a:avLst>
              <a:gd name="adj1" fmla="val -28173"/>
              <a:gd name="adj2" fmla="val 1542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Select zone(s)</a:t>
            </a:r>
            <a:endParaRPr lang="en-CA" sz="1200" dirty="0">
              <a:solidFill>
                <a:schemeClr val="tx1"/>
              </a:solidFill>
              <a:latin typeface="Arial" pitchFamily="34" charset="0"/>
              <a:cs typeface="Arial" pitchFamily="34" charset="0"/>
            </a:endParaRPr>
          </a:p>
        </p:txBody>
      </p:sp>
      <p:sp>
        <p:nvSpPr>
          <p:cNvPr id="5" name="Rounded Rectangular Callout 7">
            <a:extLst>
              <a:ext uri="{FF2B5EF4-FFF2-40B4-BE49-F238E27FC236}">
                <a16:creationId xmlns:a16="http://schemas.microsoft.com/office/drawing/2014/main" id="{AC77FB90-9D4F-7F84-A30E-2F8A47667E7D}"/>
              </a:ext>
            </a:extLst>
          </p:cNvPr>
          <p:cNvSpPr/>
          <p:nvPr/>
        </p:nvSpPr>
        <p:spPr>
          <a:xfrm>
            <a:off x="2409110" y="5229279"/>
            <a:ext cx="1430179" cy="533400"/>
          </a:xfrm>
          <a:prstGeom prst="wedgeRoundRectCallout">
            <a:avLst>
              <a:gd name="adj1" fmla="val -129279"/>
              <a:gd name="adj2" fmla="val 101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pic>
        <p:nvPicPr>
          <p:cNvPr id="7" name="Picture 6">
            <a:extLst>
              <a:ext uri="{FF2B5EF4-FFF2-40B4-BE49-F238E27FC236}">
                <a16:creationId xmlns:a16="http://schemas.microsoft.com/office/drawing/2014/main" id="{E1C02513-3281-E280-E5BA-5AAE539739A3}"/>
              </a:ext>
            </a:extLst>
          </p:cNvPr>
          <p:cNvPicPr>
            <a:picLocks noChangeAspect="1"/>
          </p:cNvPicPr>
          <p:nvPr/>
        </p:nvPicPr>
        <p:blipFill>
          <a:blip r:embed="rId5"/>
          <a:stretch>
            <a:fillRect/>
          </a:stretch>
        </p:blipFill>
        <p:spPr>
          <a:xfrm>
            <a:off x="3967816" y="1662967"/>
            <a:ext cx="4847898" cy="3886781"/>
          </a:xfrm>
          <a:prstGeom prst="rect">
            <a:avLst/>
          </a:prstGeom>
        </p:spPr>
      </p:pic>
    </p:spTree>
    <p:extLst>
      <p:ext uri="{BB962C8B-B14F-4D97-AF65-F5344CB8AC3E}">
        <p14:creationId xmlns:p14="http://schemas.microsoft.com/office/powerpoint/2010/main" val="90919563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84" y="3209951"/>
            <a:ext cx="1588176" cy="28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Login</a:t>
            </a:r>
            <a:r>
              <a:rPr lang="en-CA" sz="1600" b="1" i="0" baseline="0" dirty="0">
                <a:solidFill>
                  <a:schemeClr val="tx1"/>
                </a:solidFill>
                <a:latin typeface="Arial" panose="020B0604020202020204" pitchFamily="34" charset="0"/>
                <a:cs typeface="Arial" panose="020B0604020202020204" pitchFamily="34" charset="0"/>
              </a:rPr>
              <a:t> to ETS</a:t>
            </a:r>
            <a:endParaRPr lang="en-CA" sz="1600" b="1" i="0" dirty="0">
              <a:solidFill>
                <a:schemeClr val="tx1"/>
              </a:solidFill>
              <a:latin typeface="Arial" panose="020B0604020202020204" pitchFamily="34" charset="0"/>
              <a:cs typeface="Arial" panose="020B0604020202020204" pitchFamily="34" charset="0"/>
            </a:endParaRPr>
          </a:p>
        </p:txBody>
      </p:sp>
      <p:sp>
        <p:nvSpPr>
          <p:cNvPr id="17" name="Rounded Rectangular Callout 16"/>
          <p:cNvSpPr/>
          <p:nvPr/>
        </p:nvSpPr>
        <p:spPr>
          <a:xfrm>
            <a:off x="304800" y="4744808"/>
            <a:ext cx="2057400" cy="571500"/>
          </a:xfrm>
          <a:prstGeom prst="wedgeRoundRectCallout">
            <a:avLst>
              <a:gd name="adj1" fmla="val 72298"/>
              <a:gd name="adj2" fmla="val -906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Continuation Application</a:t>
            </a:r>
            <a:endParaRPr lang="en-CA" sz="1200" b="1" dirty="0">
              <a:solidFill>
                <a:schemeClr val="tx1"/>
              </a:solidFill>
              <a:latin typeface="Arial" pitchFamily="34" charset="0"/>
              <a:cs typeface="Arial" pitchFamily="34" charset="0"/>
            </a:endParaRPr>
          </a:p>
        </p:txBody>
      </p:sp>
      <p:cxnSp>
        <p:nvCxnSpPr>
          <p:cNvPr id="11" name="Straight Arrow Connector 10"/>
          <p:cNvCxnSpPr/>
          <p:nvPr/>
        </p:nvCxnSpPr>
        <p:spPr>
          <a:xfrm>
            <a:off x="3962400" y="4590262"/>
            <a:ext cx="4456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3"/>
          <a:stretch>
            <a:fillRect/>
          </a:stretch>
        </p:blipFill>
        <p:spPr>
          <a:xfrm>
            <a:off x="2743200" y="5340692"/>
            <a:ext cx="1058409" cy="1015032"/>
          </a:xfrm>
          <a:prstGeom prst="rect">
            <a:avLst/>
          </a:prstGeom>
        </p:spPr>
      </p:pic>
      <p:pic>
        <p:nvPicPr>
          <p:cNvPr id="15" name="Picture 14"/>
          <p:cNvPicPr>
            <a:picLocks noChangeAspect="1"/>
          </p:cNvPicPr>
          <p:nvPr/>
        </p:nvPicPr>
        <p:blipFill>
          <a:blip r:embed="rId4"/>
          <a:stretch>
            <a:fillRect/>
          </a:stretch>
        </p:blipFill>
        <p:spPr>
          <a:xfrm>
            <a:off x="468092" y="1400042"/>
            <a:ext cx="4041405" cy="1508953"/>
          </a:xfrm>
          <a:prstGeom prst="rect">
            <a:avLst/>
          </a:prstGeom>
        </p:spPr>
      </p:pic>
      <p:sp>
        <p:nvSpPr>
          <p:cNvPr id="19" name="Rounded Rectangular Callout 18"/>
          <p:cNvSpPr/>
          <p:nvPr/>
        </p:nvSpPr>
        <p:spPr>
          <a:xfrm>
            <a:off x="5638800" y="1414119"/>
            <a:ext cx="1676400" cy="685800"/>
          </a:xfrm>
          <a:prstGeom prst="wedgeRoundRectCallout">
            <a:avLst>
              <a:gd name="adj1" fmla="val -167807"/>
              <a:gd name="adj2" fmla="val 490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Login to ETS with your user name and password</a:t>
            </a:r>
            <a:endParaRPr lang="en-CA" sz="1200" dirty="0">
              <a:solidFill>
                <a:schemeClr val="tx1"/>
              </a:solidFill>
              <a:latin typeface="Arial" pitchFamily="34" charset="0"/>
              <a:cs typeface="Arial" pitchFamily="34" charset="0"/>
            </a:endParaRPr>
          </a:p>
        </p:txBody>
      </p:sp>
      <p:sp>
        <p:nvSpPr>
          <p:cNvPr id="16" name="Rounded Rectangular Callout 15"/>
          <p:cNvSpPr/>
          <p:nvPr/>
        </p:nvSpPr>
        <p:spPr>
          <a:xfrm>
            <a:off x="3531725" y="2490752"/>
            <a:ext cx="1752600" cy="533400"/>
          </a:xfrm>
          <a:prstGeom prst="wedgeRoundRectCallout">
            <a:avLst>
              <a:gd name="adj1" fmla="val -107294"/>
              <a:gd name="adj2" fmla="val 26407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Expand </a:t>
            </a:r>
            <a:r>
              <a:rPr lang="en-US" sz="1200" b="1" dirty="0">
                <a:solidFill>
                  <a:schemeClr val="tx1"/>
                </a:solidFill>
                <a:latin typeface="Arial" pitchFamily="34" charset="0"/>
                <a:cs typeface="Arial" pitchFamily="34" charset="0"/>
              </a:rPr>
              <a:t>PNG Continuation</a:t>
            </a:r>
            <a:endParaRPr lang="en-CA" sz="1200" b="1"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426220FF-3461-F492-AE30-6E343CA34E55}"/>
              </a:ext>
            </a:extLst>
          </p:cNvPr>
          <p:cNvPicPr>
            <a:picLocks noChangeAspect="1"/>
          </p:cNvPicPr>
          <p:nvPr/>
        </p:nvPicPr>
        <p:blipFill>
          <a:blip r:embed="rId5"/>
          <a:stretch>
            <a:fillRect/>
          </a:stretch>
        </p:blipFill>
        <p:spPr>
          <a:xfrm>
            <a:off x="4502664" y="3134775"/>
            <a:ext cx="4031735" cy="3109049"/>
          </a:xfrm>
          <a:prstGeom prst="rect">
            <a:avLst/>
          </a:prstGeom>
        </p:spPr>
      </p:pic>
    </p:spTree>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97298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17 (continued)</a:t>
            </a:r>
            <a:br>
              <a:rPr lang="en-CA" sz="1600" b="1" i="0" dirty="0">
                <a:solidFill>
                  <a:schemeClr val="tx1"/>
                </a:solidFill>
                <a:latin typeface="Arial" panose="020B0604020202020204" pitchFamily="34" charset="0"/>
                <a:cs typeface="Arial" panose="020B0604020202020204" pitchFamily="34" charset="0"/>
              </a:rPr>
            </a:b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grpSp>
        <p:nvGrpSpPr>
          <p:cNvPr id="10" name="Group 9"/>
          <p:cNvGrpSpPr/>
          <p:nvPr/>
        </p:nvGrpSpPr>
        <p:grpSpPr>
          <a:xfrm>
            <a:off x="228600" y="5953613"/>
            <a:ext cx="9077045" cy="529558"/>
            <a:chOff x="371422" y="5952037"/>
            <a:chExt cx="8506552" cy="529558"/>
          </a:xfrm>
        </p:grpSpPr>
        <p:sp>
          <p:nvSpPr>
            <p:cNvPr id="12" name="Rectangle 11"/>
            <p:cNvSpPr>
              <a:spLocks noChangeArrowheads="1"/>
            </p:cNvSpPr>
            <p:nvPr/>
          </p:nvSpPr>
          <p:spPr bwMode="auto">
            <a:xfrm>
              <a:off x="719811" y="6019930"/>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A Geological Discussion </a:t>
              </a:r>
              <a:r>
                <a:rPr lang="en-US" altLang="en-US" sz="1200" b="1" dirty="0">
                  <a:latin typeface="Arial" panose="020B0604020202020204" pitchFamily="34" charset="0"/>
                  <a:cs typeface="Arial" panose="020B0604020202020204" pitchFamily="34" charset="0"/>
                </a:rPr>
                <a:t>must</a:t>
              </a:r>
              <a:r>
                <a:rPr lang="en-US" altLang="en-US" sz="1200" dirty="0">
                  <a:latin typeface="Arial" panose="020B0604020202020204" pitchFamily="34" charset="0"/>
                  <a:cs typeface="Arial" panose="020B0604020202020204" pitchFamily="34" charset="0"/>
                </a:rPr>
                <a:t> be included with the Application and attached separately from the data provided. You must also attach the related data in the Admin tab.</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22" y="5952037"/>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F84606A-60A8-411F-EFA5-EFE10D88F882}"/>
              </a:ext>
            </a:extLst>
          </p:cNvPr>
          <p:cNvPicPr>
            <a:picLocks noChangeAspect="1"/>
          </p:cNvPicPr>
          <p:nvPr/>
        </p:nvPicPr>
        <p:blipFill>
          <a:blip r:embed="rId4"/>
          <a:stretch>
            <a:fillRect/>
          </a:stretch>
        </p:blipFill>
        <p:spPr>
          <a:xfrm>
            <a:off x="1577418" y="1277759"/>
            <a:ext cx="5727116" cy="4584531"/>
          </a:xfrm>
          <a:prstGeom prst="rect">
            <a:avLst/>
          </a:prstGeom>
        </p:spPr>
      </p:pic>
      <p:cxnSp>
        <p:nvCxnSpPr>
          <p:cNvPr id="6" name="Straight Arrow Connector 5">
            <a:extLst>
              <a:ext uri="{FF2B5EF4-FFF2-40B4-BE49-F238E27FC236}">
                <a16:creationId xmlns:a16="http://schemas.microsoft.com/office/drawing/2014/main" id="{B29CB19E-1349-B833-7C87-2584B79DD9EC}"/>
              </a:ext>
            </a:extLst>
          </p:cNvPr>
          <p:cNvCxnSpPr/>
          <p:nvPr/>
        </p:nvCxnSpPr>
        <p:spPr>
          <a:xfrm flipH="1" flipV="1">
            <a:off x="4952999" y="5105400"/>
            <a:ext cx="457201" cy="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25C32AED-020B-67D2-CCD9-036ACC0C27CD}"/>
              </a:ext>
            </a:extLst>
          </p:cNvPr>
          <p:cNvSpPr/>
          <p:nvPr/>
        </p:nvSpPr>
        <p:spPr>
          <a:xfrm>
            <a:off x="5552027" y="4874567"/>
            <a:ext cx="212234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0"/>
              </a:spcBef>
            </a:pPr>
            <a:r>
              <a:rPr lang="en-US" sz="1200" dirty="0">
                <a:latin typeface="Arial" pitchFamily="34" charset="0"/>
                <a:cs typeface="Arial" pitchFamily="34" charset="0"/>
              </a:rPr>
              <a:t>To apply using </a:t>
            </a:r>
            <a:r>
              <a:rPr lang="en-US" sz="1200" dirty="0">
                <a:solidFill>
                  <a:schemeClr val="tx1"/>
                </a:solidFill>
                <a:latin typeface="Arial" pitchFamily="34" charset="0"/>
                <a:cs typeface="Arial" pitchFamily="34" charset="0"/>
              </a:rPr>
              <a:t>an additional</a:t>
            </a:r>
            <a:r>
              <a:rPr lang="en-US" sz="1200" b="1" dirty="0">
                <a:solidFill>
                  <a:srgbClr val="7030A0"/>
                </a:solidFill>
                <a:latin typeface="Arial" pitchFamily="34" charset="0"/>
                <a:cs typeface="Arial" pitchFamily="34" charset="0"/>
              </a:rPr>
              <a:t> </a:t>
            </a:r>
            <a:r>
              <a:rPr lang="en-US" sz="1200" dirty="0">
                <a:latin typeface="Arial" pitchFamily="34" charset="0"/>
                <a:cs typeface="Arial" pitchFamily="34" charset="0"/>
              </a:rPr>
              <a:t>well, add a well row.</a:t>
            </a:r>
            <a:endParaRPr lang="en-CA" altLang="en-US" sz="1200" dirty="0">
              <a:latin typeface="Arial" panose="020B0604020202020204" pitchFamily="34" charset="0"/>
              <a:cs typeface="Arial" panose="020B0604020202020204" pitchFamily="34" charset="0"/>
            </a:endParaRPr>
          </a:p>
        </p:txBody>
      </p:sp>
      <p:sp>
        <p:nvSpPr>
          <p:cNvPr id="8" name="Rounded Rectangular Callout 17">
            <a:extLst>
              <a:ext uri="{FF2B5EF4-FFF2-40B4-BE49-F238E27FC236}">
                <a16:creationId xmlns:a16="http://schemas.microsoft.com/office/drawing/2014/main" id="{3F124C18-0029-31AE-542A-2CF8C89FBCEB}"/>
              </a:ext>
            </a:extLst>
          </p:cNvPr>
          <p:cNvSpPr/>
          <p:nvPr/>
        </p:nvSpPr>
        <p:spPr>
          <a:xfrm>
            <a:off x="7318538" y="3236101"/>
            <a:ext cx="1664276" cy="974978"/>
          </a:xfrm>
          <a:prstGeom prst="wedgeRoundRectCallout">
            <a:avLst>
              <a:gd name="adj1" fmla="val -99947"/>
              <a:gd name="adj2" fmla="val 113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A Geological Discussion </a:t>
            </a:r>
            <a:r>
              <a:rPr lang="en-US" sz="1200" b="1" dirty="0">
                <a:solidFill>
                  <a:schemeClr val="tx1"/>
                </a:solidFill>
                <a:latin typeface="Arial" pitchFamily="34" charset="0"/>
                <a:cs typeface="Arial" pitchFamily="34" charset="0"/>
              </a:rPr>
              <a:t>must</a:t>
            </a:r>
            <a:r>
              <a:rPr lang="en-US" sz="1200" dirty="0">
                <a:solidFill>
                  <a:schemeClr val="tx1"/>
                </a:solidFill>
                <a:latin typeface="Arial" pitchFamily="34" charset="0"/>
                <a:cs typeface="Arial" pitchFamily="34" charset="0"/>
              </a:rPr>
              <a:t> be checked off and attached in the Admin tab.</a:t>
            </a:r>
            <a:endParaRPr lang="en-CA" sz="1200" b="1" dirty="0">
              <a:solidFill>
                <a:schemeClr val="tx1"/>
              </a:solidFill>
              <a:latin typeface="Arial" pitchFamily="34" charset="0"/>
              <a:cs typeface="Arial" pitchFamily="34" charset="0"/>
            </a:endParaRPr>
          </a:p>
        </p:txBody>
      </p:sp>
      <p:sp>
        <p:nvSpPr>
          <p:cNvPr id="9" name="Rounded Rectangular Callout 15">
            <a:extLst>
              <a:ext uri="{FF2B5EF4-FFF2-40B4-BE49-F238E27FC236}">
                <a16:creationId xmlns:a16="http://schemas.microsoft.com/office/drawing/2014/main" id="{FFB045FB-6486-411A-9D4A-2EF003EC3E27}"/>
              </a:ext>
            </a:extLst>
          </p:cNvPr>
          <p:cNvSpPr/>
          <p:nvPr/>
        </p:nvSpPr>
        <p:spPr>
          <a:xfrm>
            <a:off x="7315200" y="959062"/>
            <a:ext cx="1664276" cy="609600"/>
          </a:xfrm>
          <a:prstGeom prst="wedgeRoundRectCallout">
            <a:avLst>
              <a:gd name="adj1" fmla="val -152229"/>
              <a:gd name="adj2" fmla="val 3284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7. Click on the checkbox for the data provided.</a:t>
            </a:r>
            <a:endParaRPr lang="en-CA" sz="1200" b="1" dirty="0">
              <a:solidFill>
                <a:schemeClr val="tx1"/>
              </a:solidFill>
              <a:latin typeface="Arial" pitchFamily="34" charset="0"/>
              <a:cs typeface="Arial" pitchFamily="34" charset="0"/>
            </a:endParaRPr>
          </a:p>
        </p:txBody>
      </p:sp>
      <p:sp>
        <p:nvSpPr>
          <p:cNvPr id="11" name="Rounded Rectangular Callout 14">
            <a:extLst>
              <a:ext uri="{FF2B5EF4-FFF2-40B4-BE49-F238E27FC236}">
                <a16:creationId xmlns:a16="http://schemas.microsoft.com/office/drawing/2014/main" id="{755AB97D-7169-7C1B-95C1-33CD37CEF9FD}"/>
              </a:ext>
            </a:extLst>
          </p:cNvPr>
          <p:cNvSpPr/>
          <p:nvPr/>
        </p:nvSpPr>
        <p:spPr>
          <a:xfrm>
            <a:off x="165013" y="1751054"/>
            <a:ext cx="1295401" cy="609600"/>
          </a:xfrm>
          <a:prstGeom prst="wedgeRoundRectCallout">
            <a:avLst>
              <a:gd name="adj1" fmla="val 269028"/>
              <a:gd name="adj2" fmla="val 2842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on </a:t>
            </a:r>
            <a:r>
              <a:rPr lang="en-US" sz="1200" b="1" dirty="0">
                <a:solidFill>
                  <a:schemeClr val="tx1"/>
                </a:solidFill>
                <a:latin typeface="Arial" pitchFamily="34" charset="0"/>
                <a:cs typeface="Arial" pitchFamily="34" charset="0"/>
              </a:rPr>
              <a:t>Select Sections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841162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Continuation Document</a:t>
            </a:r>
          </a:p>
        </p:txBody>
      </p:sp>
      <p:sp>
        <p:nvSpPr>
          <p:cNvPr id="9" name="object 2"/>
          <p:cNvSpPr txBox="1"/>
          <p:nvPr/>
        </p:nvSpPr>
        <p:spPr>
          <a:xfrm>
            <a:off x="762001" y="1678885"/>
            <a:ext cx="7696199"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Continuation Document is a PDF document which details the information in your application.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CA" sz="1200" dirty="0">
                <a:latin typeface="Arial" pitchFamily="34" charset="0"/>
                <a:cs typeface="Arial" pitchFamily="34" charset="0"/>
              </a:rPr>
              <a:t>If an application contains multiple agreements, before it is submitted, all the agreements will show on this document. Once the application has been submitted, ETS separates the agreements and each agreement will show on a separate Continuation Document.</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Please do not mail a printed application to Alberta Energy.</a:t>
            </a:r>
          </a:p>
        </p:txBody>
      </p:sp>
      <p:grpSp>
        <p:nvGrpSpPr>
          <p:cNvPr id="8" name="Group 7"/>
          <p:cNvGrpSpPr/>
          <p:nvPr/>
        </p:nvGrpSpPr>
        <p:grpSpPr>
          <a:xfrm>
            <a:off x="381000" y="5892125"/>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Continuation Document can be viewed at any time after the application has been saved.</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object 2"/>
          <p:cNvSpPr txBox="1"/>
          <p:nvPr/>
        </p:nvSpPr>
        <p:spPr>
          <a:xfrm>
            <a:off x="6613742" y="5002345"/>
            <a:ext cx="179466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document click on this link.</a:t>
            </a:r>
          </a:p>
        </p:txBody>
      </p:sp>
      <p:pic>
        <p:nvPicPr>
          <p:cNvPr id="3" name="Picture 2">
            <a:extLst>
              <a:ext uri="{FF2B5EF4-FFF2-40B4-BE49-F238E27FC236}">
                <a16:creationId xmlns:a16="http://schemas.microsoft.com/office/drawing/2014/main" id="{9AB9ABAD-A1D1-A3F5-C685-EA109F941E4E}"/>
              </a:ext>
            </a:extLst>
          </p:cNvPr>
          <p:cNvPicPr>
            <a:picLocks noChangeAspect="1"/>
          </p:cNvPicPr>
          <p:nvPr/>
        </p:nvPicPr>
        <p:blipFill>
          <a:blip r:embed="rId4"/>
          <a:stretch>
            <a:fillRect/>
          </a:stretch>
        </p:blipFill>
        <p:spPr>
          <a:xfrm>
            <a:off x="625104" y="3010014"/>
            <a:ext cx="7685714" cy="1390476"/>
          </a:xfrm>
          <a:prstGeom prst="rect">
            <a:avLst/>
          </a:prstGeom>
        </p:spPr>
      </p:pic>
      <p:cxnSp>
        <p:nvCxnSpPr>
          <p:cNvPr id="4" name="Straight Arrow Connector 3">
            <a:extLst>
              <a:ext uri="{FF2B5EF4-FFF2-40B4-BE49-F238E27FC236}">
                <a16:creationId xmlns:a16="http://schemas.microsoft.com/office/drawing/2014/main" id="{9EB2CA6A-D8B1-4079-4912-8D2C1DEA8EBC}"/>
              </a:ext>
            </a:extLst>
          </p:cNvPr>
          <p:cNvCxnSpPr>
            <a:cxnSpLocks/>
          </p:cNvCxnSpPr>
          <p:nvPr/>
        </p:nvCxnSpPr>
        <p:spPr>
          <a:xfrm flipV="1">
            <a:off x="7319547" y="3810000"/>
            <a:ext cx="0" cy="11231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9708113"/>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Continuation Document (continued)</a:t>
            </a:r>
          </a:p>
        </p:txBody>
      </p:sp>
      <p:sp>
        <p:nvSpPr>
          <p:cNvPr id="9" name="object 5"/>
          <p:cNvSpPr/>
          <p:nvPr/>
        </p:nvSpPr>
        <p:spPr>
          <a:xfrm flipH="1">
            <a:off x="1600195" y="2286000"/>
            <a:ext cx="5943604" cy="3672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chemeClr val="accent3">
                <a:lumMod val="60000"/>
                <a:lumOff val="40000"/>
              </a:schemeClr>
            </a:solidFill>
          </a:ln>
        </p:spPr>
        <p:txBody>
          <a:bodyPr wrap="square" lIns="0" tIns="0" rIns="0" bIns="0" rtlCol="0">
            <a:spAutoFit/>
          </a:bodyPr>
          <a:lstStyle/>
          <a:p>
            <a:endParaRPr dirty="0"/>
          </a:p>
        </p:txBody>
      </p:sp>
      <p:sp>
        <p:nvSpPr>
          <p:cNvPr id="6" name="object 2"/>
          <p:cNvSpPr txBox="1"/>
          <p:nvPr/>
        </p:nvSpPr>
        <p:spPr>
          <a:xfrm>
            <a:off x="838200" y="1535668"/>
            <a:ext cx="7467600" cy="530915"/>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After the application has been submitted, you should open the document and print a copy for your records.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Please note the document will reflect any amended information if the application has been amended.</a:t>
            </a:r>
          </a:p>
        </p:txBody>
      </p:sp>
      <p:pic>
        <p:nvPicPr>
          <p:cNvPr id="3" name="Picture 2">
            <a:extLst>
              <a:ext uri="{FF2B5EF4-FFF2-40B4-BE49-F238E27FC236}">
                <a16:creationId xmlns:a16="http://schemas.microsoft.com/office/drawing/2014/main" id="{119D977E-83F1-529D-3906-7C3A909685CD}"/>
              </a:ext>
            </a:extLst>
          </p:cNvPr>
          <p:cNvPicPr>
            <a:picLocks noChangeAspect="1"/>
          </p:cNvPicPr>
          <p:nvPr/>
        </p:nvPicPr>
        <p:blipFill>
          <a:blip r:embed="rId3"/>
          <a:stretch>
            <a:fillRect/>
          </a:stretch>
        </p:blipFill>
        <p:spPr>
          <a:xfrm>
            <a:off x="1646567" y="2364637"/>
            <a:ext cx="5821033" cy="3514725"/>
          </a:xfrm>
          <a:prstGeom prst="rect">
            <a:avLst/>
          </a:prstGeom>
        </p:spPr>
      </p:pic>
      <p:pic>
        <p:nvPicPr>
          <p:cNvPr id="4" name="Picture 4">
            <a:extLst>
              <a:ext uri="{FF2B5EF4-FFF2-40B4-BE49-F238E27FC236}">
                <a16:creationId xmlns:a16="http://schemas.microsoft.com/office/drawing/2014/main" id="{18334AB1-DF69-6564-D8B2-4D2163EB4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680" y="2385658"/>
            <a:ext cx="890588"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89498"/>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Verify Continuation Application</a:t>
            </a:r>
          </a:p>
        </p:txBody>
      </p:sp>
      <p:sp>
        <p:nvSpPr>
          <p:cNvPr id="3" name="object 2"/>
          <p:cNvSpPr txBox="1"/>
          <p:nvPr/>
        </p:nvSpPr>
        <p:spPr>
          <a:xfrm>
            <a:off x="226638" y="4530693"/>
            <a:ext cx="2897562"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Once the verification process is complete, load the application again from your Work In Progress list, and the status should return to “Work in Progress.”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At this stage, you may continue working on your application.</a:t>
            </a:r>
          </a:p>
        </p:txBody>
      </p:sp>
      <p:sp>
        <p:nvSpPr>
          <p:cNvPr id="6" name="object 2"/>
          <p:cNvSpPr txBox="1"/>
          <p:nvPr/>
        </p:nvSpPr>
        <p:spPr>
          <a:xfrm>
            <a:off x="226638" y="1667470"/>
            <a:ext cx="2897562" cy="110799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This process</a:t>
            </a:r>
            <a:r>
              <a:rPr lang="en-CA" sz="1200" dirty="0">
                <a:latin typeface="Arial" pitchFamily="34" charset="0"/>
                <a:cs typeface="Arial" pitchFamily="34" charset="0"/>
              </a:rPr>
              <a:t> verifies information within the application using internal validations to ensure data is correct. Any errors or warnings will be displayed on the screen. You may u</a:t>
            </a:r>
            <a:r>
              <a:rPr lang="en-US" altLang="en-US" sz="1200" dirty="0">
                <a:latin typeface="Arial" panose="020B0604020202020204" pitchFamily="34" charset="0"/>
                <a:cs typeface="Arial" panose="020B0604020202020204" pitchFamily="34" charset="0"/>
              </a:rPr>
              <a:t>se the Verify button after completing the application.</a:t>
            </a:r>
            <a:endParaRPr lang="en-US" sz="1200" dirty="0">
              <a:latin typeface="Arial" pitchFamily="34" charset="0"/>
              <a:cs typeface="Arial" pitchFamily="34" charset="0"/>
            </a:endParaRPr>
          </a:p>
        </p:txBody>
      </p:sp>
      <p:cxnSp>
        <p:nvCxnSpPr>
          <p:cNvPr id="15" name="Straight Arrow Connector 14"/>
          <p:cNvCxnSpPr>
            <a:cxnSpLocks/>
          </p:cNvCxnSpPr>
          <p:nvPr/>
        </p:nvCxnSpPr>
        <p:spPr>
          <a:xfrm>
            <a:off x="3060928" y="4248554"/>
            <a:ext cx="783241" cy="6282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1139699" y="3985537"/>
            <a:ext cx="2022861" cy="276999"/>
          </a:xfrm>
          <a:prstGeom prst="rect">
            <a:avLst/>
          </a:prstGeom>
        </p:spPr>
        <p:txBody>
          <a:bodyPr wrap="none">
            <a:spAutoFit/>
          </a:bodyPr>
          <a:lstStyle/>
          <a:p>
            <a:r>
              <a:rPr lang="en-US" sz="1200" dirty="0">
                <a:latin typeface="Arial" pitchFamily="34" charset="0"/>
                <a:cs typeface="Arial" pitchFamily="34" charset="0"/>
              </a:rPr>
              <a:t>Status becomes </a:t>
            </a:r>
            <a:r>
              <a:rPr lang="en-CA" sz="1200" b="1" dirty="0">
                <a:latin typeface="Arial" pitchFamily="34" charset="0"/>
                <a:cs typeface="Arial" pitchFamily="34" charset="0"/>
              </a:rPr>
              <a:t>Verifying</a:t>
            </a:r>
            <a:r>
              <a:rPr lang="en-CA" sz="1200" dirty="0">
                <a:latin typeface="Arial" pitchFamily="34" charset="0"/>
                <a:cs typeface="Arial" pitchFamily="34" charset="0"/>
              </a:rPr>
              <a:t>.</a:t>
            </a:r>
            <a:endParaRPr lang="en-CA" sz="1200" dirty="0"/>
          </a:p>
        </p:txBody>
      </p:sp>
      <p:cxnSp>
        <p:nvCxnSpPr>
          <p:cNvPr id="17" name="Straight Arrow Connector 16"/>
          <p:cNvCxnSpPr/>
          <p:nvPr/>
        </p:nvCxnSpPr>
        <p:spPr>
          <a:xfrm flipH="1">
            <a:off x="8012131" y="4041410"/>
            <a:ext cx="189705" cy="3762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 name="Picture 4">
            <a:extLst>
              <a:ext uri="{FF2B5EF4-FFF2-40B4-BE49-F238E27FC236}">
                <a16:creationId xmlns:a16="http://schemas.microsoft.com/office/drawing/2014/main" id="{254630D1-C0CF-3AEC-66AD-42527F90A2CA}"/>
              </a:ext>
            </a:extLst>
          </p:cNvPr>
          <p:cNvPicPr>
            <a:picLocks noChangeAspect="1"/>
          </p:cNvPicPr>
          <p:nvPr/>
        </p:nvPicPr>
        <p:blipFill>
          <a:blip r:embed="rId3"/>
          <a:stretch>
            <a:fillRect/>
          </a:stretch>
        </p:blipFill>
        <p:spPr>
          <a:xfrm>
            <a:off x="3882529" y="939967"/>
            <a:ext cx="4197826" cy="3360341"/>
          </a:xfrm>
          <a:prstGeom prst="rect">
            <a:avLst/>
          </a:prstGeom>
        </p:spPr>
      </p:pic>
      <p:sp>
        <p:nvSpPr>
          <p:cNvPr id="7" name="Rounded Rectangular Callout 18">
            <a:extLst>
              <a:ext uri="{FF2B5EF4-FFF2-40B4-BE49-F238E27FC236}">
                <a16:creationId xmlns:a16="http://schemas.microsoft.com/office/drawing/2014/main" id="{5F156F78-5F3D-7AFE-1AB3-6C5AC86FE4D3}"/>
              </a:ext>
            </a:extLst>
          </p:cNvPr>
          <p:cNvSpPr/>
          <p:nvPr/>
        </p:nvSpPr>
        <p:spPr>
          <a:xfrm>
            <a:off x="838200" y="2900394"/>
            <a:ext cx="1239167" cy="609600"/>
          </a:xfrm>
          <a:prstGeom prst="wedgeRoundRectCallout">
            <a:avLst>
              <a:gd name="adj1" fmla="val 365128"/>
              <a:gd name="adj2" fmla="val 1686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a:t>
            </a:r>
            <a:r>
              <a:rPr lang="en-US" sz="1200" b="1" dirty="0">
                <a:solidFill>
                  <a:schemeClr val="tx1"/>
                </a:solidFill>
                <a:latin typeface="Arial" pitchFamily="34" charset="0"/>
                <a:cs typeface="Arial" pitchFamily="34" charset="0"/>
              </a:rPr>
              <a:t>Verify</a:t>
            </a:r>
            <a:endParaRPr lang="en-CA" sz="1200" b="1" dirty="0">
              <a:solidFill>
                <a:schemeClr val="tx1"/>
              </a:solidFill>
              <a:latin typeface="Arial" pitchFamily="34" charset="0"/>
              <a:cs typeface="Arial" pitchFamily="34" charset="0"/>
            </a:endParaRPr>
          </a:p>
        </p:txBody>
      </p:sp>
      <p:pic>
        <p:nvPicPr>
          <p:cNvPr id="11" name="Picture 10">
            <a:extLst>
              <a:ext uri="{FF2B5EF4-FFF2-40B4-BE49-F238E27FC236}">
                <a16:creationId xmlns:a16="http://schemas.microsoft.com/office/drawing/2014/main" id="{3C438A9D-C20B-DCA4-51EA-475F6AEB6BA9}"/>
              </a:ext>
            </a:extLst>
          </p:cNvPr>
          <p:cNvPicPr>
            <a:picLocks noChangeAspect="1"/>
          </p:cNvPicPr>
          <p:nvPr/>
        </p:nvPicPr>
        <p:blipFill>
          <a:blip r:embed="rId4"/>
          <a:stretch>
            <a:fillRect/>
          </a:stretch>
        </p:blipFill>
        <p:spPr>
          <a:xfrm>
            <a:off x="3846385" y="4530693"/>
            <a:ext cx="4895543" cy="907702"/>
          </a:xfrm>
          <a:prstGeom prst="rect">
            <a:avLst/>
          </a:prstGeom>
        </p:spPr>
      </p:pic>
    </p:spTree>
    <p:extLst>
      <p:ext uri="{BB962C8B-B14F-4D97-AF65-F5344CB8AC3E}">
        <p14:creationId xmlns:p14="http://schemas.microsoft.com/office/powerpoint/2010/main" val="3498774538"/>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a:t>
            </a:r>
          </a:p>
        </p:txBody>
      </p:sp>
      <p:sp>
        <p:nvSpPr>
          <p:cNvPr id="4" name="object 2"/>
          <p:cNvSpPr txBox="1"/>
          <p:nvPr/>
        </p:nvSpPr>
        <p:spPr>
          <a:xfrm>
            <a:off x="219812" y="1462206"/>
            <a:ext cx="2897562" cy="3662541"/>
          </a:xfrm>
          <a:prstGeom prst="rect">
            <a:avLst/>
          </a:prstGeom>
        </p:spPr>
        <p:txBody>
          <a:bodyPr vert="horz" wrap="square" lIns="0" tIns="0" rIns="0" bIns="0" rtlCol="0">
            <a:spAutoFit/>
          </a:bodyPr>
          <a:lstStyle/>
          <a:p>
            <a:pPr marL="12700" marR="6350">
              <a:lnSpc>
                <a:spcPct val="100000"/>
              </a:lnSpc>
            </a:pPr>
            <a:r>
              <a:rPr lang="en-CA" sz="1200" dirty="0">
                <a:latin typeface="Arial" panose="020B0604020202020204" pitchFamily="34" charset="0"/>
                <a:cs typeface="Arial" panose="020B0604020202020204" pitchFamily="34" charset="0"/>
              </a:rPr>
              <a:t>You must have the Submitter role to </a:t>
            </a:r>
            <a:r>
              <a:rPr lang="en-US" sz="1200" dirty="0">
                <a:latin typeface="Arial" panose="020B0604020202020204" pitchFamily="34" charset="0"/>
                <a:cs typeface="Arial" panose="020B0604020202020204" pitchFamily="34" charset="0"/>
              </a:rPr>
              <a:t>submit an application.</a:t>
            </a:r>
          </a:p>
          <a:p>
            <a:pPr marL="12700" marR="6350">
              <a:lnSpc>
                <a:spcPct val="100000"/>
              </a:lnSpc>
            </a:pPr>
            <a:endParaRPr lang="en-US" sz="1000" dirty="0">
              <a:latin typeface="Arial" pitchFamily="34" charset="0"/>
              <a:cs typeface="Arial" pitchFamily="34" charset="0"/>
            </a:endParaRPr>
          </a:p>
          <a:p>
            <a:pPr marL="12700" marR="6350"/>
            <a:r>
              <a:rPr lang="en-US" sz="1200" dirty="0">
                <a:latin typeface="Arial" pitchFamily="34" charset="0"/>
                <a:cs typeface="Arial" pitchFamily="34" charset="0"/>
              </a:rPr>
              <a:t>Verifying your application at various steps when completing can be a useful tool; however, verification is not required prior to submission.</a:t>
            </a:r>
          </a:p>
          <a:p>
            <a:pPr marL="12700" marR="6350">
              <a:lnSpc>
                <a:spcPct val="100000"/>
              </a:lnSpc>
            </a:pPr>
            <a:endParaRPr lang="en-US" sz="1200" dirty="0">
              <a:latin typeface="Arial" pitchFamily="34" charset="0"/>
              <a:cs typeface="Arial" pitchFamily="34" charset="0"/>
            </a:endParaRPr>
          </a:p>
          <a:p>
            <a:pPr marL="12700" marR="6350"/>
            <a:r>
              <a:rPr lang="en-US" sz="1200" dirty="0">
                <a:latin typeface="Arial" pitchFamily="34" charset="0"/>
                <a:cs typeface="Arial" pitchFamily="34" charset="0"/>
              </a:rPr>
              <a:t>When the application is complete, click the submit button. The application will go through the verification process and if no errors are identified, the application will automatically be submitted.</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If there are errors, the application goes back into work in progress so it can be corrected and resubmitted. The contact person identified on the application will also receive an email indicating that action is required.</a:t>
            </a:r>
          </a:p>
        </p:txBody>
      </p:sp>
      <p:pic>
        <p:nvPicPr>
          <p:cNvPr id="3" name="Picture 2">
            <a:extLst>
              <a:ext uri="{FF2B5EF4-FFF2-40B4-BE49-F238E27FC236}">
                <a16:creationId xmlns:a16="http://schemas.microsoft.com/office/drawing/2014/main" id="{A2BF08A3-F322-6F0A-5A12-E2DBBFCB36A6}"/>
              </a:ext>
            </a:extLst>
          </p:cNvPr>
          <p:cNvPicPr>
            <a:picLocks noChangeAspect="1"/>
          </p:cNvPicPr>
          <p:nvPr/>
        </p:nvPicPr>
        <p:blipFill>
          <a:blip r:embed="rId3"/>
          <a:stretch>
            <a:fillRect/>
          </a:stretch>
        </p:blipFill>
        <p:spPr>
          <a:xfrm>
            <a:off x="3276600" y="1676400"/>
            <a:ext cx="5771918" cy="2957394"/>
          </a:xfrm>
          <a:prstGeom prst="rect">
            <a:avLst/>
          </a:prstGeom>
        </p:spPr>
      </p:pic>
      <p:sp>
        <p:nvSpPr>
          <p:cNvPr id="5" name="Rounded Rectangular Callout 16">
            <a:extLst>
              <a:ext uri="{FF2B5EF4-FFF2-40B4-BE49-F238E27FC236}">
                <a16:creationId xmlns:a16="http://schemas.microsoft.com/office/drawing/2014/main" id="{D589765E-DE5B-F4CE-31E2-E6050D686F42}"/>
              </a:ext>
            </a:extLst>
          </p:cNvPr>
          <p:cNvSpPr/>
          <p:nvPr/>
        </p:nvSpPr>
        <p:spPr>
          <a:xfrm>
            <a:off x="2516520" y="5308699"/>
            <a:ext cx="1520160" cy="515674"/>
          </a:xfrm>
          <a:prstGeom prst="wedgeRoundRectCallout">
            <a:avLst>
              <a:gd name="adj1" fmla="val 89161"/>
              <a:gd name="adj2" fmla="val -1945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9011410"/>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 (continued)</a:t>
            </a:r>
          </a:p>
        </p:txBody>
      </p:sp>
      <p:pic>
        <p:nvPicPr>
          <p:cNvPr id="10" name="Picture 9" descr="C:\Users\YinO\AppData\Local\Temp\SNAGHTML1cb79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709" y="1905000"/>
            <a:ext cx="3438525"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4800600" y="3281571"/>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663102" y="3124200"/>
            <a:ext cx="1239167" cy="609600"/>
          </a:xfrm>
          <a:prstGeom prst="wedgeRoundRectCallout">
            <a:avLst>
              <a:gd name="adj1" fmla="val 92333"/>
              <a:gd name="adj2" fmla="val -276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00419"/>
            <a:ext cx="46386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p:cNvSpPr/>
          <p:nvPr/>
        </p:nvSpPr>
        <p:spPr>
          <a:xfrm>
            <a:off x="2022387" y="5121962"/>
            <a:ext cx="1239167" cy="609600"/>
          </a:xfrm>
          <a:prstGeom prst="wedgeRoundRectCallout">
            <a:avLst>
              <a:gd name="adj1" fmla="val 412811"/>
              <a:gd name="adj2" fmla="val 50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15494313"/>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29824"/>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12" name="object 2"/>
          <p:cNvSpPr txBox="1"/>
          <p:nvPr/>
        </p:nvSpPr>
        <p:spPr>
          <a:xfrm>
            <a:off x="762000" y="1676400"/>
            <a:ext cx="3429000" cy="73866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Alberta Energy has received the application when  the status becomes </a:t>
            </a:r>
            <a:r>
              <a:rPr lang="en-US" sz="1200" b="1" dirty="0">
                <a:latin typeface="Arial" pitchFamily="34" charset="0"/>
                <a:cs typeface="Arial" pitchFamily="34" charset="0"/>
              </a:rPr>
              <a:t>Processing (Submitted)</a:t>
            </a:r>
            <a:r>
              <a:rPr lang="en-US" sz="1200" dirty="0">
                <a:latin typeface="Arial" pitchFamily="34" charset="0"/>
                <a:cs typeface="Arial" pitchFamily="34" charset="0"/>
              </a:rPr>
              <a:t>. The application remains in this status until the  application is reviewed.</a:t>
            </a:r>
          </a:p>
        </p:txBody>
      </p:sp>
      <p:sp>
        <p:nvSpPr>
          <p:cNvPr id="25" name="object 2"/>
          <p:cNvSpPr txBox="1"/>
          <p:nvPr/>
        </p:nvSpPr>
        <p:spPr>
          <a:xfrm>
            <a:off x="4800601" y="1752600"/>
            <a:ext cx="34290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Submission Date is now displayed.</a:t>
            </a:r>
          </a:p>
        </p:txBody>
      </p:sp>
      <p:sp>
        <p:nvSpPr>
          <p:cNvPr id="22" name="object 2"/>
          <p:cNvSpPr txBox="1"/>
          <p:nvPr/>
        </p:nvSpPr>
        <p:spPr>
          <a:xfrm>
            <a:off x="1812133" y="6197385"/>
            <a:ext cx="5976936"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At this stage the application cannot be edited (except Contact Information).</a:t>
            </a:r>
          </a:p>
        </p:txBody>
      </p:sp>
      <p:pic>
        <p:nvPicPr>
          <p:cNvPr id="3" name="Picture 2">
            <a:extLst>
              <a:ext uri="{FF2B5EF4-FFF2-40B4-BE49-F238E27FC236}">
                <a16:creationId xmlns:a16="http://schemas.microsoft.com/office/drawing/2014/main" id="{5ECF3A1E-C69D-5A5A-BE69-ECEDC595C2D7}"/>
              </a:ext>
            </a:extLst>
          </p:cNvPr>
          <p:cNvPicPr>
            <a:picLocks noChangeAspect="1"/>
          </p:cNvPicPr>
          <p:nvPr/>
        </p:nvPicPr>
        <p:blipFill>
          <a:blip r:embed="rId3"/>
          <a:stretch>
            <a:fillRect/>
          </a:stretch>
        </p:blipFill>
        <p:spPr>
          <a:xfrm>
            <a:off x="2430306" y="2273667"/>
            <a:ext cx="4283388" cy="3768532"/>
          </a:xfrm>
          <a:prstGeom prst="rect">
            <a:avLst/>
          </a:prstGeom>
        </p:spPr>
      </p:pic>
      <p:cxnSp>
        <p:nvCxnSpPr>
          <p:cNvPr id="4" name="Straight Arrow Connector 3">
            <a:extLst>
              <a:ext uri="{FF2B5EF4-FFF2-40B4-BE49-F238E27FC236}">
                <a16:creationId xmlns:a16="http://schemas.microsoft.com/office/drawing/2014/main" id="{C290B1B0-4F20-F90A-72F8-2B56FA04D09F}"/>
              </a:ext>
            </a:extLst>
          </p:cNvPr>
          <p:cNvCxnSpPr>
            <a:cxnSpLocks/>
          </p:cNvCxnSpPr>
          <p:nvPr/>
        </p:nvCxnSpPr>
        <p:spPr>
          <a:xfrm flipH="1">
            <a:off x="4800601" y="1918698"/>
            <a:ext cx="107730" cy="6158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id="{67A7406C-7CED-1549-E8F5-2E4C064BD684}"/>
              </a:ext>
            </a:extLst>
          </p:cNvPr>
          <p:cNvCxnSpPr>
            <a:cxnSpLocks/>
          </p:cNvCxnSpPr>
          <p:nvPr/>
        </p:nvCxnSpPr>
        <p:spPr>
          <a:xfrm>
            <a:off x="2743200" y="2226615"/>
            <a:ext cx="0" cy="3079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7D31A699-B47B-B93A-489E-BC2C56790B8C}"/>
              </a:ext>
            </a:extLst>
          </p:cNvPr>
          <p:cNvCxnSpPr>
            <a:cxnSpLocks/>
          </p:cNvCxnSpPr>
          <p:nvPr/>
        </p:nvCxnSpPr>
        <p:spPr>
          <a:xfrm flipV="1">
            <a:off x="2667000" y="5334000"/>
            <a:ext cx="0" cy="8633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0043905"/>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Application Summary Report</a:t>
            </a:r>
          </a:p>
        </p:txBody>
      </p:sp>
      <p:sp>
        <p:nvSpPr>
          <p:cNvPr id="9" name="object 2"/>
          <p:cNvSpPr txBox="1"/>
          <p:nvPr/>
        </p:nvSpPr>
        <p:spPr>
          <a:xfrm>
            <a:off x="762001" y="1678885"/>
            <a:ext cx="7924799"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Application Summary Report is a PDF document which details the information contained within your application and whether it is was received by the internal system. The Application Summary Report displays all agreements that are applied for together and which share an Application Reference Number. Please note that the continuation document only displays one agreement.</a:t>
            </a:r>
          </a:p>
          <a:p>
            <a:pPr marL="12700" marR="6350">
              <a:lnSpc>
                <a:spcPct val="100000"/>
              </a:lnSpc>
            </a:pPr>
            <a:endParaRPr lang="en-US" sz="1200" dirty="0">
              <a:latin typeface="Arial" pitchFamily="34" charset="0"/>
              <a:cs typeface="Arial" pitchFamily="34" charset="0"/>
            </a:endParaRP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Please do not send a printed application to Alberta Energy.</a:t>
            </a:r>
          </a:p>
        </p:txBody>
      </p:sp>
      <p:sp>
        <p:nvSpPr>
          <p:cNvPr id="20" name="object 2"/>
          <p:cNvSpPr txBox="1"/>
          <p:nvPr/>
        </p:nvSpPr>
        <p:spPr>
          <a:xfrm>
            <a:off x="6739733" y="2719297"/>
            <a:ext cx="179466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document click on this link.</a:t>
            </a:r>
          </a:p>
        </p:txBody>
      </p:sp>
      <p:pic>
        <p:nvPicPr>
          <p:cNvPr id="5" name="Picture 4">
            <a:extLst>
              <a:ext uri="{FF2B5EF4-FFF2-40B4-BE49-F238E27FC236}">
                <a16:creationId xmlns:a16="http://schemas.microsoft.com/office/drawing/2014/main" id="{2C76C8CB-3F92-77A3-4260-C3AF7D50D304}"/>
              </a:ext>
            </a:extLst>
          </p:cNvPr>
          <p:cNvPicPr>
            <a:picLocks noChangeAspect="1"/>
          </p:cNvPicPr>
          <p:nvPr/>
        </p:nvPicPr>
        <p:blipFill>
          <a:blip r:embed="rId3"/>
          <a:stretch>
            <a:fillRect/>
          </a:stretch>
        </p:blipFill>
        <p:spPr>
          <a:xfrm>
            <a:off x="783022" y="3292510"/>
            <a:ext cx="7685714" cy="2447619"/>
          </a:xfrm>
          <a:prstGeom prst="rect">
            <a:avLst/>
          </a:prstGeom>
        </p:spPr>
      </p:pic>
      <p:cxnSp>
        <p:nvCxnSpPr>
          <p:cNvPr id="6" name="Straight Arrow Connector 5">
            <a:extLst>
              <a:ext uri="{FF2B5EF4-FFF2-40B4-BE49-F238E27FC236}">
                <a16:creationId xmlns:a16="http://schemas.microsoft.com/office/drawing/2014/main" id="{6598F2E7-86A1-AECB-47A4-A64AD4BE22B0}"/>
              </a:ext>
            </a:extLst>
          </p:cNvPr>
          <p:cNvCxnSpPr/>
          <p:nvPr/>
        </p:nvCxnSpPr>
        <p:spPr>
          <a:xfrm>
            <a:off x="7162800" y="3088629"/>
            <a:ext cx="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172413"/>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Work In Progress</a:t>
            </a:r>
          </a:p>
        </p:txBody>
      </p:sp>
      <p:sp>
        <p:nvSpPr>
          <p:cNvPr id="3" name="Rectangle 2"/>
          <p:cNvSpPr/>
          <p:nvPr/>
        </p:nvSpPr>
        <p:spPr>
          <a:xfrm>
            <a:off x="1374139" y="28194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use the Work In Progress screen to retrieve all active applications submitted by your company.</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Please note that certain applications may have been archived and will no longer be in your Work in Progress list.</a:t>
            </a:r>
          </a:p>
        </p:txBody>
      </p:sp>
    </p:spTree>
    <p:extLst>
      <p:ext uri="{BB962C8B-B14F-4D97-AF65-F5344CB8AC3E}">
        <p14:creationId xmlns:p14="http://schemas.microsoft.com/office/powerpoint/2010/main" val="2390369803"/>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352" y="3076577"/>
            <a:ext cx="5022460" cy="17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24064"/>
            <a:ext cx="21145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flipH="1">
            <a:off x="885825" y="4595812"/>
            <a:ext cx="1743076" cy="685800"/>
          </a:xfrm>
          <a:prstGeom prst="wedgeRoundRectCallout">
            <a:avLst>
              <a:gd name="adj1" fmla="val 9277"/>
              <a:gd name="adj2" fmla="val -1080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Work In Progress</a:t>
            </a:r>
            <a:endParaRPr lang="en-CA" sz="1200" b="1" dirty="0">
              <a:solidFill>
                <a:schemeClr val="tx1"/>
              </a:solidFill>
              <a:latin typeface="Arial" pitchFamily="34" charset="0"/>
              <a:cs typeface="Arial" pitchFamily="34" charset="0"/>
            </a:endParaRPr>
          </a:p>
        </p:txBody>
      </p:sp>
      <p:cxnSp>
        <p:nvCxnSpPr>
          <p:cNvPr id="7" name="Straight Arrow Connector 6"/>
          <p:cNvCxnSpPr/>
          <p:nvPr/>
        </p:nvCxnSpPr>
        <p:spPr>
          <a:xfrm>
            <a:off x="2733675" y="4138616"/>
            <a:ext cx="6953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5791200" y="5181600"/>
            <a:ext cx="1557338" cy="585788"/>
          </a:xfrm>
          <a:prstGeom prst="wedgeRoundRectCallout">
            <a:avLst>
              <a:gd name="adj1" fmla="val -47468"/>
              <a:gd name="adj2" fmla="val -1145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Find</a:t>
            </a:r>
          </a:p>
        </p:txBody>
      </p:sp>
      <p:sp>
        <p:nvSpPr>
          <p:cNvPr id="13" name="Rounded Rectangular Callout 12"/>
          <p:cNvSpPr/>
          <p:nvPr/>
        </p:nvSpPr>
        <p:spPr>
          <a:xfrm>
            <a:off x="6429374" y="1905000"/>
            <a:ext cx="1609726" cy="916944"/>
          </a:xfrm>
          <a:prstGeom prst="wedgeRoundRectCallout">
            <a:avLst>
              <a:gd name="adj1" fmla="val -23605"/>
              <a:gd name="adj2" fmla="val 1338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Optionally choose your search parameters</a:t>
            </a:r>
            <a:endParaRPr lang="en-US" sz="1200" b="1" dirty="0">
              <a:solidFill>
                <a:schemeClr val="tx1"/>
              </a:solidFill>
              <a:latin typeface="Arial" pitchFamily="34" charset="0"/>
              <a:cs typeface="Arial" pitchFamily="34" charset="0"/>
            </a:endParaRPr>
          </a:p>
        </p:txBody>
      </p:sp>
      <p:grpSp>
        <p:nvGrpSpPr>
          <p:cNvPr id="9" name="Group 8"/>
          <p:cNvGrpSpPr/>
          <p:nvPr/>
        </p:nvGrpSpPr>
        <p:grpSpPr>
          <a:xfrm>
            <a:off x="533400" y="5857013"/>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Remove the default date search parameters if you wish to retrieve all active Continuation applications.</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477216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Create and Submit a Continuation Application</a:t>
            </a:r>
          </a:p>
        </p:txBody>
      </p:sp>
      <p:sp>
        <p:nvSpPr>
          <p:cNvPr id="3" name="Rectangle 2"/>
          <p:cNvSpPr/>
          <p:nvPr/>
        </p:nvSpPr>
        <p:spPr>
          <a:xfrm>
            <a:off x="1374139" y="2819400"/>
            <a:ext cx="6474462" cy="2339102"/>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have the Creator role to </a:t>
            </a:r>
            <a:r>
              <a:rPr lang="en-US" sz="1400" dirty="0">
                <a:latin typeface="Arial" panose="020B0604020202020204" pitchFamily="34" charset="0"/>
                <a:cs typeface="Arial" panose="020B0604020202020204" pitchFamily="34" charset="0"/>
              </a:rPr>
              <a:t>create or amend an application and the </a:t>
            </a:r>
            <a:r>
              <a:rPr lang="en-CA" sz="1400" dirty="0">
                <a:latin typeface="Arial" panose="020B0604020202020204" pitchFamily="34" charset="0"/>
                <a:cs typeface="Arial" panose="020B0604020202020204" pitchFamily="34" charset="0"/>
              </a:rPr>
              <a:t>Submitter role to </a:t>
            </a:r>
            <a:r>
              <a:rPr lang="en-US" sz="1400" dirty="0">
                <a:latin typeface="Arial" panose="020B0604020202020204" pitchFamily="34" charset="0"/>
                <a:cs typeface="Arial" panose="020B0604020202020204" pitchFamily="34" charset="0"/>
              </a:rPr>
              <a:t>submit an application.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the lands (or a portion of lands) within your application must be associated with an extension or continuation.</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any part of your application includes lands where the balance of the spacing unit is freehold, you may be required to provide proof you have the right to drill for and recover petroleum or natural gas or both with respect to that spacing unit. Please refer to Section 25 of the PNG Tenure Regulation. Note – this information can accompany your application.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53674"/>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5562601" cy="287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a:t>
            </a:r>
          </a:p>
        </p:txBody>
      </p:sp>
      <p:graphicFrame>
        <p:nvGraphicFramePr>
          <p:cNvPr id="10" name="Table 9"/>
          <p:cNvGraphicFramePr>
            <a:graphicFrameLocks noGrp="1"/>
          </p:cNvGraphicFramePr>
          <p:nvPr>
            <p:extLst>
              <p:ext uri="{D42A27DB-BD31-4B8C-83A1-F6EECF244321}">
                <p14:modId xmlns:p14="http://schemas.microsoft.com/office/powerpoint/2010/main" val="809263168"/>
              </p:ext>
            </p:extLst>
          </p:nvPr>
        </p:nvGraphicFramePr>
        <p:xfrm>
          <a:off x="5943600" y="1162596"/>
          <a:ext cx="2771776" cy="2197280"/>
        </p:xfrm>
        <a:graphic>
          <a:graphicData uri="http://schemas.openxmlformats.org/drawingml/2006/table">
            <a:tbl>
              <a:tblPr firstRow="1" bandRow="1">
                <a:tableStyleId>{5C22544A-7EE6-4342-B048-85BDC9FD1C3A}</a:tableStyleId>
              </a:tblPr>
              <a:tblGrid>
                <a:gridCol w="1400176">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95582">
                <a:tc>
                  <a:txBody>
                    <a:bodyPr/>
                    <a:lstStyle/>
                    <a:p>
                      <a:r>
                        <a:rPr lang="en-US" sz="1200" b="1" dirty="0">
                          <a:effectLst/>
                          <a:latin typeface="Arial" panose="020B0604020202020204" pitchFamily="34" charset="0"/>
                          <a:ea typeface="Calibri"/>
                          <a:cs typeface="Arial" panose="020B0604020202020204" pitchFamily="34" charset="0"/>
                        </a:rPr>
                        <a:t>Parameter Field</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a:latin typeface="Arial" panose="020B0604020202020204" pitchFamily="34" charset="0"/>
                          <a:cs typeface="Arial" panose="020B0604020202020204" pitchFamily="34" charset="0"/>
                        </a:rPr>
                        <a:t>Result Column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50" b="0" dirty="0">
                          <a:latin typeface="Arial" panose="020B0604020202020204" pitchFamily="34" charset="0"/>
                          <a:cs typeface="Arial" panose="020B0604020202020204" pitchFamily="34" charset="0"/>
                        </a:rPr>
                        <a:t>Type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Application Type</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r>
                        <a:rPr lang="en-US" sz="1050" b="0" dirty="0">
                          <a:latin typeface="Arial" panose="020B0604020202020204" pitchFamily="34" charset="0"/>
                          <a:cs typeface="Arial" panose="020B0604020202020204" pitchFamily="34" charset="0"/>
                        </a:rPr>
                        <a:t>Request Number</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ETS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r>
                        <a:rPr lang="en-US" sz="1050" b="0" dirty="0">
                          <a:latin typeface="Arial" panose="020B0604020202020204" pitchFamily="34" charset="0"/>
                          <a:cs typeface="Arial" panose="020B0604020202020204" pitchFamily="34" charset="0"/>
                        </a:rPr>
                        <a:t>Start/End Date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Last Updated</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167640">
                <a:tc>
                  <a:txBody>
                    <a:bodyPr/>
                    <a:lstStyle/>
                    <a:p>
                      <a:r>
                        <a:rPr lang="en-US" sz="1050" b="0" dirty="0">
                          <a:latin typeface="Arial" panose="020B0604020202020204" pitchFamily="34" charset="0"/>
                          <a:cs typeface="Arial" panose="020B0604020202020204" pitchFamily="34" charset="0"/>
                        </a:rPr>
                        <a:t>Application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Application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r>
                        <a:rPr lang="en-US" sz="1050" b="0" dirty="0">
                          <a:latin typeface="Arial" panose="020B0604020202020204" pitchFamily="34" charset="0"/>
                          <a:cs typeface="Arial" panose="020B0604020202020204" pitchFamily="34" charset="0"/>
                        </a:rPr>
                        <a:t>Agreement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Agreement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252004">
                <a:tc>
                  <a:txBody>
                    <a:bodyPr/>
                    <a:lstStyle/>
                    <a:p>
                      <a:r>
                        <a:rPr lang="en-US" sz="1050" b="0" dirty="0">
                          <a:latin typeface="Arial" panose="020B0604020202020204" pitchFamily="34" charset="0"/>
                          <a:cs typeface="Arial" panose="020B0604020202020204" pitchFamily="34" charset="0"/>
                        </a:rPr>
                        <a:t>Status</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Status</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r h="252004">
                <a:tc>
                  <a:txBody>
                    <a:bodyPr/>
                    <a:lstStyle/>
                    <a:p>
                      <a:r>
                        <a:rPr lang="en-US" sz="1050" b="0" dirty="0">
                          <a:latin typeface="Arial" panose="020B0604020202020204" pitchFamily="34" charset="0"/>
                          <a:cs typeface="Arial" panose="020B0604020202020204" pitchFamily="34" charset="0"/>
                        </a:rPr>
                        <a:t>Comment</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a:latin typeface="Arial" panose="020B0604020202020204" pitchFamily="34" charset="0"/>
                          <a:cs typeface="Arial" panose="020B0604020202020204" pitchFamily="34" charset="0"/>
                        </a:rPr>
                        <a:t>(not shown as a result column)</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7"/>
                  </a:ext>
                </a:extLst>
              </a:tr>
            </a:tbl>
          </a:graphicData>
        </a:graphic>
      </p:graphicFrame>
      <p:sp>
        <p:nvSpPr>
          <p:cNvPr id="19" name="object 2"/>
          <p:cNvSpPr txBox="1"/>
          <p:nvPr/>
        </p:nvSpPr>
        <p:spPr>
          <a:xfrm>
            <a:off x="457200" y="1588294"/>
            <a:ext cx="4572000" cy="141577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utilize the search parameter fields to filter search results.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Below is a highlighted colour illustration of the Work in Progress search screen to further demonstrate the relationship between the data. </a:t>
            </a:r>
          </a:p>
        </p:txBody>
      </p:sp>
    </p:spTree>
    <p:extLst>
      <p:ext uri="{BB962C8B-B14F-4D97-AF65-F5344CB8AC3E}">
        <p14:creationId xmlns:p14="http://schemas.microsoft.com/office/powerpoint/2010/main" val="1650050494"/>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YinO\AppData\Local\Temp\SNAGHTML1446d1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828800"/>
            <a:ext cx="5410200" cy="3395523"/>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
          <p:cNvSpPr txBox="1"/>
          <p:nvPr/>
        </p:nvSpPr>
        <p:spPr>
          <a:xfrm>
            <a:off x="304800" y="3372871"/>
            <a:ext cx="1447800" cy="923330"/>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load an application  or view an offer click on the ETS request number link.</a:t>
            </a:r>
          </a:p>
        </p:txBody>
      </p:sp>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Work In Progress – Search Result</a:t>
            </a:r>
          </a:p>
        </p:txBody>
      </p:sp>
      <p:cxnSp>
        <p:nvCxnSpPr>
          <p:cNvPr id="11" name="Straight Arrow Connector 10"/>
          <p:cNvCxnSpPr/>
          <p:nvPr/>
        </p:nvCxnSpPr>
        <p:spPr>
          <a:xfrm>
            <a:off x="1219200" y="4191000"/>
            <a:ext cx="657225"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object 5"/>
          <p:cNvSpPr/>
          <p:nvPr/>
        </p:nvSpPr>
        <p:spPr>
          <a:xfrm flipH="1">
            <a:off x="1904994" y="4406518"/>
            <a:ext cx="381005"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3" name="object 5"/>
          <p:cNvSpPr/>
          <p:nvPr/>
        </p:nvSpPr>
        <p:spPr>
          <a:xfrm flipH="1">
            <a:off x="1904999" y="4866578"/>
            <a:ext cx="1524000"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4" name="Straight Arrow Connector 23"/>
          <p:cNvCxnSpPr/>
          <p:nvPr/>
        </p:nvCxnSpPr>
        <p:spPr>
          <a:xfrm flipV="1">
            <a:off x="2225215" y="5105400"/>
            <a:ext cx="0" cy="4065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object 2"/>
          <p:cNvSpPr txBox="1"/>
          <p:nvPr/>
        </p:nvSpPr>
        <p:spPr>
          <a:xfrm>
            <a:off x="2028823" y="5562600"/>
            <a:ext cx="5638802"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Navigate with these page numbers if there are multiple pages of search result.</a:t>
            </a:r>
          </a:p>
        </p:txBody>
      </p:sp>
      <p:sp>
        <p:nvSpPr>
          <p:cNvPr id="28" name="object 2"/>
          <p:cNvSpPr txBox="1"/>
          <p:nvPr/>
        </p:nvSpPr>
        <p:spPr>
          <a:xfrm>
            <a:off x="7543800" y="4572562"/>
            <a:ext cx="1447800"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open a document click on the report Pdf link.</a:t>
            </a:r>
          </a:p>
        </p:txBody>
      </p:sp>
      <p:cxnSp>
        <p:nvCxnSpPr>
          <p:cNvPr id="29" name="Straight Arrow Connector 28"/>
          <p:cNvCxnSpPr/>
          <p:nvPr/>
        </p:nvCxnSpPr>
        <p:spPr>
          <a:xfrm flipH="1">
            <a:off x="5333999" y="4766656"/>
            <a:ext cx="2133601"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object 5"/>
          <p:cNvSpPr/>
          <p:nvPr/>
        </p:nvSpPr>
        <p:spPr>
          <a:xfrm flipH="1">
            <a:off x="4722828" y="4697161"/>
            <a:ext cx="611171" cy="1524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33" name="TextBox 4"/>
          <p:cNvSpPr txBox="1">
            <a:spLocks noChangeArrowheads="1"/>
          </p:cNvSpPr>
          <p:nvPr/>
        </p:nvSpPr>
        <p:spPr bwMode="auto">
          <a:xfrm>
            <a:off x="6056918" y="3526561"/>
            <a:ext cx="1352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0000"/>
                </a:solidFill>
                <a:latin typeface="Arial" charset="0"/>
              </a:rPr>
              <a:t>Search Result</a:t>
            </a:r>
            <a:endParaRPr lang="en-CA" altLang="en-US" sz="1400" dirty="0">
              <a:solidFill>
                <a:srgbClr val="FF0000"/>
              </a:solidFill>
              <a:latin typeface="Arial" charset="0"/>
            </a:endParaRPr>
          </a:p>
        </p:txBody>
      </p:sp>
    </p:spTree>
    <p:extLst>
      <p:ext uri="{BB962C8B-B14F-4D97-AF65-F5344CB8AC3E}">
        <p14:creationId xmlns:p14="http://schemas.microsoft.com/office/powerpoint/2010/main" val="98521877"/>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Cancel or Withdraw an Application</a:t>
            </a:r>
          </a:p>
        </p:txBody>
      </p:sp>
      <p:sp>
        <p:nvSpPr>
          <p:cNvPr id="3" name="Rectangle 2"/>
          <p:cNvSpPr/>
          <p:nvPr/>
        </p:nvSpPr>
        <p:spPr>
          <a:xfrm>
            <a:off x="1374139" y="2819400"/>
            <a:ext cx="6474462" cy="1846659"/>
          </a:xfrm>
          <a:prstGeom prst="rect">
            <a:avLst/>
          </a:prstGeom>
        </p:spPr>
        <p:txBody>
          <a:bodyPr wrap="square">
            <a:spAutoFit/>
          </a:bodyPr>
          <a:lstStyle/>
          <a:p>
            <a:pPr>
              <a:spcAft>
                <a:spcPts val="1200"/>
              </a:spcAft>
            </a:pPr>
            <a:r>
              <a:rPr lang="en-CA" sz="1400" dirty="0">
                <a:latin typeface="Arial" panose="020B0604020202020204" pitchFamily="34" charset="0"/>
                <a:cs typeface="Arial" panose="020B0604020202020204" pitchFamily="34" charset="0"/>
              </a:rPr>
              <a:t>You can:</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Cancel an application in Work in Progress status.</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Withdraw a previously submitted application prior to expiry. Please note that withdrawing an application will remove it and the data from Alberta Energy’s records.</a:t>
            </a:r>
          </a:p>
          <a:p>
            <a:pPr>
              <a:spcAft>
                <a:spcPts val="1200"/>
              </a:spcAft>
            </a:pPr>
            <a:r>
              <a:rPr lang="en-CA" sz="1400" dirty="0">
                <a:latin typeface="Arial" panose="020B0604020202020204" pitchFamily="34" charset="0"/>
                <a:cs typeface="Arial" panose="020B0604020202020204" pitchFamily="34" charset="0"/>
              </a:rPr>
              <a:t>You must have the Submitter role to cancel or </a:t>
            </a:r>
            <a:r>
              <a:rPr lang="en-US" sz="1400" dirty="0">
                <a:latin typeface="Arial" panose="020B0604020202020204" pitchFamily="34" charset="0"/>
                <a:cs typeface="Arial" panose="020B0604020202020204" pitchFamily="34" charset="0"/>
              </a:rPr>
              <a:t>withdraw an application.</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775429"/>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Cancel an</a:t>
            </a:r>
            <a:r>
              <a:rPr lang="en-CA" sz="1600" b="1" i="0" dirty="0">
                <a:solidFill>
                  <a:srgbClr val="FF0000"/>
                </a:solidFill>
                <a:latin typeface="Arial" panose="020B0604020202020204" pitchFamily="34" charset="0"/>
                <a:cs typeface="Arial" panose="020B0604020202020204" pitchFamily="34" charset="0"/>
              </a:rPr>
              <a:t> </a:t>
            </a:r>
            <a:r>
              <a:rPr lang="en-CA" sz="1600" b="1" i="0" dirty="0">
                <a:solidFill>
                  <a:schemeClr val="tx1"/>
                </a:solidFill>
                <a:latin typeface="Arial" panose="020B0604020202020204" pitchFamily="34" charset="0"/>
                <a:cs typeface="Arial" panose="020B0604020202020204" pitchFamily="34" charset="0"/>
              </a:rPr>
              <a:t>Application</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4098" name="Picture 2" descr="C:\Users\YinO\AppData\Local\Temp\SNAGHTML20b096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238624"/>
            <a:ext cx="3390900" cy="1628776"/>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4267505" y="5791200"/>
            <a:ext cx="1239167" cy="609600"/>
          </a:xfrm>
          <a:prstGeom prst="wedgeRoundRectCallout">
            <a:avLst>
              <a:gd name="adj1" fmla="val 152116"/>
              <a:gd name="adj2" fmla="val -847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12" name="Straight Arrow Connector 11"/>
          <p:cNvCxnSpPr/>
          <p:nvPr/>
        </p:nvCxnSpPr>
        <p:spPr>
          <a:xfrm>
            <a:off x="5100730" y="3581400"/>
            <a:ext cx="405942" cy="4552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A94C5D59-DC09-0AF9-7064-08CDEBFA9F8C}"/>
              </a:ext>
            </a:extLst>
          </p:cNvPr>
          <p:cNvPicPr>
            <a:picLocks noChangeAspect="1"/>
          </p:cNvPicPr>
          <p:nvPr/>
        </p:nvPicPr>
        <p:blipFill>
          <a:blip r:embed="rId3"/>
          <a:stretch>
            <a:fillRect/>
          </a:stretch>
        </p:blipFill>
        <p:spPr>
          <a:xfrm>
            <a:off x="228600" y="1371600"/>
            <a:ext cx="4711683" cy="4343400"/>
          </a:xfrm>
          <a:prstGeom prst="rect">
            <a:avLst/>
          </a:prstGeom>
        </p:spPr>
      </p:pic>
      <p:sp>
        <p:nvSpPr>
          <p:cNvPr id="4" name="Rounded Rectangular Callout 9">
            <a:extLst>
              <a:ext uri="{FF2B5EF4-FFF2-40B4-BE49-F238E27FC236}">
                <a16:creationId xmlns:a16="http://schemas.microsoft.com/office/drawing/2014/main" id="{535178BF-7089-0111-14CC-1353B3A7BD14}"/>
              </a:ext>
            </a:extLst>
          </p:cNvPr>
          <p:cNvSpPr/>
          <p:nvPr/>
        </p:nvSpPr>
        <p:spPr>
          <a:xfrm>
            <a:off x="1524000" y="5791200"/>
            <a:ext cx="1239167" cy="609600"/>
          </a:xfrm>
          <a:prstGeom prst="wedgeRoundRectCallout">
            <a:avLst>
              <a:gd name="adj1" fmla="val 64782"/>
              <a:gd name="adj2" fmla="val -609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Delete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37028675"/>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19067" y="986079"/>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Cancel an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2" name="object 2"/>
          <p:cNvSpPr txBox="1"/>
          <p:nvPr/>
        </p:nvSpPr>
        <p:spPr>
          <a:xfrm>
            <a:off x="245343" y="1306772"/>
            <a:ext cx="2503055"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Status becomes </a:t>
            </a:r>
            <a:r>
              <a:rPr lang="en-US" sz="1200" b="1" dirty="0">
                <a:latin typeface="Arial" pitchFamily="34" charset="0"/>
                <a:cs typeface="Arial" pitchFamily="34" charset="0"/>
              </a:rPr>
              <a:t>Client Cancelled</a:t>
            </a:r>
            <a:r>
              <a:rPr lang="en-US" sz="1200" dirty="0">
                <a:latin typeface="Arial" pitchFamily="34" charset="0"/>
                <a:cs typeface="Arial" pitchFamily="34" charset="0"/>
              </a:rPr>
              <a:t>.</a:t>
            </a:r>
          </a:p>
        </p:txBody>
      </p:sp>
      <p:cxnSp>
        <p:nvCxnSpPr>
          <p:cNvPr id="23" name="Straight Arrow Connector 22"/>
          <p:cNvCxnSpPr/>
          <p:nvPr/>
        </p:nvCxnSpPr>
        <p:spPr>
          <a:xfrm>
            <a:off x="1422400" y="1600200"/>
            <a:ext cx="849745"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object 2"/>
          <p:cNvSpPr txBox="1"/>
          <p:nvPr/>
        </p:nvSpPr>
        <p:spPr>
          <a:xfrm>
            <a:off x="2797968" y="6259883"/>
            <a:ext cx="41148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At this stage, the application is no longer editable.</a:t>
            </a:r>
          </a:p>
        </p:txBody>
      </p:sp>
      <p:pic>
        <p:nvPicPr>
          <p:cNvPr id="3" name="Picture 2">
            <a:extLst>
              <a:ext uri="{FF2B5EF4-FFF2-40B4-BE49-F238E27FC236}">
                <a16:creationId xmlns:a16="http://schemas.microsoft.com/office/drawing/2014/main" id="{9EFD0A0C-4F52-06E0-6801-F97291DC0C00}"/>
              </a:ext>
            </a:extLst>
          </p:cNvPr>
          <p:cNvPicPr>
            <a:picLocks noChangeAspect="1"/>
          </p:cNvPicPr>
          <p:nvPr/>
        </p:nvPicPr>
        <p:blipFill>
          <a:blip r:embed="rId3"/>
          <a:stretch>
            <a:fillRect/>
          </a:stretch>
        </p:blipFill>
        <p:spPr>
          <a:xfrm>
            <a:off x="2262424" y="1527692"/>
            <a:ext cx="4932597" cy="4547525"/>
          </a:xfrm>
          <a:prstGeom prst="rect">
            <a:avLst/>
          </a:prstGeom>
        </p:spPr>
      </p:pic>
      <p:cxnSp>
        <p:nvCxnSpPr>
          <p:cNvPr id="4" name="Straight Arrow Connector 3">
            <a:extLst>
              <a:ext uri="{FF2B5EF4-FFF2-40B4-BE49-F238E27FC236}">
                <a16:creationId xmlns:a16="http://schemas.microsoft.com/office/drawing/2014/main" id="{F3BA2286-09DD-0373-6346-E34F8FF14A08}"/>
              </a:ext>
            </a:extLst>
          </p:cNvPr>
          <p:cNvCxnSpPr/>
          <p:nvPr/>
        </p:nvCxnSpPr>
        <p:spPr>
          <a:xfrm flipV="1">
            <a:off x="4708884" y="4686238"/>
            <a:ext cx="15516" cy="15736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38085607"/>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Withdraw an Application</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5257800" y="1219200"/>
            <a:ext cx="2885616" cy="249299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When an application is withdrawn, it is removed from Alberta Energy’s records. Any offers made by Alberta Energy on the agreement are also rescinded. When submitting a new application for the agreement, you must </a:t>
            </a:r>
            <a:r>
              <a:rPr lang="en-US" sz="1200" u="sng" dirty="0">
                <a:latin typeface="Arial" panose="020B0604020202020204" pitchFamily="34" charset="0"/>
                <a:cs typeface="Arial" panose="020B0604020202020204" pitchFamily="34" charset="0"/>
              </a:rPr>
              <a:t>apply for all lands and/or zones that you want Alberta Energy to review.</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note the data submitted is also removed from Alberta Energy’s records and will need to be resubmitted with the new application.</a:t>
            </a:r>
            <a:endParaRPr lang="en-CA"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42457" y="1367195"/>
            <a:ext cx="4535782" cy="2900005"/>
          </a:xfrm>
          <a:prstGeom prst="rect">
            <a:avLst/>
          </a:prstGeom>
        </p:spPr>
      </p:pic>
      <p:pic>
        <p:nvPicPr>
          <p:cNvPr id="1026" name="Picture 2" descr="C:\Users\YinO\AppData\Local\Temp\SNAGHTML1c8815b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633" y="4191000"/>
            <a:ext cx="4371975"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762000" y="4567594"/>
            <a:ext cx="1239167" cy="609600"/>
          </a:xfrm>
          <a:prstGeom prst="wedgeRoundRectCallout">
            <a:avLst>
              <a:gd name="adj1" fmla="val 60876"/>
              <a:gd name="adj2" fmla="val -1300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cxnSp>
        <p:nvCxnSpPr>
          <p:cNvPr id="13" name="Straight Arrow Connector 12"/>
          <p:cNvCxnSpPr/>
          <p:nvPr/>
        </p:nvCxnSpPr>
        <p:spPr>
          <a:xfrm>
            <a:off x="4267200" y="3199533"/>
            <a:ext cx="1219200" cy="9914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7696200" y="3494690"/>
            <a:ext cx="1239167" cy="609600"/>
          </a:xfrm>
          <a:prstGeom prst="wedgeRoundRectCallout">
            <a:avLst>
              <a:gd name="adj1" fmla="val -127609"/>
              <a:gd name="adj2" fmla="val 2869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1363031"/>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Withdraw an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4" name="object 2"/>
          <p:cNvSpPr txBox="1"/>
          <p:nvPr/>
        </p:nvSpPr>
        <p:spPr>
          <a:xfrm>
            <a:off x="457200" y="1415534"/>
            <a:ext cx="34290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Status becomes </a:t>
            </a:r>
            <a:r>
              <a:rPr lang="en-US" sz="1200" b="1" dirty="0">
                <a:latin typeface="Arial" pitchFamily="34" charset="0"/>
                <a:cs typeface="Arial" pitchFamily="34" charset="0"/>
              </a:rPr>
              <a:t>Client Withdrawn</a:t>
            </a:r>
            <a:r>
              <a:rPr lang="en-US" sz="1200" dirty="0">
                <a:latin typeface="Arial" pitchFamily="34" charset="0"/>
                <a:cs typeface="Arial" pitchFamily="34" charset="0"/>
              </a:rPr>
              <a:t>.</a:t>
            </a:r>
          </a:p>
        </p:txBody>
      </p:sp>
      <p:cxnSp>
        <p:nvCxnSpPr>
          <p:cNvPr id="15" name="Straight Arrow Connector 14"/>
          <p:cNvCxnSpPr>
            <a:cxnSpLocks/>
          </p:cNvCxnSpPr>
          <p:nvPr/>
        </p:nvCxnSpPr>
        <p:spPr>
          <a:xfrm>
            <a:off x="1723327" y="1631731"/>
            <a:ext cx="495300" cy="31720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object 2"/>
          <p:cNvSpPr txBox="1"/>
          <p:nvPr/>
        </p:nvSpPr>
        <p:spPr>
          <a:xfrm>
            <a:off x="3269530" y="6040306"/>
            <a:ext cx="4114800"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At this stage, the application cannot be edited.</a:t>
            </a:r>
          </a:p>
        </p:txBody>
      </p:sp>
      <p:pic>
        <p:nvPicPr>
          <p:cNvPr id="4098" name="Picture 2">
            <a:extLst>
              <a:ext uri="{FF2B5EF4-FFF2-40B4-BE49-F238E27FC236}">
                <a16:creationId xmlns:a16="http://schemas.microsoft.com/office/drawing/2014/main" id="{B98B7073-18BC-1B22-52E6-100BF6F3F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223" y="1631731"/>
            <a:ext cx="4876800" cy="428383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471D1FB2-0FCF-C482-DDF6-9F1B90F3AEAC}"/>
              </a:ext>
            </a:extLst>
          </p:cNvPr>
          <p:cNvCxnSpPr>
            <a:cxnSpLocks/>
          </p:cNvCxnSpPr>
          <p:nvPr/>
        </p:nvCxnSpPr>
        <p:spPr>
          <a:xfrm flipH="1" flipV="1">
            <a:off x="2743200" y="5029200"/>
            <a:ext cx="1995055" cy="10111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5791162"/>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US" sz="1600" b="1" i="0" dirty="0">
                <a:solidFill>
                  <a:schemeClr val="tx1"/>
                </a:solidFill>
                <a:latin typeface="Arial" panose="020B0604020202020204" pitchFamily="34" charset="0"/>
                <a:cs typeface="Arial" panose="020B0604020202020204" pitchFamily="34" charset="0"/>
              </a:rPr>
              <a:t>Copy an</a:t>
            </a:r>
            <a:r>
              <a:rPr lang="en-US" sz="1600" b="1" i="0" dirty="0">
                <a:solidFill>
                  <a:srgbClr val="FF0000"/>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Application</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5791200" y="1527154"/>
            <a:ext cx="2514600" cy="1938992"/>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The copy functionality assists you in creating a new application by copying information from a cancelled, withdrawn or rejected application.  Once OK is clicked the new application is created with all the information copies over except the data provided.</a:t>
            </a:r>
          </a:p>
          <a:p>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pic>
        <p:nvPicPr>
          <p:cNvPr id="12" name="Picture 9" descr="C:\Users\YinO\AppData\Local\Temp\SNAGHTMLf93b1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29000"/>
            <a:ext cx="3276600" cy="189511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4997388" y="5484173"/>
            <a:ext cx="1206624" cy="498049"/>
          </a:xfrm>
          <a:prstGeom prst="wedgeRoundRectCallout">
            <a:avLst>
              <a:gd name="adj1" fmla="val 111625"/>
              <a:gd name="adj2" fmla="val -1461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18" name="Straight Arrow Connector 17"/>
          <p:cNvCxnSpPr>
            <a:cxnSpLocks/>
          </p:cNvCxnSpPr>
          <p:nvPr/>
        </p:nvCxnSpPr>
        <p:spPr>
          <a:xfrm flipV="1">
            <a:off x="5115649" y="4376555"/>
            <a:ext cx="599351" cy="4240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9" name="Group 8"/>
          <p:cNvGrpSpPr/>
          <p:nvPr/>
        </p:nvGrpSpPr>
        <p:grpSpPr>
          <a:xfrm>
            <a:off x="76200" y="5967401"/>
            <a:ext cx="9086677" cy="665710"/>
            <a:chOff x="228600" y="5965825"/>
            <a:chExt cx="8515579" cy="665710"/>
          </a:xfrm>
        </p:grpSpPr>
        <p:sp>
          <p:nvSpPr>
            <p:cNvPr id="10" name="Rectangle 9"/>
            <p:cNvSpPr>
              <a:spLocks noChangeArrowheads="1"/>
            </p:cNvSpPr>
            <p:nvPr/>
          </p:nvSpPr>
          <p:spPr bwMode="auto">
            <a:xfrm>
              <a:off x="586016" y="5985204"/>
              <a:ext cx="815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sz="1200" dirty="0">
                  <a:latin typeface="Arial" pitchFamily="34" charset="0"/>
                  <a:cs typeface="Arial" pitchFamily="34" charset="0"/>
                </a:rPr>
                <a:t>Please note that if an application was withdrawn, any offers by Alberta Energy are also rescinded. All lands and zones must be re-applied for. Any previously submitted data will have to be uploaded again in the new application.</a:t>
              </a:r>
              <a:endParaRPr lang="en-CA" sz="1100" dirty="0">
                <a:latin typeface="Arial" panose="020B0604020202020204" pitchFamily="34" charset="0"/>
                <a:cs typeface="Arial" panose="020B0604020202020204" pitchFamily="34" charset="0"/>
              </a:endParaRPr>
            </a:p>
            <a:p>
              <a:pPr eaLnBrk="1" hangingPunct="1">
                <a:spcBef>
                  <a:spcPct val="0"/>
                </a:spcBef>
                <a:buFontTx/>
                <a:buNone/>
              </a:pP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97669C2C-52D1-3CD5-96BB-A472B2740D62}"/>
              </a:ext>
            </a:extLst>
          </p:cNvPr>
          <p:cNvPicPr>
            <a:picLocks noChangeAspect="1"/>
          </p:cNvPicPr>
          <p:nvPr/>
        </p:nvPicPr>
        <p:blipFill>
          <a:blip r:embed="rId5"/>
          <a:stretch>
            <a:fillRect/>
          </a:stretch>
        </p:blipFill>
        <p:spPr>
          <a:xfrm>
            <a:off x="315049" y="1349270"/>
            <a:ext cx="4714151" cy="4146110"/>
          </a:xfrm>
          <a:prstGeom prst="rect">
            <a:avLst/>
          </a:prstGeom>
        </p:spPr>
      </p:pic>
      <p:sp>
        <p:nvSpPr>
          <p:cNvPr id="5" name="Rounded Rectangular Callout 13">
            <a:extLst>
              <a:ext uri="{FF2B5EF4-FFF2-40B4-BE49-F238E27FC236}">
                <a16:creationId xmlns:a16="http://schemas.microsoft.com/office/drawing/2014/main" id="{93917535-B442-AD02-7E27-4278DB97FD26}"/>
              </a:ext>
            </a:extLst>
          </p:cNvPr>
          <p:cNvSpPr/>
          <p:nvPr/>
        </p:nvSpPr>
        <p:spPr>
          <a:xfrm>
            <a:off x="532877" y="5406421"/>
            <a:ext cx="1206624" cy="498049"/>
          </a:xfrm>
          <a:prstGeom prst="wedgeRoundRectCallout">
            <a:avLst>
              <a:gd name="adj1" fmla="val 87215"/>
              <a:gd name="adj2" fmla="val -4322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Copy</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78267354"/>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600201"/>
            <a:ext cx="9144000" cy="381000"/>
          </a:xfrm>
        </p:spPr>
        <p:txBody>
          <a:bodyPr/>
          <a:lstStyle/>
          <a:p>
            <a:pPr algn="ctr"/>
            <a:r>
              <a:rPr lang="en-CA" sz="1800" b="1" i="0" dirty="0">
                <a:solidFill>
                  <a:schemeClr val="tx1"/>
                </a:solidFill>
                <a:latin typeface="Arial" panose="020B0604020202020204" pitchFamily="34" charset="0"/>
                <a:cs typeface="Arial" panose="020B0604020202020204" pitchFamily="34" charset="0"/>
              </a:rPr>
              <a:t>Offer</a:t>
            </a:r>
          </a:p>
        </p:txBody>
      </p:sp>
      <p:sp>
        <p:nvSpPr>
          <p:cNvPr id="3" name="Rectangle 2"/>
          <p:cNvSpPr/>
          <p:nvPr/>
        </p:nvSpPr>
        <p:spPr>
          <a:xfrm>
            <a:off x="1406564" y="2133600"/>
            <a:ext cx="7280236" cy="3600986"/>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an offer is received by ETS, the application status becomes Offer.</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company’s contact that an offer is available for review and response. These email notifications are considered a courtesy and should not be relied on to track PNG Continuation Applications in ETS.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When submitting an application through ETS, it is your responsibility to continually check your Work in Progress to determine if an offer has been sent.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offer can have one or more options for you to choose from.</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have until the Offer Expiry Date to respond to the offer.</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Offer Expiry Date has passed without a response, the application will be sent back to </a:t>
            </a:r>
            <a:r>
              <a:rPr lang="en-US" sz="1400" dirty="0">
                <a:latin typeface="Arial"/>
                <a:cs typeface="Arial"/>
              </a:rPr>
              <a:t>the internal system</a:t>
            </a:r>
            <a:r>
              <a:rPr lang="en-US" sz="1400" dirty="0">
                <a:latin typeface="Arial" panose="020B0604020202020204" pitchFamily="34" charset="0"/>
                <a:cs typeface="Arial" panose="020B0604020202020204" pitchFamily="34" charset="0"/>
              </a:rPr>
              <a:t>, and the </a:t>
            </a:r>
            <a:r>
              <a:rPr lang="en-CA" sz="1400" dirty="0">
                <a:latin typeface="Arial" panose="020B0604020202020204" pitchFamily="34" charset="0"/>
                <a:cs typeface="Arial" panose="020B0604020202020204" pitchFamily="34" charset="0"/>
              </a:rPr>
              <a:t>status will become “Processing (</a:t>
            </a:r>
            <a:r>
              <a:rPr lang="en-US" sz="1400" dirty="0">
                <a:latin typeface="Arial"/>
                <a:cs typeface="Arial"/>
              </a:rPr>
              <a:t>No Response).”</a:t>
            </a:r>
            <a:r>
              <a:rPr lang="en-US" sz="1400" b="1" dirty="0">
                <a:solidFill>
                  <a:srgbClr val="7030A0"/>
                </a:solidFill>
                <a:latin typeface="Arial"/>
                <a:cs typeface="Arial"/>
              </a:rPr>
              <a:t> </a:t>
            </a:r>
            <a:r>
              <a:rPr lang="en-US" sz="1400" dirty="0">
                <a:latin typeface="Arial"/>
                <a:cs typeface="Arial"/>
              </a:rPr>
              <a:t>The agreement expiry will be processed as set out in the offer letter.</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Data to support your Offer response will be submitted in the Offer tab. </a:t>
            </a:r>
          </a:p>
        </p:txBody>
      </p:sp>
    </p:spTree>
    <p:extLst>
      <p:ext uri="{BB962C8B-B14F-4D97-AF65-F5344CB8AC3E}">
        <p14:creationId xmlns:p14="http://schemas.microsoft.com/office/powerpoint/2010/main" val="2947088153"/>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32659"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Review Offer</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04800" y="1623536"/>
            <a:ext cx="3581400" cy="307777"/>
          </a:xfrm>
          <a:prstGeom prst="rect">
            <a:avLst/>
          </a:prstGeom>
        </p:spPr>
        <p:txBody>
          <a:bodyPr wrap="square">
            <a:spAutoFit/>
          </a:bodyPr>
          <a:lstStyle/>
          <a:p>
            <a:r>
              <a:rPr lang="en-CA" sz="1400" dirty="0">
                <a:latin typeface="Arial" panose="020B0604020202020204" pitchFamily="34" charset="0"/>
                <a:cs typeface="Arial" panose="020B0604020202020204" pitchFamily="34" charset="0"/>
              </a:rPr>
              <a:t>Status has become </a:t>
            </a:r>
            <a:r>
              <a:rPr lang="en-CA" sz="1400" b="1" dirty="0">
                <a:latin typeface="Arial" panose="020B0604020202020204" pitchFamily="34" charset="0"/>
                <a:cs typeface="Arial" panose="020B0604020202020204" pitchFamily="34" charset="0"/>
              </a:rPr>
              <a:t>Offer</a:t>
            </a:r>
            <a:r>
              <a:rPr lang="en-CA"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21" name="object 2"/>
          <p:cNvSpPr txBox="1"/>
          <p:nvPr/>
        </p:nvSpPr>
        <p:spPr>
          <a:xfrm>
            <a:off x="5849566" y="1736493"/>
            <a:ext cx="2409821" cy="215444"/>
          </a:xfrm>
          <a:prstGeom prst="rect">
            <a:avLst/>
          </a:prstGeom>
        </p:spPr>
        <p:txBody>
          <a:bodyPr vert="horz" wrap="square" lIns="0" tIns="0" rIns="0" bIns="0" rtlCol="0">
            <a:spAutoFit/>
          </a:bodyPr>
          <a:lstStyle/>
          <a:p>
            <a:pPr marL="12700" marR="6350">
              <a:lnSpc>
                <a:spcPct val="100000"/>
              </a:lnSpc>
            </a:pPr>
            <a:r>
              <a:rPr lang="en-US" sz="1400" dirty="0">
                <a:latin typeface="Arial" pitchFamily="34" charset="0"/>
                <a:cs typeface="Arial" pitchFamily="34" charset="0"/>
              </a:rPr>
              <a:t>Access the Offer in this tab.</a:t>
            </a:r>
          </a:p>
        </p:txBody>
      </p:sp>
      <p:sp>
        <p:nvSpPr>
          <p:cNvPr id="28" name="Rectangle 27"/>
          <p:cNvSpPr/>
          <p:nvPr/>
        </p:nvSpPr>
        <p:spPr>
          <a:xfrm>
            <a:off x="834957" y="5888660"/>
            <a:ext cx="2438400" cy="276999"/>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The Date the Offer expires.</a:t>
            </a:r>
            <a:endParaRPr lang="en-US" sz="1200" dirty="0">
              <a:latin typeface="Arial" panose="020B0604020202020204" pitchFamily="34" charset="0"/>
              <a:cs typeface="Arial" panose="020B0604020202020204" pitchFamily="34" charset="0"/>
            </a:endParaRPr>
          </a:p>
        </p:txBody>
      </p:sp>
      <p:sp>
        <p:nvSpPr>
          <p:cNvPr id="2" name="TextBox 1"/>
          <p:cNvSpPr txBox="1"/>
          <p:nvPr/>
        </p:nvSpPr>
        <p:spPr>
          <a:xfrm>
            <a:off x="6753113" y="5703994"/>
            <a:ext cx="1981200" cy="523220"/>
          </a:xfrm>
          <a:prstGeom prst="rect">
            <a:avLst/>
          </a:prstGeom>
          <a:noFill/>
        </p:spPr>
        <p:txBody>
          <a:bodyPr wrap="square" rtlCol="0">
            <a:spAutoFit/>
          </a:bodyPr>
          <a:lstStyle/>
          <a:p>
            <a:r>
              <a:rPr lang="en-US" sz="1400" dirty="0"/>
              <a:t>Click this link to view the offer letter.</a:t>
            </a:r>
            <a:endParaRPr lang="en-CA" sz="1400" dirty="0"/>
          </a:p>
        </p:txBody>
      </p:sp>
      <p:pic>
        <p:nvPicPr>
          <p:cNvPr id="7" name="Picture 6">
            <a:extLst>
              <a:ext uri="{FF2B5EF4-FFF2-40B4-BE49-F238E27FC236}">
                <a16:creationId xmlns:a16="http://schemas.microsoft.com/office/drawing/2014/main" id="{89004C44-CF83-D680-124D-BDA82DA79A0B}"/>
              </a:ext>
            </a:extLst>
          </p:cNvPr>
          <p:cNvPicPr>
            <a:picLocks noChangeAspect="1"/>
          </p:cNvPicPr>
          <p:nvPr/>
        </p:nvPicPr>
        <p:blipFill>
          <a:blip r:embed="rId3"/>
          <a:stretch>
            <a:fillRect/>
          </a:stretch>
        </p:blipFill>
        <p:spPr>
          <a:xfrm>
            <a:off x="729143" y="2447999"/>
            <a:ext cx="7685714" cy="2780952"/>
          </a:xfrm>
          <a:prstGeom prst="rect">
            <a:avLst/>
          </a:prstGeom>
        </p:spPr>
      </p:pic>
      <p:cxnSp>
        <p:nvCxnSpPr>
          <p:cNvPr id="8" name="Straight Arrow Connector 7">
            <a:extLst>
              <a:ext uri="{FF2B5EF4-FFF2-40B4-BE49-F238E27FC236}">
                <a16:creationId xmlns:a16="http://schemas.microsoft.com/office/drawing/2014/main" id="{2E10EBCA-A09B-160D-0A8B-0B1E22081E16}"/>
              </a:ext>
            </a:extLst>
          </p:cNvPr>
          <p:cNvCxnSpPr>
            <a:cxnSpLocks/>
          </p:cNvCxnSpPr>
          <p:nvPr/>
        </p:nvCxnSpPr>
        <p:spPr>
          <a:xfrm flipH="1">
            <a:off x="1447800" y="1905393"/>
            <a:ext cx="528145" cy="9146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008FE670-E296-F3C4-6E1A-CABEA37BD536}"/>
              </a:ext>
            </a:extLst>
          </p:cNvPr>
          <p:cNvCxnSpPr>
            <a:cxnSpLocks/>
          </p:cNvCxnSpPr>
          <p:nvPr/>
        </p:nvCxnSpPr>
        <p:spPr>
          <a:xfrm>
            <a:off x="6324600" y="1972956"/>
            <a:ext cx="1066800" cy="16084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F5AF31EE-6F10-6DCD-7ABC-B79546314D22}"/>
              </a:ext>
            </a:extLst>
          </p:cNvPr>
          <p:cNvCxnSpPr>
            <a:cxnSpLocks/>
          </p:cNvCxnSpPr>
          <p:nvPr/>
        </p:nvCxnSpPr>
        <p:spPr>
          <a:xfrm flipV="1">
            <a:off x="1371600" y="4419600"/>
            <a:ext cx="1295400" cy="14690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EF160AC9-91C6-E7A8-C494-3E60922FBC1D}"/>
              </a:ext>
            </a:extLst>
          </p:cNvPr>
          <p:cNvCxnSpPr>
            <a:cxnSpLocks/>
          </p:cNvCxnSpPr>
          <p:nvPr/>
        </p:nvCxnSpPr>
        <p:spPr>
          <a:xfrm flipV="1">
            <a:off x="7620000" y="5154130"/>
            <a:ext cx="152400" cy="5915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5970096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Administration Information</a:t>
            </a:r>
          </a:p>
        </p:txBody>
      </p:sp>
      <p:sp>
        <p:nvSpPr>
          <p:cNvPr id="22" name="Rectangle 21"/>
          <p:cNvSpPr>
            <a:spLocks noChangeArrowheads="1"/>
          </p:cNvSpPr>
          <p:nvPr/>
        </p:nvSpPr>
        <p:spPr bwMode="auto">
          <a:xfrm>
            <a:off x="553452" y="5369170"/>
            <a:ext cx="845619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1100" dirty="0">
                <a:latin typeface="Arial" panose="020B0604020202020204" pitchFamily="34" charset="0"/>
                <a:cs typeface="Arial" panose="020B0604020202020204" pitchFamily="34" charset="0"/>
              </a:rPr>
              <a:t>An Application Reference Number is not necessary for creating a new application. </a:t>
            </a:r>
            <a:r>
              <a:rPr lang="en-CA" sz="1100" dirty="0">
                <a:latin typeface="Arial" panose="020B0604020202020204" pitchFamily="34" charset="0"/>
                <a:cs typeface="Arial" panose="020B0604020202020204" pitchFamily="34" charset="0"/>
              </a:rPr>
              <a:t>You may add an agreement to an existing application already submitted to Alberta Energy by using the Application Reference Number in the Administrative Tab in ETS.  This is also referred to as the Application Number on your Continuation Document PDF.  For example, a qualifying well has already been used and you want to add an agreement to the submitted application.</a:t>
            </a:r>
          </a:p>
          <a:p>
            <a:pPr eaLnBrk="1" hangingPunct="1">
              <a:spcBef>
                <a:spcPct val="0"/>
              </a:spcBef>
              <a:buFontTx/>
              <a:buNone/>
            </a:pPr>
            <a:r>
              <a:rPr lang="en-US" altLang="en-US" sz="1100" dirty="0">
                <a:latin typeface="Arial" panose="020B0604020202020204" pitchFamily="34" charset="0"/>
                <a:cs typeface="Arial" panose="020B0604020202020204" pitchFamily="34" charset="0"/>
              </a:rPr>
              <a:t>Contact Information can be updated at anytime.</a:t>
            </a:r>
            <a:endParaRPr lang="en-CA" altLang="en-US" sz="11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4" y="5544892"/>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9383" y="1339653"/>
            <a:ext cx="5267689" cy="55399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When an application is created, its status is “Work in Progress.”</a:t>
            </a:r>
          </a:p>
          <a:p>
            <a:endParaRPr lang="en-CA" dirty="0"/>
          </a:p>
        </p:txBody>
      </p:sp>
      <p:pic>
        <p:nvPicPr>
          <p:cNvPr id="4" name="Picture 3">
            <a:extLst>
              <a:ext uri="{FF2B5EF4-FFF2-40B4-BE49-F238E27FC236}">
                <a16:creationId xmlns:a16="http://schemas.microsoft.com/office/drawing/2014/main" id="{6624F9E5-E9E0-0312-1276-6B8606B14B89}"/>
              </a:ext>
            </a:extLst>
          </p:cNvPr>
          <p:cNvPicPr>
            <a:picLocks noChangeAspect="1"/>
          </p:cNvPicPr>
          <p:nvPr/>
        </p:nvPicPr>
        <p:blipFill>
          <a:blip r:embed="rId4"/>
          <a:stretch>
            <a:fillRect/>
          </a:stretch>
        </p:blipFill>
        <p:spPr>
          <a:xfrm>
            <a:off x="1714669" y="1567047"/>
            <a:ext cx="4843472" cy="3723905"/>
          </a:xfrm>
          <a:prstGeom prst="rect">
            <a:avLst/>
          </a:prstGeom>
        </p:spPr>
      </p:pic>
      <p:sp>
        <p:nvSpPr>
          <p:cNvPr id="5" name="Rounded Rectangular Callout 14">
            <a:extLst>
              <a:ext uri="{FF2B5EF4-FFF2-40B4-BE49-F238E27FC236}">
                <a16:creationId xmlns:a16="http://schemas.microsoft.com/office/drawing/2014/main" id="{E99CB3B4-DECB-FCE8-AC45-2F87A3A535F9}"/>
              </a:ext>
            </a:extLst>
          </p:cNvPr>
          <p:cNvSpPr/>
          <p:nvPr/>
        </p:nvSpPr>
        <p:spPr>
          <a:xfrm>
            <a:off x="6781800" y="1288850"/>
            <a:ext cx="1752600" cy="914400"/>
          </a:xfrm>
          <a:prstGeom prst="wedgeRoundRectCallout">
            <a:avLst>
              <a:gd name="adj1" fmla="val -100497"/>
              <a:gd name="adj2" fmla="val 1018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Company Name</a:t>
            </a:r>
            <a:r>
              <a:rPr lang="en-US" sz="1200" dirty="0">
                <a:solidFill>
                  <a:schemeClr val="tx1"/>
                </a:solidFill>
                <a:latin typeface="Arial" pitchFamily="34" charset="0"/>
                <a:cs typeface="Arial" pitchFamily="34" charset="0"/>
              </a:rPr>
              <a:t> and optionally enter </a:t>
            </a:r>
            <a:r>
              <a:rPr lang="en-US" sz="1200" b="1" dirty="0">
                <a:solidFill>
                  <a:schemeClr val="tx1"/>
                </a:solidFill>
                <a:latin typeface="Arial" pitchFamily="34" charset="0"/>
                <a:cs typeface="Arial" pitchFamily="34" charset="0"/>
              </a:rPr>
              <a:t>Comment</a:t>
            </a:r>
            <a:endParaRPr lang="en-CA" sz="1200" b="1" dirty="0">
              <a:solidFill>
                <a:schemeClr val="tx1"/>
              </a:solidFill>
              <a:latin typeface="Arial" pitchFamily="34" charset="0"/>
              <a:cs typeface="Arial" pitchFamily="34" charset="0"/>
            </a:endParaRPr>
          </a:p>
        </p:txBody>
      </p:sp>
      <p:sp>
        <p:nvSpPr>
          <p:cNvPr id="6" name="Rounded Rectangular Callout 19">
            <a:extLst>
              <a:ext uri="{FF2B5EF4-FFF2-40B4-BE49-F238E27FC236}">
                <a16:creationId xmlns:a16="http://schemas.microsoft.com/office/drawing/2014/main" id="{4620C245-8772-0DDE-9D7F-C2B4BAED2F12}"/>
              </a:ext>
            </a:extLst>
          </p:cNvPr>
          <p:cNvSpPr/>
          <p:nvPr/>
        </p:nvSpPr>
        <p:spPr>
          <a:xfrm>
            <a:off x="6999752" y="2729405"/>
            <a:ext cx="1534648" cy="902006"/>
          </a:xfrm>
          <a:prstGeom prst="wedgeRoundRectCallout">
            <a:avLst>
              <a:gd name="adj1" fmla="val -119021"/>
              <a:gd name="adj2" fmla="val 121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Contact Information </a:t>
            </a:r>
            <a:r>
              <a:rPr lang="en-US" sz="1200" dirty="0">
                <a:solidFill>
                  <a:schemeClr val="tx1"/>
                </a:solidFill>
                <a:latin typeface="Arial" pitchFamily="34" charset="0"/>
                <a:cs typeface="Arial" pitchFamily="34" charset="0"/>
              </a:rPr>
              <a:t>and edit if required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46494493"/>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32659" y="1066801"/>
            <a:ext cx="6944423" cy="381000"/>
          </a:xfrm>
        </p:spPr>
        <p:txBody>
          <a:bodyPr/>
          <a:lstStyle/>
          <a:p>
            <a:r>
              <a:rPr lang="en-CA" sz="1600" b="1" i="0" dirty="0">
                <a:solidFill>
                  <a:schemeClr val="tx1"/>
                </a:solidFill>
                <a:latin typeface="Arial" panose="020B0604020202020204" pitchFamily="34" charset="0"/>
                <a:cs typeface="Arial" panose="020B0604020202020204" pitchFamily="34" charset="0"/>
              </a:rPr>
              <a:t>Review Offer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3" name="TextBox 4"/>
          <p:cNvSpPr txBox="1">
            <a:spLocks noChangeArrowheads="1"/>
          </p:cNvSpPr>
          <p:nvPr/>
        </p:nvSpPr>
        <p:spPr bwMode="auto">
          <a:xfrm>
            <a:off x="761999" y="2438400"/>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solidFill>
                  <a:srgbClr val="FF0000"/>
                </a:solidFill>
                <a:latin typeface="Arial" charset="0"/>
              </a:rPr>
              <a:t>Offer land option</a:t>
            </a:r>
            <a:endParaRPr lang="en-CA" altLang="en-US" sz="1200" dirty="0">
              <a:solidFill>
                <a:srgbClr val="FF0000"/>
              </a:solidFill>
              <a:latin typeface="Arial" charset="0"/>
            </a:endParaRPr>
          </a:p>
        </p:txBody>
      </p:sp>
      <p:sp>
        <p:nvSpPr>
          <p:cNvPr id="16" name="TextBox 4"/>
          <p:cNvSpPr txBox="1">
            <a:spLocks noChangeArrowheads="1"/>
          </p:cNvSpPr>
          <p:nvPr/>
        </p:nvSpPr>
        <p:spPr bwMode="auto">
          <a:xfrm>
            <a:off x="571500" y="5754412"/>
            <a:ext cx="8001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dirty="0">
                <a:latin typeface="Arial" charset="0"/>
              </a:rPr>
              <a:t>Early Response checkbox for authorizing Alberta Energy to review your Offer Response prior to the Offer Expiry Date.  Once checked your decision </a:t>
            </a:r>
            <a:r>
              <a:rPr lang="en-CA" altLang="en-US" sz="1400" b="1" dirty="0">
                <a:latin typeface="Arial" charset="0"/>
              </a:rPr>
              <a:t>CANNOT</a:t>
            </a:r>
            <a:r>
              <a:rPr lang="en-CA" altLang="en-US" sz="1400" dirty="0">
                <a:latin typeface="Arial" charset="0"/>
              </a:rPr>
              <a:t> be changed unless it is prior to agreement expiry.</a:t>
            </a:r>
          </a:p>
        </p:txBody>
      </p:sp>
      <p:cxnSp>
        <p:nvCxnSpPr>
          <p:cNvPr id="17" name="Straight Arrow Connector 16"/>
          <p:cNvCxnSpPr>
            <a:cxnSpLocks/>
          </p:cNvCxnSpPr>
          <p:nvPr/>
        </p:nvCxnSpPr>
        <p:spPr>
          <a:xfrm flipV="1">
            <a:off x="1143000" y="5486400"/>
            <a:ext cx="609599" cy="3047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Picture 2">
            <a:extLst>
              <a:ext uri="{FF2B5EF4-FFF2-40B4-BE49-F238E27FC236}">
                <a16:creationId xmlns:a16="http://schemas.microsoft.com/office/drawing/2014/main" id="{001C2845-F61D-7BA5-1E7E-CFB5E0A32432}"/>
              </a:ext>
            </a:extLst>
          </p:cNvPr>
          <p:cNvPicPr>
            <a:picLocks noChangeAspect="1"/>
          </p:cNvPicPr>
          <p:nvPr/>
        </p:nvPicPr>
        <p:blipFill>
          <a:blip r:embed="rId3"/>
          <a:stretch>
            <a:fillRect/>
          </a:stretch>
        </p:blipFill>
        <p:spPr>
          <a:xfrm>
            <a:off x="1752599" y="1496486"/>
            <a:ext cx="6347557" cy="4218513"/>
          </a:xfrm>
          <a:prstGeom prst="rect">
            <a:avLst/>
          </a:prstGeom>
        </p:spPr>
      </p:pic>
      <p:pic>
        <p:nvPicPr>
          <p:cNvPr id="9" name="Picture 4">
            <a:extLst>
              <a:ext uri="{FF2B5EF4-FFF2-40B4-BE49-F238E27FC236}">
                <a16:creationId xmlns:a16="http://schemas.microsoft.com/office/drawing/2014/main" id="{0BA790BB-11E9-3FB9-2F3D-F8E5B9147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991874"/>
            <a:ext cx="890588"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244786"/>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108585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Offer</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8" name="object 2"/>
          <p:cNvSpPr txBox="1"/>
          <p:nvPr/>
        </p:nvSpPr>
        <p:spPr>
          <a:xfrm>
            <a:off x="666195" y="1559243"/>
            <a:ext cx="4573962" cy="923330"/>
          </a:xfrm>
          <a:prstGeom prst="rect">
            <a:avLst/>
          </a:prstGeom>
        </p:spPr>
        <p:txBody>
          <a:bodyPr vert="horz" wrap="square" lIns="0" tIns="0" rIns="0" bIns="0" rtlCol="0">
            <a:spAutoFit/>
          </a:bodyPr>
          <a:lstStyle/>
          <a:p>
            <a:r>
              <a:rPr lang="en-CA" sz="1200" dirty="0">
                <a:latin typeface="Arial" panose="020B0604020202020204" pitchFamily="34" charset="0"/>
                <a:cs typeface="Arial" panose="020B0604020202020204" pitchFamily="34" charset="0"/>
              </a:rPr>
              <a:t>For each offer option, you can choose one of these responses:</a:t>
            </a: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Accept</a:t>
            </a: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Decline</a:t>
            </a: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Additional Data (before expiry) / Request for Review (after expiry)</a:t>
            </a: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Customize</a:t>
            </a:r>
          </a:p>
        </p:txBody>
      </p:sp>
      <p:pic>
        <p:nvPicPr>
          <p:cNvPr id="3" name="Picture 2">
            <a:extLst>
              <a:ext uri="{FF2B5EF4-FFF2-40B4-BE49-F238E27FC236}">
                <a16:creationId xmlns:a16="http://schemas.microsoft.com/office/drawing/2014/main" id="{53C825C6-A643-7B1A-5E07-2090373328A2}"/>
              </a:ext>
            </a:extLst>
          </p:cNvPr>
          <p:cNvPicPr>
            <a:picLocks noChangeAspect="1"/>
          </p:cNvPicPr>
          <p:nvPr/>
        </p:nvPicPr>
        <p:blipFill>
          <a:blip r:embed="rId2"/>
          <a:stretch>
            <a:fillRect/>
          </a:stretch>
        </p:blipFill>
        <p:spPr>
          <a:xfrm>
            <a:off x="914400" y="2561142"/>
            <a:ext cx="7638095" cy="3628571"/>
          </a:xfrm>
          <a:prstGeom prst="rect">
            <a:avLst/>
          </a:prstGeom>
        </p:spPr>
      </p:pic>
      <p:sp>
        <p:nvSpPr>
          <p:cNvPr id="4" name="Rounded Rectangular Callout 6">
            <a:extLst>
              <a:ext uri="{FF2B5EF4-FFF2-40B4-BE49-F238E27FC236}">
                <a16:creationId xmlns:a16="http://schemas.microsoft.com/office/drawing/2014/main" id="{F3492AA8-1B87-4AB7-5A45-6CA51FF7250C}"/>
              </a:ext>
            </a:extLst>
          </p:cNvPr>
          <p:cNvSpPr/>
          <p:nvPr/>
        </p:nvSpPr>
        <p:spPr>
          <a:xfrm>
            <a:off x="46611" y="2743200"/>
            <a:ext cx="1239167" cy="609600"/>
          </a:xfrm>
          <a:prstGeom prst="wedgeRoundRectCallout">
            <a:avLst>
              <a:gd name="adj1" fmla="val 45130"/>
              <a:gd name="adj2" fmla="val 12542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Choose option</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54569969"/>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Offer – Add Document</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4" name="object 2"/>
          <p:cNvSpPr txBox="1"/>
          <p:nvPr/>
        </p:nvSpPr>
        <p:spPr>
          <a:xfrm>
            <a:off x="339433" y="1511867"/>
            <a:ext cx="5031162" cy="369332"/>
          </a:xfrm>
          <a:prstGeom prst="rect">
            <a:avLst/>
          </a:prstGeom>
        </p:spPr>
        <p:txBody>
          <a:bodyPr vert="horz" wrap="square" lIns="0" tIns="0" rIns="0" bIns="0" rtlCol="0">
            <a:spAutoFit/>
          </a:bodyPr>
          <a:lstStyle/>
          <a:p>
            <a:r>
              <a:rPr lang="en-CA" sz="1200" dirty="0">
                <a:latin typeface="Arial" panose="020B0604020202020204" pitchFamily="34" charset="0"/>
                <a:cs typeface="Arial" panose="020B0604020202020204" pitchFamily="34" charset="0"/>
              </a:rPr>
              <a:t>Add a supporting document if your choice is</a:t>
            </a:r>
          </a:p>
          <a:p>
            <a:pPr marL="171450" lvl="0" indent="-171450">
              <a:buFont typeface="Arial" panose="020B0604020202020204" pitchFamily="34" charset="0"/>
              <a:buChar char="•"/>
            </a:pPr>
            <a:r>
              <a:rPr lang="en-CA" sz="1200" b="1" dirty="0">
                <a:latin typeface="Arial" panose="020B0604020202020204" pitchFamily="34" charset="0"/>
                <a:cs typeface="Arial" panose="020B0604020202020204" pitchFamily="34" charset="0"/>
              </a:rPr>
              <a:t>Additional Data</a:t>
            </a:r>
            <a:r>
              <a:rPr lang="en-CA" sz="1200" dirty="0">
                <a:latin typeface="Arial" panose="020B0604020202020204" pitchFamily="34" charset="0"/>
                <a:cs typeface="Arial" panose="020B0604020202020204" pitchFamily="34" charset="0"/>
              </a:rPr>
              <a:t> (before expiry) or </a:t>
            </a:r>
            <a:r>
              <a:rPr lang="en-CA" sz="1200" b="1" dirty="0">
                <a:latin typeface="Arial" panose="020B0604020202020204" pitchFamily="34" charset="0"/>
                <a:cs typeface="Arial" panose="020B0604020202020204" pitchFamily="34" charset="0"/>
              </a:rPr>
              <a:t>Request for Review</a:t>
            </a:r>
            <a:r>
              <a:rPr lang="en-CA" sz="1200" dirty="0">
                <a:latin typeface="Arial" panose="020B0604020202020204" pitchFamily="34" charset="0"/>
                <a:cs typeface="Arial" panose="020B0604020202020204" pitchFamily="34" charset="0"/>
              </a:rPr>
              <a:t> (after expiry)</a:t>
            </a:r>
          </a:p>
        </p:txBody>
      </p:sp>
      <p:grpSp>
        <p:nvGrpSpPr>
          <p:cNvPr id="15" name="Group 14"/>
          <p:cNvGrpSpPr/>
          <p:nvPr/>
        </p:nvGrpSpPr>
        <p:grpSpPr>
          <a:xfrm>
            <a:off x="76200" y="5967401"/>
            <a:ext cx="9067799" cy="461665"/>
            <a:chOff x="228600" y="5965825"/>
            <a:chExt cx="8497887" cy="461665"/>
          </a:xfrm>
        </p:grpSpPr>
        <p:sp>
          <p:nvSpPr>
            <p:cNvPr id="16" name="Rectangle 15"/>
            <p:cNvSpPr>
              <a:spLocks noChangeArrowheads="1"/>
            </p:cNvSpPr>
            <p:nvPr/>
          </p:nvSpPr>
          <p:spPr bwMode="auto">
            <a:xfrm>
              <a:off x="568324" y="5965825"/>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Only one document is required for multiple Additional Data (or Request for Review) options. However, you may add as many documents as needed, including a Geological Discussion.</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a:extLst>
              <a:ext uri="{FF2B5EF4-FFF2-40B4-BE49-F238E27FC236}">
                <a16:creationId xmlns:a16="http://schemas.microsoft.com/office/drawing/2014/main" id="{BEDC67E9-7761-2C6C-4AB1-51E6288CE503}"/>
              </a:ext>
            </a:extLst>
          </p:cNvPr>
          <p:cNvPicPr>
            <a:picLocks noChangeAspect="1"/>
          </p:cNvPicPr>
          <p:nvPr/>
        </p:nvPicPr>
        <p:blipFill>
          <a:blip r:embed="rId4"/>
          <a:stretch>
            <a:fillRect/>
          </a:stretch>
        </p:blipFill>
        <p:spPr>
          <a:xfrm>
            <a:off x="1708978" y="1881199"/>
            <a:ext cx="5589864" cy="4100162"/>
          </a:xfrm>
          <a:prstGeom prst="rect">
            <a:avLst/>
          </a:prstGeom>
        </p:spPr>
      </p:pic>
      <p:sp>
        <p:nvSpPr>
          <p:cNvPr id="8" name="Rounded Rectangular Callout 17">
            <a:extLst>
              <a:ext uri="{FF2B5EF4-FFF2-40B4-BE49-F238E27FC236}">
                <a16:creationId xmlns:a16="http://schemas.microsoft.com/office/drawing/2014/main" id="{0F3E9739-831A-DF58-9C02-8F02179695C5}"/>
              </a:ext>
            </a:extLst>
          </p:cNvPr>
          <p:cNvSpPr/>
          <p:nvPr/>
        </p:nvSpPr>
        <p:spPr>
          <a:xfrm>
            <a:off x="99239" y="3223357"/>
            <a:ext cx="1577414" cy="865302"/>
          </a:xfrm>
          <a:prstGeom prst="wedgeRoundRectCallout">
            <a:avLst>
              <a:gd name="adj1" fmla="val 58900"/>
              <a:gd name="adj2" fmla="val 1116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Additional Data </a:t>
            </a:r>
            <a:r>
              <a:rPr lang="en-US" sz="1200" dirty="0">
                <a:solidFill>
                  <a:schemeClr val="tx1"/>
                </a:solidFill>
                <a:latin typeface="Arial" pitchFamily="34" charset="0"/>
                <a:cs typeface="Arial" pitchFamily="34" charset="0"/>
              </a:rPr>
              <a:t>(or Request for Review)</a:t>
            </a:r>
            <a:endParaRPr lang="en-CA" sz="1200" b="1" dirty="0">
              <a:solidFill>
                <a:schemeClr val="tx1"/>
              </a:solidFill>
              <a:latin typeface="Arial" pitchFamily="34" charset="0"/>
              <a:cs typeface="Arial" pitchFamily="34" charset="0"/>
            </a:endParaRPr>
          </a:p>
        </p:txBody>
      </p:sp>
      <p:sp>
        <p:nvSpPr>
          <p:cNvPr id="9" name="Rounded Rectangular Callout 20">
            <a:extLst>
              <a:ext uri="{FF2B5EF4-FFF2-40B4-BE49-F238E27FC236}">
                <a16:creationId xmlns:a16="http://schemas.microsoft.com/office/drawing/2014/main" id="{3650B1E9-8452-DCC1-932E-2CC4D865D96D}"/>
              </a:ext>
            </a:extLst>
          </p:cNvPr>
          <p:cNvSpPr/>
          <p:nvPr/>
        </p:nvSpPr>
        <p:spPr>
          <a:xfrm>
            <a:off x="106162" y="4569048"/>
            <a:ext cx="1196348" cy="777085"/>
          </a:xfrm>
          <a:prstGeom prst="wedgeRoundRectCallout">
            <a:avLst>
              <a:gd name="adj1" fmla="val 123321"/>
              <a:gd name="adj2" fmla="val 117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Choose File</a:t>
            </a:r>
            <a:endParaRPr lang="en-CA" sz="1200" b="1" dirty="0">
              <a:solidFill>
                <a:schemeClr val="tx1"/>
              </a:solidFill>
              <a:latin typeface="Arial" pitchFamily="34" charset="0"/>
              <a:cs typeface="Arial" pitchFamily="34" charset="0"/>
            </a:endParaRPr>
          </a:p>
        </p:txBody>
      </p:sp>
      <p:sp>
        <p:nvSpPr>
          <p:cNvPr id="10" name="Rounded Rectangular Callout 19">
            <a:extLst>
              <a:ext uri="{FF2B5EF4-FFF2-40B4-BE49-F238E27FC236}">
                <a16:creationId xmlns:a16="http://schemas.microsoft.com/office/drawing/2014/main" id="{0B9FB6E9-5F21-D1BD-AF98-A2A48D54377A}"/>
              </a:ext>
            </a:extLst>
          </p:cNvPr>
          <p:cNvSpPr/>
          <p:nvPr/>
        </p:nvSpPr>
        <p:spPr>
          <a:xfrm>
            <a:off x="7435022" y="4569048"/>
            <a:ext cx="1548839" cy="636702"/>
          </a:xfrm>
          <a:prstGeom prst="wedgeRoundRectCallout">
            <a:avLst>
              <a:gd name="adj1" fmla="val -91308"/>
              <a:gd name="adj2" fmla="val 2692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Upload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70898161"/>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246221"/>
          </a:xfrm>
        </p:spPr>
        <p:txBody>
          <a:bodyPr/>
          <a:lstStyle/>
          <a:p>
            <a:r>
              <a:rPr lang="en-CA" sz="1600" b="1" i="0" dirty="0">
                <a:solidFill>
                  <a:schemeClr val="tx1"/>
                </a:solidFill>
                <a:latin typeface="Arial" panose="020B0604020202020204" pitchFamily="34" charset="0"/>
                <a:cs typeface="Arial" panose="020B0604020202020204" pitchFamily="34" charset="0"/>
              </a:rPr>
              <a:t>Respond to Offer – Customize</a:t>
            </a:r>
          </a:p>
        </p:txBody>
      </p:sp>
      <p:grpSp>
        <p:nvGrpSpPr>
          <p:cNvPr id="9" name="Group 8"/>
          <p:cNvGrpSpPr/>
          <p:nvPr/>
        </p:nvGrpSpPr>
        <p:grpSpPr>
          <a:xfrm>
            <a:off x="76200" y="5967401"/>
            <a:ext cx="9067800" cy="447675"/>
            <a:chOff x="228600" y="5965825"/>
            <a:chExt cx="8497888" cy="447675"/>
          </a:xfrm>
        </p:grpSpPr>
        <p:sp>
          <p:nvSpPr>
            <p:cNvPr id="12" name="Rectangle 11"/>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If “Additional Data” or “Request for Review” is selected as the decision, you must add at least one supporting document.</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AutoShape 2" descr="C:\Users\kryvenk\AppData\Local\Temp\SNAGHTML6c7cb96.PNG"/>
          <p:cNvSpPr>
            <a:spLocks noChangeAspect="1" noChangeArrowheads="1"/>
          </p:cNvSpPr>
          <p:nvPr/>
        </p:nvSpPr>
        <p:spPr bwMode="auto">
          <a:xfrm>
            <a:off x="155575" y="-2560638"/>
            <a:ext cx="7620000" cy="534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3" name="AutoShape 4" descr="C:\Users\kryvenk\AppData\Local\Temp\SNAGHTML6c7cb96.PNG"/>
          <p:cNvSpPr>
            <a:spLocks noChangeAspect="1" noChangeArrowheads="1"/>
          </p:cNvSpPr>
          <p:nvPr/>
        </p:nvSpPr>
        <p:spPr bwMode="auto">
          <a:xfrm>
            <a:off x="307975" y="-2408238"/>
            <a:ext cx="7620000" cy="534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9" name="Picture 18">
            <a:extLst>
              <a:ext uri="{FF2B5EF4-FFF2-40B4-BE49-F238E27FC236}">
                <a16:creationId xmlns:a16="http://schemas.microsoft.com/office/drawing/2014/main" id="{E6D266CE-9DF6-6836-6BFC-37E6478232B8}"/>
              </a:ext>
            </a:extLst>
          </p:cNvPr>
          <p:cNvPicPr>
            <a:picLocks noChangeAspect="1"/>
          </p:cNvPicPr>
          <p:nvPr/>
        </p:nvPicPr>
        <p:blipFill>
          <a:blip r:embed="rId4"/>
          <a:stretch>
            <a:fillRect/>
          </a:stretch>
        </p:blipFill>
        <p:spPr>
          <a:xfrm>
            <a:off x="986592" y="1397583"/>
            <a:ext cx="7609524" cy="3390476"/>
          </a:xfrm>
          <a:prstGeom prst="rect">
            <a:avLst/>
          </a:prstGeom>
        </p:spPr>
      </p:pic>
      <p:sp>
        <p:nvSpPr>
          <p:cNvPr id="20" name="Rounded Rectangular Callout 13">
            <a:extLst>
              <a:ext uri="{FF2B5EF4-FFF2-40B4-BE49-F238E27FC236}">
                <a16:creationId xmlns:a16="http://schemas.microsoft.com/office/drawing/2014/main" id="{411F2339-3BD9-CF86-589E-CA81C5AC6D05}"/>
              </a:ext>
            </a:extLst>
          </p:cNvPr>
          <p:cNvSpPr/>
          <p:nvPr/>
        </p:nvSpPr>
        <p:spPr>
          <a:xfrm>
            <a:off x="76200" y="5072167"/>
            <a:ext cx="1577414" cy="719033"/>
          </a:xfrm>
          <a:prstGeom prst="wedgeRoundRectCallout">
            <a:avLst>
              <a:gd name="adj1" fmla="val 21696"/>
              <a:gd name="adj2" fmla="val -11767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Customize</a:t>
            </a:r>
            <a:endParaRPr lang="en-CA" sz="1200" b="1" dirty="0">
              <a:solidFill>
                <a:schemeClr val="tx1"/>
              </a:solidFill>
              <a:latin typeface="Arial" pitchFamily="34" charset="0"/>
              <a:cs typeface="Arial" pitchFamily="34" charset="0"/>
            </a:endParaRPr>
          </a:p>
        </p:txBody>
      </p:sp>
      <p:sp>
        <p:nvSpPr>
          <p:cNvPr id="21" name="Rounded Rectangular Callout 14">
            <a:extLst>
              <a:ext uri="{FF2B5EF4-FFF2-40B4-BE49-F238E27FC236}">
                <a16:creationId xmlns:a16="http://schemas.microsoft.com/office/drawing/2014/main" id="{5E0CA0D7-275A-1557-789D-8135C35D1F3E}"/>
              </a:ext>
            </a:extLst>
          </p:cNvPr>
          <p:cNvSpPr/>
          <p:nvPr/>
        </p:nvSpPr>
        <p:spPr>
          <a:xfrm>
            <a:off x="1970865" y="5294914"/>
            <a:ext cx="1577414" cy="601316"/>
          </a:xfrm>
          <a:prstGeom prst="wedgeRoundRectCallout">
            <a:avLst>
              <a:gd name="adj1" fmla="val 41972"/>
              <a:gd name="adj2" fmla="val -5071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Optionally click </a:t>
            </a:r>
            <a:r>
              <a:rPr lang="en-US" sz="1200" b="1" dirty="0">
                <a:solidFill>
                  <a:schemeClr val="tx1"/>
                </a:solidFill>
                <a:latin typeface="Arial" pitchFamily="34" charset="0"/>
                <a:cs typeface="Arial" pitchFamily="34" charset="0"/>
              </a:rPr>
              <a:t>Breakdown</a:t>
            </a:r>
            <a:endParaRPr lang="en-CA" sz="1200" b="1" dirty="0">
              <a:solidFill>
                <a:schemeClr val="tx1"/>
              </a:solidFill>
              <a:latin typeface="Arial" pitchFamily="34" charset="0"/>
              <a:cs typeface="Arial" pitchFamily="34" charset="0"/>
            </a:endParaRPr>
          </a:p>
        </p:txBody>
      </p:sp>
      <p:sp>
        <p:nvSpPr>
          <p:cNvPr id="22" name="Rounded Rectangular Callout 16">
            <a:extLst>
              <a:ext uri="{FF2B5EF4-FFF2-40B4-BE49-F238E27FC236}">
                <a16:creationId xmlns:a16="http://schemas.microsoft.com/office/drawing/2014/main" id="{3D66C4C0-FF24-CB6D-777B-5D52875AA9CA}"/>
              </a:ext>
            </a:extLst>
          </p:cNvPr>
          <p:cNvSpPr/>
          <p:nvPr/>
        </p:nvSpPr>
        <p:spPr>
          <a:xfrm>
            <a:off x="4018309" y="5230660"/>
            <a:ext cx="1577414" cy="628638"/>
          </a:xfrm>
          <a:prstGeom prst="wedgeRoundRectCallout">
            <a:avLst>
              <a:gd name="adj1" fmla="val -10911"/>
              <a:gd name="adj2" fmla="val -40850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Choose </a:t>
            </a:r>
            <a:r>
              <a:rPr lang="en-US" sz="1200" b="1" dirty="0">
                <a:solidFill>
                  <a:schemeClr val="tx1"/>
                </a:solidFill>
                <a:latin typeface="Arial" pitchFamily="34" charset="0"/>
                <a:cs typeface="Arial" pitchFamily="34" charset="0"/>
              </a:rPr>
              <a:t>Section</a:t>
            </a:r>
            <a:endParaRPr lang="en-CA" sz="1200" b="1" dirty="0">
              <a:solidFill>
                <a:schemeClr val="tx1"/>
              </a:solidFill>
              <a:latin typeface="Arial" pitchFamily="34" charset="0"/>
              <a:cs typeface="Arial" pitchFamily="34" charset="0"/>
            </a:endParaRPr>
          </a:p>
        </p:txBody>
      </p:sp>
      <p:sp>
        <p:nvSpPr>
          <p:cNvPr id="23" name="Rounded Rectangular Callout 17">
            <a:extLst>
              <a:ext uri="{FF2B5EF4-FFF2-40B4-BE49-F238E27FC236}">
                <a16:creationId xmlns:a16="http://schemas.microsoft.com/office/drawing/2014/main" id="{DC20702D-B8C3-613D-2E0B-98080DC47BF2}"/>
              </a:ext>
            </a:extLst>
          </p:cNvPr>
          <p:cNvSpPr/>
          <p:nvPr/>
        </p:nvSpPr>
        <p:spPr>
          <a:xfrm>
            <a:off x="6065753" y="5194295"/>
            <a:ext cx="1577414" cy="590437"/>
          </a:xfrm>
          <a:prstGeom prst="wedgeRoundRectCallout">
            <a:avLst>
              <a:gd name="adj1" fmla="val -45168"/>
              <a:gd name="adj2" fmla="val -34687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Choose </a:t>
            </a:r>
            <a:r>
              <a:rPr lang="en-US" sz="1200" b="1" dirty="0">
                <a:solidFill>
                  <a:schemeClr val="tx1"/>
                </a:solidFill>
                <a:latin typeface="Arial" pitchFamily="34" charset="0"/>
                <a:cs typeface="Arial" pitchFamily="34" charset="0"/>
              </a:rPr>
              <a:t>Decision</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9385807"/>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View Offer Response Document</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9" name="object 2"/>
          <p:cNvSpPr txBox="1"/>
          <p:nvPr/>
        </p:nvSpPr>
        <p:spPr>
          <a:xfrm>
            <a:off x="477807" y="1397776"/>
            <a:ext cx="6446008"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Once your offer response is completed you can review it with the Offer Response Document.</a:t>
            </a: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The Offer Response Document is a PDF file that shows your offer response.</a:t>
            </a:r>
            <a:endParaRPr lang="en-US" sz="1000" dirty="0">
              <a:latin typeface="Arial" pitchFamily="34" charset="0"/>
              <a:cs typeface="Arial" pitchFamily="34" charset="0"/>
            </a:endParaRPr>
          </a:p>
        </p:txBody>
      </p:sp>
      <p:sp>
        <p:nvSpPr>
          <p:cNvPr id="2" name="AutoShape 2" descr="C:\Users\kryvenk\AppData\Local\Temp\SNAGHTML6cdcbd7.PNG"/>
          <p:cNvSpPr>
            <a:spLocks noChangeAspect="1" noChangeArrowheads="1"/>
          </p:cNvSpPr>
          <p:nvPr/>
        </p:nvSpPr>
        <p:spPr bwMode="auto">
          <a:xfrm>
            <a:off x="155575" y="-2560638"/>
            <a:ext cx="7620000" cy="534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020" y="2688431"/>
            <a:ext cx="1238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cxnSpLocks/>
          </p:cNvCxnSpPr>
          <p:nvPr/>
        </p:nvCxnSpPr>
        <p:spPr>
          <a:xfrm flipH="1">
            <a:off x="6936953" y="3124200"/>
            <a:ext cx="704507" cy="4153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id="{77334907-F7E4-A8AE-30F1-8C76099FC55C}"/>
              </a:ext>
            </a:extLst>
          </p:cNvPr>
          <p:cNvPicPr>
            <a:picLocks noChangeAspect="1"/>
          </p:cNvPicPr>
          <p:nvPr/>
        </p:nvPicPr>
        <p:blipFill>
          <a:blip r:embed="rId4"/>
          <a:stretch>
            <a:fillRect/>
          </a:stretch>
        </p:blipFill>
        <p:spPr>
          <a:xfrm>
            <a:off x="1502540" y="1777618"/>
            <a:ext cx="5421275" cy="4547094"/>
          </a:xfrm>
          <a:prstGeom prst="rect">
            <a:avLst/>
          </a:prstGeom>
        </p:spPr>
      </p:pic>
    </p:spTree>
    <p:extLst>
      <p:ext uri="{BB962C8B-B14F-4D97-AF65-F5344CB8AC3E}">
        <p14:creationId xmlns:p14="http://schemas.microsoft.com/office/powerpoint/2010/main" val="2796460981"/>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View Offer Response Document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2050" name="Picture 2">
            <a:extLst>
              <a:ext uri="{FF2B5EF4-FFF2-40B4-BE49-F238E27FC236}">
                <a16:creationId xmlns:a16="http://schemas.microsoft.com/office/drawing/2014/main" id="{3CDDC5A4-498C-5539-60ED-21D8AD964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13020"/>
            <a:ext cx="4809709" cy="49353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A8B9812B-C78C-BCA2-F86A-A77924501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202" y="986788"/>
            <a:ext cx="1229641" cy="65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782006"/>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Offer – Early Response Checkbox</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06357" y="1600200"/>
            <a:ext cx="7924799" cy="3293209"/>
          </a:xfrm>
          <a:prstGeom prst="rect">
            <a:avLst/>
          </a:prstGeom>
        </p:spPr>
        <p:txBody>
          <a:bodyPr vert="horz" wrap="square" lIns="0" tIns="0" rIns="0" bIns="0" rtlCol="0">
            <a:spAutoFit/>
          </a:bodyPr>
          <a:lstStyle/>
          <a:p>
            <a:pPr marL="184150" marR="6350" indent="-171450">
              <a:buFont typeface="Arial" panose="020B0604020202020204" pitchFamily="34" charset="0"/>
              <a:buChar char="•"/>
            </a:pPr>
            <a:r>
              <a:rPr lang="en-US" sz="1200" dirty="0">
                <a:latin typeface="Arial"/>
                <a:cs typeface="Arial"/>
              </a:rPr>
              <a:t>If the early offer response box is </a:t>
            </a:r>
            <a:r>
              <a:rPr lang="en-US" sz="1200" b="1" dirty="0">
                <a:latin typeface="Arial"/>
                <a:cs typeface="Arial"/>
              </a:rPr>
              <a:t>unchecked</a:t>
            </a:r>
            <a:r>
              <a:rPr lang="en-US" sz="1200" dirty="0">
                <a:latin typeface="Arial"/>
                <a:cs typeface="Arial"/>
              </a:rPr>
              <a:t>, changes can be made to the offer response, up to and including, the </a:t>
            </a:r>
            <a:r>
              <a:rPr lang="en-US" sz="1200" b="1" dirty="0">
                <a:latin typeface="Arial" panose="020B0604020202020204" pitchFamily="34" charset="0"/>
                <a:cs typeface="Arial" panose="020B0604020202020204" pitchFamily="34" charset="0"/>
              </a:rPr>
              <a:t>Offer Expiry Date</a:t>
            </a:r>
            <a:r>
              <a:rPr lang="en-US" sz="1200" b="1" dirty="0">
                <a:latin typeface="Arial"/>
                <a:cs typeface="Arial"/>
              </a:rPr>
              <a:t>. </a:t>
            </a:r>
            <a:r>
              <a:rPr lang="en-US" sz="1200" dirty="0">
                <a:latin typeface="Arial"/>
                <a:cs typeface="Arial"/>
              </a:rPr>
              <a:t>The Status will become </a:t>
            </a:r>
            <a:r>
              <a:rPr lang="en-US" sz="1200" b="1" dirty="0">
                <a:latin typeface="Arial"/>
                <a:cs typeface="Arial"/>
              </a:rPr>
              <a:t>“Offer Response Pending.” </a:t>
            </a:r>
            <a:r>
              <a:rPr lang="en-US" sz="1200" dirty="0">
                <a:latin typeface="Arial"/>
                <a:cs typeface="Arial"/>
              </a:rPr>
              <a:t>Once </a:t>
            </a:r>
            <a:r>
              <a:rPr lang="en-CA" sz="1200" dirty="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Offer Expiry Date </a:t>
            </a:r>
            <a:r>
              <a:rPr lang="en-CA" sz="1200" dirty="0">
                <a:latin typeface="Arial" panose="020B0604020202020204" pitchFamily="34" charset="0"/>
                <a:cs typeface="Arial" panose="020B0604020202020204" pitchFamily="34" charset="0"/>
              </a:rPr>
              <a:t>passes, the offer response is sent to the internal system and the status will become </a:t>
            </a:r>
            <a:r>
              <a:rPr lang="en-CA" sz="1200" b="1" dirty="0">
                <a:latin typeface="Arial" panose="020B0604020202020204" pitchFamily="34" charset="0"/>
                <a:cs typeface="Arial" panose="020B0604020202020204" pitchFamily="34" charset="0"/>
              </a:rPr>
              <a:t>“Processing (Offer Response Submitted).”</a:t>
            </a:r>
            <a:endParaRPr lang="en-US" sz="1200" dirty="0">
              <a:latin typeface="Arial"/>
              <a:cs typeface="Arial"/>
            </a:endParaRPr>
          </a:p>
          <a:p>
            <a:pPr marL="12700" marR="6350"/>
            <a:endParaRPr lang="en-US" sz="1000" dirty="0">
              <a:latin typeface="Arial"/>
              <a:cs typeface="Arial"/>
            </a:endParaRPr>
          </a:p>
          <a:p>
            <a:pPr marL="184150" marR="6350" indent="-171450">
              <a:buFont typeface="Arial" panose="020B0604020202020204" pitchFamily="34" charset="0"/>
              <a:buChar char="•"/>
            </a:pPr>
            <a:r>
              <a:rPr lang="en-US" sz="1200" dirty="0">
                <a:latin typeface="Arial"/>
                <a:cs typeface="Arial"/>
              </a:rPr>
              <a:t>If the early offer response box is </a:t>
            </a:r>
            <a:r>
              <a:rPr lang="en-US" sz="1200" b="1" dirty="0">
                <a:latin typeface="Arial"/>
                <a:cs typeface="Arial"/>
              </a:rPr>
              <a:t>checked</a:t>
            </a:r>
            <a:r>
              <a:rPr lang="en-US" sz="1200" dirty="0">
                <a:latin typeface="Arial"/>
                <a:cs typeface="Arial"/>
              </a:rPr>
              <a:t>, </a:t>
            </a:r>
            <a:r>
              <a:rPr lang="en-US" sz="1200" b="1" dirty="0">
                <a:latin typeface="Arial"/>
                <a:cs typeface="Arial"/>
              </a:rPr>
              <a:t>NO changes </a:t>
            </a:r>
            <a:r>
              <a:rPr lang="en-US" sz="1200" dirty="0">
                <a:latin typeface="Arial"/>
                <a:cs typeface="Arial"/>
              </a:rPr>
              <a:t>can be made to the offer response </a:t>
            </a:r>
            <a:r>
              <a:rPr lang="en-US" sz="1200" b="1" dirty="0">
                <a:latin typeface="Arial"/>
                <a:cs typeface="Arial"/>
              </a:rPr>
              <a:t>unless</a:t>
            </a:r>
            <a:r>
              <a:rPr lang="en-US" sz="1200" dirty="0">
                <a:latin typeface="Arial"/>
                <a:cs typeface="Arial"/>
              </a:rPr>
              <a:t> it is prior to expiry as </a:t>
            </a:r>
            <a:r>
              <a:rPr lang="en-CA" sz="1200" dirty="0">
                <a:latin typeface="Arial"/>
                <a:cs typeface="Arial"/>
              </a:rPr>
              <a:t>the offer response has been submitted to the internal system</a:t>
            </a:r>
            <a:r>
              <a:rPr lang="en-US" sz="1200" dirty="0">
                <a:latin typeface="Arial"/>
                <a:cs typeface="Arial"/>
              </a:rPr>
              <a:t>. Once the internal system has received the offer response, the status will become </a:t>
            </a:r>
            <a:r>
              <a:rPr lang="en-US" sz="1200" b="1" dirty="0">
                <a:latin typeface="Arial"/>
                <a:cs typeface="Arial"/>
              </a:rPr>
              <a:t>“Processing (Offer Response Submitted).” </a:t>
            </a:r>
            <a:r>
              <a:rPr lang="en-US" sz="1200" dirty="0">
                <a:latin typeface="Arial"/>
                <a:cs typeface="Arial"/>
              </a:rPr>
              <a:t>At this point Alberta Energy may finalize the agreement at any point after a</a:t>
            </a:r>
            <a:r>
              <a:rPr lang="en-US" sz="1200" dirty="0">
                <a:latin typeface="Arial" panose="020B0604020202020204" pitchFamily="34" charset="0"/>
                <a:cs typeface="Arial" panose="020B0604020202020204" pitchFamily="34" charset="0"/>
              </a:rPr>
              <a:t>greement expiry</a:t>
            </a:r>
            <a:r>
              <a:rPr lang="en-US" sz="1200" dirty="0">
                <a:latin typeface="Arial"/>
                <a:cs typeface="Arial"/>
              </a:rPr>
              <a:t>.</a:t>
            </a:r>
          </a:p>
          <a:p>
            <a:pPr marL="184150" marR="6350" indent="-171450">
              <a:buFont typeface="Arial" panose="020B0604020202020204" pitchFamily="34" charset="0"/>
              <a:buChar char="•"/>
            </a:pPr>
            <a:endParaRPr lang="en-US" sz="1200" dirty="0">
              <a:latin typeface="Arial"/>
              <a:cs typeface="Arial"/>
            </a:endParaRPr>
          </a:p>
          <a:p>
            <a:pPr marL="184150" marR="6350" indent="-171450">
              <a:buFont typeface="Arial" panose="020B0604020202020204" pitchFamily="34" charset="0"/>
              <a:buChar char="•"/>
            </a:pPr>
            <a:r>
              <a:rPr lang="en-US" sz="1200" dirty="0">
                <a:latin typeface="Arial"/>
                <a:cs typeface="Arial"/>
              </a:rPr>
              <a:t>If you are submitting additional data or a request for review, it is </a:t>
            </a:r>
            <a:r>
              <a:rPr lang="en-US" sz="1200" b="1" dirty="0">
                <a:latin typeface="Arial"/>
                <a:cs typeface="Arial"/>
              </a:rPr>
              <a:t>advantageous</a:t>
            </a:r>
            <a:r>
              <a:rPr lang="en-US" sz="1200" dirty="0">
                <a:latin typeface="Arial"/>
                <a:cs typeface="Arial"/>
              </a:rPr>
              <a:t> to check the </a:t>
            </a:r>
            <a:r>
              <a:rPr lang="en-US" sz="1200" b="1" dirty="0">
                <a:latin typeface="Arial"/>
                <a:cs typeface="Arial"/>
              </a:rPr>
              <a:t>Early Response </a:t>
            </a:r>
            <a:r>
              <a:rPr lang="en-US" sz="1200" dirty="0">
                <a:latin typeface="Arial"/>
                <a:cs typeface="Arial"/>
              </a:rPr>
              <a:t>box because this ensures that your response is sent right away. If you do not check the early response box, the response is not sent until after the offer expiry date.</a:t>
            </a:r>
          </a:p>
          <a:p>
            <a:pPr marL="184150" marR="6350" indent="-171450">
              <a:buFont typeface="Arial" panose="020B0604020202020204" pitchFamily="34" charset="0"/>
              <a:buChar char="•"/>
            </a:pPr>
            <a:endParaRPr lang="en-US" sz="1200" dirty="0">
              <a:latin typeface="Arial"/>
              <a:cs typeface="Arial"/>
            </a:endParaRPr>
          </a:p>
          <a:p>
            <a:pPr marL="12700" marR="6350"/>
            <a:r>
              <a:rPr lang="en-CA" sz="1200" b="1" dirty="0">
                <a:latin typeface="Arial" panose="020B0604020202020204" pitchFamily="34" charset="0"/>
                <a:cs typeface="Arial" panose="020B0604020202020204" pitchFamily="34" charset="0"/>
              </a:rPr>
              <a:t>Note</a:t>
            </a:r>
            <a:r>
              <a:rPr lang="en-CA" sz="1200" dirty="0">
                <a:latin typeface="Arial" panose="020B0604020202020204" pitchFamily="34" charset="0"/>
                <a:cs typeface="Arial" panose="020B0604020202020204" pitchFamily="34" charset="0"/>
              </a:rPr>
              <a:t>:  Authorizing Alberta Energy to finalize the agreement before the </a:t>
            </a:r>
            <a:r>
              <a:rPr lang="en-CA" sz="1200" b="1" dirty="0">
                <a:latin typeface="Arial" panose="020B0604020202020204" pitchFamily="34" charset="0"/>
                <a:cs typeface="Arial" panose="020B0604020202020204" pitchFamily="34" charset="0"/>
              </a:rPr>
              <a:t>Offer Expiry Date </a:t>
            </a:r>
            <a:r>
              <a:rPr lang="en-CA" sz="1200" dirty="0">
                <a:latin typeface="Arial" panose="020B0604020202020204" pitchFamily="34" charset="0"/>
                <a:cs typeface="Arial" panose="020B0604020202020204" pitchFamily="34" charset="0"/>
              </a:rPr>
              <a:t>does not flag the agreement as a rush. It simply means that the agreement is placed into the offer response work list sooner.  Alberta Energy has one month from the Offer Response received date to process and this may fluctuate.</a:t>
            </a:r>
          </a:p>
          <a:p>
            <a:pPr marL="184150" marR="6350" indent="-171450">
              <a:buFont typeface="Arial" panose="020B0604020202020204" pitchFamily="34" charset="0"/>
              <a:buChar char="•"/>
            </a:pPr>
            <a:endParaRPr lang="en-US" sz="1200" dirty="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29200"/>
            <a:ext cx="7789863"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044998"/>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81620"/>
            <a:ext cx="3824392" cy="395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2189667" y="3886199"/>
            <a:ext cx="1577414" cy="719033"/>
          </a:xfrm>
          <a:prstGeom prst="wedgeRoundRectCallout">
            <a:avLst>
              <a:gd name="adj1" fmla="val 201158"/>
              <a:gd name="adj2" fmla="val 758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857" y="4742414"/>
            <a:ext cx="3438525"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847688"/>
            <a:ext cx="2152650" cy="15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54" y="881620"/>
            <a:ext cx="7072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ular Callout 17"/>
          <p:cNvSpPr/>
          <p:nvPr/>
        </p:nvSpPr>
        <p:spPr>
          <a:xfrm>
            <a:off x="66216" y="5709749"/>
            <a:ext cx="1239167" cy="609600"/>
          </a:xfrm>
          <a:prstGeom prst="wedgeRoundRectCallout">
            <a:avLst>
              <a:gd name="adj1" fmla="val 183268"/>
              <a:gd name="adj2" fmla="val -48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7848600" y="5404949"/>
            <a:ext cx="1239167" cy="609600"/>
          </a:xfrm>
          <a:prstGeom prst="wedgeRoundRectCallout">
            <a:avLst>
              <a:gd name="adj1" fmla="val -89314"/>
              <a:gd name="adj2" fmla="val 536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21" name="Straight Arrow Connector 20"/>
          <p:cNvCxnSpPr/>
          <p:nvPr/>
        </p:nvCxnSpPr>
        <p:spPr>
          <a:xfrm flipH="1">
            <a:off x="4865311" y="4652144"/>
            <a:ext cx="163889" cy="3633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4865311" y="5312632"/>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685799" y="1600200"/>
            <a:ext cx="3081282"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 must have the Submitter role to submit an offer response.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Submit once the offer response is complete.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you only save your offer response it will not come to Alberta Energy. After the offer expiry date the status will become processing (no response)</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601708"/>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752600"/>
            <a:ext cx="9144000" cy="338847"/>
          </a:xfrm>
        </p:spPr>
        <p:txBody>
          <a:bodyPr/>
          <a:lstStyle/>
          <a:p>
            <a:pPr algn="ctr"/>
            <a:r>
              <a:rPr lang="en-CA" sz="1800" b="1" i="0" dirty="0">
                <a:solidFill>
                  <a:schemeClr val="tx1"/>
                </a:solidFill>
                <a:latin typeface="Arial" panose="020B0604020202020204" pitchFamily="34" charset="0"/>
                <a:cs typeface="Arial" panose="020B0604020202020204" pitchFamily="34" charset="0"/>
              </a:rPr>
              <a:t>Final</a:t>
            </a:r>
          </a:p>
        </p:txBody>
      </p:sp>
      <p:sp>
        <p:nvSpPr>
          <p:cNvPr id="3" name="Rectangle 2"/>
          <p:cNvSpPr/>
          <p:nvPr/>
        </p:nvSpPr>
        <p:spPr>
          <a:xfrm>
            <a:off x="1374138" y="2209800"/>
            <a:ext cx="7084062" cy="3293209"/>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final document is received by ETS, the</a:t>
            </a:r>
            <a:r>
              <a:rPr lang="en-CA" sz="1400" dirty="0">
                <a:solidFill>
                  <a:srgbClr val="FF0000"/>
                </a:solidFill>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application status becomes Completed.</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 and the applicant if applicable, that a final document is available for viewing. These email notifications are considered a courtesy and should not be relied on to track PNG Continuation Applications in ETS.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the same, the email goes to the company’s contact person for the request.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different, the Designated Representative email goes to whomever has PNG Continuation Documents form type (assigned by the Site Admin) and the Authorized Applicant email goes to the company’s contact person for the request. </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final document contains a final letter and if applicable, an amended appendix. </a:t>
            </a:r>
            <a:endParaRPr lang="en-US" sz="14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773694"/>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474800"/>
            <a:ext cx="4876799" cy="24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idx="4294967295"/>
          </p:nvPr>
        </p:nvSpPr>
        <p:spPr>
          <a:xfrm>
            <a:off x="228600" y="1066800"/>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Final (as Applicant)	</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5238162" y="3842639"/>
            <a:ext cx="324438" cy="4245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object 5"/>
          <p:cNvSpPr/>
          <p:nvPr/>
        </p:nvSpPr>
        <p:spPr>
          <a:xfrm flipH="1">
            <a:off x="4867830" y="3704537"/>
            <a:ext cx="466170" cy="138102"/>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1" name="object 2"/>
          <p:cNvSpPr txBox="1"/>
          <p:nvPr/>
        </p:nvSpPr>
        <p:spPr>
          <a:xfrm>
            <a:off x="4343400" y="4387334"/>
            <a:ext cx="3117393"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final document click on either link.</a:t>
            </a:r>
          </a:p>
        </p:txBody>
      </p:sp>
      <p:pic>
        <p:nvPicPr>
          <p:cNvPr id="3" name="Picture 2">
            <a:extLst>
              <a:ext uri="{FF2B5EF4-FFF2-40B4-BE49-F238E27FC236}">
                <a16:creationId xmlns:a16="http://schemas.microsoft.com/office/drawing/2014/main" id="{C36C1D12-9D9F-8B72-AE59-1C5EF889E6F5}"/>
              </a:ext>
            </a:extLst>
          </p:cNvPr>
          <p:cNvPicPr>
            <a:picLocks noChangeAspect="1"/>
          </p:cNvPicPr>
          <p:nvPr/>
        </p:nvPicPr>
        <p:blipFill>
          <a:blip r:embed="rId4"/>
          <a:stretch>
            <a:fillRect/>
          </a:stretch>
        </p:blipFill>
        <p:spPr>
          <a:xfrm>
            <a:off x="1866900" y="4808646"/>
            <a:ext cx="5715000" cy="1050708"/>
          </a:xfrm>
          <a:prstGeom prst="rect">
            <a:avLst/>
          </a:prstGeom>
        </p:spPr>
      </p:pic>
      <p:cxnSp>
        <p:nvCxnSpPr>
          <p:cNvPr id="4" name="Straight Arrow Connector 3">
            <a:extLst>
              <a:ext uri="{FF2B5EF4-FFF2-40B4-BE49-F238E27FC236}">
                <a16:creationId xmlns:a16="http://schemas.microsoft.com/office/drawing/2014/main" id="{3E23A70D-5992-7978-29D3-6A653E601588}"/>
              </a:ext>
            </a:extLst>
          </p:cNvPr>
          <p:cNvCxnSpPr>
            <a:cxnSpLocks/>
          </p:cNvCxnSpPr>
          <p:nvPr/>
        </p:nvCxnSpPr>
        <p:spPr>
          <a:xfrm>
            <a:off x="5867400" y="4648200"/>
            <a:ext cx="9906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1171744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Administration Information (continued)</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Technical Contact</a:t>
            </a:r>
          </a:p>
        </p:txBody>
      </p:sp>
      <p:sp>
        <p:nvSpPr>
          <p:cNvPr id="18" name="Rounded Rectangular Callout 17"/>
          <p:cNvSpPr/>
          <p:nvPr/>
        </p:nvSpPr>
        <p:spPr>
          <a:xfrm>
            <a:off x="6028072" y="5274153"/>
            <a:ext cx="1375138" cy="609600"/>
          </a:xfrm>
          <a:prstGeom prst="wedgeRoundRectCallout">
            <a:avLst>
              <a:gd name="adj1" fmla="val -31624"/>
              <a:gd name="adj2" fmla="val -847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Save</a:t>
            </a:r>
            <a:endParaRPr lang="en-CA" sz="1200" b="1" dirty="0">
              <a:solidFill>
                <a:schemeClr val="tx1"/>
              </a:solidFill>
              <a:latin typeface="Arial" pitchFamily="34" charset="0"/>
              <a:cs typeface="Arial" pitchFamily="34" charset="0"/>
            </a:endParaRPr>
          </a:p>
        </p:txBody>
      </p:sp>
      <p:grpSp>
        <p:nvGrpSpPr>
          <p:cNvPr id="20" name="Group 19"/>
          <p:cNvGrpSpPr/>
          <p:nvPr/>
        </p:nvGrpSpPr>
        <p:grpSpPr>
          <a:xfrm>
            <a:off x="76200" y="5967401"/>
            <a:ext cx="9067800" cy="447675"/>
            <a:chOff x="228600" y="5965825"/>
            <a:chExt cx="8497888" cy="447675"/>
          </a:xfrm>
        </p:grpSpPr>
        <p:sp>
          <p:nvSpPr>
            <p:cNvPr id="21" name="Rectangle 20"/>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Use the Save button after completing information on each tab.</a:t>
              </a:r>
              <a:endParaRPr lang="en-CA" altLang="en-US" sz="1200" dirty="0">
                <a:latin typeface="Arial" panose="020B0604020202020204" pitchFamily="34" charset="0"/>
                <a:cs typeface="Arial" panose="020B0604020202020204" pitchFamily="34" charset="0"/>
              </a:endParaRPr>
            </a:p>
          </p:txBody>
        </p:sp>
        <p:pic>
          <p:nvPicPr>
            <p:cNvPr id="22"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2">
            <a:extLst>
              <a:ext uri="{FF2B5EF4-FFF2-40B4-BE49-F238E27FC236}">
                <a16:creationId xmlns:a16="http://schemas.microsoft.com/office/drawing/2014/main" id="{29E659EF-901E-A3F6-251D-06D318CA5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7" y="1523767"/>
            <a:ext cx="4360101" cy="3439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A80ED04-F65D-A7F1-445B-3816F916D307}"/>
              </a:ext>
            </a:extLst>
          </p:cNvPr>
          <p:cNvPicPr>
            <a:picLocks noChangeAspect="1"/>
          </p:cNvPicPr>
          <p:nvPr/>
        </p:nvPicPr>
        <p:blipFill>
          <a:blip r:embed="rId5"/>
          <a:stretch>
            <a:fillRect/>
          </a:stretch>
        </p:blipFill>
        <p:spPr>
          <a:xfrm>
            <a:off x="4592082" y="1568570"/>
            <a:ext cx="4247118" cy="3452769"/>
          </a:xfrm>
          <a:prstGeom prst="rect">
            <a:avLst/>
          </a:prstGeom>
        </p:spPr>
      </p:pic>
      <p:sp>
        <p:nvSpPr>
          <p:cNvPr id="10" name="Rounded Rectangular Callout 15">
            <a:extLst>
              <a:ext uri="{FF2B5EF4-FFF2-40B4-BE49-F238E27FC236}">
                <a16:creationId xmlns:a16="http://schemas.microsoft.com/office/drawing/2014/main" id="{BF39C6CF-2EA1-EDF9-3BB2-951C536CA949}"/>
              </a:ext>
            </a:extLst>
          </p:cNvPr>
          <p:cNvSpPr/>
          <p:nvPr/>
        </p:nvSpPr>
        <p:spPr>
          <a:xfrm>
            <a:off x="553898" y="5296476"/>
            <a:ext cx="1905000" cy="533400"/>
          </a:xfrm>
          <a:prstGeom prst="wedgeRoundRectCallout">
            <a:avLst>
              <a:gd name="adj1" fmla="val 26541"/>
              <a:gd name="adj2" fmla="val -25272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on </a:t>
            </a:r>
            <a:r>
              <a:rPr lang="en-US" sz="1200" b="1" dirty="0">
                <a:solidFill>
                  <a:schemeClr val="tx1"/>
                </a:solidFill>
                <a:latin typeface="Arial" pitchFamily="34" charset="0"/>
                <a:cs typeface="Arial" pitchFamily="34" charset="0"/>
              </a:rPr>
              <a:t>Add Technical Contact</a:t>
            </a:r>
            <a:endParaRPr lang="en-CA" sz="1200" b="1" dirty="0">
              <a:solidFill>
                <a:schemeClr val="tx1"/>
              </a:solidFill>
              <a:latin typeface="Arial" pitchFamily="34" charset="0"/>
              <a:cs typeface="Arial" pitchFamily="34" charset="0"/>
            </a:endParaRPr>
          </a:p>
        </p:txBody>
      </p:sp>
      <p:cxnSp>
        <p:nvCxnSpPr>
          <p:cNvPr id="11" name="Straight Arrow Connector 10">
            <a:extLst>
              <a:ext uri="{FF2B5EF4-FFF2-40B4-BE49-F238E27FC236}">
                <a16:creationId xmlns:a16="http://schemas.microsoft.com/office/drawing/2014/main" id="{A37AE861-6A91-EFCB-FDCB-9F68CB54FEBD}"/>
              </a:ext>
            </a:extLst>
          </p:cNvPr>
          <p:cNvCxnSpPr>
            <a:cxnSpLocks/>
          </p:cNvCxnSpPr>
          <p:nvPr/>
        </p:nvCxnSpPr>
        <p:spPr>
          <a:xfrm flipV="1">
            <a:off x="2590800" y="4038600"/>
            <a:ext cx="2125724"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Rounded Rectangular Callout 16">
            <a:extLst>
              <a:ext uri="{FF2B5EF4-FFF2-40B4-BE49-F238E27FC236}">
                <a16:creationId xmlns:a16="http://schemas.microsoft.com/office/drawing/2014/main" id="{5ED57AE7-75EC-01E8-981F-33562FE2E613}"/>
              </a:ext>
            </a:extLst>
          </p:cNvPr>
          <p:cNvSpPr/>
          <p:nvPr/>
        </p:nvSpPr>
        <p:spPr>
          <a:xfrm>
            <a:off x="3505200" y="5119301"/>
            <a:ext cx="1524000" cy="933438"/>
          </a:xfrm>
          <a:prstGeom prst="wedgeRoundRectCallout">
            <a:avLst>
              <a:gd name="adj1" fmla="val 34647"/>
              <a:gd name="adj2" fmla="val -1677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Enter</a:t>
            </a:r>
            <a:r>
              <a:rPr lang="en-US" sz="1200" b="1" dirty="0">
                <a:solidFill>
                  <a:schemeClr val="tx1"/>
                </a:solidFill>
                <a:latin typeface="Arial" pitchFamily="34" charset="0"/>
                <a:cs typeface="Arial" pitchFamily="34" charset="0"/>
              </a:rPr>
              <a:t> Technical Contact </a:t>
            </a:r>
            <a:r>
              <a:rPr lang="en-US" sz="1200" dirty="0">
                <a:solidFill>
                  <a:schemeClr val="tx1"/>
                </a:solidFill>
                <a:latin typeface="Arial" pitchFamily="34" charset="0"/>
                <a:cs typeface="Arial" pitchFamily="34" charset="0"/>
              </a:rPr>
              <a:t>(all fields are required)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77016007"/>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869" y="2301409"/>
            <a:ext cx="5811062" cy="303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699320"/>
            <a:ext cx="1718717"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idx="4294967295"/>
          </p:nvPr>
        </p:nvSpPr>
        <p:spPr>
          <a:xfrm>
            <a:off x="228600" y="1066800"/>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Final (as Designated Representative)	</a:t>
            </a:r>
            <a:endParaRPr lang="en-CA" sz="1600" b="1" i="0"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flipH="1">
            <a:off x="1866900" y="1524000"/>
            <a:ext cx="1600200" cy="666750"/>
          </a:xfrm>
          <a:prstGeom prst="wedgeRoundRectCallout">
            <a:avLst>
              <a:gd name="adj1" fmla="val 69251"/>
              <a:gd name="adj2" fmla="val 1100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Request Status</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flipH="1" flipV="1">
            <a:off x="7272336" y="5100637"/>
            <a:ext cx="9525" cy="5381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object 5"/>
          <p:cNvSpPr/>
          <p:nvPr/>
        </p:nvSpPr>
        <p:spPr>
          <a:xfrm flipH="1">
            <a:off x="6962774" y="4907019"/>
            <a:ext cx="657226" cy="1579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0" name="TextBox 4"/>
          <p:cNvSpPr txBox="1">
            <a:spLocks noChangeArrowheads="1"/>
          </p:cNvSpPr>
          <p:nvPr/>
        </p:nvSpPr>
        <p:spPr bwMode="auto">
          <a:xfrm>
            <a:off x="2743200" y="4340225"/>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0000"/>
                </a:solidFill>
                <a:latin typeface="Arial" charset="0"/>
              </a:rPr>
              <a:t>Search Result</a:t>
            </a:r>
            <a:endParaRPr lang="en-CA" altLang="en-US" sz="1400" dirty="0">
              <a:solidFill>
                <a:srgbClr val="FF0000"/>
              </a:solidFill>
              <a:latin typeface="Arial" charset="0"/>
            </a:endParaRPr>
          </a:p>
        </p:txBody>
      </p:sp>
      <p:sp>
        <p:nvSpPr>
          <p:cNvPr id="12" name="Rounded Rectangular Callout 11"/>
          <p:cNvSpPr/>
          <p:nvPr/>
        </p:nvSpPr>
        <p:spPr>
          <a:xfrm flipH="1">
            <a:off x="4492265" y="1524000"/>
            <a:ext cx="1600200" cy="666750"/>
          </a:xfrm>
          <a:prstGeom prst="wedgeRoundRectCallout">
            <a:avLst>
              <a:gd name="adj1" fmla="val 23994"/>
              <a:gd name="adj2" fmla="val 1914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Choose your search parameters</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flipH="1">
            <a:off x="1297508" y="5300651"/>
            <a:ext cx="1600200" cy="666750"/>
          </a:xfrm>
          <a:prstGeom prst="wedgeRoundRectCallout">
            <a:avLst>
              <a:gd name="adj1" fmla="val -122822"/>
              <a:gd name="adj2" fmla="val -1562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Retrieve</a:t>
            </a:r>
            <a:endParaRPr lang="en-CA" sz="1200" b="1" dirty="0">
              <a:solidFill>
                <a:schemeClr val="tx1"/>
              </a:solidFill>
              <a:latin typeface="Arial" pitchFamily="34" charset="0"/>
              <a:cs typeface="Arial" pitchFamily="34" charset="0"/>
            </a:endParaRPr>
          </a:p>
        </p:txBody>
      </p:sp>
      <p:sp>
        <p:nvSpPr>
          <p:cNvPr id="14" name="object 2"/>
          <p:cNvSpPr txBox="1"/>
          <p:nvPr/>
        </p:nvSpPr>
        <p:spPr>
          <a:xfrm>
            <a:off x="5783265" y="5679311"/>
            <a:ext cx="2979735"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final document click on this link.</a:t>
            </a:r>
          </a:p>
        </p:txBody>
      </p:sp>
      <p:pic>
        <p:nvPicPr>
          <p:cNvPr id="15"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967401"/>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1765" y="6052738"/>
            <a:ext cx="8001000" cy="276999"/>
          </a:xfrm>
          <a:prstGeom prst="rect">
            <a:avLst/>
          </a:prstGeom>
        </p:spPr>
        <p:txBody>
          <a:bodyPr wrap="square">
            <a:spAutoFit/>
          </a:bodyPr>
          <a:lstStyle/>
          <a:p>
            <a:pPr>
              <a:spcBef>
                <a:spcPct val="0"/>
              </a:spcBef>
            </a:pPr>
            <a:r>
              <a:rPr lang="en-US" altLang="en-US" sz="1200" dirty="0">
                <a:latin typeface="Arial" panose="020B0604020202020204" pitchFamily="34" charset="0"/>
                <a:cs typeface="Arial" panose="020B0604020202020204" pitchFamily="34" charset="0"/>
              </a:rPr>
              <a:t>In order to view documents in Request Status you must have PNG Continuation Documents form type assigned. </a:t>
            </a:r>
            <a:endParaRPr lang="en-CA" altLang="en-US" sz="12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stretch>
            <a:fillRect/>
          </a:stretch>
        </p:blipFill>
        <p:spPr>
          <a:xfrm>
            <a:off x="917588" y="4088169"/>
            <a:ext cx="965877" cy="926292"/>
          </a:xfrm>
          <a:prstGeom prst="rect">
            <a:avLst/>
          </a:prstGeom>
        </p:spPr>
      </p:pic>
    </p:spTree>
    <p:extLst>
      <p:ext uri="{BB962C8B-B14F-4D97-AF65-F5344CB8AC3E}">
        <p14:creationId xmlns:p14="http://schemas.microsoft.com/office/powerpoint/2010/main" val="3188085685"/>
      </p:ext>
    </p:extLst>
  </p:cSld>
  <p:clrMapOvr>
    <a:masterClrMapping/>
  </p:clrMapOvr>
  <p:transition spd="slow">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Offer Withdrawn</a:t>
            </a:r>
          </a:p>
        </p:txBody>
      </p:sp>
      <p:sp>
        <p:nvSpPr>
          <p:cNvPr id="3" name="Rectangle 2"/>
          <p:cNvSpPr/>
          <p:nvPr/>
        </p:nvSpPr>
        <p:spPr>
          <a:xfrm>
            <a:off x="1364903" y="2590800"/>
            <a:ext cx="6474462"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an offer is withdrawn, Alberta Energy will contact the company. ETS will not send an email notification.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Once the offer is withdrawn, it is removed and is no longer accessible (cannot be seen in the Offer tab).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Offer Withdrawn Applications will return to Processing (Submitted) status.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“No Application” or Correction Application with the offer withdrawn will become Offer Withdrawn status.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313531"/>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Amend a Continuation Application</a:t>
            </a:r>
          </a:p>
        </p:txBody>
      </p:sp>
      <p:sp>
        <p:nvSpPr>
          <p:cNvPr id="3" name="Rectangle 2"/>
          <p:cNvSpPr/>
          <p:nvPr/>
        </p:nvSpPr>
        <p:spPr>
          <a:xfrm>
            <a:off x="1340092" y="2667000"/>
            <a:ext cx="6474462" cy="2492990"/>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can only amend a submitted (Processing) application after the agreement has expired. If it’s prior to expiry, you will withdraw the application and resubmit.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have the Creator role to amend an application and the Submitter role to </a:t>
            </a:r>
            <a:r>
              <a:rPr lang="en-US" sz="1400" dirty="0">
                <a:latin typeface="Arial" panose="020B0604020202020204" pitchFamily="34" charset="0"/>
                <a:cs typeface="Arial" panose="020B0604020202020204" pitchFamily="34" charset="0"/>
              </a:rPr>
              <a:t>submit it.</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Extensions, zones, land and wells can be added as amendments to the request; however, they are considered </a:t>
            </a:r>
            <a:r>
              <a:rPr lang="en-US" sz="1400" b="1" dirty="0">
                <a:latin typeface="Arial" panose="020B0604020202020204" pitchFamily="34" charset="0"/>
                <a:cs typeface="Arial" panose="020B0604020202020204" pitchFamily="34" charset="0"/>
              </a:rPr>
              <a:t>a late amendment</a:t>
            </a:r>
            <a:r>
              <a:rPr lang="en-US" sz="1400" dirty="0">
                <a:latin typeface="Arial" panose="020B0604020202020204" pitchFamily="34" charset="0"/>
                <a:cs typeface="Arial" panose="020B0604020202020204" pitchFamily="34" charset="0"/>
              </a:rPr>
              <a:t>. Existing data cannot be removed.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request will not continue until the amendment is submitted.</a:t>
            </a:r>
          </a:p>
        </p:txBody>
      </p:sp>
    </p:spTree>
    <p:extLst>
      <p:ext uri="{BB962C8B-B14F-4D97-AF65-F5344CB8AC3E}">
        <p14:creationId xmlns:p14="http://schemas.microsoft.com/office/powerpoint/2010/main" val="1310674874"/>
      </p:ext>
    </p:extLst>
  </p:cSld>
  <p:clrMapOvr>
    <a:masterClrMapping/>
  </p:clrMapOvr>
  <p:transition spd="slow">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YinO\AppData\Local\Temp\SNAGHTML13c55f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375" y="3561390"/>
            <a:ext cx="3550463" cy="142161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Amend Continuation Application</a:t>
            </a:r>
          </a:p>
        </p:txBody>
      </p:sp>
      <p:cxnSp>
        <p:nvCxnSpPr>
          <p:cNvPr id="6" name="Straight Arrow Connector 5"/>
          <p:cNvCxnSpPr/>
          <p:nvPr/>
        </p:nvCxnSpPr>
        <p:spPr>
          <a:xfrm>
            <a:off x="5181600" y="2857500"/>
            <a:ext cx="563550" cy="571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1828800" y="4590393"/>
            <a:ext cx="1375138" cy="609600"/>
          </a:xfrm>
          <a:prstGeom prst="wedgeRoundRectCallout">
            <a:avLst>
              <a:gd name="adj1" fmla="val 22731"/>
              <a:gd name="adj2" fmla="val -957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Amend</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6085002" y="5257800"/>
            <a:ext cx="1375138" cy="609600"/>
          </a:xfrm>
          <a:prstGeom prst="wedgeRoundRectCallout">
            <a:avLst>
              <a:gd name="adj1" fmla="val 54265"/>
              <a:gd name="adj2" fmla="val -1282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6DE20BC1-903B-1BE1-2EAE-2E23FC742855}"/>
              </a:ext>
            </a:extLst>
          </p:cNvPr>
          <p:cNvPicPr>
            <a:picLocks noChangeAspect="1"/>
          </p:cNvPicPr>
          <p:nvPr/>
        </p:nvPicPr>
        <p:blipFill>
          <a:blip r:embed="rId4"/>
          <a:stretch>
            <a:fillRect/>
          </a:stretch>
        </p:blipFill>
        <p:spPr>
          <a:xfrm>
            <a:off x="289033" y="1528890"/>
            <a:ext cx="5139107" cy="2738310"/>
          </a:xfrm>
          <a:prstGeom prst="rect">
            <a:avLst/>
          </a:prstGeom>
        </p:spPr>
      </p:pic>
    </p:spTree>
    <p:extLst>
      <p:ext uri="{BB962C8B-B14F-4D97-AF65-F5344CB8AC3E}">
        <p14:creationId xmlns:p14="http://schemas.microsoft.com/office/powerpoint/2010/main" val="1783760833"/>
      </p:ext>
    </p:extLst>
  </p:cSld>
  <p:clrMapOvr>
    <a:masterClrMapping/>
  </p:clrMapOvr>
  <p:transition spd="slow">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Amend Continuation Application (continued)</a:t>
            </a:r>
          </a:p>
        </p:txBody>
      </p:sp>
      <p:sp>
        <p:nvSpPr>
          <p:cNvPr id="8" name="Rectangle 7"/>
          <p:cNvSpPr/>
          <p:nvPr/>
        </p:nvSpPr>
        <p:spPr>
          <a:xfrm>
            <a:off x="513754" y="1447800"/>
            <a:ext cx="3581400" cy="276999"/>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Status becomes </a:t>
            </a:r>
            <a:r>
              <a:rPr lang="en-CA" sz="1200" b="1" dirty="0">
                <a:latin typeface="Arial" panose="020B0604020202020204" pitchFamily="34" charset="0"/>
                <a:cs typeface="Arial" panose="020B0604020202020204" pitchFamily="34" charset="0"/>
              </a:rPr>
              <a:t>Amendment in Progress</a:t>
            </a:r>
            <a:r>
              <a:rPr lang="en-CA"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6216387" y="2291199"/>
            <a:ext cx="2610432" cy="1938992"/>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When amending an application, the following information can be edited:</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Zones, land and wells to the existing agreement(s)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Attach Geological Discussion and Geological Data Information in the Admin tab</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Other Data tab</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Information under Extension, Section 15, and Section 16 tabs</a:t>
            </a:r>
          </a:p>
        </p:txBody>
      </p:sp>
      <p:sp>
        <p:nvSpPr>
          <p:cNvPr id="9" name="Rectangle 8"/>
          <p:cNvSpPr/>
          <p:nvPr/>
        </p:nvSpPr>
        <p:spPr>
          <a:xfrm>
            <a:off x="5786709" y="4981903"/>
            <a:ext cx="3096221" cy="1187708"/>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Once the amendment is completed, click Submit to send the application back to the internal system.</a:t>
            </a:r>
          </a:p>
          <a:p>
            <a:endParaRPr lang="en-CA" sz="10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Status will become </a:t>
            </a:r>
            <a:r>
              <a:rPr lang="en-CA" sz="1200" b="1" dirty="0">
                <a:latin typeface="Arial" panose="020B0604020202020204" pitchFamily="34" charset="0"/>
                <a:cs typeface="Arial" panose="020B0604020202020204" pitchFamily="34" charset="0"/>
              </a:rPr>
              <a:t>Processing (Amended).</a:t>
            </a:r>
          </a:p>
        </p:txBody>
      </p:sp>
      <p:pic>
        <p:nvPicPr>
          <p:cNvPr id="3" name="Picture 2">
            <a:extLst>
              <a:ext uri="{FF2B5EF4-FFF2-40B4-BE49-F238E27FC236}">
                <a16:creationId xmlns:a16="http://schemas.microsoft.com/office/drawing/2014/main" id="{8CCD247E-2163-86F4-8A87-7DEF434C772B}"/>
              </a:ext>
            </a:extLst>
          </p:cNvPr>
          <p:cNvPicPr>
            <a:picLocks noChangeAspect="1"/>
          </p:cNvPicPr>
          <p:nvPr/>
        </p:nvPicPr>
        <p:blipFill>
          <a:blip r:embed="rId3"/>
          <a:stretch>
            <a:fillRect/>
          </a:stretch>
        </p:blipFill>
        <p:spPr>
          <a:xfrm>
            <a:off x="263698" y="1862722"/>
            <a:ext cx="5840322" cy="3119181"/>
          </a:xfrm>
          <a:prstGeom prst="rect">
            <a:avLst/>
          </a:prstGeom>
        </p:spPr>
      </p:pic>
      <p:cxnSp>
        <p:nvCxnSpPr>
          <p:cNvPr id="4" name="Straight Arrow Connector 3">
            <a:extLst>
              <a:ext uri="{FF2B5EF4-FFF2-40B4-BE49-F238E27FC236}">
                <a16:creationId xmlns:a16="http://schemas.microsoft.com/office/drawing/2014/main" id="{42A724F7-4092-34F9-A50A-ADB147A33078}"/>
              </a:ext>
            </a:extLst>
          </p:cNvPr>
          <p:cNvCxnSpPr>
            <a:cxnSpLocks/>
          </p:cNvCxnSpPr>
          <p:nvPr/>
        </p:nvCxnSpPr>
        <p:spPr>
          <a:xfrm>
            <a:off x="914400" y="1724799"/>
            <a:ext cx="0" cy="63740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AB91E426-AB10-D6A3-C329-4FD8CAD8466D}"/>
              </a:ext>
            </a:extLst>
          </p:cNvPr>
          <p:cNvCxnSpPr>
            <a:cxnSpLocks/>
          </p:cNvCxnSpPr>
          <p:nvPr/>
        </p:nvCxnSpPr>
        <p:spPr>
          <a:xfrm flipH="1" flipV="1">
            <a:off x="2667000" y="4851857"/>
            <a:ext cx="3172422" cy="4059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2851564"/>
      </p:ext>
    </p:extLst>
  </p:cSld>
  <p:clrMapOvr>
    <a:masterClrMapping/>
  </p:clrMapOvr>
  <p:transition spd="slow">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38910" y="1026268"/>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No Application</a:t>
            </a:r>
          </a:p>
        </p:txBody>
      </p:sp>
      <p:sp>
        <p:nvSpPr>
          <p:cNvPr id="3" name="Rectangle 2"/>
          <p:cNvSpPr/>
          <p:nvPr/>
        </p:nvSpPr>
        <p:spPr>
          <a:xfrm>
            <a:off x="1354684" y="1371600"/>
            <a:ext cx="6646316" cy="5262979"/>
          </a:xfrm>
          <a:prstGeom prst="rect">
            <a:avLst/>
          </a:prstGeom>
        </p:spPr>
        <p:txBody>
          <a:bodyPr wrap="square">
            <a:spAutoFit/>
          </a:bodyPr>
          <a:lstStyle/>
          <a:p>
            <a:pPr marL="285750" lvl="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you fail to apply for continuation and we determine there is an obligation to offer continuation</a:t>
            </a:r>
            <a:r>
              <a:rPr lang="en-CA" sz="1400" dirty="0">
                <a:solidFill>
                  <a:srgbClr val="FF0000"/>
                </a:solidFill>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under the PNG Tenure Regulation, Alberta Energy will initiate the process by creating an application, offer or final through our internal system. The system generated application will have a request number assigned and the Designated Representative name populated. </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there is an offer it will be available in the Work in Progress,  if only a final is sent, it will display in Request Status.</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ETS will send an email informing your company’s site administrator that an application has been created and action is required.</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an offer is sent you may review the offer and if satisfactory, accept or decline by completing the offer response and submitting. If no response is submitted by the Offer Expiry date, the agreement will be continued as outlined in the Offer.  A Request for Review is not available on a no application offer.</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Contact Information must be provided in order to submit No Application Offers.</a:t>
            </a:r>
          </a:p>
          <a:p>
            <a:pPr marL="285750" lvl="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there is no obligation to offer continuation, a cancellation letter is sent and it will be available in the Request Status. Some of the agreements that you receive a final cancellation letter for may also appear on the monthly Agreement Cancellation Report.</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019684"/>
      </p:ext>
    </p:extLst>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600201"/>
            <a:ext cx="9144000" cy="381000"/>
          </a:xfrm>
        </p:spPr>
        <p:txBody>
          <a:bodyPr/>
          <a:lstStyle/>
          <a:p>
            <a:pPr algn="ctr"/>
            <a:r>
              <a:rPr lang="en-CA" sz="1800" b="1" i="0" dirty="0">
                <a:solidFill>
                  <a:schemeClr val="tx1"/>
                </a:solidFill>
                <a:latin typeface="Arial" panose="020B0604020202020204" pitchFamily="34" charset="0"/>
                <a:cs typeface="Arial" panose="020B0604020202020204" pitchFamily="34" charset="0"/>
              </a:rPr>
              <a:t>Correction Application</a:t>
            </a:r>
          </a:p>
        </p:txBody>
      </p:sp>
      <p:sp>
        <p:nvSpPr>
          <p:cNvPr id="3" name="Rectangle 2"/>
          <p:cNvSpPr/>
          <p:nvPr/>
        </p:nvSpPr>
        <p:spPr>
          <a:xfrm>
            <a:off x="1374139" y="2133600"/>
            <a:ext cx="6474462" cy="2923877"/>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At times Alberta Energy may create a correction application on your company’s behalf to send you an offer or final. This will occur when an agreement was previously finalized by Alberta Energy and a correction is required.</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An email will be sent from ETS </a:t>
            </a:r>
            <a:r>
              <a:rPr lang="en-CA" sz="1400" dirty="0">
                <a:latin typeface="Arial" panose="020B0604020202020204" pitchFamily="34" charset="0"/>
                <a:cs typeface="Arial" panose="020B0604020202020204" pitchFamily="34" charset="0"/>
              </a:rPr>
              <a:t>informing your company that an offer or a final is available for your review and/or action.</a:t>
            </a:r>
            <a:endParaRPr lang="en-US"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offer is sent, it will be available in your Work In Progress list. The process to respond to the offer remains the same. If a final is sent, you must retrieve it from the Request Status page.</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Contact Information must be provided in order to submit Correction Task Offers.</a:t>
            </a:r>
          </a:p>
        </p:txBody>
      </p:sp>
    </p:spTree>
    <p:extLst>
      <p:ext uri="{BB962C8B-B14F-4D97-AF65-F5344CB8AC3E}">
        <p14:creationId xmlns:p14="http://schemas.microsoft.com/office/powerpoint/2010/main" val="3696781618"/>
      </p:ext>
    </p:extLst>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505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62400" y="1752600"/>
            <a:ext cx="4648200" cy="2893100"/>
          </a:xfrm>
          <a:prstGeom prst="rect">
            <a:avLst/>
          </a:prstGeom>
          <a:noFill/>
        </p:spPr>
        <p:txBody>
          <a:bodyPr wrap="square" rtlCol="0">
            <a:spAutoFit/>
          </a:bodyPr>
          <a:lstStyle/>
          <a:p>
            <a:pPr lvl="0"/>
            <a:r>
              <a:rPr lang="en-CA" sz="1400" dirty="0">
                <a:latin typeface="Arial" panose="020B0604020202020204" pitchFamily="34" charset="0"/>
                <a:cs typeface="Arial" panose="020B0604020202020204" pitchFamily="34" charset="0"/>
              </a:rPr>
              <a:t>Designated Representatives can find Completed (Finals) ETS Requests submitted by an Authorized Applicant under “</a:t>
            </a:r>
            <a:r>
              <a:rPr lang="en-CA" sz="1400" b="1" dirty="0">
                <a:latin typeface="Arial" panose="020B0604020202020204" pitchFamily="34" charset="0"/>
                <a:cs typeface="Arial" panose="020B0604020202020204" pitchFamily="34" charset="0"/>
              </a:rPr>
              <a:t>Request Status</a:t>
            </a:r>
            <a:r>
              <a:rPr lang="en-CA" sz="1400" dirty="0">
                <a:latin typeface="Arial" panose="020B0604020202020204" pitchFamily="34" charset="0"/>
                <a:cs typeface="Arial" panose="020B0604020202020204" pitchFamily="34" charset="0"/>
              </a:rPr>
              <a:t>”</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Designated Representatives can find Completed (Finals) ETS Requests for applications that have expired without submission under “</a:t>
            </a:r>
            <a:r>
              <a:rPr lang="en-CA" sz="1400" b="1" dirty="0">
                <a:latin typeface="Arial" panose="020B0604020202020204" pitchFamily="34" charset="0"/>
                <a:cs typeface="Arial" panose="020B0604020202020204" pitchFamily="34" charset="0"/>
              </a:rPr>
              <a:t>Request Status”</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Designated Representatives can find all other ETS Requests under “</a:t>
            </a:r>
            <a:r>
              <a:rPr lang="en-CA" sz="1400" b="1" dirty="0">
                <a:latin typeface="Arial" panose="020B0604020202020204" pitchFamily="34" charset="0"/>
                <a:cs typeface="Arial" panose="020B0604020202020204" pitchFamily="34" charset="0"/>
              </a:rPr>
              <a:t>Work in Progress”</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Authorized Applicants can find all ETS Requests under “</a:t>
            </a:r>
            <a:r>
              <a:rPr lang="en-CA" sz="1400" b="1" dirty="0">
                <a:latin typeface="Arial" panose="020B0604020202020204" pitchFamily="34" charset="0"/>
                <a:cs typeface="Arial" panose="020B0604020202020204" pitchFamily="34" charset="0"/>
              </a:rPr>
              <a:t>Work in Progress”</a:t>
            </a:r>
            <a:endParaRPr lang="en-CA"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209800" y="4331508"/>
            <a:ext cx="965877" cy="926292"/>
          </a:xfrm>
          <a:prstGeom prst="rect">
            <a:avLst/>
          </a:prstGeom>
        </p:spPr>
      </p:pic>
    </p:spTree>
    <p:extLst>
      <p:ext uri="{BB962C8B-B14F-4D97-AF65-F5344CB8AC3E}">
        <p14:creationId xmlns:p14="http://schemas.microsoft.com/office/powerpoint/2010/main" val="3790276192"/>
      </p:ext>
    </p:extLst>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 </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28821355"/>
              </p:ext>
            </p:extLst>
          </p:nvPr>
        </p:nvGraphicFramePr>
        <p:xfrm>
          <a:off x="76201" y="1600200"/>
          <a:ext cx="8991600" cy="4594859"/>
        </p:xfrm>
        <a:graphic>
          <a:graphicData uri="http://schemas.openxmlformats.org/drawingml/2006/table">
            <a:tbl>
              <a:tblPr firstRow="1" bandRow="1">
                <a:tableStyleId>{5C22544A-7EE6-4342-B048-85BDC9FD1C3A}</a:tableStyleId>
              </a:tblPr>
              <a:tblGrid>
                <a:gridCol w="1419726">
                  <a:extLst>
                    <a:ext uri="{9D8B030D-6E8A-4147-A177-3AD203B41FA5}">
                      <a16:colId xmlns:a16="http://schemas.microsoft.com/office/drawing/2014/main" val="20000"/>
                    </a:ext>
                  </a:extLst>
                </a:gridCol>
                <a:gridCol w="1656348">
                  <a:extLst>
                    <a:ext uri="{9D8B030D-6E8A-4147-A177-3AD203B41FA5}">
                      <a16:colId xmlns:a16="http://schemas.microsoft.com/office/drawing/2014/main" val="20001"/>
                    </a:ext>
                  </a:extLst>
                </a:gridCol>
                <a:gridCol w="2681706">
                  <a:extLst>
                    <a:ext uri="{9D8B030D-6E8A-4147-A177-3AD203B41FA5}">
                      <a16:colId xmlns:a16="http://schemas.microsoft.com/office/drawing/2014/main" val="20002"/>
                    </a:ext>
                  </a:extLst>
                </a:gridCol>
                <a:gridCol w="1892968">
                  <a:extLst>
                    <a:ext uri="{9D8B030D-6E8A-4147-A177-3AD203B41FA5}">
                      <a16:colId xmlns:a16="http://schemas.microsoft.com/office/drawing/2014/main" val="20003"/>
                    </a:ext>
                  </a:extLst>
                </a:gridCol>
                <a:gridCol w="1340852">
                  <a:extLst>
                    <a:ext uri="{9D8B030D-6E8A-4147-A177-3AD203B41FA5}">
                      <a16:colId xmlns:a16="http://schemas.microsoft.com/office/drawing/2014/main" val="20004"/>
                    </a:ext>
                  </a:extLst>
                </a:gridCol>
              </a:tblGrid>
              <a:tr h="49823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732692">
                <a:tc>
                  <a:txBody>
                    <a:bodyPr/>
                    <a:lstStyle/>
                    <a:p>
                      <a:r>
                        <a:rPr lang="en-US" sz="1100" b="1" dirty="0">
                          <a:latin typeface="Arial" panose="020B0604020202020204" pitchFamily="34" charset="0"/>
                          <a:cs typeface="Arial" panose="020B0604020202020204" pitchFamily="34" charset="0"/>
                        </a:rPr>
                        <a:t>Creating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a:t>
                      </a:r>
                      <a:r>
                        <a:rPr lang="en-US" sz="1100" baseline="0" dirty="0">
                          <a:latin typeface="Arial" panose="020B0604020202020204" pitchFamily="34" charset="0"/>
                          <a:cs typeface="Arial" panose="020B0604020202020204" pitchFamily="34" charset="0"/>
                        </a:rPr>
                        <a:t> has yet to be submitted to the internal system.</a:t>
                      </a:r>
                    </a:p>
                    <a:p>
                      <a:endParaRPr lang="en-US" sz="1100" baseline="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baseline="0" dirty="0">
                          <a:latin typeface="Arial" panose="020B0604020202020204" pitchFamily="34" charset="0"/>
                          <a:cs typeface="Arial" panose="020B0604020202020204" pitchFamily="34" charset="0"/>
                        </a:rPr>
                        <a:t>Work in Progress</a:t>
                      </a:r>
                    </a:p>
                  </a:txBody>
                  <a:tcPr marL="45720" marR="45720"/>
                </a:tc>
                <a:extLst>
                  <a:ext uri="{0D108BD9-81ED-4DB2-BD59-A6C34878D82A}">
                    <a16:rowId xmlns:a16="http://schemas.microsoft.com/office/drawing/2014/main" val="10001"/>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Verifying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is being</a:t>
                      </a:r>
                      <a:r>
                        <a:rPr lang="en-US" sz="1100" baseline="0" dirty="0">
                          <a:latin typeface="Arial" panose="020B0604020202020204" pitchFamily="34" charset="0"/>
                          <a:cs typeface="Arial" panose="020B0604020202020204" pitchFamily="34" charset="0"/>
                        </a:rPr>
                        <a:t> verified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submitted but</a:t>
                      </a:r>
                      <a:r>
                        <a:rPr lang="en-US" sz="1100" baseline="0" dirty="0">
                          <a:latin typeface="Arial" panose="020B0604020202020204" pitchFamily="34" charset="0"/>
                          <a:cs typeface="Arial" panose="020B0604020202020204" pitchFamily="34" charset="0"/>
                        </a:rPr>
                        <a:t> not yet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a:t>
                      </a:r>
                      <a:r>
                        <a:rPr lang="en-US" sz="1100" baseline="0" dirty="0">
                          <a:latin typeface="Arial" panose="020B0604020202020204" pitchFamily="34" charset="0"/>
                          <a:cs typeface="Arial" panose="020B0604020202020204" pitchFamily="34" charset="0"/>
                        </a:rPr>
                        <a: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732692">
                <a:tc>
                  <a:txBody>
                    <a:bodyPr/>
                    <a:lstStyle/>
                    <a:p>
                      <a:r>
                        <a:rPr lang="en-US" sz="1100" b="1" dirty="0">
                          <a:latin typeface="Arial" panose="020B0604020202020204" pitchFamily="34" charset="0"/>
                          <a:cs typeface="Arial" panose="020B0604020202020204" pitchFamily="34" charset="0"/>
                        </a:rPr>
                        <a:t>Cancelling/</a:t>
                      </a:r>
                    </a:p>
                    <a:p>
                      <a:r>
                        <a:rPr lang="en-US" sz="1100" b="1" dirty="0">
                          <a:latin typeface="Arial" panose="020B0604020202020204" pitchFamily="34" charset="0"/>
                          <a:cs typeface="Arial" panose="020B0604020202020204" pitchFamily="34" charset="0"/>
                        </a:rPr>
                        <a:t>Withdrawing</a:t>
                      </a:r>
                      <a:r>
                        <a:rPr lang="en-US" sz="1100" b="1" baseline="0" dirty="0">
                          <a:latin typeface="Arial" panose="020B0604020202020204" pitchFamily="34" charset="0"/>
                          <a:cs typeface="Arial" panose="020B0604020202020204" pitchFamily="34" charset="0"/>
                        </a:rPr>
                        <a:t>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Cancelled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cancelled from</a:t>
                      </a:r>
                      <a:r>
                        <a:rPr lang="en-US" sz="1100" baseline="0" dirty="0">
                          <a:latin typeface="Arial" panose="020B0604020202020204" pitchFamily="34" charset="0"/>
                          <a:cs typeface="Arial" panose="020B0604020202020204" pitchFamily="34" charset="0"/>
                        </a:rPr>
                        <a:t> your Work In Progress list by you.</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Withdrawn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An already submitted application has been withdrawn by you prior to expiry.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7405306"/>
      </p:ext>
    </p:extLst>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13738212"/>
              </p:ext>
            </p:extLst>
          </p:nvPr>
        </p:nvGraphicFramePr>
        <p:xfrm>
          <a:off x="76200" y="1600200"/>
          <a:ext cx="8991599" cy="448056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405517">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333955">
                <a:tc>
                  <a:txBody>
                    <a:bodyPr/>
                    <a:lstStyle/>
                    <a:p>
                      <a:r>
                        <a:rPr lang="en-US" sz="1100" b="1" dirty="0">
                          <a:effectLst/>
                          <a:latin typeface="Arial" panose="020B0604020202020204" pitchFamily="34" charset="0"/>
                          <a:ea typeface="Calibri"/>
                          <a:cs typeface="Arial" panose="020B0604020202020204" pitchFamily="34" charset="0"/>
                        </a:rPr>
                        <a:t>Offer</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dirty="0">
                          <a:solidFill>
                            <a:schemeClr val="dk1"/>
                          </a:solidFill>
                          <a:effectLst/>
                          <a:latin typeface="Arial" panose="020B0604020202020204" pitchFamily="34" charset="0"/>
                          <a:ea typeface="+mn-ea"/>
                          <a:cs typeface="Arial" panose="020B0604020202020204" pitchFamily="34" charset="0"/>
                        </a:rPr>
                        <a:t>Offer</a:t>
                      </a:r>
                      <a:endParaRPr lang="en-CA" sz="1100" b="0" dirty="0">
                        <a:latin typeface="Arial" panose="020B0604020202020204" pitchFamily="34" charset="0"/>
                        <a:cs typeface="Arial" panose="020B0604020202020204" pitchFamily="34" charset="0"/>
                      </a:endParaRPr>
                    </a:p>
                  </a:txBody>
                  <a:tcPr marL="45720" marR="45720"/>
                </a:tc>
                <a:tc>
                  <a:txBody>
                    <a:bodyPr/>
                    <a:lstStyle/>
                    <a:p>
                      <a:r>
                        <a:rPr lang="en-US" sz="1100" dirty="0">
                          <a:solidFill>
                            <a:schemeClr val="dk1"/>
                          </a:solidFill>
                          <a:effectLst/>
                          <a:latin typeface="Arial" panose="020B0604020202020204" pitchFamily="34" charset="0"/>
                          <a:ea typeface="+mn-ea"/>
                          <a:cs typeface="Arial" panose="020B0604020202020204" pitchFamily="34" charset="0"/>
                        </a:rPr>
                        <a:t>Offer has been received by ETS</a:t>
                      </a:r>
                      <a:r>
                        <a:rPr lang="en-US" sz="1100" baseline="0" dirty="0">
                          <a:solidFill>
                            <a:schemeClr val="dk1"/>
                          </a:solidFill>
                          <a:effectLst/>
                          <a:latin typeface="Arial" panose="020B0604020202020204" pitchFamily="34" charset="0"/>
                          <a:ea typeface="+mn-ea"/>
                          <a:cs typeface="Arial" panose="020B0604020202020204" pitchFamily="34" charset="0"/>
                        </a:rPr>
                        <a:t> and is available for your action.  This includes a correction offer or a “no app offer”</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858741">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Response Pending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a:latin typeface="Arial" panose="020B0604020202020204" pitchFamily="34" charset="0"/>
                          <a:cs typeface="Arial" panose="020B0604020202020204" pitchFamily="34" charset="0"/>
                        </a:rPr>
                        <a:t>Offer response has been submitted, however it will not be with the internal system as the early response is not selected. </a:t>
                      </a:r>
                      <a:r>
                        <a:rPr lang="en-US" sz="1100" dirty="0">
                          <a:latin typeface="Arial" panose="020B0604020202020204" pitchFamily="34" charset="0"/>
                          <a:cs typeface="Arial" panose="020B0604020202020204" pitchFamily="34" charset="0"/>
                        </a:rPr>
                        <a:t>Offer Expiry Date</a:t>
                      </a:r>
                      <a:r>
                        <a:rPr lang="en-CA" sz="1100" dirty="0">
                          <a:latin typeface="Arial" panose="020B0604020202020204" pitchFamily="34" charset="0"/>
                          <a:cs typeface="Arial" panose="020B0604020202020204" pitchFamily="34" charset="0"/>
                        </a:rPr>
                        <a:t> has not passed.</a:t>
                      </a: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27544">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a:t>
                      </a:r>
                      <a:r>
                        <a:rPr lang="en-US" sz="1100" baseline="0" dirty="0">
                          <a:latin typeface="Arial" panose="020B0604020202020204" pitchFamily="34" charset="0"/>
                          <a:cs typeface="Arial" panose="020B0604020202020204" pitchFamily="34" charset="0"/>
                        </a:rPr>
                        <a:t> response has been submitted. Early response is selected or </a:t>
                      </a:r>
                      <a:r>
                        <a:rPr lang="en-US" sz="1100" dirty="0">
                          <a:latin typeface="Arial" panose="020B0604020202020204" pitchFamily="34" charset="0"/>
                          <a:cs typeface="Arial" panose="020B0604020202020204" pitchFamily="34" charset="0"/>
                        </a:rPr>
                        <a:t>Offer Expiry Date</a:t>
                      </a:r>
                      <a:r>
                        <a:rPr lang="en-US" sz="1100" baseline="0" dirty="0">
                          <a:latin typeface="Arial" panose="020B0604020202020204" pitchFamily="34" charset="0"/>
                          <a:cs typeface="Arial" panose="020B0604020202020204" pitchFamily="34" charset="0"/>
                        </a:rPr>
                        <a:t> has passed and has not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(Offer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a:latin typeface="Arial" panose="020B0604020202020204" pitchFamily="34" charset="0"/>
                          <a:cs typeface="Arial" panose="020B0604020202020204" pitchFamily="34" charset="0"/>
                        </a:rPr>
                        <a:t>Offer response has been received by the internal system. Early response selected or </a:t>
                      </a:r>
                      <a:r>
                        <a:rPr lang="en-US" sz="1100" dirty="0">
                          <a:latin typeface="Arial" panose="020B0604020202020204" pitchFamily="34" charset="0"/>
                          <a:cs typeface="Arial" panose="020B0604020202020204" pitchFamily="34" charset="0"/>
                        </a:rPr>
                        <a:t>Offer Expiry Date</a:t>
                      </a:r>
                      <a:r>
                        <a:rPr lang="en-CA" sz="1100" dirty="0">
                          <a:latin typeface="Arial" panose="020B0604020202020204" pitchFamily="34" charset="0"/>
                          <a:cs typeface="Arial" panose="020B0604020202020204" pitchFamily="34" charset="0"/>
                        </a:rPr>
                        <a:t> has passed.</a:t>
                      </a: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Response</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Expiry Date has passed without your response.</a:t>
                      </a:r>
                      <a:r>
                        <a:rPr lang="en-US" sz="1100" baseline="0" dirty="0">
                          <a:latin typeface="Arial" panose="020B0604020202020204" pitchFamily="34" charset="0"/>
                          <a:cs typeface="Arial" panose="020B0604020202020204" pitchFamily="34" charset="0"/>
                        </a:rPr>
                        <a:t> This has not yet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Processing (No Response)</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Expiry Date has passed without your response.</a:t>
                      </a:r>
                      <a:r>
                        <a:rPr lang="en-US" sz="1100" baseline="0" dirty="0">
                          <a:latin typeface="Arial" panose="020B0604020202020204" pitchFamily="34" charset="0"/>
                          <a:cs typeface="Arial" panose="020B0604020202020204" pitchFamily="34" charset="0"/>
                        </a:rPr>
                        <a:t> This has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259722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092337" y="1047612"/>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If information in not entered into an optional field, the screen may display a blue/green</a:t>
            </a:r>
            <a:r>
              <a:rPr lang="en-US" altLang="en-US" sz="1200" b="1" dirty="0">
                <a:solidFill>
                  <a:srgbClr val="7030A0"/>
                </a:solidFill>
                <a:latin typeface="Arial" charset="0"/>
              </a:rPr>
              <a:t> </a:t>
            </a:r>
            <a:r>
              <a:rPr lang="en-US" altLang="en-US" sz="1200" dirty="0">
                <a:latin typeface="Arial" charset="0"/>
              </a:rPr>
              <a:t>warning message. However, warning messages do not prevent you from saving the application data.</a:t>
            </a:r>
            <a:endParaRPr lang="en-CA" altLang="en-US" sz="1200" dirty="0">
              <a:latin typeface="Arial" charset="0"/>
            </a:endParaRPr>
          </a:p>
        </p:txBody>
      </p:sp>
      <p:sp>
        <p:nvSpPr>
          <p:cNvPr id="11" name="object 4"/>
          <p:cNvSpPr txBox="1"/>
          <p:nvPr/>
        </p:nvSpPr>
        <p:spPr>
          <a:xfrm>
            <a:off x="1092337" y="1741462"/>
            <a:ext cx="822876" cy="430887"/>
          </a:xfrm>
          <a:prstGeom prst="rect">
            <a:avLst/>
          </a:prstGeom>
        </p:spPr>
        <p:txBody>
          <a:bodyPr vert="horz" wrap="square" lIns="0" tIns="0" rIns="0" bIns="0" rtlCol="0">
            <a:spAutoFit/>
          </a:bodyPr>
          <a:lstStyle/>
          <a:p>
            <a:pPr marL="12700">
              <a:lnSpc>
                <a:spcPct val="100000"/>
              </a:lnSpc>
            </a:pPr>
            <a:r>
              <a:rPr lang="en-US" sz="1400" spc="-5" dirty="0">
                <a:solidFill>
                  <a:schemeClr val="accent5">
                    <a:lumMod val="75000"/>
                  </a:schemeClr>
                </a:solidFill>
                <a:latin typeface="Arial"/>
                <a:cs typeface="Arial"/>
              </a:rPr>
              <a:t>Warning Message</a:t>
            </a:r>
            <a:endParaRPr sz="1400" dirty="0">
              <a:solidFill>
                <a:schemeClr val="accent5">
                  <a:lumMod val="75000"/>
                </a:schemeClr>
              </a:solidFill>
              <a:latin typeface="Arial"/>
              <a:cs typeface="Arial"/>
            </a:endParaRPr>
          </a:p>
        </p:txBody>
      </p:sp>
      <p:pic>
        <p:nvPicPr>
          <p:cNvPr id="6"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51" y="1054608"/>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32A7EE3-D0FD-FEB8-2FD5-8F165FE8F671}"/>
              </a:ext>
            </a:extLst>
          </p:cNvPr>
          <p:cNvPicPr>
            <a:picLocks noChangeAspect="1"/>
          </p:cNvPicPr>
          <p:nvPr/>
        </p:nvPicPr>
        <p:blipFill>
          <a:blip r:embed="rId4"/>
          <a:stretch>
            <a:fillRect/>
          </a:stretch>
        </p:blipFill>
        <p:spPr>
          <a:xfrm>
            <a:off x="1933501" y="1509277"/>
            <a:ext cx="5740538" cy="4756446"/>
          </a:xfrm>
          <a:prstGeom prst="rect">
            <a:avLst/>
          </a:prstGeom>
        </p:spPr>
      </p:pic>
    </p:spTree>
    <p:extLst>
      <p:ext uri="{BB962C8B-B14F-4D97-AF65-F5344CB8AC3E}">
        <p14:creationId xmlns:p14="http://schemas.microsoft.com/office/powerpoint/2010/main" val="1797284409"/>
      </p:ext>
    </p:extLst>
  </p:cSld>
  <p:clrMapOvr>
    <a:masterClrMapping/>
  </p:clrMapOvr>
  <p:transition spd="slow">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54260550"/>
              </p:ext>
            </p:extLst>
          </p:nvPr>
        </p:nvGraphicFramePr>
        <p:xfrm>
          <a:off x="152400" y="1524000"/>
          <a:ext cx="8915401" cy="3817284"/>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500773">
                <a:tc>
                  <a:txBody>
                    <a:bodyPr/>
                    <a:lstStyle/>
                    <a:p>
                      <a:r>
                        <a:rPr lang="en-US" sz="1100" b="1" dirty="0">
                          <a:latin typeface="Arial" panose="020B0604020202020204" pitchFamily="34" charset="0"/>
                          <a:cs typeface="Arial" panose="020B0604020202020204" pitchFamily="34" charset="0"/>
                        </a:rPr>
                        <a:t>Department Withdrawn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for</a:t>
                      </a:r>
                      <a:r>
                        <a:rPr lang="en-US" sz="1100" baseline="0" dirty="0">
                          <a:latin typeface="Arial" panose="020B0604020202020204" pitchFamily="34" charset="0"/>
                          <a:cs typeface="Arial" panose="020B0604020202020204" pitchFamily="34" charset="0"/>
                        </a:rPr>
                        <a:t> an application </a:t>
                      </a:r>
                      <a:r>
                        <a:rPr lang="en-US" sz="1100" dirty="0">
                          <a:latin typeface="Arial" panose="020B0604020202020204" pitchFamily="34" charset="0"/>
                          <a:cs typeface="Arial" panose="020B0604020202020204" pitchFamily="34" charset="0"/>
                        </a:rPr>
                        <a:t>has been</a:t>
                      </a:r>
                      <a:r>
                        <a:rPr lang="en-US" sz="1100" baseline="0" dirty="0">
                          <a:latin typeface="Arial" panose="020B0604020202020204" pitchFamily="34" charset="0"/>
                          <a:cs typeface="Arial" panose="020B0604020202020204" pitchFamily="34" charset="0"/>
                        </a:rPr>
                        <a:t> withdrawn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642017">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Offer Withdrawn</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Offer for</a:t>
                      </a:r>
                      <a:r>
                        <a:rPr lang="en-US" sz="1100" baseline="0" dirty="0">
                          <a:latin typeface="Arial" panose="020B0604020202020204" pitchFamily="34" charset="0"/>
                          <a:cs typeface="Arial" panose="020B0604020202020204" pitchFamily="34" charset="0"/>
                        </a:rPr>
                        <a:t> a “no application” or correction application </a:t>
                      </a:r>
                      <a:r>
                        <a:rPr lang="en-US" sz="1100" dirty="0">
                          <a:latin typeface="Arial" panose="020B0604020202020204" pitchFamily="34" charset="0"/>
                          <a:cs typeface="Arial" panose="020B0604020202020204" pitchFamily="34" charset="0"/>
                        </a:rPr>
                        <a:t>has been</a:t>
                      </a:r>
                      <a:r>
                        <a:rPr lang="en-US" sz="1100" baseline="0" dirty="0">
                          <a:latin typeface="Arial" panose="020B0604020202020204" pitchFamily="34" charset="0"/>
                          <a:cs typeface="Arial" panose="020B0604020202020204" pitchFamily="34" charset="0"/>
                        </a:rPr>
                        <a:t> withdrawn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500773">
                <a:tc>
                  <a:txBody>
                    <a:bodyPr/>
                    <a:lstStyle/>
                    <a:p>
                      <a:r>
                        <a:rPr lang="en-US" sz="1100" b="1" dirty="0">
                          <a:latin typeface="Arial" panose="020B0604020202020204" pitchFamily="34" charset="0"/>
                          <a:cs typeface="Arial" panose="020B0604020202020204" pitchFamily="34" charset="0"/>
                        </a:rPr>
                        <a:t>Rejected</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Department</a:t>
                      </a:r>
                      <a:r>
                        <a:rPr lang="en-US" sz="1100" baseline="0" dirty="0">
                          <a:latin typeface="Arial" panose="020B0604020202020204" pitchFamily="34" charset="0"/>
                          <a:cs typeface="Arial" panose="020B0604020202020204" pitchFamily="34" charset="0"/>
                        </a:rPr>
                        <a:t> Rejected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rejected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00773">
                <a:tc>
                  <a:txBody>
                    <a:bodyPr/>
                    <a:lstStyle/>
                    <a:p>
                      <a:r>
                        <a:rPr lang="en-US" sz="1100" b="1" dirty="0">
                          <a:latin typeface="Arial" panose="020B0604020202020204" pitchFamily="34" charset="0"/>
                          <a:cs typeface="Arial" panose="020B0604020202020204" pitchFamily="34" charset="0"/>
                        </a:rPr>
                        <a:t>Amendment</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Amendment in Progress</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Amendment has been activated and is 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642017">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baseline="0" dirty="0">
                          <a:solidFill>
                            <a:schemeClr val="tx1"/>
                          </a:solidFill>
                          <a:latin typeface="Arial" panose="020B0604020202020204" pitchFamily="34" charset="0"/>
                          <a:cs typeface="Arial" panose="020B0604020202020204" pitchFamily="34" charset="0"/>
                        </a:rPr>
                        <a:t>Amended</a:t>
                      </a:r>
                      <a:endParaRPr lang="en-CA" sz="1100" b="0" dirty="0">
                        <a:solidFill>
                          <a:schemeClr val="tx1"/>
                        </a:solidFill>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Amendment has been submitted but not yet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00773">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a:t>
                      </a:r>
                      <a:r>
                        <a:rPr lang="en-US" sz="1100" baseline="0" dirty="0">
                          <a:latin typeface="Arial" panose="020B0604020202020204" pitchFamily="34" charset="0"/>
                          <a:cs typeface="Arial" panose="020B0604020202020204" pitchFamily="34" charset="0"/>
                        </a:rPr>
                        <a:t> (</a:t>
                      </a:r>
                      <a:r>
                        <a:rPr lang="en-US" sz="1100" b="0" baseline="0" dirty="0">
                          <a:solidFill>
                            <a:schemeClr val="tx1"/>
                          </a:solidFill>
                          <a:latin typeface="Arial" panose="020B0604020202020204" pitchFamily="34" charset="0"/>
                          <a:cs typeface="Arial" panose="020B0604020202020204" pitchFamily="34" charset="0"/>
                        </a:rPr>
                        <a:t>Amended</a:t>
                      </a:r>
                      <a:r>
                        <a:rPr lang="en-US" sz="1100" baseline="0" dirty="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Amendment has been received</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by the</a:t>
                      </a:r>
                      <a:r>
                        <a:rPr lang="en-US" sz="1100" baseline="0" dirty="0">
                          <a:latin typeface="Arial" panose="020B0604020202020204" pitchFamily="34" charset="0"/>
                          <a:cs typeface="Arial" panose="020B0604020202020204" pitchFamily="34" charset="0"/>
                        </a:rPr>
                        <a:t> i</a:t>
                      </a:r>
                      <a:r>
                        <a:rPr lang="en-US" sz="1100" dirty="0">
                          <a:latin typeface="Arial" panose="020B0604020202020204" pitchFamily="34" charset="0"/>
                          <a:cs typeface="Arial" panose="020B0604020202020204" pitchFamily="34" charset="0"/>
                        </a:rPr>
                        <a:t>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3002688"/>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6753288"/>
              </p:ext>
            </p:extLst>
          </p:nvPr>
        </p:nvGraphicFramePr>
        <p:xfrm>
          <a:off x="152400" y="1371600"/>
          <a:ext cx="8915401" cy="4886651"/>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924505">
                <a:tc>
                  <a:txBody>
                    <a:bodyPr/>
                    <a:lstStyle/>
                    <a:p>
                      <a:r>
                        <a:rPr lang="en-US" sz="1100" b="1" dirty="0">
                          <a:latin typeface="Arial" panose="020B0604020202020204" pitchFamily="34" charset="0"/>
                          <a:cs typeface="Arial" panose="020B0604020202020204" pitchFamily="34" charset="0"/>
                        </a:rPr>
                        <a:t>Final</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Completed</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Application was made by the Authorized Applicant, not the Designated Representative </a:t>
                      </a:r>
                    </a:p>
                    <a:p>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Application was made by the Authorized Applicant. </a:t>
                      </a:r>
                    </a:p>
                    <a:p>
                      <a:endParaRPr lang="en-US" sz="1100" baseline="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t>
                      </a: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Application was made by the Designated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Application was not made and the agreement or a portion of the agreement has expired.  This includes Cancellation letters from no application files.</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A correction final is sent.</a:t>
                      </a: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Authorized Applicant </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Authorized Applicant </a:t>
                      </a:r>
                      <a:endParaRPr lang="en-CA"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Status</a:t>
                      </a: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bl>
          </a:graphicData>
        </a:graphic>
      </p:graphicFrame>
      <p:sp>
        <p:nvSpPr>
          <p:cNvPr id="3" name="Rectangle 2"/>
          <p:cNvSpPr/>
          <p:nvPr/>
        </p:nvSpPr>
        <p:spPr>
          <a:xfrm>
            <a:off x="152400" y="914400"/>
            <a:ext cx="373692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List of ETS Statuses (continued)</a:t>
            </a:r>
            <a:endParaRPr lang="en-CA" dirty="0"/>
          </a:p>
        </p:txBody>
      </p:sp>
    </p:spTree>
    <p:extLst>
      <p:ext uri="{BB962C8B-B14F-4D97-AF65-F5344CB8AC3E}">
        <p14:creationId xmlns:p14="http://schemas.microsoft.com/office/powerpoint/2010/main" val="2508423250"/>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676400"/>
            <a:ext cx="62484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Resources</a:t>
            </a:r>
            <a:r>
              <a:rPr lang="en-US" dirty="0"/>
              <a:t> </a:t>
            </a:r>
            <a:endParaRPr lang="en-CA" dirty="0"/>
          </a:p>
        </p:txBody>
      </p:sp>
      <p:sp>
        <p:nvSpPr>
          <p:cNvPr id="4" name="TextBox 3"/>
          <p:cNvSpPr txBox="1"/>
          <p:nvPr/>
        </p:nvSpPr>
        <p:spPr>
          <a:xfrm>
            <a:off x="990600" y="2438400"/>
            <a:ext cx="7924800" cy="1384995"/>
          </a:xfrm>
          <a:prstGeom prst="rect">
            <a:avLst/>
          </a:prstGeom>
          <a:noFill/>
        </p:spPr>
        <p:txBody>
          <a:bodyPr wrap="square" rtlCol="0">
            <a:spAutoFit/>
          </a:bodyPr>
          <a:lstStyle/>
          <a:p>
            <a:r>
              <a:rPr lang="en-CA" sz="1400" dirty="0">
                <a:hlinkClick r:id="rId2"/>
              </a:rPr>
              <a:t>ETS Support and Online Learning </a:t>
            </a:r>
            <a:r>
              <a:rPr lang="en-CA" sz="1400" dirty="0"/>
              <a:t>provides access to relevant guides, courses and other information.</a:t>
            </a:r>
          </a:p>
          <a:p>
            <a:endParaRPr lang="en-CA" sz="1400" dirty="0"/>
          </a:p>
          <a:p>
            <a:r>
              <a:rPr lang="en-CA" sz="1400" dirty="0"/>
              <a:t>Authorized Data submissions can be emailed to </a:t>
            </a:r>
            <a:r>
              <a:rPr lang="en-CA" sz="1400" dirty="0">
                <a:hlinkClick r:id="rId3"/>
              </a:rPr>
              <a:t>EM.DatasubmissionPNGContinuation@gov.ab.ca</a:t>
            </a:r>
            <a:r>
              <a:rPr lang="en-CA" sz="1400" dirty="0"/>
              <a:t> </a:t>
            </a:r>
          </a:p>
          <a:p>
            <a:endParaRPr lang="en-CA" sz="1400" dirty="0"/>
          </a:p>
          <a:p>
            <a:r>
              <a:rPr lang="en-CA" sz="1400" dirty="0"/>
              <a:t>If you have questions, please contact  </a:t>
            </a:r>
            <a:r>
              <a:rPr lang="en-CA" altLang="en-US" sz="1400" dirty="0">
                <a:hlinkClick r:id="rId4"/>
              </a:rPr>
              <a:t>PNGContinuations.Energy@gov.ab.ca</a:t>
            </a:r>
            <a:endParaRPr lang="en-CA" altLang="en-US" sz="1400" dirty="0"/>
          </a:p>
          <a:p>
            <a:r>
              <a:rPr lang="en-CA" sz="1400" dirty="0"/>
              <a:t>or the PNG Tenure Help Line at (780) 644-2300</a:t>
            </a:r>
            <a:r>
              <a:rPr lang="en-CA"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029099"/>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788" y="1057275"/>
            <a:ext cx="6944423" cy="246221"/>
          </a:xfrm>
          <a:prstGeom prst="rect">
            <a:avLst/>
          </a:prstGeom>
        </p:spPr>
        <p:txBody>
          <a:bodyPr vert="horz" wrap="square" lIns="0" tIns="0" rIns="0" bIns="0" rtlCol="0">
            <a:spAutoFit/>
          </a:bodyPr>
          <a:lstStyle/>
          <a:p>
            <a:pPr marL="12700">
              <a:lnSpc>
                <a:spcPct val="100000"/>
              </a:lnSpc>
            </a:pPr>
            <a:r>
              <a:rPr sz="1600" i="0" spc="-20" dirty="0">
                <a:solidFill>
                  <a:schemeClr val="bg1"/>
                </a:solidFill>
                <a:latin typeface="Arial" panose="020B0604020202020204" pitchFamily="34" charset="0"/>
                <a:cs typeface="Arial" panose="020B0604020202020204" pitchFamily="34" charset="0"/>
              </a:rPr>
              <a:t>C</a:t>
            </a:r>
            <a:r>
              <a:rPr sz="1600" i="0" spc="5" dirty="0">
                <a:solidFill>
                  <a:schemeClr val="bg1"/>
                </a:solidFill>
                <a:latin typeface="Arial" panose="020B0604020202020204" pitchFamily="34" charset="0"/>
                <a:cs typeface="Arial" panose="020B0604020202020204" pitchFamily="34" charset="0"/>
              </a:rPr>
              <a:t>ong</a:t>
            </a:r>
            <a:r>
              <a:rPr sz="1600" i="0" spc="-15" dirty="0">
                <a:solidFill>
                  <a:schemeClr val="bg1"/>
                </a:solidFill>
                <a:latin typeface="Arial" panose="020B0604020202020204" pitchFamily="34" charset="0"/>
                <a:cs typeface="Arial" panose="020B0604020202020204" pitchFamily="34" charset="0"/>
              </a:rPr>
              <a:t>rat</a:t>
            </a:r>
            <a:r>
              <a:rPr sz="1600" i="0" spc="-25" dirty="0">
                <a:solidFill>
                  <a:schemeClr val="bg1"/>
                </a:solidFill>
                <a:latin typeface="Arial" panose="020B0604020202020204" pitchFamily="34" charset="0"/>
                <a:cs typeface="Arial" panose="020B0604020202020204" pitchFamily="34" charset="0"/>
              </a:rPr>
              <a:t>u</a:t>
            </a:r>
            <a:r>
              <a:rPr sz="1600" i="0" spc="-20" dirty="0">
                <a:solidFill>
                  <a:schemeClr val="bg1"/>
                </a:solidFill>
                <a:latin typeface="Arial" panose="020B0604020202020204" pitchFamily="34" charset="0"/>
                <a:cs typeface="Arial" panose="020B0604020202020204" pitchFamily="34" charset="0"/>
              </a:rPr>
              <a:t>l</a:t>
            </a:r>
            <a:r>
              <a:rPr sz="1600" i="0" spc="-25" dirty="0">
                <a:solidFill>
                  <a:schemeClr val="bg1"/>
                </a:solidFill>
                <a:latin typeface="Arial" panose="020B0604020202020204" pitchFamily="34" charset="0"/>
                <a:cs typeface="Arial" panose="020B0604020202020204" pitchFamily="34" charset="0"/>
              </a:rPr>
              <a:t>a</a:t>
            </a:r>
            <a:r>
              <a:rPr sz="1600" i="0" spc="-15" dirty="0">
                <a:solidFill>
                  <a:schemeClr val="bg1"/>
                </a:solidFill>
                <a:latin typeface="Arial" panose="020B0604020202020204" pitchFamily="34" charset="0"/>
                <a:cs typeface="Arial" panose="020B0604020202020204" pitchFamily="34" charset="0"/>
              </a:rPr>
              <a:t>ti</a:t>
            </a:r>
            <a:r>
              <a:rPr sz="1600" i="0" spc="5" dirty="0">
                <a:solidFill>
                  <a:schemeClr val="bg1"/>
                </a:solidFill>
                <a:latin typeface="Arial" panose="020B0604020202020204" pitchFamily="34" charset="0"/>
                <a:cs typeface="Arial" panose="020B0604020202020204" pitchFamily="34" charset="0"/>
              </a:rPr>
              <a:t>ons!</a:t>
            </a:r>
          </a:p>
        </p:txBody>
      </p:sp>
      <p:sp>
        <p:nvSpPr>
          <p:cNvPr id="3" name="object 3"/>
          <p:cNvSpPr txBox="1"/>
          <p:nvPr/>
        </p:nvSpPr>
        <p:spPr>
          <a:xfrm>
            <a:off x="304193" y="1066800"/>
            <a:ext cx="5281930" cy="2605842"/>
          </a:xfrm>
          <a:prstGeom prst="rect">
            <a:avLst/>
          </a:prstGeom>
        </p:spPr>
        <p:txBody>
          <a:bodyPr vert="horz" wrap="square" lIns="0" tIns="0" rIns="0" bIns="0" rtlCol="0">
            <a:spAutoFit/>
          </a:bodyPr>
          <a:lstStyle/>
          <a:p>
            <a:pPr marL="143510" marR="6350" algn="ctr"/>
            <a:r>
              <a:rPr lang="en-US" altLang="en-US" sz="7200" b="1" dirty="0">
                <a:solidFill>
                  <a:srgbClr val="2160AD"/>
                </a:solidFill>
                <a:latin typeface="Freestyle Script" pitchFamily="66" charset="0"/>
              </a:rPr>
              <a:t>Congratulations!</a:t>
            </a:r>
          </a:p>
          <a:p>
            <a:pPr marL="143510" marR="6350" algn="ctr">
              <a:lnSpc>
                <a:spcPct val="100000"/>
              </a:lnSpc>
            </a:pPr>
            <a:endParaRPr lang="en-US" sz="1600" b="1" spc="-135" dirty="0">
              <a:solidFill>
                <a:srgbClr val="2160AD"/>
              </a:solidFill>
              <a:latin typeface="Arial"/>
              <a:cs typeface="Arial"/>
            </a:endParaRPr>
          </a:p>
          <a:p>
            <a:pPr marL="12065" marR="6350" algn="ctr">
              <a:lnSpc>
                <a:spcPct val="100000"/>
              </a:lnSpc>
            </a:pPr>
            <a:r>
              <a:rPr sz="1600" b="1" spc="-135" dirty="0">
                <a:solidFill>
                  <a:srgbClr val="2160AD"/>
                </a:solidFill>
                <a:latin typeface="Arial"/>
                <a:cs typeface="Arial"/>
              </a:rPr>
              <a:t>Y</a:t>
            </a:r>
            <a:r>
              <a:rPr sz="1600" b="1" dirty="0">
                <a:solidFill>
                  <a:srgbClr val="2160AD"/>
                </a:solidFill>
                <a:latin typeface="Arial"/>
                <a:cs typeface="Arial"/>
              </a:rPr>
              <a:t>ou</a:t>
            </a:r>
            <a:r>
              <a:rPr sz="1600" b="1" spc="-5" dirty="0">
                <a:solidFill>
                  <a:srgbClr val="2160AD"/>
                </a:solidFill>
                <a:latin typeface="Arial"/>
                <a:cs typeface="Arial"/>
              </a:rPr>
              <a:t> </a:t>
            </a:r>
            <a:r>
              <a:rPr sz="1600" b="1" dirty="0">
                <a:solidFill>
                  <a:srgbClr val="2160AD"/>
                </a:solidFill>
                <a:latin typeface="Arial"/>
                <a:cs typeface="Arial"/>
              </a:rPr>
              <a:t>h</a:t>
            </a:r>
            <a:r>
              <a:rPr sz="1600" b="1" spc="-10" dirty="0">
                <a:solidFill>
                  <a:srgbClr val="2160AD"/>
                </a:solidFill>
                <a:latin typeface="Arial"/>
                <a:cs typeface="Arial"/>
              </a:rPr>
              <a:t>a</a:t>
            </a:r>
            <a:r>
              <a:rPr sz="1600" b="1" spc="-45" dirty="0">
                <a:solidFill>
                  <a:srgbClr val="2160AD"/>
                </a:solidFill>
                <a:latin typeface="Arial"/>
                <a:cs typeface="Arial"/>
              </a:rPr>
              <a:t>v</a:t>
            </a:r>
            <a:r>
              <a:rPr sz="1600" b="1" dirty="0">
                <a:solidFill>
                  <a:srgbClr val="2160AD"/>
                </a:solidFill>
                <a:latin typeface="Arial"/>
                <a:cs typeface="Arial"/>
              </a:rPr>
              <a:t>e</a:t>
            </a:r>
            <a:r>
              <a:rPr sz="1600" b="1" spc="30" dirty="0">
                <a:solidFill>
                  <a:srgbClr val="2160AD"/>
                </a:solidFill>
                <a:latin typeface="Arial"/>
                <a:cs typeface="Arial"/>
              </a:rPr>
              <a:t> </a:t>
            </a:r>
            <a:r>
              <a:rPr sz="1600" b="1" spc="-10" dirty="0">
                <a:solidFill>
                  <a:srgbClr val="2160AD"/>
                </a:solidFill>
                <a:latin typeface="Arial"/>
                <a:cs typeface="Arial"/>
              </a:rPr>
              <a:t>c</a:t>
            </a:r>
            <a:r>
              <a:rPr sz="1600" b="1" dirty="0">
                <a:solidFill>
                  <a:srgbClr val="2160AD"/>
                </a:solidFill>
                <a:latin typeface="Arial"/>
                <a:cs typeface="Arial"/>
              </a:rPr>
              <a:t>o</a:t>
            </a:r>
            <a:r>
              <a:rPr sz="1600" b="1" spc="-5" dirty="0">
                <a:solidFill>
                  <a:srgbClr val="2160AD"/>
                </a:solidFill>
                <a:latin typeface="Arial"/>
                <a:cs typeface="Arial"/>
              </a:rPr>
              <a:t>m</a:t>
            </a:r>
            <a:r>
              <a:rPr sz="1600" b="1" dirty="0">
                <a:solidFill>
                  <a:srgbClr val="2160AD"/>
                </a:solidFill>
                <a:latin typeface="Arial"/>
                <a:cs typeface="Arial"/>
              </a:rPr>
              <a:t>pl</a:t>
            </a:r>
            <a:r>
              <a:rPr sz="1600" b="1" spc="-10" dirty="0">
                <a:solidFill>
                  <a:srgbClr val="2160AD"/>
                </a:solidFill>
                <a:latin typeface="Arial"/>
                <a:cs typeface="Arial"/>
              </a:rPr>
              <a:t>e</a:t>
            </a:r>
            <a:r>
              <a:rPr sz="1600" b="1" dirty="0">
                <a:solidFill>
                  <a:srgbClr val="2160AD"/>
                </a:solidFill>
                <a:latin typeface="Arial"/>
                <a:cs typeface="Arial"/>
              </a:rPr>
              <a:t>t</a:t>
            </a:r>
            <a:r>
              <a:rPr sz="1600" b="1" spc="-10" dirty="0">
                <a:solidFill>
                  <a:srgbClr val="2160AD"/>
                </a:solidFill>
                <a:latin typeface="Arial"/>
                <a:cs typeface="Arial"/>
              </a:rPr>
              <a:t>e</a:t>
            </a:r>
            <a:r>
              <a:rPr sz="1600" b="1" dirty="0">
                <a:solidFill>
                  <a:srgbClr val="2160AD"/>
                </a:solidFill>
                <a:latin typeface="Arial"/>
                <a:cs typeface="Arial"/>
              </a:rPr>
              <a:t>d</a:t>
            </a:r>
            <a:r>
              <a:rPr sz="1600" b="1" spc="5" dirty="0">
                <a:solidFill>
                  <a:srgbClr val="2160AD"/>
                </a:solidFill>
                <a:latin typeface="Arial"/>
                <a:cs typeface="Arial"/>
              </a:rPr>
              <a:t> </a:t>
            </a:r>
            <a:r>
              <a:rPr sz="1600" b="1" dirty="0">
                <a:solidFill>
                  <a:srgbClr val="2160AD"/>
                </a:solidFill>
                <a:latin typeface="Arial"/>
                <a:cs typeface="Arial"/>
              </a:rPr>
              <a:t>the</a:t>
            </a:r>
            <a:r>
              <a:rPr sz="1600" b="1" spc="-5" dirty="0">
                <a:solidFill>
                  <a:srgbClr val="2160AD"/>
                </a:solidFill>
                <a:latin typeface="Arial"/>
                <a:cs typeface="Arial"/>
              </a:rPr>
              <a:t> </a:t>
            </a:r>
            <a:r>
              <a:rPr lang="en-CA" sz="1600" b="1" dirty="0">
                <a:solidFill>
                  <a:srgbClr val="0070C0"/>
                </a:solidFill>
                <a:latin typeface="Arial"/>
                <a:cs typeface="Arial"/>
              </a:rPr>
              <a:t>ETS</a:t>
            </a:r>
            <a:r>
              <a:rPr lang="en-CA" sz="1600" b="1" spc="-10" dirty="0">
                <a:solidFill>
                  <a:srgbClr val="0070C0"/>
                </a:solidFill>
                <a:latin typeface="Arial"/>
                <a:cs typeface="Arial"/>
              </a:rPr>
              <a:t> </a:t>
            </a:r>
            <a:r>
              <a:rPr lang="en-CA" sz="1600" b="1" dirty="0">
                <a:solidFill>
                  <a:srgbClr val="0070C0"/>
                </a:solidFill>
                <a:latin typeface="Arial"/>
                <a:cs typeface="Arial"/>
              </a:rPr>
              <a:t>–</a:t>
            </a:r>
            <a:r>
              <a:rPr lang="en-CA" sz="1600" b="1" spc="-5" dirty="0">
                <a:solidFill>
                  <a:srgbClr val="0070C0"/>
                </a:solidFill>
                <a:latin typeface="Arial"/>
                <a:cs typeface="Arial"/>
              </a:rPr>
              <a:t> PNG Continuation: </a:t>
            </a:r>
            <a:r>
              <a:rPr lang="en-CA" sz="1600" b="1" spc="-55" dirty="0">
                <a:solidFill>
                  <a:srgbClr val="0070C0"/>
                </a:solidFill>
                <a:latin typeface="Arial"/>
                <a:cs typeface="Arial"/>
              </a:rPr>
              <a:t>Continuation</a:t>
            </a:r>
            <a:endParaRPr lang="en-CA" sz="1600" dirty="0">
              <a:latin typeface="Arial"/>
              <a:cs typeface="Arial"/>
            </a:endParaRPr>
          </a:p>
          <a:p>
            <a:pPr algn="ctr">
              <a:lnSpc>
                <a:spcPct val="100000"/>
              </a:lnSpc>
            </a:pPr>
            <a:r>
              <a:rPr lang="en-CA" sz="1600" b="1" dirty="0">
                <a:solidFill>
                  <a:srgbClr val="0070C0"/>
                </a:solidFill>
                <a:latin typeface="Arial"/>
                <a:cs typeface="Arial"/>
              </a:rPr>
              <a:t>Online</a:t>
            </a:r>
            <a:r>
              <a:rPr lang="en-CA" sz="1600" b="1" spc="-25" dirty="0">
                <a:solidFill>
                  <a:srgbClr val="0070C0"/>
                </a:solidFill>
                <a:latin typeface="Arial"/>
                <a:cs typeface="Arial"/>
              </a:rPr>
              <a:t> </a:t>
            </a:r>
            <a:r>
              <a:rPr lang="en-CA" sz="1600" b="1" spc="-95" dirty="0">
                <a:solidFill>
                  <a:srgbClr val="0070C0"/>
                </a:solidFill>
                <a:latin typeface="Arial"/>
                <a:cs typeface="Arial"/>
              </a:rPr>
              <a:t>T</a:t>
            </a:r>
            <a:r>
              <a:rPr lang="en-CA" sz="1600" b="1" spc="-5" dirty="0">
                <a:solidFill>
                  <a:srgbClr val="0070C0"/>
                </a:solidFill>
                <a:latin typeface="Arial"/>
                <a:cs typeface="Arial"/>
              </a:rPr>
              <a:t>ra</a:t>
            </a:r>
            <a:r>
              <a:rPr lang="en-CA" sz="1600" b="1" dirty="0">
                <a:solidFill>
                  <a:srgbClr val="0070C0"/>
                </a:solidFill>
                <a:latin typeface="Arial"/>
                <a:cs typeface="Arial"/>
              </a:rPr>
              <a:t>ining</a:t>
            </a:r>
            <a:r>
              <a:rPr lang="en-CA" sz="1600" b="1" spc="-20" dirty="0">
                <a:solidFill>
                  <a:srgbClr val="0070C0"/>
                </a:solidFill>
                <a:latin typeface="Arial"/>
                <a:cs typeface="Arial"/>
              </a:rPr>
              <a:t> </a:t>
            </a:r>
            <a:r>
              <a:rPr lang="en-CA" sz="1600" b="1" spc="-5" dirty="0">
                <a:solidFill>
                  <a:srgbClr val="0070C0"/>
                </a:solidFill>
                <a:latin typeface="Arial"/>
                <a:cs typeface="Arial"/>
              </a:rPr>
              <a:t>C</a:t>
            </a:r>
            <a:r>
              <a:rPr lang="en-CA" sz="1600" b="1" dirty="0">
                <a:solidFill>
                  <a:srgbClr val="0070C0"/>
                </a:solidFill>
                <a:latin typeface="Arial"/>
                <a:cs typeface="Arial"/>
              </a:rPr>
              <a:t>ou</a:t>
            </a:r>
            <a:r>
              <a:rPr lang="en-CA" sz="1600" b="1" spc="-5" dirty="0">
                <a:solidFill>
                  <a:srgbClr val="0070C0"/>
                </a:solidFill>
                <a:latin typeface="Arial"/>
                <a:cs typeface="Arial"/>
              </a:rPr>
              <a:t>rs</a:t>
            </a:r>
            <a:r>
              <a:rPr lang="en-CA" sz="1600" b="1" dirty="0">
                <a:solidFill>
                  <a:srgbClr val="0070C0"/>
                </a:solidFill>
                <a:latin typeface="Arial"/>
                <a:cs typeface="Arial"/>
              </a:rPr>
              <a:t>e</a:t>
            </a:r>
            <a:endParaRPr sz="1600" dirty="0">
              <a:latin typeface="Arial"/>
              <a:cs typeface="Arial"/>
            </a:endParaRPr>
          </a:p>
          <a:p>
            <a:pPr>
              <a:lnSpc>
                <a:spcPts val="1800"/>
              </a:lnSpc>
            </a:pPr>
            <a:endParaRPr sz="1800" dirty="0"/>
          </a:p>
          <a:p>
            <a:pPr>
              <a:lnSpc>
                <a:spcPts val="2100"/>
              </a:lnSpc>
              <a:spcBef>
                <a:spcPts val="64"/>
              </a:spcBef>
            </a:pPr>
            <a:endParaRPr sz="2100" dirty="0"/>
          </a:p>
        </p:txBody>
      </p:sp>
      <p:sp>
        <p:nvSpPr>
          <p:cNvPr id="4" name="object 4"/>
          <p:cNvSpPr/>
          <p:nvPr/>
        </p:nvSpPr>
        <p:spPr>
          <a:xfrm>
            <a:off x="4610100" y="1143000"/>
            <a:ext cx="4152899" cy="4597399"/>
          </a:xfrm>
          <a:prstGeom prst="rect">
            <a:avLst/>
          </a:prstGeom>
          <a:blipFill>
            <a:blip r:embed="rId2" cstate="print"/>
            <a:stretch>
              <a:fillRect/>
            </a:stretch>
          </a:blipFill>
        </p:spPr>
        <p:txBody>
          <a:bodyPr wrap="square" lIns="0" tIns="0" rIns="0" bIns="0" rtlCol="0">
            <a:spAutoFit/>
          </a:bodyPr>
          <a:lstStyle/>
          <a:p>
            <a:endParaRPr dirty="0"/>
          </a:p>
        </p:txBody>
      </p:sp>
      <p:sp>
        <p:nvSpPr>
          <p:cNvPr id="5" name="Text Box 3"/>
          <p:cNvSpPr txBox="1">
            <a:spLocks noChangeArrowheads="1"/>
          </p:cNvSpPr>
          <p:nvPr/>
        </p:nvSpPr>
        <p:spPr bwMode="auto">
          <a:xfrm>
            <a:off x="607183" y="3748842"/>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ct val="0"/>
              </a:spcBef>
              <a:spcAft>
                <a:spcPct val="0"/>
              </a:spcAft>
            </a:pPr>
            <a:r>
              <a:rPr lang="en-US" sz="1100" kern="0" dirty="0">
                <a:solidFill>
                  <a:srgbClr val="002060"/>
                </a:solidFill>
                <a:latin typeface="Arial" pitchFamily="34" charset="0"/>
                <a:cs typeface="Arial" pitchFamily="34" charset="0"/>
              </a:rPr>
              <a:t>To access </a:t>
            </a:r>
            <a:r>
              <a:rPr lang="en-US" sz="1100" b="1" kern="0" dirty="0">
                <a:solidFill>
                  <a:srgbClr val="002060"/>
                </a:solidFill>
                <a:latin typeface="Arial" pitchFamily="34" charset="0"/>
                <a:cs typeface="Arial" pitchFamily="34" charset="0"/>
              </a:rPr>
              <a:t>Courses, Guides </a:t>
            </a:r>
            <a:r>
              <a:rPr lang="en-US" sz="1100" kern="0" dirty="0">
                <a:solidFill>
                  <a:srgbClr val="002060"/>
                </a:solidFill>
                <a:latin typeface="Arial" pitchFamily="34" charset="0"/>
                <a:cs typeface="Arial" pitchFamily="34" charset="0"/>
              </a:rPr>
              <a:t>and </a:t>
            </a:r>
            <a:r>
              <a:rPr lang="en-US" sz="1100" b="1" kern="0" dirty="0">
                <a:solidFill>
                  <a:srgbClr val="002060"/>
                </a:solidFill>
                <a:latin typeface="Arial" pitchFamily="34" charset="0"/>
                <a:cs typeface="Arial" pitchFamily="34" charset="0"/>
              </a:rPr>
              <a:t>Forms</a:t>
            </a:r>
            <a:r>
              <a:rPr lang="en-US" sz="1100" kern="0" dirty="0">
                <a:solidFill>
                  <a:srgbClr val="002060"/>
                </a:solidFill>
                <a:latin typeface="Arial" pitchFamily="34" charset="0"/>
                <a:cs typeface="Arial" pitchFamily="34" charset="0"/>
              </a:rPr>
              <a:t> for all your ETS Business please see </a:t>
            </a:r>
            <a:r>
              <a:rPr lang="en-CA" sz="1100" kern="0" dirty="0">
                <a:solidFill>
                  <a:srgbClr val="002060"/>
                </a:solidFill>
                <a:latin typeface="Arial" panose="020B0604020202020204" pitchFamily="34" charset="0"/>
                <a:cs typeface="Arial" panose="020B0604020202020204" pitchFamily="34" charset="0"/>
                <a:hlinkClick r:id="rId3"/>
              </a:rPr>
              <a:t>ETS Support and Online Learning</a:t>
            </a:r>
            <a:r>
              <a:rPr lang="en-CA" sz="1100" kern="0" dirty="0">
                <a:solidFill>
                  <a:srgbClr val="002060"/>
                </a:solidFill>
                <a:latin typeface="Arial" panose="020B0604020202020204" pitchFamily="34" charset="0"/>
                <a:cs typeface="Arial" panose="020B0604020202020204" pitchFamily="34" charset="0"/>
              </a:rPr>
              <a:t>. </a:t>
            </a:r>
            <a:endParaRPr lang="en-US" sz="1100" kern="0" dirty="0">
              <a:solidFill>
                <a:srgbClr val="002060"/>
              </a:solidFill>
              <a:latin typeface="Arial" pitchFamily="34" charset="0"/>
              <a:cs typeface="Arial" pitchFamily="34" charset="0"/>
            </a:endParaRPr>
          </a:p>
          <a:p>
            <a:pPr rtl="0" fontAlgn="base">
              <a:spcBef>
                <a:spcPct val="0"/>
              </a:spcBef>
              <a:spcAft>
                <a:spcPct val="0"/>
              </a:spcAft>
            </a:pPr>
            <a:endParaRPr lang="en-US" sz="1100" kern="0" dirty="0">
              <a:solidFill>
                <a:srgbClr val="002060"/>
              </a:solidFill>
              <a:latin typeface="Arial" pitchFamily="34" charset="0"/>
              <a:cs typeface="Arial" pitchFamily="34" charset="0"/>
            </a:endParaRPr>
          </a:p>
          <a:p>
            <a:pPr rtl="0" fontAlgn="base">
              <a:spcBef>
                <a:spcPct val="0"/>
              </a:spcBef>
              <a:spcAft>
                <a:spcPct val="0"/>
              </a:spcAft>
            </a:pPr>
            <a:r>
              <a:rPr lang="en-US" sz="1100" kern="0" dirty="0">
                <a:solidFill>
                  <a:srgbClr val="002060"/>
                </a:solidFill>
                <a:latin typeface="Arial" pitchFamily="34" charset="0"/>
                <a:cs typeface="Arial" pitchFamily="34" charset="0"/>
              </a:rPr>
              <a:t>If you have any comments or questions on this training course, </a:t>
            </a:r>
          </a:p>
          <a:p>
            <a:pPr rtl="0" fontAlgn="base">
              <a:spcBef>
                <a:spcPct val="0"/>
              </a:spcBef>
              <a:spcAft>
                <a:spcPct val="0"/>
              </a:spcAft>
            </a:pPr>
            <a:r>
              <a:rPr lang="en-US" sz="1100" kern="0" dirty="0">
                <a:solidFill>
                  <a:srgbClr val="002060"/>
                </a:solidFill>
                <a:latin typeface="Arial" pitchFamily="34" charset="0"/>
                <a:cs typeface="Arial" pitchFamily="34" charset="0"/>
              </a:rPr>
              <a:t>please contact:</a:t>
            </a:r>
          </a:p>
        </p:txBody>
      </p:sp>
      <p:sp>
        <p:nvSpPr>
          <p:cNvPr id="6" name="Text Box 4"/>
          <p:cNvSpPr txBox="1">
            <a:spLocks noChangeArrowheads="1"/>
          </p:cNvSpPr>
          <p:nvPr/>
        </p:nvSpPr>
        <p:spPr bwMode="auto">
          <a:xfrm>
            <a:off x="1052035" y="4722037"/>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100" dirty="0">
                <a:solidFill>
                  <a:srgbClr val="002060"/>
                </a:solidFill>
                <a:latin typeface="Arial" pitchFamily="34" charset="0"/>
                <a:cs typeface="Arial" pitchFamily="34" charset="0"/>
              </a:rPr>
              <a:t>Crown Agreement Management</a:t>
            </a:r>
          </a:p>
          <a:p>
            <a:pPr>
              <a:lnSpc>
                <a:spcPts val="1600"/>
              </a:lnSpc>
              <a:spcBef>
                <a:spcPts val="81"/>
              </a:spcBef>
            </a:pPr>
            <a:r>
              <a:rPr lang="en-US" sz="1100" dirty="0">
                <a:solidFill>
                  <a:srgbClr val="002060"/>
                </a:solidFill>
                <a:latin typeface="Arial" pitchFamily="34" charset="0"/>
                <a:cs typeface="Arial" pitchFamily="34" charset="0"/>
              </a:rPr>
              <a:t>Helpdesk:  (780) 644-2300</a:t>
            </a:r>
            <a:endParaRPr lang="en-CA" sz="1100" dirty="0">
              <a:solidFill>
                <a:srgbClr val="002060"/>
              </a:solidFill>
            </a:endParaRPr>
          </a:p>
          <a:p>
            <a:pPr>
              <a:lnSpc>
                <a:spcPts val="1600"/>
              </a:lnSpc>
              <a:spcBef>
                <a:spcPts val="81"/>
              </a:spcBef>
            </a:pPr>
            <a:r>
              <a:rPr lang="en-CA" altLang="en-US" sz="1100" dirty="0">
                <a:solidFill>
                  <a:srgbClr val="002060"/>
                </a:solidFill>
                <a:latin typeface="Arial" charset="0"/>
              </a:rPr>
              <a:t>Email inquires: </a:t>
            </a:r>
            <a:r>
              <a:rPr lang="en-CA" altLang="en-US" sz="1100" dirty="0">
                <a:solidFill>
                  <a:srgbClr val="002060"/>
                </a:solidFill>
                <a:latin typeface="Arial" charset="0"/>
                <a:hlinkClick r:id="rId4"/>
              </a:rPr>
              <a:t>PNGContinuations.Energy@gov.ab.ca</a:t>
            </a: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119769" y="1060403"/>
            <a:ext cx="6705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If information in not entered into a mandatory field, or the application validation fails, the screen will display a red</a:t>
            </a:r>
            <a:r>
              <a:rPr lang="en-US" altLang="en-US" sz="1200" b="1" dirty="0">
                <a:solidFill>
                  <a:srgbClr val="7030A0"/>
                </a:solidFill>
                <a:latin typeface="Arial" charset="0"/>
              </a:rPr>
              <a:t> </a:t>
            </a:r>
            <a:r>
              <a:rPr lang="en-US" altLang="en-US" sz="1200" dirty="0">
                <a:latin typeface="Arial" charset="0"/>
              </a:rPr>
              <a:t>error message. The application must be corrected and then you can try to save again.</a:t>
            </a:r>
            <a:endParaRPr lang="en-CA" altLang="en-US" sz="1200" dirty="0">
              <a:latin typeface="Arial" charset="0"/>
            </a:endParaRPr>
          </a:p>
        </p:txBody>
      </p:sp>
      <p:pic>
        <p:nvPicPr>
          <p:cNvPr id="7"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840" y="1039451"/>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4"/>
          <p:cNvSpPr txBox="1"/>
          <p:nvPr/>
        </p:nvSpPr>
        <p:spPr>
          <a:xfrm>
            <a:off x="1092337" y="1727686"/>
            <a:ext cx="803205" cy="430887"/>
          </a:xfrm>
          <a:prstGeom prst="rect">
            <a:avLst/>
          </a:prstGeom>
        </p:spPr>
        <p:txBody>
          <a:bodyPr vert="horz" wrap="square" lIns="0" tIns="0" rIns="0" bIns="0" rtlCol="0">
            <a:spAutoFit/>
          </a:bodyPr>
          <a:lstStyle/>
          <a:p>
            <a:pPr marL="12700">
              <a:lnSpc>
                <a:spcPct val="100000"/>
              </a:lnSpc>
            </a:pPr>
            <a:r>
              <a:rPr lang="en-US" sz="1400" spc="-5" dirty="0">
                <a:solidFill>
                  <a:srgbClr val="FF0000"/>
                </a:solidFill>
                <a:latin typeface="Arial"/>
                <a:cs typeface="Arial"/>
              </a:rPr>
              <a:t>Error</a:t>
            </a:r>
          </a:p>
          <a:p>
            <a:pPr marL="12700">
              <a:lnSpc>
                <a:spcPct val="100000"/>
              </a:lnSpc>
            </a:pPr>
            <a:r>
              <a:rPr lang="en-US" sz="1400" spc="-5" dirty="0">
                <a:solidFill>
                  <a:srgbClr val="FF0000"/>
                </a:solidFill>
                <a:latin typeface="Arial"/>
                <a:cs typeface="Arial"/>
              </a:rPr>
              <a:t>Message</a:t>
            </a:r>
            <a:endParaRPr sz="1400" dirty="0">
              <a:latin typeface="Arial"/>
              <a:cs typeface="Arial"/>
            </a:endParaRPr>
          </a:p>
        </p:txBody>
      </p:sp>
      <p:pic>
        <p:nvPicPr>
          <p:cNvPr id="3" name="Picture 2">
            <a:extLst>
              <a:ext uri="{FF2B5EF4-FFF2-40B4-BE49-F238E27FC236}">
                <a16:creationId xmlns:a16="http://schemas.microsoft.com/office/drawing/2014/main" id="{993FB371-EBCD-6450-9AC3-907BE5E8680E}"/>
              </a:ext>
            </a:extLst>
          </p:cNvPr>
          <p:cNvPicPr>
            <a:picLocks noChangeAspect="1"/>
          </p:cNvPicPr>
          <p:nvPr/>
        </p:nvPicPr>
        <p:blipFill>
          <a:blip r:embed="rId4"/>
          <a:stretch>
            <a:fillRect/>
          </a:stretch>
        </p:blipFill>
        <p:spPr>
          <a:xfrm>
            <a:off x="1895542" y="1487126"/>
            <a:ext cx="5800658" cy="4879462"/>
          </a:xfrm>
          <a:prstGeom prst="rect">
            <a:avLst/>
          </a:prstGeom>
        </p:spPr>
      </p:pic>
      <p:cxnSp>
        <p:nvCxnSpPr>
          <p:cNvPr id="4" name="Straight Arrow Connector 3">
            <a:extLst>
              <a:ext uri="{FF2B5EF4-FFF2-40B4-BE49-F238E27FC236}">
                <a16:creationId xmlns:a16="http://schemas.microsoft.com/office/drawing/2014/main" id="{D3B8E37B-9346-CC4E-6BB7-C8B45A4ABD7E}"/>
              </a:ext>
            </a:extLst>
          </p:cNvPr>
          <p:cNvCxnSpPr>
            <a:cxnSpLocks/>
          </p:cNvCxnSpPr>
          <p:nvPr/>
        </p:nvCxnSpPr>
        <p:spPr>
          <a:xfrm>
            <a:off x="4800600" y="1981200"/>
            <a:ext cx="0" cy="2737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98219537"/>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dedacd1-8ed8-4364-83a4-3ca25ad2d993"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05</Order1>
    <Course_x0020_Description xmlns="d317fc56-cd2a-4fee-83bf-2acf5d88d7a0">This course describes the process for your company to fill in and submit an Online Continuations Application via ETS.</Course_x0020_Description>
    <Module xmlns="d317fc56-cd2a-4fee-83bf-2acf5d88d7a0">Module</Module>
    <Area xmlns="d317fc56-cd2a-4fee-83bf-2acf5d88d7a0">PNG Continuation</Area>
    <Area_x0020_2 xmlns="1509703c-35a2-4cc5-bc03-45b4c99b43c1">Main Page</Area_x0020_2>
    <Course_x0020_Description2 xmlns="1509703c-35a2-4cc5-bc03-45b4c99b43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E43B2-E9C4-4262-920C-DB45D4D1CC33}">
  <ds:schemaRefs>
    <ds:schemaRef ds:uri="Microsoft.SharePoint.Taxonomy.ContentTypeSync"/>
  </ds:schemaRefs>
</ds:datastoreItem>
</file>

<file path=customXml/itemProps2.xml><?xml version="1.0" encoding="utf-8"?>
<ds:datastoreItem xmlns:ds="http://schemas.openxmlformats.org/officeDocument/2006/customXml" ds:itemID="{BB0715E4-ADE3-4233-A707-A5B562B78401}">
  <ds:schemaRefs>
    <ds:schemaRef ds:uri="http://purl.org/dc/elements/1.1/"/>
    <ds:schemaRef ds:uri="http://schemas.microsoft.com/office/2006/metadata/properties"/>
    <ds:schemaRef ds:uri="d317fc56-cd2a-4fee-83bf-2acf5d88d7a0"/>
    <ds:schemaRef ds:uri="http://purl.org/dc/terms/"/>
    <ds:schemaRef ds:uri="e6d83808-03cb-4f3c-af89-207626cead88"/>
    <ds:schemaRef ds:uri="cd3b5d7d-85b8-485a-94e1-bd5df761490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1509703c-35a2-4cc5-bc03-45b4c99b43c1"/>
  </ds:schemaRefs>
</ds:datastoreItem>
</file>

<file path=customXml/itemProps3.xml><?xml version="1.0" encoding="utf-8"?>
<ds:datastoreItem xmlns:ds="http://schemas.openxmlformats.org/officeDocument/2006/customXml" ds:itemID="{584B7BFF-2D3B-42CC-8DD7-13ACAB393665}">
  <ds:schemaRefs>
    <ds:schemaRef ds:uri="http://schemas.microsoft.com/sharepoint/v3/contenttype/forms"/>
  </ds:schemaRefs>
</ds:datastoreItem>
</file>

<file path=customXml/itemProps4.xml><?xml version="1.0" encoding="utf-8"?>
<ds:datastoreItem xmlns:ds="http://schemas.openxmlformats.org/officeDocument/2006/customXml" ds:itemID="{0DE090BD-197D-4E28-B6FD-8D2A73D9C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66148</TotalTime>
  <Words>5757</Words>
  <Application>Microsoft Office PowerPoint</Application>
  <PresentationFormat>On-screen Show (4:3)</PresentationFormat>
  <Paragraphs>706</Paragraphs>
  <Slides>83</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Freestyle Script</vt:lpstr>
      <vt:lpstr>Office Theme</vt:lpstr>
      <vt:lpstr>Welcome</vt:lpstr>
      <vt:lpstr>Revisions</vt:lpstr>
      <vt:lpstr>Introduction</vt:lpstr>
      <vt:lpstr>Login to ETS</vt:lpstr>
      <vt:lpstr>Create and Submit a Continuation Application</vt:lpstr>
      <vt:lpstr>Create Continuation Application – Administration Information</vt:lpstr>
      <vt:lpstr>Create Continuation Application – Administration Information (continued) – Add Technical Contact</vt:lpstr>
      <vt:lpstr>PowerPoint Presentation</vt:lpstr>
      <vt:lpstr>PowerPoint Presentation</vt:lpstr>
      <vt:lpstr>PowerPoint Presentation</vt:lpstr>
      <vt:lpstr>Create Continuation Application – Data Submission Attach Geological Information– See Technical Guidelines</vt:lpstr>
      <vt:lpstr>Create Continuation Application – Data Submission Attach Geological Information– See Technical Guidelines (continued)</vt:lpstr>
      <vt:lpstr>Create Continuation Application – Agreement Information – Add Agreement</vt:lpstr>
      <vt:lpstr>Create Continuation Application – Agreement Information – Add Agreement (continued)</vt:lpstr>
      <vt:lpstr>Create Continuation Application – Agreement Information – Add Agreement (continued) </vt:lpstr>
      <vt:lpstr>Create Continuation Application – Agreement Information – Customize/Breakdown Land </vt:lpstr>
      <vt:lpstr>Create Continuation Application – Agreement Information – Customize/Breakdown Land (continued) </vt:lpstr>
      <vt:lpstr>Create Continuation Application – Agreement Information – Remove Agreement</vt:lpstr>
      <vt:lpstr>Create Continuation Application – Extension Information</vt:lpstr>
      <vt:lpstr>Create Continuation Application – Extension Information – Add Extension</vt:lpstr>
      <vt:lpstr>Create Continuation Application – Extension Information – Add Extension (continued)</vt:lpstr>
      <vt:lpstr>Create Continuation Application – Extension Information – Add Extension Document</vt:lpstr>
      <vt:lpstr>Create Continuation Application – Data Tab</vt:lpstr>
      <vt:lpstr>Create Continuation Application – Data Tab – Add Company</vt:lpstr>
      <vt:lpstr>Create Continuation Application – Data Tab – Remove Company</vt:lpstr>
      <vt:lpstr>Create Continuation Application – Data Tab – Add Data for Agreement</vt:lpstr>
      <vt:lpstr>Create Continuation Application – Data Tab – Add Agreement for Previously Submitted Data</vt:lpstr>
      <vt:lpstr>Create Continuation Application – Data Tab – Add Agreement for Previously Submitted Data (continued)</vt:lpstr>
      <vt:lpstr>Create Continuation Application – Other Data Tab – Add Agreement for Previously Submitted Data (continued)</vt:lpstr>
      <vt:lpstr>Create Continuation Application – Section 15 Information</vt:lpstr>
      <vt:lpstr>Create Continuation Application – Section 15 Information – Select Agreement</vt:lpstr>
      <vt:lpstr>Create Continuation Application – Section 15 Information – Select Zone</vt:lpstr>
      <vt:lpstr>Create Continuation Application – Section 15 Information – Request Continuation for 15(1)(a) and 15(1)(e)</vt:lpstr>
      <vt:lpstr>Create Continuation Application – Section 15 Information – Request Continuation for 15(1)(b), 15(1)(c), and 15(1)(d)</vt:lpstr>
      <vt:lpstr>Create Continuation Application – Section 16</vt:lpstr>
      <vt:lpstr>Create Continuation Application – Section 16 (continued)</vt:lpstr>
      <vt:lpstr>Create Continuation Application – Section 16 (continued) </vt:lpstr>
      <vt:lpstr>Create Continuation Application – Section 17 </vt:lpstr>
      <vt:lpstr>Create Continuation Application – Section 17 (continued) </vt:lpstr>
      <vt:lpstr>Create Continuation Application – Section 17 (continued)  </vt:lpstr>
      <vt:lpstr>View Continuation Document</vt:lpstr>
      <vt:lpstr>View Continuation Document (continued)</vt:lpstr>
      <vt:lpstr>Verify Continuation Application</vt:lpstr>
      <vt:lpstr>Submit Continuation Application</vt:lpstr>
      <vt:lpstr>Submit Continuation Application (continued)</vt:lpstr>
      <vt:lpstr>Submit Continuation Application (continued) </vt:lpstr>
      <vt:lpstr>View Application Summary Report</vt:lpstr>
      <vt:lpstr>Work In Progress</vt:lpstr>
      <vt:lpstr>Work In Progress</vt:lpstr>
      <vt:lpstr>Work In Progress – Search Parameters and Result</vt:lpstr>
      <vt:lpstr>Work In Progress – Search Result</vt:lpstr>
      <vt:lpstr>Cancel or Withdraw an Application</vt:lpstr>
      <vt:lpstr>Cancel an Application </vt:lpstr>
      <vt:lpstr>Cancel an Application (continued) </vt:lpstr>
      <vt:lpstr>Withdraw an Application </vt:lpstr>
      <vt:lpstr>Withdraw an Application (continued) </vt:lpstr>
      <vt:lpstr>Copy an Application </vt:lpstr>
      <vt:lpstr>Offer</vt:lpstr>
      <vt:lpstr>Review Offer </vt:lpstr>
      <vt:lpstr>Review Offer (continued) </vt:lpstr>
      <vt:lpstr>Respond to Offer </vt:lpstr>
      <vt:lpstr>Respond to Offer – Add Document </vt:lpstr>
      <vt:lpstr>Respond to Offer – Customize</vt:lpstr>
      <vt:lpstr>View Offer Response Document </vt:lpstr>
      <vt:lpstr>View Offer Response Document (continued) </vt:lpstr>
      <vt:lpstr>Respond to Offer – Early Response Checkbox </vt:lpstr>
      <vt:lpstr>PowerPoint Presentation</vt:lpstr>
      <vt:lpstr>Final</vt:lpstr>
      <vt:lpstr>View Final (as Applicant) </vt:lpstr>
      <vt:lpstr>View Final (as Designated Representative) </vt:lpstr>
      <vt:lpstr>Offer Withdrawn</vt:lpstr>
      <vt:lpstr>Amend a Continuation Application</vt:lpstr>
      <vt:lpstr>Amend Continuation Application</vt:lpstr>
      <vt:lpstr>Amend Continuation Application (continued)</vt:lpstr>
      <vt:lpstr>No Application</vt:lpstr>
      <vt:lpstr>Correction Application</vt:lpstr>
      <vt:lpstr>PowerPoint Presentation</vt:lpstr>
      <vt:lpstr>List of ETS Statuses (continued) </vt:lpstr>
      <vt:lpstr>List of ETS Statuses (continued)</vt:lpstr>
      <vt:lpstr>List of ETS Statuses (continued)</vt:lpstr>
      <vt:lpstr>PowerPoint Presentation</vt:lpstr>
      <vt:lpstr>PowerPoint Presentation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PNG Continuation</dc:title>
  <dc:creator>Kerry-Lynne.Kryvenchuk@gov.ab.ca;Octavio.Yin@gov.ab.ca</dc:creator>
  <cp:lastModifiedBy>Lynn McIntosh</cp:lastModifiedBy>
  <cp:revision>1163</cp:revision>
  <cp:lastPrinted>2015-09-17T19:29:09Z</cp:lastPrinted>
  <dcterms:created xsi:type="dcterms:W3CDTF">2014-02-20T09:55:10Z</dcterms:created>
  <dcterms:modified xsi:type="dcterms:W3CDTF">2025-10-31T16:54:22Z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2013-10-07T00:00:00Z</vt:filetime>
  </property>
  <property fmtid="{D5CDD505-2E9C-101B-9397-08002B2CF9AE}" pid="3" name="LastSaved">
    <vt:filetime>2014-02-20T00:00:00Z</vt:filetime>
  </property>
  <property fmtid="{D5CDD505-2E9C-101B-9397-08002B2CF9AE}" pid="4" name="ContentTypeId">
    <vt:lpwstr>0x0101004CF9B3243FA46A47A5D45CADF07EB49500869333630F2EE44D93EB5262DF3C44F2</vt:lpwstr>
  </property>
  <property fmtid="{D5CDD505-2E9C-101B-9397-08002B2CF9AE}" pid="5" name="MSIP_Label_abf2ea38-542c-4b75-bd7d-582ec36a519f_Enabled">
    <vt:lpwstr>true</vt:lpwstr>
  </property>
  <property fmtid="{D5CDD505-2E9C-101B-9397-08002B2CF9AE}" pid="6" name="MSIP_Label_abf2ea38-542c-4b75-bd7d-582ec36a519f_SetDate">
    <vt:lpwstr>2022-01-18T20:00:13Z</vt:lpwstr>
  </property>
  <property fmtid="{D5CDD505-2E9C-101B-9397-08002B2CF9AE}" pid="7" name="MSIP_Label_abf2ea38-542c-4b75-bd7d-582ec36a519f_Method">
    <vt:lpwstr>Standard</vt:lpwstr>
  </property>
  <property fmtid="{D5CDD505-2E9C-101B-9397-08002B2CF9AE}" pid="8" name="MSIP_Label_abf2ea38-542c-4b75-bd7d-582ec36a519f_Name">
    <vt:lpwstr>Protected A</vt:lpwstr>
  </property>
  <property fmtid="{D5CDD505-2E9C-101B-9397-08002B2CF9AE}" pid="9" name="MSIP_Label_abf2ea38-542c-4b75-bd7d-582ec36a519f_SiteId">
    <vt:lpwstr>2bb51c06-af9b-42c5-8bf5-3c3b7b10850b</vt:lpwstr>
  </property>
  <property fmtid="{D5CDD505-2E9C-101B-9397-08002B2CF9AE}" pid="10" name="MSIP_Label_abf2ea38-542c-4b75-bd7d-582ec36a519f_ActionId">
    <vt:lpwstr>15009855-e458-42a9-b91a-f25bf8e2a17f</vt:lpwstr>
  </property>
  <property fmtid="{D5CDD505-2E9C-101B-9397-08002B2CF9AE}" pid="11" name="MSIP_Label_abf2ea38-542c-4b75-bd7d-582ec36a519f_ContentBits">
    <vt:lpwstr>2</vt:lpwstr>
  </property>
</Properties>
</file>