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9" r:id="rId6"/>
    <p:sldId id="258" r:id="rId7"/>
    <p:sldId id="257"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447" autoAdjust="0"/>
  </p:normalViewPr>
  <p:slideViewPr>
    <p:cSldViewPr>
      <p:cViewPr varScale="1">
        <p:scale>
          <a:sx n="92" d="100"/>
          <a:sy n="92" d="100"/>
        </p:scale>
        <p:origin x="10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1141CD4-B1AD-4180-9B75-C2151E3B13B3}"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1141CD4-B1AD-4180-9B75-C2151E3B13B3}"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1141CD4-B1AD-4180-9B75-C2151E3B13B3}"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1141CD4-B1AD-4180-9B75-C2151E3B13B3}"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141CD4-B1AD-4180-9B75-C2151E3B13B3}"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1141CD4-B1AD-4180-9B75-C2151E3B13B3}"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1141CD4-B1AD-4180-9B75-C2151E3B13B3}" type="datetimeFigureOut">
              <a:rPr lang="en-CA" smtClean="0"/>
              <a:t>2025-10-29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1141CD4-B1AD-4180-9B75-C2151E3B13B3}" type="datetimeFigureOut">
              <a:rPr lang="en-CA" smtClean="0"/>
              <a:t>2025-10-29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41CD4-B1AD-4180-9B75-C2151E3B13B3}" type="datetimeFigureOut">
              <a:rPr lang="en-CA" smtClean="0"/>
              <a:t>2025-10-29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AAEBB47-C3D8-447D-95D3-A1F4D55C9CE2}" type="slidenum">
              <a:rPr lang="en-CA" smtClean="0"/>
              <a:t>‹#›</a:t>
            </a:fld>
            <a:endParaRPr lang="en-CA"/>
          </a:p>
        </p:txBody>
      </p:sp>
      <p:sp>
        <p:nvSpPr>
          <p:cNvPr id="5" name="TextBox 4"/>
          <p:cNvSpPr txBox="1"/>
          <p:nvPr userDrawn="1"/>
        </p:nvSpPr>
        <p:spPr>
          <a:xfrm>
            <a:off x="7924800" y="6581001"/>
            <a:ext cx="1219200" cy="276999"/>
          </a:xfrm>
          <a:prstGeom prst="rect">
            <a:avLst/>
          </a:prstGeom>
          <a:noFill/>
        </p:spPr>
        <p:txBody>
          <a:bodyPr wrap="square" rtlCol="0">
            <a:spAutoFit/>
          </a:bodyPr>
          <a:lstStyle/>
          <a:p>
            <a:r>
              <a:rPr lang="en-US" sz="1200" dirty="0">
                <a:latin typeface="Arial" pitchFamily="34" charset="0"/>
                <a:cs typeface="Arial" pitchFamily="34" charset="0"/>
              </a:rPr>
              <a:t>Page </a:t>
            </a:r>
            <a:fld id="{EB132800-F16D-4827-885D-3D4ECBFFAB1D}" type="slidenum">
              <a:rPr lang="en-US" sz="1200" smtClean="0">
                <a:latin typeface="Arial" pitchFamily="34" charset="0"/>
                <a:cs typeface="Arial" pitchFamily="34" charset="0"/>
              </a:rPr>
              <a:t>‹#›</a:t>
            </a:fld>
            <a:r>
              <a:rPr lang="en-US" sz="1200" dirty="0">
                <a:latin typeface="Arial" pitchFamily="34" charset="0"/>
                <a:cs typeface="Arial" pitchFamily="34" charset="0"/>
              </a:rPr>
              <a:t> of 16</a:t>
            </a:r>
            <a:endParaRPr lang="en-CA" sz="1200" dirty="0">
              <a:latin typeface="Arial" pitchFamily="34" charset="0"/>
              <a:cs typeface="Arial" pitchFamily="34" charset="0"/>
            </a:endParaRP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141CD4-B1AD-4180-9B75-C2151E3B13B3}"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141CD4-B1AD-4180-9B75-C2151E3B13B3}"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AEBB47-C3D8-447D-95D3-A1F4D55C9CE2}"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41CD4-B1AD-4180-9B75-C2151E3B13B3}" type="datetimeFigureOut">
              <a:rPr lang="en-CA" smtClean="0"/>
              <a:t>2025-10-29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BB47-C3D8-447D-95D3-A1F4D55C9CE2}"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2"/>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0"/>
            <a:ext cx="8991600" cy="1078992"/>
          </a:xfrm>
          <a:prstGeom prst="rect">
            <a:avLst/>
          </a:prstGeom>
        </p:spPr>
      </p:pic>
      <p:sp>
        <p:nvSpPr>
          <p:cNvPr id="10" name="TextBox 9">
            <a:extLst>
              <a:ext uri="{FF2B5EF4-FFF2-40B4-BE49-F238E27FC236}">
                <a16:creationId xmlns:a16="http://schemas.microsoft.com/office/drawing/2014/main" id="{90F0F041-C4FB-A5A5-5917-61708897D4E8}"/>
              </a:ext>
            </a:extLst>
          </p:cNvPr>
          <p:cNvSpPr txBox="1"/>
          <p:nvPr userDrawn="1">
            <p:extLst>
              <p:ext uri="{1162E1C5-73C7-4A58-AE30-91384D911F3F}">
                <p184:classification xmlns:p184="http://schemas.microsoft.com/office/powerpoint/2018/4/main" val="ftr"/>
              </p:ext>
            </p:extLst>
          </p:nvPr>
        </p:nvSpPr>
        <p:spPr>
          <a:xfrm>
            <a:off x="63500" y="6626860"/>
            <a:ext cx="1508125" cy="167640"/>
          </a:xfrm>
          <a:prstGeom prst="rect">
            <a:avLst/>
          </a:prstGeom>
        </p:spPr>
        <p:txBody>
          <a:bodyPr horzOverflow="overflow" lIns="0" tIns="0" rIns="0" bIns="0">
            <a:spAutoFit/>
          </a:bodyPr>
          <a:lstStyle/>
          <a:p>
            <a:pPr algn="l"/>
            <a:r>
              <a:rPr lang="en-CA" sz="11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OSODmailbox@gov.ab.ca"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nergy.alberta.ca/OurBusiness/1076.as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65650" y="2690336"/>
            <a:ext cx="4349750" cy="738664"/>
          </a:xfrm>
          <a:prstGeom prst="rect">
            <a:avLst/>
          </a:prstGeom>
        </p:spPr>
        <p:txBody>
          <a:bodyPr wrap="square" lIns="0" tIns="0" rIns="0" bIns="0">
            <a:spAutoFit/>
          </a:bodyPr>
          <a:lstStyle/>
          <a:p>
            <a:r>
              <a:rPr lang="en-CA" sz="1200" b="1" dirty="0">
                <a:latin typeface="Arial" pitchFamily="34" charset="0"/>
                <a:cs typeface="Arial" pitchFamily="34" charset="0"/>
              </a:rPr>
              <a:t>Royalty Reporting</a:t>
            </a:r>
            <a:r>
              <a:rPr lang="en-CA" sz="1200" dirty="0">
                <a:latin typeface="Arial" pitchFamily="34" charset="0"/>
                <a:cs typeface="Arial" pitchFamily="34" charset="0"/>
              </a:rPr>
              <a:t> is an online service available in the Electronic Transfer System (ETS). It provides the functionality of electronic submission of Oil Sands (OS) Project Royalty Forms and OS Audit Opinion Forms.</a:t>
            </a:r>
          </a:p>
        </p:txBody>
      </p:sp>
      <p:sp>
        <p:nvSpPr>
          <p:cNvPr id="5" name="Title 4"/>
          <p:cNvSpPr>
            <a:spLocks noGrp="1"/>
          </p:cNvSpPr>
          <p:nvPr>
            <p:ph type="title" idx="4294967295"/>
          </p:nvPr>
        </p:nvSpPr>
        <p:spPr/>
        <p:txBody>
          <a:bodyPr>
            <a:normAutofit/>
          </a:bodyPr>
          <a:lstStyle/>
          <a:p>
            <a:pPr algn="l"/>
            <a:r>
              <a:rPr lang="en-CA" sz="100" dirty="0">
                <a:solidFill>
                  <a:schemeClr val="bg1"/>
                </a:solidFill>
              </a:rPr>
              <a:t>Welcome</a:t>
            </a:r>
            <a:endParaRPr lang="en-CA" sz="1400" dirty="0">
              <a:solidFill>
                <a:schemeClr val="bg1"/>
              </a:solidFill>
            </a:endParaRPr>
          </a:p>
        </p:txBody>
      </p:sp>
      <p:sp>
        <p:nvSpPr>
          <p:cNvPr id="6" name="Text Box 5"/>
          <p:cNvSpPr txBox="1">
            <a:spLocks noChangeArrowheads="1"/>
          </p:cNvSpPr>
          <p:nvPr/>
        </p:nvSpPr>
        <p:spPr bwMode="auto">
          <a:xfrm>
            <a:off x="194919" y="14211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7" name="Rectangle 6"/>
          <p:cNvSpPr/>
          <p:nvPr/>
        </p:nvSpPr>
        <p:spPr>
          <a:xfrm>
            <a:off x="478160" y="3011269"/>
            <a:ext cx="4170040"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OASIS Royalty Reporting</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715001" y="1922145"/>
            <a:ext cx="3200400" cy="2954655"/>
          </a:xfrm>
          <a:prstGeom prst="rect">
            <a:avLst/>
          </a:prstGeom>
        </p:spPr>
        <p:txBody>
          <a:bodyPr wrap="square" lIns="0" tIns="0" rIns="0" bIns="0">
            <a:spAutoFit/>
          </a:bodyPr>
          <a:lstStyle/>
          <a:p>
            <a:r>
              <a:rPr lang="en-CA" sz="1200" dirty="0">
                <a:latin typeface="Arial" pitchFamily="34" charset="0"/>
                <a:cs typeface="Arial" pitchFamily="34" charset="0"/>
              </a:rPr>
              <a:t>A message will display upon submission. Click on the </a:t>
            </a:r>
            <a:r>
              <a:rPr lang="en-CA" sz="1200" b="1" dirty="0">
                <a:latin typeface="Arial" pitchFamily="34" charset="0"/>
                <a:cs typeface="Arial" pitchFamily="34" charset="0"/>
              </a:rPr>
              <a:t>Continue</a:t>
            </a:r>
            <a:r>
              <a:rPr lang="en-CA" sz="1200" dirty="0">
                <a:latin typeface="Arial" pitchFamily="34" charset="0"/>
                <a:cs typeface="Arial" pitchFamily="34" charset="0"/>
              </a:rPr>
              <a:t> button to proceed to the next screen.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When your submission is successfully submitted, a message with a link to a </a:t>
            </a:r>
            <a:r>
              <a:rPr lang="en-CA" sz="1200" b="1" dirty="0">
                <a:latin typeface="Arial" pitchFamily="34" charset="0"/>
                <a:cs typeface="Arial" pitchFamily="34" charset="0"/>
              </a:rPr>
              <a:t>Confirmation Report</a:t>
            </a:r>
            <a:r>
              <a:rPr lang="en-CA" sz="1200" dirty="0">
                <a:latin typeface="Arial" pitchFamily="34" charset="0"/>
                <a:cs typeface="Arial" pitchFamily="34" charset="0"/>
              </a:rPr>
              <a:t> is provided.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the link provided to view the Confirmation Report or retrieve this report from the Request Status screen.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For information on </a:t>
            </a:r>
            <a:r>
              <a:rPr lang="en-CA" sz="1200" b="1" dirty="0">
                <a:latin typeface="Arial" pitchFamily="34" charset="0"/>
                <a:cs typeface="Arial" pitchFamily="34" charset="0"/>
              </a:rPr>
              <a:t>Request Status</a:t>
            </a:r>
            <a:r>
              <a:rPr lang="en-CA" sz="1200" dirty="0">
                <a:latin typeface="Arial" pitchFamily="34" charset="0"/>
                <a:cs typeface="Arial" pitchFamily="34" charset="0"/>
              </a:rPr>
              <a:t>, refer to the Retrieving Request Status page in this module.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85800" y="792162"/>
            <a:ext cx="2438400" cy="655638"/>
          </a:xfrm>
        </p:spPr>
        <p:txBody>
          <a:bodyPr vert="horz" lIns="91440" tIns="45720" rIns="91440" bIns="45720" rtlCol="0" anchor="ctr">
            <a:normAutofit/>
          </a:bodyPr>
          <a:lstStyle/>
          <a:p>
            <a:pPr algn="l"/>
            <a:r>
              <a:rPr lang="en-CA" sz="1600" b="1" dirty="0">
                <a:latin typeface="Arial" pitchFamily="34" charset="0"/>
                <a:cs typeface="Arial" pitchFamily="34" charset="0"/>
              </a:rPr>
              <a:t>Submission Messages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1"/>
            <a:ext cx="5029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400800" y="1998345"/>
            <a:ext cx="2628899" cy="2954655"/>
          </a:xfrm>
          <a:prstGeom prst="rect">
            <a:avLst/>
          </a:prstGeom>
        </p:spPr>
        <p:txBody>
          <a:bodyPr wrap="square" lIns="0" tIns="0" rIns="0" bIns="0">
            <a:spAutoFit/>
          </a:bodyPr>
          <a:lstStyle/>
          <a:p>
            <a:r>
              <a:rPr lang="en-CA" sz="1200" dirty="0">
                <a:latin typeface="Arial" pitchFamily="34" charset="0"/>
                <a:cs typeface="Arial" pitchFamily="34" charset="0"/>
              </a:rPr>
              <a:t>An example of a Confirmation Report for a Royalty Form submission is shown here.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 Confirmation Report is a submission confirmation which lists the files that were submitted. It is one of the retrievable documents attached to each request.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For Royalty Form submissions, a </a:t>
            </a:r>
            <a:r>
              <a:rPr lang="en-CA" sz="1200" b="1" dirty="0">
                <a:latin typeface="Arial" pitchFamily="34" charset="0"/>
                <a:cs typeface="Arial" pitchFamily="34" charset="0"/>
              </a:rPr>
              <a:t>Request Number</a:t>
            </a:r>
            <a:r>
              <a:rPr lang="en-CA" sz="1200" dirty="0">
                <a:latin typeface="Arial" pitchFamily="34" charset="0"/>
                <a:cs typeface="Arial" pitchFamily="34" charset="0"/>
              </a:rPr>
              <a:t> is assigned to </a:t>
            </a:r>
            <a:r>
              <a:rPr lang="en-CA" sz="1200" u="sng" dirty="0">
                <a:latin typeface="Arial" pitchFamily="34" charset="0"/>
                <a:cs typeface="Arial" pitchFamily="34" charset="0"/>
              </a:rPr>
              <a:t>each file</a:t>
            </a:r>
            <a:r>
              <a:rPr lang="en-CA" sz="1200" dirty="0">
                <a:latin typeface="Arial" pitchFamily="34" charset="0"/>
                <a:cs typeface="Arial" pitchFamily="34" charset="0"/>
              </a:rPr>
              <a:t> that is included in the submission. Use this Request Number when retrieving the status of a submission.</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457200" y="838200"/>
            <a:ext cx="5105400" cy="808038"/>
          </a:xfrm>
        </p:spPr>
        <p:txBody>
          <a:bodyPr vert="horz" lIns="91440" tIns="45720" rIns="91440" bIns="45720" rtlCol="0" anchor="ctr">
            <a:normAutofit/>
          </a:bodyPr>
          <a:lstStyle/>
          <a:p>
            <a:pPr algn="l"/>
            <a:r>
              <a:rPr lang="en-CA" sz="1600" b="1" dirty="0">
                <a:latin typeface="Arial" pitchFamily="34" charset="0"/>
                <a:cs typeface="Arial" pitchFamily="34" charset="0"/>
              </a:rPr>
              <a:t>Confirmation Report for Royalty Form Submission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6210301" cy="402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477000" y="2021681"/>
            <a:ext cx="2552699" cy="3693319"/>
          </a:xfrm>
          <a:prstGeom prst="rect">
            <a:avLst/>
          </a:prstGeom>
        </p:spPr>
        <p:txBody>
          <a:bodyPr wrap="square" lIns="0" tIns="0" rIns="0" bIns="0">
            <a:spAutoFit/>
          </a:bodyPr>
          <a:lstStyle/>
          <a:p>
            <a:r>
              <a:rPr lang="en-CA" sz="1200" dirty="0">
                <a:latin typeface="Arial" pitchFamily="34" charset="0"/>
                <a:cs typeface="Arial" pitchFamily="34" charset="0"/>
              </a:rPr>
              <a:t>To submit an Audit Opinion, select </a:t>
            </a:r>
            <a:r>
              <a:rPr lang="en-CA" sz="1200" b="1" dirty="0">
                <a:latin typeface="Arial" pitchFamily="34" charset="0"/>
                <a:cs typeface="Arial" pitchFamily="34" charset="0"/>
              </a:rPr>
              <a:t>OS Audit Opinion Forms</a:t>
            </a:r>
            <a:r>
              <a:rPr lang="en-CA" sz="1200" dirty="0">
                <a:latin typeface="Arial" pitchFamily="34" charset="0"/>
                <a:cs typeface="Arial" pitchFamily="34" charset="0"/>
              </a:rPr>
              <a:t> from the Form Type dropdown options.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Upon selecting OS Audit Opinion Forms Form Type, provide the following information:</a:t>
            </a:r>
            <a:br>
              <a:rPr lang="en-CA" sz="1200" dirty="0">
                <a:latin typeface="Arial" pitchFamily="34" charset="0"/>
                <a:cs typeface="Arial" pitchFamily="34" charset="0"/>
              </a:rPr>
            </a:br>
            <a:r>
              <a:rPr lang="en-CA" sz="1200" dirty="0">
                <a:latin typeface="Arial" pitchFamily="34" charset="0"/>
                <a:cs typeface="Arial" pitchFamily="34" charset="0"/>
              </a:rPr>
              <a:t>• Project ID</a:t>
            </a:r>
            <a:br>
              <a:rPr lang="en-CA" sz="1200" dirty="0">
                <a:latin typeface="Arial" pitchFamily="34" charset="0"/>
                <a:cs typeface="Arial" pitchFamily="34" charset="0"/>
              </a:rPr>
            </a:br>
            <a:r>
              <a:rPr lang="en-CA" sz="1200" dirty="0">
                <a:latin typeface="Arial" pitchFamily="34" charset="0"/>
                <a:cs typeface="Arial" pitchFamily="34" charset="0"/>
              </a:rPr>
              <a:t>• Audit Opinion Period</a:t>
            </a:r>
            <a:br>
              <a:rPr lang="en-CA" sz="1200" dirty="0">
                <a:latin typeface="Arial" pitchFamily="34" charset="0"/>
                <a:cs typeface="Arial" pitchFamily="34" charset="0"/>
              </a:rPr>
            </a:br>
            <a:r>
              <a:rPr lang="en-CA" sz="1200" dirty="0">
                <a:latin typeface="Arial" pitchFamily="34" charset="0"/>
                <a:cs typeface="Arial" pitchFamily="34" charset="0"/>
              </a:rPr>
              <a:t>• Audit Opinion File Name</a:t>
            </a:r>
            <a:br>
              <a:rPr lang="en-CA" sz="1200" dirty="0">
                <a:latin typeface="Arial" pitchFamily="34" charset="0"/>
                <a:cs typeface="Arial" pitchFamily="34" charset="0"/>
              </a:rPr>
            </a:b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Similar to how royalty forms are uploaded, use the </a:t>
            </a:r>
            <a:r>
              <a:rPr lang="en-CA" sz="1200" b="1" dirty="0">
                <a:latin typeface="Arial" pitchFamily="34" charset="0"/>
                <a:cs typeface="Arial" pitchFamily="34" charset="0"/>
              </a:rPr>
              <a:t>Browse…</a:t>
            </a:r>
            <a:r>
              <a:rPr lang="en-CA" sz="1200" dirty="0">
                <a:latin typeface="Arial" pitchFamily="34" charset="0"/>
                <a:cs typeface="Arial" pitchFamily="34" charset="0"/>
              </a:rPr>
              <a:t> and </a:t>
            </a:r>
            <a:r>
              <a:rPr lang="en-CA" sz="1200" b="1" dirty="0">
                <a:latin typeface="Arial" pitchFamily="34" charset="0"/>
                <a:cs typeface="Arial" pitchFamily="34" charset="0"/>
              </a:rPr>
              <a:t>Add</a:t>
            </a:r>
            <a:r>
              <a:rPr lang="en-CA" sz="1200" dirty="0">
                <a:latin typeface="Arial" pitchFamily="34" charset="0"/>
                <a:cs typeface="Arial" pitchFamily="34" charset="0"/>
              </a:rPr>
              <a:t> buttons to attach additional supporting documents.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the </a:t>
            </a:r>
            <a:r>
              <a:rPr lang="en-CA" sz="1200" b="1" dirty="0">
                <a:latin typeface="Arial" pitchFamily="34" charset="0"/>
                <a:cs typeface="Arial" pitchFamily="34" charset="0"/>
              </a:rPr>
              <a:t>Submit</a:t>
            </a:r>
            <a:r>
              <a:rPr lang="en-CA" sz="1200" dirty="0">
                <a:latin typeface="Arial" pitchFamily="34" charset="0"/>
                <a:cs typeface="Arial" pitchFamily="34" charset="0"/>
              </a:rPr>
              <a:t> button when you are ready to upload your submission.</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09600" y="792162"/>
            <a:ext cx="3429000" cy="731838"/>
          </a:xfrm>
        </p:spPr>
        <p:txBody>
          <a:bodyPr vert="horz" lIns="91440" tIns="45720" rIns="91440" bIns="45720" rtlCol="0" anchor="ctr">
            <a:normAutofit/>
          </a:bodyPr>
          <a:lstStyle/>
          <a:p>
            <a:pPr algn="l"/>
            <a:r>
              <a:rPr lang="en-CA" sz="1600" b="1" dirty="0">
                <a:latin typeface="Arial" pitchFamily="34" charset="0"/>
                <a:cs typeface="Arial" pitchFamily="34" charset="0"/>
              </a:rPr>
              <a:t>Submitting an OS Audit Opinion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81" y="1752600"/>
            <a:ext cx="6253219" cy="396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362701" y="2529007"/>
            <a:ext cx="2552699" cy="1661993"/>
          </a:xfrm>
          <a:prstGeom prst="rect">
            <a:avLst/>
          </a:prstGeom>
        </p:spPr>
        <p:txBody>
          <a:bodyPr wrap="square" lIns="0" tIns="0" rIns="0" bIns="0">
            <a:spAutoFit/>
          </a:bodyPr>
          <a:lstStyle/>
          <a:p>
            <a:r>
              <a:rPr lang="en-CA" sz="1200" dirty="0">
                <a:latin typeface="Arial" pitchFamily="34" charset="0"/>
                <a:cs typeface="Arial" pitchFamily="34" charset="0"/>
              </a:rPr>
              <a:t>This is an example of a Confirmation Report for an Audit Opinion submission.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For OS Audit Opinion Forms submissions, </a:t>
            </a:r>
            <a:r>
              <a:rPr lang="en-CA" sz="1200" u="sng" dirty="0">
                <a:latin typeface="Arial" pitchFamily="34" charset="0"/>
                <a:cs typeface="Arial" pitchFamily="34" charset="0"/>
              </a:rPr>
              <a:t>only one</a:t>
            </a:r>
            <a:r>
              <a:rPr lang="en-CA" sz="1200" dirty="0">
                <a:latin typeface="Arial" pitchFamily="34" charset="0"/>
                <a:cs typeface="Arial" pitchFamily="34" charset="0"/>
              </a:rPr>
              <a:t> Request Number will be generated for all the files contained in the submission.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85800" y="792162"/>
            <a:ext cx="4343400" cy="808038"/>
          </a:xfrm>
        </p:spPr>
        <p:txBody>
          <a:bodyPr vert="horz" lIns="91440" tIns="45720" rIns="91440" bIns="45720" rtlCol="0" anchor="ctr">
            <a:normAutofit/>
          </a:bodyPr>
          <a:lstStyle/>
          <a:p>
            <a:pPr algn="l"/>
            <a:r>
              <a:rPr lang="en-CA" sz="1600" b="1" dirty="0">
                <a:latin typeface="Arial" pitchFamily="34" charset="0"/>
                <a:cs typeface="Arial" pitchFamily="34" charset="0"/>
              </a:rPr>
              <a:t>Confirmation Report for OS Audit Opinion</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6118225"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477000" y="2363450"/>
            <a:ext cx="2628899" cy="1446550"/>
          </a:xfrm>
          <a:prstGeom prst="rect">
            <a:avLst/>
          </a:prstGeom>
        </p:spPr>
        <p:txBody>
          <a:bodyPr wrap="square" lIns="0" tIns="0" rIns="0" bIns="0">
            <a:spAutoFit/>
          </a:bodyPr>
          <a:lstStyle/>
          <a:p>
            <a:r>
              <a:rPr lang="en-CA" sz="1200" dirty="0">
                <a:latin typeface="Arial" pitchFamily="34" charset="0"/>
                <a:cs typeface="Arial" pitchFamily="34" charset="0"/>
              </a:rPr>
              <a:t>Use the </a:t>
            </a:r>
            <a:r>
              <a:rPr lang="en-CA" sz="1200" b="1" dirty="0">
                <a:latin typeface="Arial" pitchFamily="34" charset="0"/>
                <a:cs typeface="Arial" pitchFamily="34" charset="0"/>
              </a:rPr>
              <a:t>Request Status</a:t>
            </a:r>
            <a:r>
              <a:rPr lang="en-CA" sz="1200" dirty="0">
                <a:latin typeface="Arial" pitchFamily="34" charset="0"/>
                <a:cs typeface="Arial" pitchFamily="34" charset="0"/>
              </a:rPr>
              <a:t> node to retrieve the status of your submissions.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Fill in the search parameters and click on the </a:t>
            </a:r>
            <a:r>
              <a:rPr lang="en-CA" sz="1200" b="1" dirty="0">
                <a:latin typeface="Arial" pitchFamily="34" charset="0"/>
                <a:cs typeface="Arial" pitchFamily="34" charset="0"/>
              </a:rPr>
              <a:t>Retrieve</a:t>
            </a:r>
            <a:r>
              <a:rPr lang="en-CA" sz="1200" dirty="0">
                <a:latin typeface="Arial" pitchFamily="34" charset="0"/>
                <a:cs typeface="Arial" pitchFamily="34" charset="0"/>
              </a:rPr>
              <a:t> button. </a:t>
            </a:r>
            <a:br>
              <a:rPr lang="en-CA" sz="1200" dirty="0">
                <a:latin typeface="Arial" pitchFamily="34" charset="0"/>
                <a:cs typeface="Arial" pitchFamily="34" charset="0"/>
              </a:rPr>
            </a:br>
            <a:br>
              <a:rPr lang="en-CA" sz="1100" dirty="0"/>
            </a:br>
            <a:endParaRPr lang="en-CA" sz="1100" dirty="0"/>
          </a:p>
        </p:txBody>
      </p:sp>
      <p:sp>
        <p:nvSpPr>
          <p:cNvPr id="5" name="Title 4"/>
          <p:cNvSpPr>
            <a:spLocks noGrp="1"/>
          </p:cNvSpPr>
          <p:nvPr>
            <p:ph type="title" idx="4294967295"/>
          </p:nvPr>
        </p:nvSpPr>
        <p:spPr>
          <a:xfrm>
            <a:off x="609600" y="868362"/>
            <a:ext cx="2895600" cy="655638"/>
          </a:xfrm>
        </p:spPr>
        <p:txBody>
          <a:bodyPr vert="horz" lIns="91440" tIns="45720" rIns="91440" bIns="45720" rtlCol="0" anchor="ctr">
            <a:normAutofit/>
          </a:bodyPr>
          <a:lstStyle/>
          <a:p>
            <a:pPr algn="l"/>
            <a:r>
              <a:rPr lang="en-CA" sz="1600" b="1" dirty="0">
                <a:latin typeface="Arial" pitchFamily="34" charset="0"/>
                <a:cs typeface="Arial" pitchFamily="34" charset="0"/>
              </a:rPr>
              <a:t>Retrieving Request Status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6320306" cy="370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867401" y="1186220"/>
            <a:ext cx="3124200" cy="4985980"/>
          </a:xfrm>
          <a:prstGeom prst="rect">
            <a:avLst/>
          </a:prstGeom>
        </p:spPr>
        <p:txBody>
          <a:bodyPr wrap="square" lIns="0" tIns="0" rIns="0" bIns="0">
            <a:spAutoFit/>
          </a:bodyPr>
          <a:lstStyle/>
          <a:p>
            <a:r>
              <a:rPr lang="en-CA" sz="1200" dirty="0">
                <a:latin typeface="Arial" pitchFamily="34" charset="0"/>
                <a:cs typeface="Arial" pitchFamily="34" charset="0"/>
              </a:rPr>
              <a:t>Request results are displayed at the bottom of the Request Status screen. A row of information is displayed for each Request Number.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Output Files column displays the name of the file submitted with the prefix file naming convention below:</a:t>
            </a:r>
            <a:br>
              <a:rPr lang="en-CA" sz="1200" dirty="0">
                <a:latin typeface="Arial" pitchFamily="34" charset="0"/>
                <a:cs typeface="Arial" pitchFamily="34" charset="0"/>
              </a:rPr>
            </a:br>
            <a:r>
              <a:rPr lang="en-CA" sz="1200" b="1" dirty="0">
                <a:latin typeface="Arial" pitchFamily="34" charset="0"/>
                <a:cs typeface="Arial" pitchFamily="34" charset="0"/>
              </a:rPr>
              <a:t>Statement of Approval:</a:t>
            </a:r>
            <a:r>
              <a:rPr lang="en-CA" sz="1200" dirty="0">
                <a:latin typeface="Arial" pitchFamily="34" charset="0"/>
                <a:cs typeface="Arial" pitchFamily="34" charset="0"/>
              </a:rPr>
              <a:t> OS2RFSOA. + File name</a:t>
            </a:r>
            <a:br>
              <a:rPr lang="en-CA" sz="1200" dirty="0">
                <a:latin typeface="Arial" pitchFamily="34" charset="0"/>
                <a:cs typeface="Arial" pitchFamily="34" charset="0"/>
              </a:rPr>
            </a:br>
            <a:r>
              <a:rPr lang="en-CA" sz="1200" b="1" dirty="0">
                <a:latin typeface="Arial" pitchFamily="34" charset="0"/>
                <a:cs typeface="Arial" pitchFamily="34" charset="0"/>
              </a:rPr>
              <a:t>Royalty Form File:</a:t>
            </a:r>
            <a:r>
              <a:rPr lang="en-CA" sz="1200" dirty="0">
                <a:latin typeface="Arial" pitchFamily="34" charset="0"/>
                <a:cs typeface="Arial" pitchFamily="34" charset="0"/>
              </a:rPr>
              <a:t> OS2PRFORM. + File name</a:t>
            </a:r>
            <a:br>
              <a:rPr lang="en-CA" sz="1200" dirty="0">
                <a:latin typeface="Arial" pitchFamily="34" charset="0"/>
                <a:cs typeface="Arial" pitchFamily="34" charset="0"/>
              </a:rPr>
            </a:br>
            <a:r>
              <a:rPr lang="en-CA" sz="1200" b="1" dirty="0">
                <a:latin typeface="Arial" pitchFamily="34" charset="0"/>
                <a:cs typeface="Arial" pitchFamily="34" charset="0"/>
              </a:rPr>
              <a:t>Audit Opinion:</a:t>
            </a:r>
            <a:r>
              <a:rPr lang="en-CA" sz="1200" dirty="0">
                <a:latin typeface="Arial" pitchFamily="34" charset="0"/>
                <a:cs typeface="Arial" pitchFamily="34" charset="0"/>
              </a:rPr>
              <a:t> OS2AUDITOP. + File name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may also refer to the Confirmation Report which also contains the Request Number and the files submitted.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Project Royalty Forms will initially have a “Submitted” status. Upon completion of processing in OASIS, the Status will be marked as “Completed”.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For an Audit Opinion that was submitted, the Request Status will have a Status of “Completed” as the submission does not require any validation or calculation in OASIS.</a:t>
            </a:r>
          </a:p>
        </p:txBody>
      </p:sp>
      <p:sp>
        <p:nvSpPr>
          <p:cNvPr id="5" name="Title 4"/>
          <p:cNvSpPr>
            <a:spLocks noGrp="1"/>
          </p:cNvSpPr>
          <p:nvPr>
            <p:ph type="title" idx="4294967295"/>
          </p:nvPr>
        </p:nvSpPr>
        <p:spPr>
          <a:xfrm>
            <a:off x="654050" y="792162"/>
            <a:ext cx="2698750" cy="808038"/>
          </a:xfrm>
        </p:spPr>
        <p:txBody>
          <a:bodyPr vert="horz" lIns="91440" tIns="45720" rIns="91440" bIns="45720" rtlCol="0" anchor="ctr">
            <a:normAutofit/>
          </a:bodyPr>
          <a:lstStyle/>
          <a:p>
            <a:pPr algn="l"/>
            <a:r>
              <a:rPr lang="en-CA" sz="1600" b="1" dirty="0">
                <a:latin typeface="Arial" pitchFamily="34" charset="0"/>
                <a:cs typeface="Arial" pitchFamily="34" charset="0"/>
              </a:rPr>
              <a:t>Retrieve Request Results</a:t>
            </a: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5715931"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normAutofit/>
          </a:bodyPr>
          <a:lstStyle/>
          <a:p>
            <a:pPr algn="l"/>
            <a:r>
              <a:rPr lang="en-CA" sz="100" dirty="0">
                <a:solidFill>
                  <a:schemeClr val="bg1"/>
                </a:solidFill>
              </a:rPr>
              <a:t>Conclusion</a:t>
            </a:r>
          </a:p>
        </p:txBody>
      </p:sp>
      <p:sp>
        <p:nvSpPr>
          <p:cNvPr id="6" name="Text Box 5"/>
          <p:cNvSpPr txBox="1">
            <a:spLocks noChangeArrowheads="1"/>
          </p:cNvSpPr>
          <p:nvPr/>
        </p:nvSpPr>
        <p:spPr bwMode="auto">
          <a:xfrm>
            <a:off x="161925" y="1613248"/>
            <a:ext cx="5857875" cy="1891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OASIS Royalty Reporting</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lvl="0" algn="ctr" fontAlgn="base">
              <a:spcBef>
                <a:spcPct val="0"/>
              </a:spcBef>
              <a:spcAft>
                <a:spcPct val="0"/>
              </a:spcAf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p>
          <a:p>
            <a:pPr lvl="0" algn="ctr" fontAlgn="base">
              <a:spcBef>
                <a:spcPct val="0"/>
              </a:spcBef>
              <a:spcAft>
                <a:spcPct val="0"/>
              </a:spcAft>
            </a:pPr>
            <a:endParaRPr lang="en-US" b="1" dirty="0">
              <a:solidFill>
                <a:srgbClr val="2160AD"/>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1307632"/>
            <a:ext cx="421957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161925" y="3962400"/>
            <a:ext cx="5451475" cy="1883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70C0"/>
              </a:solidFill>
              <a:effectLst/>
              <a:latin typeface="Arial" pitchFamily="34" charset="0"/>
              <a:cs typeface="Arial" pitchFamily="34" charset="0"/>
            </a:endParaRPr>
          </a:p>
          <a:p>
            <a:pPr algn="ctr" fontAlgn="base">
              <a:spcBef>
                <a:spcPct val="0"/>
              </a:spcBef>
              <a:spcAft>
                <a:spcPct val="0"/>
              </a:spcAft>
            </a:pPr>
            <a:r>
              <a:rPr lang="en-US" sz="1400" b="1" dirty="0">
                <a:solidFill>
                  <a:schemeClr val="tx2">
                    <a:lumMod val="75000"/>
                  </a:schemeClr>
                </a:solidFill>
                <a:latin typeface="Arial" pitchFamily="34" charset="0"/>
                <a:cs typeface="Arial" pitchFamily="34" charset="0"/>
                <a:hlinkClick r:id="rId3"/>
              </a:rPr>
              <a:t>OSODmailbox@gov.ab.ca</a:t>
            </a:r>
            <a:endParaRPr lang="en-US" b="1" dirty="0">
              <a:solidFill>
                <a:schemeClr val="tx2">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70C0"/>
              </a:solidFill>
              <a:effectLst/>
              <a:latin typeface="Arial" pitchFamily="34" charset="0"/>
              <a:cs typeface="Arial" pitchFamily="34" charset="0"/>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639762"/>
            <a:ext cx="1219200" cy="731838"/>
          </a:xfrm>
        </p:spPr>
        <p:txBody>
          <a:bodyPr vert="horz" lIns="91440" tIns="45720" rIns="91440" bIns="45720" rtlCol="0" anchor="ctr">
            <a:normAutofit/>
          </a:bodyPr>
          <a:lstStyle/>
          <a:p>
            <a:pPr algn="l"/>
            <a:r>
              <a:rPr lang="en-CA" sz="1600" b="1" dirty="0">
                <a:latin typeface="Arial" pitchFamily="34" charset="0"/>
                <a:cs typeface="Arial" pitchFamily="34" charset="0"/>
              </a:rPr>
              <a:t>Revisions</a:t>
            </a:r>
          </a:p>
        </p:txBody>
      </p:sp>
      <p:graphicFrame>
        <p:nvGraphicFramePr>
          <p:cNvPr id="5" name="Table 4"/>
          <p:cNvGraphicFramePr>
            <a:graphicFrameLocks noGrp="1"/>
          </p:cNvGraphicFramePr>
          <p:nvPr>
            <p:extLst>
              <p:ext uri="{D42A27DB-BD31-4B8C-83A1-F6EECF244321}">
                <p14:modId xmlns:p14="http://schemas.microsoft.com/office/powerpoint/2010/main" val="71202060"/>
              </p:ext>
            </p:extLst>
          </p:nvPr>
        </p:nvGraphicFramePr>
        <p:xfrm>
          <a:off x="1835696" y="2555240"/>
          <a:ext cx="6096000" cy="1112520"/>
        </p:xfrm>
        <a:graphic>
          <a:graphicData uri="http://schemas.openxmlformats.org/drawingml/2006/table">
            <a:tbl>
              <a:tblPr firstRow="1" bandRow="1">
                <a:tableStyleId>{5C22544A-7EE6-4342-B048-85BDC9FD1C3A}</a:tableStyleId>
              </a:tblPr>
              <a:tblGrid>
                <a:gridCol w="2202904">
                  <a:extLst>
                    <a:ext uri="{9D8B030D-6E8A-4147-A177-3AD203B41FA5}">
                      <a16:colId xmlns:a16="http://schemas.microsoft.com/office/drawing/2014/main" val="20000"/>
                    </a:ext>
                  </a:extLst>
                </a:gridCol>
                <a:gridCol w="1861096">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January 10, 2012</a:t>
                      </a:r>
                      <a:endParaRPr lang="en-CA" dirty="0"/>
                    </a:p>
                  </a:txBody>
                  <a:tcPr/>
                </a:tc>
                <a:tc>
                  <a:txBody>
                    <a:bodyPr/>
                    <a:lstStyle/>
                    <a:p>
                      <a:r>
                        <a:rPr lang="en-US" dirty="0"/>
                        <a:t>Initial</a:t>
                      </a:r>
                      <a:r>
                        <a:rPr lang="en-US" baseline="0" dirty="0"/>
                        <a:t>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US" dirty="0"/>
                        <a:t>September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2"/>
                  </a:ext>
                </a:extLst>
              </a:tr>
            </a:tbl>
          </a:graphicData>
        </a:graphic>
      </p:graphicFrame>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39989" y="1785555"/>
            <a:ext cx="4489611" cy="34932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In this module, you will learn how to:</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Understand the use of ETS Login Account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Understand the ETS Roles for Royalty Reporting</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Submit Oil Sands (OS) Project Royalty Forms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Submit an Audit Opinion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Retrieve Request Status</a:t>
            </a:r>
          </a:p>
          <a:p>
            <a:pPr marL="0" marR="0" lvl="0" indent="0" algn="l" defTabSz="914400" rtl="0" eaLnBrk="1" fontAlgn="base" latinLnBrk="0" hangingPunct="1">
              <a:lnSpc>
                <a:spcPct val="100000"/>
              </a:lnSpc>
              <a:spcBef>
                <a:spcPct val="0"/>
              </a:spcBef>
              <a:spcAft>
                <a:spcPct val="0"/>
              </a:spcAft>
              <a:buClrTx/>
              <a:buSzTx/>
              <a:buFontTx/>
              <a:buNone/>
              <a:tabLst/>
            </a:pPr>
            <a:br>
              <a:rPr kumimoji="0" lang="en-US" sz="1200" b="0" i="0" u="none" strike="noStrike" cap="none" normalizeH="0" baseline="0" dirty="0">
                <a:ln>
                  <a:noFill/>
                </a:ln>
                <a:solidFill>
                  <a:srgbClr val="000000"/>
                </a:solidFill>
                <a:effectLst/>
                <a:latin typeface="Arial" pitchFamily="34" charset="0"/>
                <a:cs typeface="Arial" pitchFamily="34" charset="0"/>
              </a:rPr>
            </a:br>
            <a:br>
              <a:rPr kumimoji="0" lang="en-US" sz="1200" b="0" i="0" u="none" strike="noStrike" cap="none" normalizeH="0" baseline="0" dirty="0">
                <a:ln>
                  <a:noFill/>
                </a:ln>
                <a:solidFill>
                  <a:srgbClr val="000000"/>
                </a:solidFill>
                <a:effectLst/>
                <a:latin typeface="Arial" pitchFamily="34" charset="0"/>
                <a:cs typeface="Arial" pitchFamily="34" charset="0"/>
              </a:rPr>
            </a:br>
            <a:br>
              <a:rPr kumimoji="0" lang="en-US" sz="1200" b="0" i="0" u="none" strike="noStrike" cap="none" normalizeH="0" baseline="0" dirty="0">
                <a:ln>
                  <a:noFill/>
                </a:ln>
                <a:solidFill>
                  <a:srgbClr val="000000"/>
                </a:solidFill>
                <a:effectLst/>
                <a:latin typeface="Arial" pitchFamily="34" charset="0"/>
                <a:cs typeface="Arial" pitchFamily="34" charset="0"/>
              </a:rPr>
            </a:br>
            <a:br>
              <a:rPr kumimoji="0" lang="en-US" sz="1200" b="0" i="0" u="none" strike="noStrike" cap="none" normalizeH="0" baseline="0" dirty="0">
                <a:ln>
                  <a:noFill/>
                </a:ln>
                <a:solidFill>
                  <a:srgbClr val="000000"/>
                </a:solidFill>
                <a:effectLst/>
                <a:latin typeface="Arial" pitchFamily="34" charset="0"/>
                <a:cs typeface="Arial" pitchFamily="34" charset="0"/>
              </a:rPr>
            </a:br>
            <a:r>
              <a:rPr kumimoji="0" lang="en-US" sz="1200" b="1" i="0" u="none" strike="noStrike" cap="none" normalizeH="0" baseline="0" dirty="0">
                <a:ln>
                  <a:noFill/>
                </a:ln>
                <a:solidFill>
                  <a:srgbClr val="000000"/>
                </a:solidFill>
                <a:effectLst/>
                <a:latin typeface="Arial" pitchFamily="34" charset="0"/>
                <a:cs typeface="Arial" pitchFamily="34" charset="0"/>
              </a:rPr>
              <a:t>Course Pre-requisites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ETS Account Setup and Preferences (For Site Administrators) </a:t>
            </a:r>
            <a:br>
              <a:rPr kumimoji="0" lang="en-US" sz="1100" b="0" i="0" u="none" strike="noStrike" cap="none" normalizeH="0" baseline="0" dirty="0">
                <a:ln>
                  <a:noFill/>
                </a:ln>
                <a:solidFill>
                  <a:srgbClr val="000000"/>
                </a:solidFill>
                <a:effectLst/>
                <a:latin typeface="Arial" pitchFamily="34" charset="0"/>
                <a:cs typeface="Arial" pitchFamily="34" charset="0"/>
              </a:rPr>
            </a:br>
            <a:endParaRPr kumimoji="0" lang="en-US" sz="1100" b="0" i="0" u="none" strike="noStrike" cap="none" normalizeH="0" baseline="0" dirty="0">
              <a:ln>
                <a:noFill/>
              </a:ln>
              <a:solidFill>
                <a:schemeClr val="tx1"/>
              </a:solidFill>
              <a:effectLst/>
              <a:latin typeface="Arial" pitchFamily="34" charset="0"/>
            </a:endParaRPr>
          </a:p>
        </p:txBody>
      </p:sp>
      <p:sp>
        <p:nvSpPr>
          <p:cNvPr id="5" name="Title 4"/>
          <p:cNvSpPr>
            <a:spLocks noGrp="1"/>
          </p:cNvSpPr>
          <p:nvPr>
            <p:ph type="title" idx="4294967295"/>
          </p:nvPr>
        </p:nvSpPr>
        <p:spPr>
          <a:xfrm>
            <a:off x="685800" y="487362"/>
            <a:ext cx="1371600" cy="960438"/>
          </a:xfrm>
        </p:spPr>
        <p:txBody>
          <a:bodyPr>
            <a:normAutofit/>
          </a:bodyPr>
          <a:lstStyle/>
          <a:p>
            <a:pPr algn="l"/>
            <a:r>
              <a:rPr lang="en-CA" sz="1600" b="1" dirty="0">
                <a:latin typeface="Arial" pitchFamily="34" charset="0"/>
                <a:cs typeface="Arial" pitchFamily="34" charset="0"/>
              </a:rPr>
              <a:t>Introduction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894" y="1295400"/>
            <a:ext cx="210670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562600" y="2364938"/>
            <a:ext cx="3505200" cy="1107996"/>
          </a:xfrm>
          <a:prstGeom prst="rect">
            <a:avLst/>
          </a:prstGeom>
        </p:spPr>
        <p:txBody>
          <a:bodyPr wrap="square" lIns="0" tIns="0" rIns="0" bIns="0">
            <a:spAutoFit/>
          </a:bodyPr>
          <a:lstStyle/>
          <a:p>
            <a:r>
              <a:rPr lang="en-CA" sz="1200" dirty="0">
                <a:latin typeface="Arial" pitchFamily="34" charset="0"/>
                <a:cs typeface="Arial" pitchFamily="34" charset="0"/>
              </a:rPr>
              <a:t>An </a:t>
            </a:r>
            <a:r>
              <a:rPr lang="en-CA" sz="1200" b="1" dirty="0">
                <a:latin typeface="Arial" pitchFamily="34" charset="0"/>
                <a:cs typeface="Arial" pitchFamily="34" charset="0"/>
              </a:rPr>
              <a:t>ETS Account</a:t>
            </a:r>
            <a:r>
              <a:rPr lang="en-CA" sz="1200" dirty="0">
                <a:latin typeface="Arial" pitchFamily="34" charset="0"/>
                <a:cs typeface="Arial" pitchFamily="34" charset="0"/>
              </a:rPr>
              <a:t> is required in order to use ETS and can be obtained by downloading the application form from the Department of Energy (DOE) ETS website at:</a:t>
            </a:r>
          </a:p>
          <a:p>
            <a:br>
              <a:rPr lang="en-CA" sz="1200" dirty="0">
                <a:latin typeface="Arial" pitchFamily="34" charset="0"/>
                <a:cs typeface="Arial" pitchFamily="34" charset="0"/>
              </a:rPr>
            </a:br>
            <a:r>
              <a:rPr lang="en-CA" sz="1200" dirty="0">
                <a:latin typeface="Arial" pitchFamily="34" charset="0"/>
                <a:cs typeface="Arial" pitchFamily="34" charset="0"/>
                <a:hlinkClick r:id="rId2"/>
              </a:rPr>
              <a:t>http://www.energy.alberta.ca/OurBusiness/1076.asp</a:t>
            </a: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533400" y="868362"/>
            <a:ext cx="4114800" cy="731838"/>
          </a:xfrm>
        </p:spPr>
        <p:txBody>
          <a:bodyPr vert="horz" lIns="91440" tIns="45720" rIns="91440" bIns="45720" rtlCol="0" anchor="ctr">
            <a:normAutofit/>
          </a:bodyPr>
          <a:lstStyle/>
          <a:p>
            <a:pPr algn="l"/>
            <a:r>
              <a:rPr lang="en-CA" sz="1600" b="1" dirty="0">
                <a:latin typeface="Arial" pitchFamily="34" charset="0"/>
                <a:cs typeface="Arial" pitchFamily="34" charset="0"/>
              </a:rPr>
              <a:t>ETS Login Account General Information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5410200" cy="344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3809999" y="1219200"/>
            <a:ext cx="4876801" cy="498598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Roles are required and based on the Form Types that are available to the </a:t>
            </a:r>
            <a:r>
              <a:rPr kumimoji="0" lang="en-US" sz="1200" b="1" i="0" u="none" strike="noStrike" cap="none" normalizeH="0" baseline="0" dirty="0">
                <a:ln>
                  <a:noFill/>
                </a:ln>
                <a:solidFill>
                  <a:srgbClr val="000000"/>
                </a:solidFill>
                <a:effectLst/>
                <a:latin typeface="Arial" pitchFamily="34" charset="0"/>
                <a:cs typeface="Arial" pitchFamily="34" charset="0"/>
              </a:rPr>
              <a:t>Site Administrator</a:t>
            </a:r>
            <a:r>
              <a:rPr kumimoji="0" lang="en-US" sz="1200" b="0" i="0" u="none" strike="noStrike" cap="none" normalizeH="0" baseline="0" dirty="0">
                <a:ln>
                  <a:noFill/>
                </a:ln>
                <a:solidFill>
                  <a:srgbClr val="000000"/>
                </a:solidFill>
                <a:effectLst/>
                <a:latin typeface="Arial" pitchFamily="34" charset="0"/>
                <a:cs typeface="Arial" pitchFamily="34" charset="0"/>
              </a:rPr>
              <a:t>. </a:t>
            </a:r>
            <a:br>
              <a:rPr kumimoji="0" lang="en-US" sz="1200" b="0" i="0" u="none" strike="noStrike" cap="none" normalizeH="0" baseline="0" dirty="0">
                <a:ln>
                  <a:noFill/>
                </a:ln>
                <a:solidFill>
                  <a:srgbClr val="000000"/>
                </a:solidFill>
                <a:effectLst/>
                <a:latin typeface="Arial" pitchFamily="34" charset="0"/>
                <a:cs typeface="Arial" pitchFamily="34" charset="0"/>
              </a:rPr>
            </a:br>
            <a:br>
              <a:rPr kumimoji="0" lang="en-US" sz="1200" b="0" i="0" u="none" strike="noStrike" cap="none" normalizeH="0" baseline="0" dirty="0">
                <a:ln>
                  <a:noFill/>
                </a:ln>
                <a:solidFill>
                  <a:srgbClr val="000000"/>
                </a:solidFill>
                <a:effectLst/>
                <a:latin typeface="Arial" pitchFamily="34" charset="0"/>
                <a:cs typeface="Arial" pitchFamily="34" charset="0"/>
              </a:rPr>
            </a:br>
            <a:r>
              <a:rPr kumimoji="0" lang="en-US" sz="1200" b="0" i="0" u="none" strike="noStrike" cap="none" normalizeH="0" baseline="0" dirty="0">
                <a:ln>
                  <a:noFill/>
                </a:ln>
                <a:solidFill>
                  <a:srgbClr val="000000"/>
                </a:solidFill>
                <a:effectLst/>
                <a:latin typeface="Arial" pitchFamily="34" charset="0"/>
                <a:cs typeface="Arial" pitchFamily="34" charset="0"/>
              </a:rPr>
              <a:t>OASIS Royalty Reporting has two roles:</a:t>
            </a:r>
          </a:p>
          <a:p>
            <a:pPr marL="0" marR="0" lvl="0" indent="0" algn="l" defTabSz="914400" rtl="0" eaLnBrk="1" fontAlgn="base" latinLnBrk="0" hangingPunct="1">
              <a:lnSpc>
                <a:spcPct val="100000"/>
              </a:lnSpc>
              <a:spcBef>
                <a:spcPct val="0"/>
              </a:spcBef>
              <a:spcAft>
                <a:spcPct val="0"/>
              </a:spcAft>
              <a:buClrTx/>
              <a:buSzTx/>
              <a:buFontTx/>
              <a:buNone/>
              <a:tabLst/>
            </a:pPr>
            <a:br>
              <a:rPr kumimoji="0" lang="en-US" sz="1200" b="0" i="0" u="none" strike="noStrike" cap="none" normalizeH="0" baseline="0" dirty="0">
                <a:ln>
                  <a:noFill/>
                </a:ln>
                <a:solidFill>
                  <a:srgbClr val="000000"/>
                </a:solidFill>
                <a:effectLst/>
                <a:latin typeface="Arial" pitchFamily="34" charset="0"/>
                <a:cs typeface="Arial" pitchFamily="34" charset="0"/>
              </a:rPr>
            </a:br>
            <a:r>
              <a:rPr kumimoji="0" lang="en-US" sz="1200" b="1" i="0" u="none" strike="noStrike" cap="none" normalizeH="0" baseline="0" dirty="0">
                <a:ln>
                  <a:noFill/>
                </a:ln>
                <a:solidFill>
                  <a:srgbClr val="000000"/>
                </a:solidFill>
                <a:effectLst/>
                <a:latin typeface="Arial" pitchFamily="34" charset="0"/>
                <a:cs typeface="Arial" pitchFamily="34" charset="0"/>
              </a:rPr>
              <a:t>1. Submitter</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a:ln>
                  <a:noFill/>
                </a:ln>
                <a:solidFill>
                  <a:srgbClr val="000000"/>
                </a:solidFill>
                <a:effectLst/>
                <a:latin typeface="Arial" pitchFamily="34" charset="0"/>
                <a:cs typeface="Arial" pitchFamily="34" charset="0"/>
              </a:rPr>
              <a:t>Submits Royalty Forms and Audit Opinions</a:t>
            </a:r>
          </a:p>
          <a:p>
            <a:pPr marL="628650" lvl="1" indent="-171450" fontAlgn="base">
              <a:spcBef>
                <a:spcPct val="0"/>
              </a:spcBef>
              <a:spcAft>
                <a:spcPct val="0"/>
              </a:spcAft>
              <a:buFont typeface="Arial" pitchFamily="34" charset="0"/>
              <a:buChar char="•"/>
            </a:pPr>
            <a:endParaRPr lang="en-US" sz="1200"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a:ln>
                  <a:noFill/>
                </a:ln>
                <a:solidFill>
                  <a:srgbClr val="000000"/>
                </a:solidFill>
                <a:effectLst/>
                <a:latin typeface="Arial" pitchFamily="34" charset="0"/>
                <a:cs typeface="Arial" pitchFamily="34" charset="0"/>
              </a:rPr>
              <a:t>Views own submitted royalty reporting files and the system generated reports related to those submissions</a:t>
            </a:r>
          </a:p>
          <a:p>
            <a:pPr marR="0" lvl="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kumimoji="0" lang="en-US" sz="1200" b="1" i="0" u="none" strike="noStrike" cap="none" normalizeH="0" baseline="0" dirty="0">
                <a:ln>
                  <a:noFill/>
                </a:ln>
                <a:solidFill>
                  <a:srgbClr val="000000"/>
                </a:solidFill>
                <a:effectLst/>
                <a:latin typeface="Arial" pitchFamily="34" charset="0"/>
                <a:cs typeface="Arial" pitchFamily="34" charset="0"/>
              </a:rPr>
              <a:t>2. Viewer</a:t>
            </a:r>
          </a:p>
          <a:p>
            <a:pPr marR="0" lvl="0" algn="l" defTabSz="914400" rtl="0" eaLnBrk="1" fontAlgn="base" latinLnBrk="0" hangingPunct="1">
              <a:lnSpc>
                <a:spcPct val="100000"/>
              </a:lnSpc>
              <a:spcBef>
                <a:spcPct val="0"/>
              </a:spcBef>
              <a:spcAft>
                <a:spcPct val="0"/>
              </a:spcAft>
              <a:buClrTx/>
              <a:buSzTx/>
              <a:tabLst/>
            </a:pPr>
            <a:endParaRPr lang="en-US" sz="1200" b="1"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a:ln>
                  <a:noFill/>
                </a:ln>
                <a:solidFill>
                  <a:srgbClr val="000000"/>
                </a:solidFill>
                <a:effectLst/>
                <a:latin typeface="Arial" pitchFamily="34" charset="0"/>
                <a:cs typeface="Arial" pitchFamily="34" charset="0"/>
              </a:rPr>
              <a:t>Views all submitted royalty reporting files in their company and the system generated reports related to those submissions</a:t>
            </a:r>
          </a:p>
          <a:p>
            <a:pPr marR="0" lvl="0" algn="l" defTabSz="914400" rtl="0" eaLnBrk="1" fontAlgn="base" latinLnBrk="0" hangingPunct="1">
              <a:lnSpc>
                <a:spcPct val="100000"/>
              </a:lnSpc>
              <a:spcBef>
                <a:spcPct val="0"/>
              </a:spcBef>
              <a:spcAft>
                <a:spcPct val="0"/>
              </a:spcAft>
              <a:buClrTx/>
              <a:buSzTx/>
              <a:tabLst/>
            </a:pPr>
            <a:br>
              <a:rPr kumimoji="0" lang="en-US" sz="1200" b="0" i="0" u="none" strike="noStrike" cap="none" normalizeH="0" baseline="0" dirty="0">
                <a:ln>
                  <a:noFill/>
                </a:ln>
                <a:solidFill>
                  <a:srgbClr val="000000"/>
                </a:solidFill>
                <a:effectLst/>
                <a:latin typeface="Arial" pitchFamily="34" charset="0"/>
                <a:cs typeface="Arial" pitchFamily="34" charset="0"/>
              </a:rPr>
            </a:br>
            <a:r>
              <a:rPr kumimoji="0" lang="en-US" sz="1200" b="1" i="0" u="none" strike="noStrike" cap="none" normalizeH="0" baseline="0" dirty="0">
                <a:ln>
                  <a:noFill/>
                </a:ln>
                <a:solidFill>
                  <a:srgbClr val="000000"/>
                </a:solidFill>
                <a:effectLst/>
                <a:latin typeface="Arial" pitchFamily="34" charset="0"/>
                <a:cs typeface="Arial" pitchFamily="34" charset="0"/>
              </a:rPr>
              <a:t>Note:</a:t>
            </a:r>
            <a:r>
              <a:rPr kumimoji="0" lang="en-US" sz="1200" b="0" i="0" u="none" strike="noStrike" cap="none" normalizeH="0" baseline="0" dirty="0">
                <a:ln>
                  <a:noFill/>
                </a:ln>
                <a:solidFill>
                  <a:srgbClr val="000000"/>
                </a:solidFill>
                <a:effectLst/>
                <a:latin typeface="Arial" pitchFamily="34" charset="0"/>
                <a:cs typeface="Arial" pitchFamily="34" charset="0"/>
              </a:rPr>
              <a:t> </a:t>
            </a:r>
          </a:p>
          <a:p>
            <a:pPr marR="0" lvl="0" algn="l" defTabSz="914400" rtl="0" eaLnBrk="1" fontAlgn="base" latinLnBrk="0" hangingPunct="1">
              <a:lnSpc>
                <a:spcPct val="100000"/>
              </a:lnSpc>
              <a:spcBef>
                <a:spcPct val="0"/>
              </a:spcBef>
              <a:spcAft>
                <a:spcPct val="0"/>
              </a:spcAft>
              <a:buClrTx/>
              <a:buSzTx/>
              <a:tabLst/>
            </a:pPr>
            <a:endParaRPr lang="en-US" sz="1200" dirty="0">
              <a:solidFill>
                <a:srgbClr val="000000"/>
              </a:solidFill>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a:ln>
                  <a:noFill/>
                </a:ln>
                <a:solidFill>
                  <a:srgbClr val="000000"/>
                </a:solidFill>
                <a:effectLst/>
                <a:latin typeface="Arial" pitchFamily="34" charset="0"/>
                <a:cs typeface="Arial" pitchFamily="34" charset="0"/>
              </a:rPr>
              <a:t>The following features will be available in September 2012:</a:t>
            </a:r>
          </a:p>
          <a:p>
            <a:pPr marR="0" lvl="0" algn="l" defTabSz="914400" rtl="0" eaLnBrk="1" fontAlgn="base" latinLnBrk="0" hangingPunct="1">
              <a:lnSpc>
                <a:spcPct val="100000"/>
              </a:lnSpc>
              <a:spcBef>
                <a:spcPct val="0"/>
              </a:spcBef>
              <a:spcAft>
                <a:spcPct val="0"/>
              </a:spcAft>
              <a:buClrTx/>
              <a:buSzTx/>
              <a:tabLst/>
            </a:pPr>
            <a:endParaRPr lang="en-US" sz="1200"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a:ln>
                  <a:noFill/>
                </a:ln>
                <a:solidFill>
                  <a:srgbClr val="000000"/>
                </a:solidFill>
                <a:effectLst/>
                <a:latin typeface="Arial" pitchFamily="34" charset="0"/>
                <a:cs typeface="Arial" pitchFamily="34" charset="0"/>
              </a:rPr>
              <a:t>Email notifications to the Submitter and Viewer when there are updates to the request status</a:t>
            </a:r>
            <a:endParaRPr lang="en-US" sz="1200"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a:ln>
                  <a:noFill/>
                </a:ln>
                <a:solidFill>
                  <a:srgbClr val="000000"/>
                </a:solidFill>
                <a:effectLst/>
                <a:latin typeface="Arial" pitchFamily="34" charset="0"/>
                <a:cs typeface="Arial" pitchFamily="34" charset="0"/>
              </a:rPr>
              <a:t>Access to all system generated reports (Confirmation Report is available in February 2012)</a:t>
            </a:r>
            <a:endParaRPr lang="en-US" sz="1200" dirty="0">
              <a:solidFill>
                <a:srgbClr val="000000"/>
              </a:solidFill>
              <a:latin typeface="Arial" pitchFamily="34" charset="0"/>
              <a:cs typeface="Arial" pitchFamily="34" charset="0"/>
            </a:endParaRPr>
          </a:p>
          <a:p>
            <a:pPr marL="628650" lvl="1" indent="-171450" fontAlgn="base">
              <a:spcBef>
                <a:spcPct val="0"/>
              </a:spcBef>
              <a:spcAft>
                <a:spcPct val="0"/>
              </a:spcAft>
              <a:buFont typeface="Arial" pitchFamily="34" charset="0"/>
              <a:buChar char="•"/>
            </a:pPr>
            <a:r>
              <a:rPr kumimoji="0" lang="en-US" sz="1200" b="0" i="0" u="none" strike="noStrike" cap="none" normalizeH="0" baseline="0" dirty="0">
                <a:ln>
                  <a:noFill/>
                </a:ln>
                <a:solidFill>
                  <a:srgbClr val="000000"/>
                </a:solidFill>
                <a:effectLst/>
                <a:latin typeface="Arial" pitchFamily="34" charset="0"/>
                <a:cs typeface="Arial" pitchFamily="34" charset="0"/>
              </a:rPr>
              <a:t>Ability to request reports from the OASIS database</a:t>
            </a:r>
            <a:endParaRPr kumimoji="0" lang="en-US" sz="1200" b="0" i="0" u="none" strike="noStrike" cap="none" normalizeH="0" baseline="0" dirty="0">
              <a:ln>
                <a:noFill/>
              </a:ln>
              <a:solidFill>
                <a:schemeClr val="tx1"/>
              </a:solidFill>
              <a:effectLst/>
              <a:latin typeface="Arial" pitchFamily="34" charset="0"/>
            </a:endParaRPr>
          </a:p>
        </p:txBody>
      </p:sp>
      <p:sp>
        <p:nvSpPr>
          <p:cNvPr id="5" name="Title 4"/>
          <p:cNvSpPr>
            <a:spLocks noGrp="1"/>
          </p:cNvSpPr>
          <p:nvPr>
            <p:ph type="title" idx="4294967295"/>
          </p:nvPr>
        </p:nvSpPr>
        <p:spPr>
          <a:xfrm>
            <a:off x="762000" y="792162"/>
            <a:ext cx="762000" cy="808038"/>
          </a:xfrm>
        </p:spPr>
        <p:txBody>
          <a:bodyPr vert="horz" lIns="91440" tIns="45720" rIns="91440" bIns="45720" rtlCol="0" anchor="ctr">
            <a:normAutofit/>
          </a:bodyPr>
          <a:lstStyle/>
          <a:p>
            <a:pPr algn="l"/>
            <a:r>
              <a:rPr lang="en-CA" sz="1600" b="1" dirty="0">
                <a:latin typeface="Arial" pitchFamily="34" charset="0"/>
                <a:cs typeface="Arial" pitchFamily="34" charset="0"/>
              </a:rPr>
              <a:t>Roles</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2362200" cy="325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515101" y="2789872"/>
            <a:ext cx="2552699" cy="1477328"/>
          </a:xfrm>
          <a:prstGeom prst="rect">
            <a:avLst/>
          </a:prstGeom>
        </p:spPr>
        <p:txBody>
          <a:bodyPr wrap="square" lIns="0" tIns="0" rIns="0" bIns="0">
            <a:spAutoFit/>
          </a:bodyPr>
          <a:lstStyle/>
          <a:p>
            <a:r>
              <a:rPr lang="en-CA" sz="1200" dirty="0">
                <a:latin typeface="Arial" pitchFamily="34" charset="0"/>
                <a:cs typeface="Arial" pitchFamily="34" charset="0"/>
              </a:rPr>
              <a:t>The Royalty Form Submission Screen is displayed by clicking on the Royalty Reporting node.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To submit Oil Sands Royalty Forms, select </a:t>
            </a:r>
            <a:r>
              <a:rPr lang="en-CA" sz="1200" b="1" dirty="0">
                <a:latin typeface="Arial" pitchFamily="34" charset="0"/>
                <a:cs typeface="Arial" pitchFamily="34" charset="0"/>
              </a:rPr>
              <a:t>Project Royalty Forms</a:t>
            </a:r>
            <a:r>
              <a:rPr lang="en-CA" sz="1200" dirty="0">
                <a:latin typeface="Arial" pitchFamily="34" charset="0"/>
                <a:cs typeface="Arial" pitchFamily="34" charset="0"/>
              </a:rPr>
              <a:t> from the Form Type dropdown options.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85800" y="685800"/>
            <a:ext cx="1981200" cy="808038"/>
          </a:xfrm>
        </p:spPr>
        <p:txBody>
          <a:bodyPr vert="horz" lIns="91440" tIns="45720" rIns="91440" bIns="45720" rtlCol="0" anchor="ctr">
            <a:normAutofit/>
          </a:bodyPr>
          <a:lstStyle/>
          <a:p>
            <a:pPr algn="l"/>
            <a:r>
              <a:rPr lang="en-CA" sz="1600" b="1" dirty="0">
                <a:latin typeface="Arial" pitchFamily="34" charset="0"/>
                <a:cs typeface="Arial" pitchFamily="34" charset="0"/>
              </a:rPr>
              <a:t>Royalty Reporting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 y="1600200"/>
            <a:ext cx="6191251" cy="419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477000" y="1998345"/>
            <a:ext cx="2552699" cy="2954655"/>
          </a:xfrm>
          <a:prstGeom prst="rect">
            <a:avLst/>
          </a:prstGeom>
        </p:spPr>
        <p:txBody>
          <a:bodyPr wrap="square" lIns="0" tIns="0" rIns="0" bIns="0">
            <a:spAutoFit/>
          </a:bodyPr>
          <a:lstStyle/>
          <a:p>
            <a:r>
              <a:rPr lang="en-CA" sz="1200" dirty="0">
                <a:latin typeface="Arial" pitchFamily="34" charset="0"/>
                <a:cs typeface="Arial" pitchFamily="34" charset="0"/>
              </a:rPr>
              <a:t>After the Project Royalty Forms Form Type is selected, the fields for uploading the Statement of Approval and Royalty forms become available.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u="sng" dirty="0">
                <a:latin typeface="Arial" pitchFamily="34" charset="0"/>
                <a:cs typeface="Arial" pitchFamily="34" charset="0"/>
              </a:rPr>
              <a:t>Only one</a:t>
            </a:r>
            <a:r>
              <a:rPr lang="en-CA" sz="1200" dirty="0">
                <a:latin typeface="Arial" pitchFamily="34" charset="0"/>
                <a:cs typeface="Arial" pitchFamily="34" charset="0"/>
              </a:rPr>
              <a:t> </a:t>
            </a:r>
            <a:r>
              <a:rPr lang="en-CA" sz="1200" b="1" dirty="0">
                <a:latin typeface="Arial" pitchFamily="34" charset="0"/>
                <a:cs typeface="Arial" pitchFamily="34" charset="0"/>
              </a:rPr>
              <a:t>Statement of Approval</a:t>
            </a:r>
            <a:r>
              <a:rPr lang="en-CA" sz="1200" dirty="0">
                <a:latin typeface="Arial" pitchFamily="34" charset="0"/>
                <a:cs typeface="Arial" pitchFamily="34" charset="0"/>
              </a:rPr>
              <a:t> is accepted per submission. The Statement of Approval must list the projects that are being approved and the royalty amount.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the </a:t>
            </a:r>
            <a:r>
              <a:rPr lang="en-CA" sz="1200" b="1" dirty="0">
                <a:latin typeface="Arial" pitchFamily="34" charset="0"/>
                <a:cs typeface="Arial" pitchFamily="34" charset="0"/>
              </a:rPr>
              <a:t>Browse… </a:t>
            </a:r>
            <a:r>
              <a:rPr lang="en-CA" sz="1200" dirty="0">
                <a:latin typeface="Arial" pitchFamily="34" charset="0"/>
                <a:cs typeface="Arial" pitchFamily="34" charset="0"/>
              </a:rPr>
              <a:t>button to search your directory for the file to be attached. These files can be in PDF, DOC, DOCX formats.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09600" y="762000"/>
            <a:ext cx="2362200" cy="731838"/>
          </a:xfrm>
        </p:spPr>
        <p:txBody>
          <a:bodyPr vert="horz" lIns="91440" tIns="45720" rIns="91440" bIns="45720" rtlCol="0" anchor="ctr">
            <a:normAutofit/>
          </a:bodyPr>
          <a:lstStyle/>
          <a:p>
            <a:pPr algn="l"/>
            <a:r>
              <a:rPr lang="en-CA" sz="1600" b="1" dirty="0">
                <a:latin typeface="Arial" pitchFamily="34" charset="0"/>
                <a:cs typeface="Arial" pitchFamily="34" charset="0"/>
              </a:rPr>
              <a:t>Statement of Approval</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623621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324600" y="1969800"/>
            <a:ext cx="2628899" cy="2754600"/>
          </a:xfrm>
          <a:prstGeom prst="rect">
            <a:avLst/>
          </a:prstGeom>
        </p:spPr>
        <p:txBody>
          <a:bodyPr wrap="square" lIns="0" tIns="0" rIns="0" bIns="0">
            <a:spAutoFit/>
          </a:bodyPr>
          <a:lstStyle/>
          <a:p>
            <a:r>
              <a:rPr lang="en-CA" sz="1200" dirty="0">
                <a:latin typeface="Arial" pitchFamily="34" charset="0"/>
                <a:cs typeface="Arial" pitchFamily="34" charset="0"/>
              </a:rPr>
              <a:t>Then attach the Royalty Forms. Click on the </a:t>
            </a:r>
            <a:r>
              <a:rPr lang="en-CA" sz="1200" b="1" dirty="0">
                <a:latin typeface="Arial" pitchFamily="34" charset="0"/>
                <a:cs typeface="Arial" pitchFamily="34" charset="0"/>
              </a:rPr>
              <a:t>Browse…</a:t>
            </a:r>
            <a:r>
              <a:rPr lang="en-CA" sz="1200" dirty="0">
                <a:latin typeface="Arial" pitchFamily="34" charset="0"/>
                <a:cs typeface="Arial" pitchFamily="34" charset="0"/>
              </a:rPr>
              <a:t> button and search your directory for the file to be attached.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the </a:t>
            </a:r>
            <a:r>
              <a:rPr lang="en-CA" sz="1200" b="1" dirty="0">
                <a:latin typeface="Arial" pitchFamily="34" charset="0"/>
                <a:cs typeface="Arial" pitchFamily="34" charset="0"/>
              </a:rPr>
              <a:t>Add</a:t>
            </a:r>
            <a:r>
              <a:rPr lang="en-CA" sz="1200" dirty="0">
                <a:latin typeface="Arial" pitchFamily="34" charset="0"/>
                <a:cs typeface="Arial" pitchFamily="34" charset="0"/>
              </a:rPr>
              <a:t> button to attach each file.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Multiple files and various royalty forms can be attached e.g. MRC, GFE, or EOP.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Royalty forms files </a:t>
            </a:r>
            <a:r>
              <a:rPr lang="en-CA" sz="1200" u="sng" dirty="0">
                <a:latin typeface="Arial" pitchFamily="34" charset="0"/>
                <a:cs typeface="Arial" pitchFamily="34" charset="0"/>
              </a:rPr>
              <a:t>must</a:t>
            </a:r>
            <a:r>
              <a:rPr lang="en-CA" sz="1200" dirty="0">
                <a:latin typeface="Arial" pitchFamily="34" charset="0"/>
                <a:cs typeface="Arial" pitchFamily="34" charset="0"/>
              </a:rPr>
              <a:t> be in excel format.</a:t>
            </a:r>
            <a:br>
              <a:rPr lang="en-CA" sz="1100" dirty="0"/>
            </a:br>
            <a:endParaRPr lang="en-CA" sz="1100" dirty="0"/>
          </a:p>
        </p:txBody>
      </p:sp>
      <p:sp>
        <p:nvSpPr>
          <p:cNvPr id="5" name="Title 4"/>
          <p:cNvSpPr>
            <a:spLocks noGrp="1"/>
          </p:cNvSpPr>
          <p:nvPr>
            <p:ph type="title" idx="4294967295"/>
          </p:nvPr>
        </p:nvSpPr>
        <p:spPr>
          <a:xfrm>
            <a:off x="762000" y="563562"/>
            <a:ext cx="1676400" cy="884238"/>
          </a:xfrm>
        </p:spPr>
        <p:txBody>
          <a:bodyPr vert="horz" lIns="91440" tIns="45720" rIns="91440" bIns="45720" rtlCol="0" anchor="ctr">
            <a:normAutofit/>
          </a:bodyPr>
          <a:lstStyle/>
          <a:p>
            <a:pPr algn="l"/>
            <a:r>
              <a:rPr lang="en-CA" sz="1600" b="1" dirty="0">
                <a:latin typeface="Arial" pitchFamily="34" charset="0"/>
                <a:cs typeface="Arial" pitchFamily="34" charset="0"/>
              </a:rPr>
              <a:t>Royalty Forms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6119039" cy="373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400801" y="2106811"/>
            <a:ext cx="2590800" cy="2769989"/>
          </a:xfrm>
          <a:prstGeom prst="rect">
            <a:avLst/>
          </a:prstGeom>
        </p:spPr>
        <p:txBody>
          <a:bodyPr wrap="square" lIns="0" tIns="0" rIns="0" bIns="0">
            <a:spAutoFit/>
          </a:bodyPr>
          <a:lstStyle/>
          <a:p>
            <a:r>
              <a:rPr lang="en-CA" sz="1200" dirty="0">
                <a:latin typeface="Arial" pitchFamily="34" charset="0"/>
                <a:cs typeface="Arial" pitchFamily="34" charset="0"/>
              </a:rPr>
              <a:t>The selected Royalty Form file is displayed under the </a:t>
            </a:r>
            <a:r>
              <a:rPr lang="en-CA" sz="1200" b="1" dirty="0">
                <a:latin typeface="Arial" pitchFamily="34" charset="0"/>
                <a:cs typeface="Arial" pitchFamily="34" charset="0"/>
              </a:rPr>
              <a:t>File Name</a:t>
            </a:r>
            <a:r>
              <a:rPr lang="en-CA" sz="1200" dirty="0">
                <a:latin typeface="Arial" pitchFamily="34" charset="0"/>
                <a:cs typeface="Arial" pitchFamily="34" charset="0"/>
              </a:rPr>
              <a:t> column.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To change the files selected for the Statement of Approval and the Royalty Forms, use the Remove buttons. To add additional royalty forms, use the Browse…and Add buttons.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are now ready to submit your royalty forms. Click on the </a:t>
            </a:r>
            <a:r>
              <a:rPr lang="en-CA" sz="1200" b="1" dirty="0">
                <a:latin typeface="Arial" pitchFamily="34" charset="0"/>
                <a:cs typeface="Arial" pitchFamily="34" charset="0"/>
              </a:rPr>
              <a:t>Submit</a:t>
            </a:r>
            <a:r>
              <a:rPr lang="en-CA" sz="1200" dirty="0">
                <a:latin typeface="Arial" pitchFamily="34" charset="0"/>
                <a:cs typeface="Arial" pitchFamily="34" charset="0"/>
              </a:rPr>
              <a:t> button.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a:xfrm>
            <a:off x="685800" y="838200"/>
            <a:ext cx="3733800" cy="808038"/>
          </a:xfrm>
        </p:spPr>
        <p:txBody>
          <a:bodyPr vert="horz" lIns="91440" tIns="45720" rIns="91440" bIns="45720" rtlCol="0" anchor="ctr">
            <a:normAutofit/>
          </a:bodyPr>
          <a:lstStyle/>
          <a:p>
            <a:pPr algn="l"/>
            <a:r>
              <a:rPr lang="en-CA" sz="1600" b="1" dirty="0">
                <a:latin typeface="Arial" pitchFamily="34" charset="0"/>
                <a:cs typeface="Arial" pitchFamily="34" charset="0"/>
              </a:rPr>
              <a:t>Project Royalty Forms - Submission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0" y="1676400"/>
            <a:ext cx="6133110"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dedacd1-8ed8-4364-83a4-3ca25ad2d993" ContentTypeId="0x0101" PreviousValue="false"/>
</file>

<file path=customXml/item2.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12</Order1>
    <Course_x0020_Description xmlns="d317fc56-cd2a-4fee-83bf-2acf5d88d7a0">Royalty Reporting is an online service available in the Electronic Transfer System (ETS).  It provides the functionality of electronic submissions of Oil Sands (OS) Project Royalty Forms and OS Audit Opinion Forms.</Course_x0020_Description>
    <Module xmlns="d317fc56-cd2a-4fee-83bf-2acf5d88d7a0">Royalty Reporting</Module>
    <Area xmlns="d317fc56-cd2a-4fee-83bf-2acf5d88d7a0">Oil Sands</Area>
    <Area_x0020_2 xmlns="1509703c-35a2-4cc5-bc03-45b4c99b43c1">Main Page</Area_x0020_2>
    <Course_x0020_Description2 xmlns="1509703c-35a2-4cc5-bc03-45b4c99b43c1" xsi:nil="true"/>
  </documentManagement>
</p:properties>
</file>

<file path=customXml/itemProps1.xml><?xml version="1.0" encoding="utf-8"?>
<ds:datastoreItem xmlns:ds="http://schemas.openxmlformats.org/officeDocument/2006/customXml" ds:itemID="{1A21191C-74B8-42CF-B058-EF347AB7B9F4}">
  <ds:schemaRefs>
    <ds:schemaRef ds:uri="Microsoft.SharePoint.Taxonomy.ContentTypeSync"/>
  </ds:schemaRefs>
</ds:datastoreItem>
</file>

<file path=customXml/itemProps2.xml><?xml version="1.0" encoding="utf-8"?>
<ds:datastoreItem xmlns:ds="http://schemas.openxmlformats.org/officeDocument/2006/customXml" ds:itemID="{A64C1B7D-C349-4205-B66A-3BAF94D18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DACEE3-8423-46F9-A7F9-2B6A33FAD8F4}">
  <ds:schemaRefs>
    <ds:schemaRef ds:uri="http://schemas.microsoft.com/sharepoint/v3/contenttype/forms"/>
  </ds:schemaRefs>
</ds:datastoreItem>
</file>

<file path=customXml/itemProps4.xml><?xml version="1.0" encoding="utf-8"?>
<ds:datastoreItem xmlns:ds="http://schemas.openxmlformats.org/officeDocument/2006/customXml" ds:itemID="{5F4EADC8-18AB-4BA0-90FA-5C62909FCBA9}">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docProps/app.xml><?xml version="1.0" encoding="utf-8"?>
<Properties xmlns="http://schemas.openxmlformats.org/officeDocument/2006/extended-properties" xmlns:vt="http://schemas.openxmlformats.org/officeDocument/2006/docPropsVTypes">
  <TotalTime>365</TotalTime>
  <Words>1116</Words>
  <Application>Microsoft Office PowerPoint</Application>
  <PresentationFormat>On-screen Show (4:3)</PresentationFormat>
  <Paragraphs>79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Freestyle Script</vt:lpstr>
      <vt:lpstr>Office Theme</vt:lpstr>
      <vt:lpstr>Welcome</vt:lpstr>
      <vt:lpstr>Revisions</vt:lpstr>
      <vt:lpstr>Introduction</vt:lpstr>
      <vt:lpstr>ETS Login Account General Information</vt:lpstr>
      <vt:lpstr>Roles</vt:lpstr>
      <vt:lpstr>Royalty Reporting</vt:lpstr>
      <vt:lpstr>Statement of Approval</vt:lpstr>
      <vt:lpstr>Royalty Forms</vt:lpstr>
      <vt:lpstr>Project Royalty Forms - Submission</vt:lpstr>
      <vt:lpstr>Submission Messages</vt:lpstr>
      <vt:lpstr>Confirmation Report for Royalty Form Submission</vt:lpstr>
      <vt:lpstr>Submitting an OS Audit Opinion</vt:lpstr>
      <vt:lpstr>Confirmation Report for OS Audit Opinion</vt:lpstr>
      <vt:lpstr>Retrieving Request Status</vt:lpstr>
      <vt:lpstr>Retrieve Request Results</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Royalty Reporting</dc:title>
  <dc:creator>Karen Chinnery</dc:creator>
  <cp:lastModifiedBy>Lynn McIntosh</cp:lastModifiedBy>
  <cp:revision>42</cp:revision>
  <dcterms:created xsi:type="dcterms:W3CDTF">2012-06-05T17:28:07Z</dcterms:created>
  <dcterms:modified xsi:type="dcterms:W3CDTF">2025-10-29T18:11:14Z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2025-10-29T18:10:38Z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eab4b235-36cd-4c29-bb03-5903bd2412bc</vt:lpwstr>
  </property>
  <property fmtid="{D5CDD505-2E9C-101B-9397-08002B2CF9AE}" pid="9" name="MSIP_Label_abf2ea38-542c-4b75-bd7d-582ec36a519f_ContentBits">
    <vt:lpwstr>2</vt:lpwstr>
  </property>
  <property fmtid="{D5CDD505-2E9C-101B-9397-08002B2CF9AE}" pid="10" name="MSIP_Label_abf2ea38-542c-4b75-bd7d-582ec36a519f_Tag">
    <vt:lpwstr>10, 3, 0, 1</vt:lpwstr>
  </property>
  <property fmtid="{D5CDD505-2E9C-101B-9397-08002B2CF9AE}" pid="11" name="ClassificationContentMarkingFooterLocations">
    <vt:lpwstr>Office Theme:10</vt:lpwstr>
  </property>
  <property fmtid="{D5CDD505-2E9C-101B-9397-08002B2CF9AE}" pid="12" name="ClassificationContentMarkingFooterText">
    <vt:lpwstr>Classification: Protected A</vt:lpwstr>
  </property>
</Properties>
</file>