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75" r:id="rId6"/>
    <p:sldId id="276" r:id="rId7"/>
    <p:sldId id="257" r:id="rId8"/>
    <p:sldId id="259" r:id="rId9"/>
    <p:sldId id="260" r:id="rId10"/>
    <p:sldId id="261" r:id="rId11"/>
    <p:sldId id="280" r:id="rId12"/>
    <p:sldId id="281" r:id="rId13"/>
    <p:sldId id="282" r:id="rId14"/>
    <p:sldId id="283" r:id="rId15"/>
    <p:sldId id="263" r:id="rId16"/>
    <p:sldId id="288" r:id="rId17"/>
    <p:sldId id="289" r:id="rId18"/>
    <p:sldId id="290" r:id="rId19"/>
    <p:sldId id="291" r:id="rId20"/>
    <p:sldId id="292" r:id="rId21"/>
    <p:sldId id="293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84" r:id="rId30"/>
    <p:sldId id="285" r:id="rId31"/>
    <p:sldId id="286" r:id="rId32"/>
    <p:sldId id="287" r:id="rId33"/>
    <p:sldId id="27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47" autoAdjust="0"/>
  </p:normalViewPr>
  <p:slideViewPr>
    <p:cSldViewPr>
      <p:cViewPr varScale="1">
        <p:scale>
          <a:sx n="100" d="100"/>
          <a:sy n="100" d="100"/>
        </p:scale>
        <p:origin x="79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E08F-155C-46F8-8B01-5B2B38B62B86}" type="datetimeFigureOut">
              <a:rPr lang="en-CA" smtClean="0"/>
              <a:t>2025-10-29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15CD-97A9-48A2-915B-DF411FDD5AA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E08F-155C-46F8-8B01-5B2B38B62B86}" type="datetimeFigureOut">
              <a:rPr lang="en-CA" smtClean="0"/>
              <a:t>2025-10-29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15CD-97A9-48A2-915B-DF411FDD5AA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E08F-155C-46F8-8B01-5B2B38B62B86}" type="datetimeFigureOut">
              <a:rPr lang="en-CA" smtClean="0"/>
              <a:t>2025-10-29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15CD-97A9-48A2-915B-DF411FDD5AA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36004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149C-F1BD-475B-969A-D0D119C66F8A}" type="datetimeFigureOut">
              <a:rPr lang="en-CA" smtClean="0"/>
              <a:t>2025-10-29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0C50-A4C6-4009-BDC0-5F2DC508A22C}" type="slidenum">
              <a:rPr lang="en-CA" smtClean="0"/>
              <a:t>‹#›</a:t>
            </a:fld>
            <a:endParaRPr lang="en-CA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0825" y="1484313"/>
            <a:ext cx="8642350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7762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E08F-155C-46F8-8B01-5B2B38B62B86}" type="datetimeFigureOut">
              <a:rPr lang="en-CA" smtClean="0"/>
              <a:t>2025-10-29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15CD-97A9-48A2-915B-DF411FDD5AA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E08F-155C-46F8-8B01-5B2B38B62B86}" type="datetimeFigureOut">
              <a:rPr lang="en-CA" smtClean="0"/>
              <a:t>2025-10-29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15CD-97A9-48A2-915B-DF411FDD5AA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E08F-155C-46F8-8B01-5B2B38B62B86}" type="datetimeFigureOut">
              <a:rPr lang="en-CA" smtClean="0"/>
              <a:t>2025-10-29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15CD-97A9-48A2-915B-DF411FDD5AA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E08F-155C-46F8-8B01-5B2B38B62B86}" type="datetimeFigureOut">
              <a:rPr lang="en-CA" smtClean="0"/>
              <a:t>2025-10-29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15CD-97A9-48A2-915B-DF411FDD5AA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E08F-155C-46F8-8B01-5B2B38B62B86}" type="datetimeFigureOut">
              <a:rPr lang="en-CA" smtClean="0"/>
              <a:t>2025-10-29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15CD-97A9-48A2-915B-DF411FDD5AA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E08F-155C-46F8-8B01-5B2B38B62B86}" type="datetimeFigureOut">
              <a:rPr lang="en-CA" smtClean="0"/>
              <a:t>2025-10-29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15CD-97A9-48A2-915B-DF411FDD5AA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E08F-155C-46F8-8B01-5B2B38B62B86}" type="datetimeFigureOut">
              <a:rPr lang="en-CA" smtClean="0"/>
              <a:t>2025-10-29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15CD-97A9-48A2-915B-DF411FDD5AA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E08F-155C-46F8-8B01-5B2B38B62B86}" type="datetimeFigureOut">
              <a:rPr lang="en-CA" smtClean="0"/>
              <a:t>2025-10-29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15CD-97A9-48A2-915B-DF411FDD5AA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5E08F-155C-46F8-8B01-5B2B38B62B86}" type="datetimeFigureOut">
              <a:rPr lang="en-CA" smtClean="0"/>
              <a:t>2025-10-29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715CD-97A9-48A2-915B-DF411FDD5AA4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0963"/>
            <a:ext cx="9144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991600" cy="798576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848600" y="65532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Page </a:t>
            </a:r>
            <a:fld id="{F7F9FBE8-1070-461D-92FB-487264DE7AED}" type="slidenum">
              <a:rPr lang="en-US" sz="1200" smtClean="0">
                <a:latin typeface="Arial" pitchFamily="34" charset="0"/>
                <a:cs typeface="Arial" pitchFamily="34" charset="0"/>
              </a:rPr>
              <a:t>‹#›</a:t>
            </a:fld>
            <a:r>
              <a:rPr lang="en-US" sz="1200" dirty="0">
                <a:latin typeface="Arial" pitchFamily="34" charset="0"/>
                <a:cs typeface="Arial" pitchFamily="34" charset="0"/>
              </a:rPr>
              <a:t> of 29</a:t>
            </a:r>
            <a:endParaRPr lang="en-CA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OSODmailbox@gov.ab.ca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97835" y="1268760"/>
            <a:ext cx="4474165" cy="216024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  <a:scene3d>
              <a:camera prst="orthographicFront">
                <a:rot lat="0" lon="600000" rev="600000"/>
              </a:camera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0" b="1" i="0" u="none" strike="noStrike" cap="none" normalizeH="0" dirty="0">
                <a:ln>
                  <a:noFill/>
                </a:ln>
                <a:solidFill>
                  <a:srgbClr val="2160AD"/>
                </a:solidFill>
                <a:effectLst/>
                <a:latin typeface="Freestyle Script" pitchFamily="66" charset="0"/>
                <a:cs typeface="Arial" pitchFamily="34" charset="0"/>
              </a:rPr>
              <a:t>Welcome!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2776952"/>
            <a:ext cx="4932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 the OASIS Roles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Online Training Course</a:t>
            </a:r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4572000" y="1981200"/>
            <a:ext cx="3962400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dirty="0">
                <a:latin typeface="Arial" pitchFamily="34" charset="0"/>
                <a:cs typeface="Arial" pitchFamily="34" charset="0"/>
              </a:rPr>
              <a:t>Each company has an assigned ETS Site Administrator who is responsible to create their company's user accounts. They also manage the assignment of roles within the company.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This module will discuss the different roles required to properly create, edit or submit an OSR Project Application.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br>
              <a:rPr lang="en-CA" sz="1200" dirty="0">
                <a:latin typeface="Arial" pitchFamily="34" charset="0"/>
                <a:cs typeface="Arial" pitchFamily="34" charset="0"/>
              </a:rPr>
            </a:br>
            <a:endParaRPr lang="en-CA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CA" sz="100" dirty="0">
                <a:solidFill>
                  <a:schemeClr val="bg1"/>
                </a:solidFill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4023571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1"/>
            <a:ext cx="5029200" cy="287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59288"/>
            <a:ext cx="5676900" cy="324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/>
          </p:cNvSpPr>
          <p:nvPr/>
        </p:nvSpPr>
        <p:spPr>
          <a:xfrm>
            <a:off x="110360" y="5943600"/>
            <a:ext cx="127635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b="1" i="1" dirty="0">
                <a:latin typeface="Arial" pitchFamily="34" charset="0"/>
                <a:cs typeface="Arial" pitchFamily="34" charset="0"/>
                <a:hlinkClick r:id="rId4" action="ppaction://hlinksldjump"/>
              </a:rPr>
              <a:t>Back to Assign OSR Project</a:t>
            </a:r>
            <a:endParaRPr lang="en-CA" sz="12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022803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>
          <a:xfrm>
            <a:off x="4724400" y="1497211"/>
            <a:ext cx="3276600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dirty="0">
                <a:latin typeface="Arial" pitchFamily="34" charset="0"/>
                <a:cs typeface="Arial" pitchFamily="34" charset="0"/>
              </a:rPr>
              <a:t>The </a:t>
            </a:r>
            <a:r>
              <a:rPr lang="en-CA" sz="1200" b="1" dirty="0">
                <a:latin typeface="Arial" pitchFamily="34" charset="0"/>
                <a:cs typeface="Arial" pitchFamily="34" charset="0"/>
              </a:rPr>
              <a:t>Assign Client Roles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 functionality allows the Coordinator to assign roles within his Coordinator group.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The Client Account displayed in this screen comes from the assigned group that was assigned to him by the Site Administrator.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The Client ID represents the Client Registry Id that will be used for creating an OSR Application Request. 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By selecting the </a:t>
            </a:r>
            <a:r>
              <a:rPr lang="en-CA" sz="1200" b="1" dirty="0">
                <a:latin typeface="Arial" pitchFamily="34" charset="0"/>
                <a:cs typeface="Arial" pitchFamily="34" charset="0"/>
              </a:rPr>
              <a:t>Selected From List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 option, individual Client Ids can be added to the Client Account.</a:t>
            </a:r>
          </a:p>
        </p:txBody>
      </p:sp>
      <p:pic>
        <p:nvPicPr>
          <p:cNvPr id="3" name="Picture 9" descr="Coordinator - Assign Role - Graphics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1333500"/>
            <a:ext cx="4311650" cy="33020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09600" y="563562"/>
            <a:ext cx="2895600" cy="8080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>
                <a:latin typeface="Arial" pitchFamily="34" charset="0"/>
                <a:cs typeface="Arial" pitchFamily="34" charset="0"/>
              </a:rPr>
              <a:t>Coordinator – Assign Roles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0"/>
            <a:ext cx="881062" cy="855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>
            <a:spLocks/>
          </p:cNvSpPr>
          <p:nvPr/>
        </p:nvSpPr>
        <p:spPr>
          <a:xfrm>
            <a:off x="7696200" y="860168"/>
            <a:ext cx="127635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b="1" i="1" dirty="0">
                <a:latin typeface="Arial" pitchFamily="34" charset="0"/>
                <a:cs typeface="Arial" pitchFamily="34" charset="0"/>
                <a:hlinkClick r:id="rId4" action="ppaction://hlinksldjump"/>
              </a:rPr>
              <a:t>More Information (Page 12 to 17)</a:t>
            </a:r>
            <a:endParaRPr lang="en-CA" sz="12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5105400" cy="306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02280"/>
            <a:ext cx="5600700" cy="3360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/>
          </p:cNvSpPr>
          <p:nvPr/>
        </p:nvSpPr>
        <p:spPr>
          <a:xfrm>
            <a:off x="110360" y="5943600"/>
            <a:ext cx="16422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b="1" i="1" dirty="0">
                <a:latin typeface="Arial" pitchFamily="34" charset="0"/>
                <a:cs typeface="Arial" pitchFamily="34" charset="0"/>
                <a:hlinkClick r:id="rId4" action="ppaction://hlinksldjump"/>
              </a:rPr>
              <a:t>Back to Assign Roles</a:t>
            </a:r>
            <a:endParaRPr lang="en-CA" sz="12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388425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5410200" cy="324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69870"/>
            <a:ext cx="6057900" cy="363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/>
          </p:cNvSpPr>
          <p:nvPr/>
        </p:nvSpPr>
        <p:spPr>
          <a:xfrm>
            <a:off x="110360" y="5943600"/>
            <a:ext cx="16422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b="1" i="1" dirty="0">
                <a:latin typeface="Arial" pitchFamily="34" charset="0"/>
                <a:cs typeface="Arial" pitchFamily="34" charset="0"/>
                <a:hlinkClick r:id="rId4" action="ppaction://hlinksldjump"/>
              </a:rPr>
              <a:t>Back to Assign Roles</a:t>
            </a:r>
            <a:endParaRPr lang="en-CA" sz="12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957480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838200"/>
            <a:ext cx="55880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74829"/>
            <a:ext cx="6162040" cy="384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/>
          </p:cNvSpPr>
          <p:nvPr/>
        </p:nvSpPr>
        <p:spPr>
          <a:xfrm>
            <a:off x="110360" y="5943600"/>
            <a:ext cx="16422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b="1" i="1" dirty="0">
                <a:latin typeface="Arial" pitchFamily="34" charset="0"/>
                <a:cs typeface="Arial" pitchFamily="34" charset="0"/>
                <a:hlinkClick r:id="rId4" action="ppaction://hlinksldjump"/>
              </a:rPr>
              <a:t>Back to Assign Roles</a:t>
            </a:r>
            <a:endParaRPr lang="en-CA" sz="12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024554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838200"/>
            <a:ext cx="5029200" cy="313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17520"/>
            <a:ext cx="5638800" cy="338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/>
          </p:cNvSpPr>
          <p:nvPr/>
        </p:nvSpPr>
        <p:spPr>
          <a:xfrm>
            <a:off x="110360" y="5943600"/>
            <a:ext cx="16422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b="1" i="1" dirty="0">
                <a:latin typeface="Arial" pitchFamily="34" charset="0"/>
                <a:cs typeface="Arial" pitchFamily="34" charset="0"/>
                <a:hlinkClick r:id="rId4" action="ppaction://hlinksldjump"/>
              </a:rPr>
              <a:t>Back to Assign Roles</a:t>
            </a:r>
            <a:endParaRPr lang="en-CA" sz="12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802689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5029200" cy="30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131820"/>
            <a:ext cx="5448300" cy="3268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110360" y="5943600"/>
            <a:ext cx="16422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b="1" i="1" dirty="0">
                <a:latin typeface="Arial" pitchFamily="34" charset="0"/>
                <a:cs typeface="Arial" pitchFamily="34" charset="0"/>
                <a:hlinkClick r:id="rId4" action="ppaction://hlinksldjump"/>
              </a:rPr>
              <a:t>Back to Assign Roles</a:t>
            </a:r>
            <a:endParaRPr lang="en-CA" sz="12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693599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46990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131820"/>
            <a:ext cx="5448300" cy="3268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/>
          </p:cNvSpPr>
          <p:nvPr/>
        </p:nvSpPr>
        <p:spPr>
          <a:xfrm>
            <a:off x="110360" y="5943600"/>
            <a:ext cx="16422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b="1" i="1" dirty="0">
                <a:latin typeface="Arial" pitchFamily="34" charset="0"/>
                <a:cs typeface="Arial" pitchFamily="34" charset="0"/>
                <a:hlinkClick r:id="rId4" action="ppaction://hlinksldjump"/>
              </a:rPr>
              <a:t>Back to Assign Roles</a:t>
            </a:r>
            <a:endParaRPr lang="en-CA" sz="12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496781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2952751" y="1828880"/>
            <a:ext cx="5886449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Any Creator within the company can create and edit a new project.</a:t>
            </a:r>
            <a:b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b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Only Creators assigned to a specific project can create, edit and delete amendments to that project.</a:t>
            </a:r>
            <a:b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b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The Creator can assign roles to the Application request through the following: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ETS - Account Preferences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Within the Application Request</a:t>
            </a:r>
            <a:b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b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685800" y="487362"/>
            <a:ext cx="1676400" cy="8842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>
                <a:latin typeface="Arial" pitchFamily="34" charset="0"/>
                <a:cs typeface="Arial" pitchFamily="34" charset="0"/>
              </a:rPr>
              <a:t>Creator Role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7" y="1981200"/>
            <a:ext cx="950913" cy="272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>
          <a:xfrm>
            <a:off x="4572001" y="4800600"/>
            <a:ext cx="294005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b="1" i="1" dirty="0">
                <a:latin typeface="Arial" pitchFamily="34" charset="0"/>
                <a:cs typeface="Arial" pitchFamily="34" charset="0"/>
              </a:rPr>
              <a:t>ETS Account Setup and Preferences (For Site Administrators)</a:t>
            </a:r>
          </a:p>
        </p:txBody>
      </p:sp>
      <p:sp>
        <p:nvSpPr>
          <p:cNvPr id="3" name="Rectangle 2"/>
          <p:cNvSpPr>
            <a:spLocks/>
          </p:cNvSpPr>
          <p:nvPr/>
        </p:nvSpPr>
        <p:spPr>
          <a:xfrm>
            <a:off x="4876801" y="1790343"/>
            <a:ext cx="3505199" cy="24006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dirty="0">
                <a:latin typeface="Arial" pitchFamily="34" charset="0"/>
                <a:cs typeface="Arial" pitchFamily="34" charset="0"/>
              </a:rPr>
              <a:t>The OSR Project Application Request Preferences screen is set up within ETS Account Preferences. The account preferences allow a Creator's account to set up defaults that will be used by the system for that account.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The values entered in this screen are populated in the "Roles" tab of the OSR Project Application request based on that request's BA Id.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This screen is only available to the "Creator" role.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br>
              <a:rPr lang="en-CA" sz="1200" dirty="0">
                <a:latin typeface="Arial" pitchFamily="34" charset="0"/>
                <a:cs typeface="Arial" pitchFamily="34" charset="0"/>
              </a:rPr>
            </a:br>
            <a:endParaRPr lang="en-CA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/>
          </p:cNvSpPr>
          <p:nvPr/>
        </p:nvSpPr>
        <p:spPr>
          <a:xfrm>
            <a:off x="6572250" y="952501"/>
            <a:ext cx="529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400" b="1" i="1"/>
              <a:t> 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609600" y="563562"/>
            <a:ext cx="5181600" cy="8842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>
                <a:latin typeface="Arial" pitchFamily="34" charset="0"/>
                <a:cs typeface="Arial" pitchFamily="34" charset="0"/>
              </a:rPr>
              <a:t>Creator Role – Assign Role using ETS Preferences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600200"/>
            <a:ext cx="428625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272602"/>
              </p:ext>
            </p:extLst>
          </p:nvPr>
        </p:nvGraphicFramePr>
        <p:xfrm>
          <a:off x="1835696" y="270892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2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1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Revisions Type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Page Number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September</a:t>
                      </a:r>
                      <a:r>
                        <a:rPr lang="en-US" baseline="0" dirty="0"/>
                        <a:t> 31, 2012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Conversion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609600" y="563562"/>
            <a:ext cx="1219200" cy="8080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>
                <a:latin typeface="Arial" pitchFamily="34" charset="0"/>
                <a:cs typeface="Arial" pitchFamily="34" charset="0"/>
              </a:rPr>
              <a:t>Revisions</a:t>
            </a:r>
          </a:p>
        </p:txBody>
      </p:sp>
    </p:spTree>
    <p:extLst>
      <p:ext uri="{BB962C8B-B14F-4D97-AF65-F5344CB8AC3E}">
        <p14:creationId xmlns:p14="http://schemas.microsoft.com/office/powerpoint/2010/main" val="2962775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>
          <a:xfrm>
            <a:off x="5041900" y="1746409"/>
            <a:ext cx="3111500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dirty="0">
                <a:latin typeface="Arial" pitchFamily="34" charset="0"/>
                <a:cs typeface="Arial" pitchFamily="34" charset="0"/>
              </a:rPr>
              <a:t>The Creator can add or delete users to their respective roles in the application. 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The "Roles" tab in the OSR Project Application will be pre-populated by the preferences; if it exists. 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The roles are filtered based on the BA Id in the Request tab.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Roles assigned are for the current application only.</a:t>
            </a:r>
          </a:p>
        </p:txBody>
      </p:sp>
      <p:pic>
        <p:nvPicPr>
          <p:cNvPr id="3" name="Picture 13" descr="OASIS Roles - Assign Roles within Application - Graphics"/>
          <p:cNvPicPr>
            <a:picLocks noChangeArrowheads="1"/>
          </p:cNvPicPr>
          <p:nvPr/>
        </p:nvPicPr>
        <p:blipFill rotWithShape="1">
          <a:blip r:embed="rId2" cstate="print"/>
          <a:srcRect b="5150"/>
          <a:stretch/>
        </p:blipFill>
        <p:spPr bwMode="auto">
          <a:xfrm>
            <a:off x="412750" y="1498600"/>
            <a:ext cx="4311650" cy="3132000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/>
          </p:cNvSpPr>
          <p:nvPr/>
        </p:nvSpPr>
        <p:spPr>
          <a:xfrm>
            <a:off x="6572250" y="952501"/>
            <a:ext cx="529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400" b="1" i="1"/>
              <a:t> 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09600" y="685800"/>
            <a:ext cx="4876800" cy="7318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>
                <a:latin typeface="Arial" pitchFamily="34" charset="0"/>
                <a:cs typeface="Arial" pitchFamily="34" charset="0"/>
              </a:rPr>
              <a:t>Creator Role – Assign Roles within Application</a:t>
            </a:r>
          </a:p>
        </p:txBody>
      </p:sp>
    </p:spTree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>
          <a:xfrm>
            <a:off x="3184525" y="1907738"/>
            <a:ext cx="4511675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dirty="0">
                <a:latin typeface="Arial" pitchFamily="34" charset="0"/>
                <a:cs typeface="Arial" pitchFamily="34" charset="0"/>
              </a:rPr>
              <a:t>After a Delegate has been added to an existing application, they can view and edit the application.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The Delegate has limited editing capabilities.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The Delegate role can be used to allow a company to restrict access to a specific project for consultants.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685800" y="533400"/>
            <a:ext cx="1600200" cy="8080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>
                <a:latin typeface="Arial" pitchFamily="34" charset="0"/>
                <a:cs typeface="Arial" pitchFamily="34" charset="0"/>
              </a:rPr>
              <a:t>Delegate</a:t>
            </a:r>
            <a:r>
              <a:rPr lang="en-CA" sz="1600" b="1" baseline="0" dirty="0">
                <a:latin typeface="Arial" pitchFamily="34" charset="0"/>
                <a:cs typeface="Arial" pitchFamily="34" charset="0"/>
              </a:rPr>
              <a:t> Role</a:t>
            </a:r>
            <a:endParaRPr lang="en-CA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950913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2952751" y="1617345"/>
            <a:ext cx="5886449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After a Submitter has been assigned to an existing application, the Submitter has the following responsibilities: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View the Application Request for completeness;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Record comments on the Remarks section, if any;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Attach the signed authorization document, if not already done so;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Submit the Application request to the Department of Energy;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Delete the Application request, if warranted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Prior to submitting the application, the Submitter should check the application for completeness by reviewing the Warning/Error Report.</a:t>
            </a:r>
            <a:b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685800" y="563562"/>
            <a:ext cx="1752600" cy="8080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>
                <a:latin typeface="Arial" pitchFamily="34" charset="0"/>
                <a:cs typeface="Arial" pitchFamily="34" charset="0"/>
              </a:rPr>
              <a:t>Submitter Role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7" y="1828800"/>
            <a:ext cx="950913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>
          <a:xfrm>
            <a:off x="3352800" y="2124670"/>
            <a:ext cx="4511675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dirty="0">
                <a:latin typeface="Arial" pitchFamily="34" charset="0"/>
                <a:cs typeface="Arial" pitchFamily="34" charset="0"/>
              </a:rPr>
              <a:t>The Viewer has read-only access to the Application Request.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The Viewer can not add, edit, or delete information on the Application Request.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    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685800" y="487362"/>
            <a:ext cx="1371600" cy="8842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>
                <a:latin typeface="Arial" pitchFamily="34" charset="0"/>
                <a:cs typeface="Arial" pitchFamily="34" charset="0"/>
              </a:rPr>
              <a:t>Viewer Role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92287"/>
            <a:ext cx="950913" cy="270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>
          <a:xfrm>
            <a:off x="4724400" y="1708934"/>
            <a:ext cx="3810000" cy="29392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dirty="0">
                <a:latin typeface="Arial" pitchFamily="34" charset="0"/>
                <a:cs typeface="Arial" pitchFamily="34" charset="0"/>
              </a:rPr>
              <a:t>Copy OSR Project Assignments functionality allows Site Administrators to copy project assignments from one Coordinator to another. 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Project assignments are appended to the existing project assignments of the destination Coordinator; it will not remove or overwrite existing assignments. 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Once saved, a listing of Project Assignments is displayed. This list shows the existing Creator approved projects and/or pending new project application list for the destination Coordinator.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Click on More Information to view how to copy OSR Project Assignments. </a:t>
            </a:r>
            <a:br>
              <a:rPr lang="en-CA" sz="1100" dirty="0"/>
            </a:br>
            <a:endParaRPr lang="en-CA" sz="1100" dirty="0"/>
          </a:p>
        </p:txBody>
      </p:sp>
      <p:pic>
        <p:nvPicPr>
          <p:cNvPr id="3" name="Picture 18" descr="OASIS Roles - Copy OSR Project Assignment - Graphics"/>
          <p:cNvPicPr>
            <a:picLocks noChangeArrowheads="1"/>
          </p:cNvPicPr>
          <p:nvPr/>
        </p:nvPicPr>
        <p:blipFill rotWithShape="1">
          <a:blip r:embed="rId2" cstate="print"/>
          <a:srcRect t="1" b="44399"/>
          <a:stretch/>
        </p:blipFill>
        <p:spPr bwMode="auto">
          <a:xfrm>
            <a:off x="107950" y="1593000"/>
            <a:ext cx="4311650" cy="18360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09600" y="609600"/>
            <a:ext cx="5334000" cy="7318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>
                <a:latin typeface="Arial" pitchFamily="34" charset="0"/>
                <a:cs typeface="Arial" pitchFamily="34" charset="0"/>
              </a:rPr>
              <a:t>Site Administrator – Copy OSR Project Assignments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7696200" y="860168"/>
            <a:ext cx="127635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b="1" i="1" dirty="0">
                <a:latin typeface="Arial" pitchFamily="34" charset="0"/>
                <a:cs typeface="Arial" pitchFamily="34" charset="0"/>
                <a:hlinkClick r:id="rId3" action="ppaction://hlinksldjump"/>
              </a:rPr>
              <a:t>More Information (Page 25 to 28)</a:t>
            </a:r>
            <a:endParaRPr lang="en-CA" sz="12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khana\AppData\Local\Temp\SNAGHTML149ce6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5486400" cy="313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28758"/>
            <a:ext cx="5905500" cy="337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/>
          </p:cNvSpPr>
          <p:nvPr/>
        </p:nvSpPr>
        <p:spPr>
          <a:xfrm>
            <a:off x="110360" y="5943600"/>
            <a:ext cx="16422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b="1" i="1" dirty="0">
                <a:latin typeface="Arial" pitchFamily="34" charset="0"/>
                <a:cs typeface="Arial" pitchFamily="34" charset="0"/>
                <a:hlinkClick r:id="rId4" action="ppaction://hlinksldjump"/>
              </a:rPr>
              <a:t>Back to Copy OSR Project Assignments</a:t>
            </a:r>
            <a:endParaRPr lang="en-CA" sz="12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535380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5105400" cy="2915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11220"/>
            <a:ext cx="5486400" cy="313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/>
          </p:cNvSpPr>
          <p:nvPr/>
        </p:nvSpPr>
        <p:spPr>
          <a:xfrm>
            <a:off x="110360" y="5943600"/>
            <a:ext cx="16422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b="1" i="1" dirty="0">
                <a:latin typeface="Arial" pitchFamily="34" charset="0"/>
                <a:cs typeface="Arial" pitchFamily="34" charset="0"/>
                <a:hlinkClick r:id="rId4" action="ppaction://hlinksldjump"/>
              </a:rPr>
              <a:t>Back to Copy OSR Project Assignments</a:t>
            </a:r>
            <a:endParaRPr lang="en-CA" sz="12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059347"/>
      </p:ext>
    </p:ext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" y="838200"/>
            <a:ext cx="5389880" cy="307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324" y="2971800"/>
            <a:ext cx="600525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/>
          </p:cNvSpPr>
          <p:nvPr/>
        </p:nvSpPr>
        <p:spPr>
          <a:xfrm>
            <a:off x="110360" y="5943600"/>
            <a:ext cx="16422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b="1" i="1" dirty="0">
                <a:latin typeface="Arial" pitchFamily="34" charset="0"/>
                <a:cs typeface="Arial" pitchFamily="34" charset="0"/>
                <a:hlinkClick r:id="rId4" action="ppaction://hlinksldjump"/>
              </a:rPr>
              <a:t>Back to Copy OSR Project Assignments</a:t>
            </a:r>
            <a:endParaRPr lang="en-CA" sz="12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935072"/>
      </p:ext>
    </p:ext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5338004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2971800"/>
            <a:ext cx="5981700" cy="3415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/>
          </p:cNvSpPr>
          <p:nvPr/>
        </p:nvSpPr>
        <p:spPr>
          <a:xfrm>
            <a:off x="110360" y="5943600"/>
            <a:ext cx="16422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b="1" i="1" dirty="0">
                <a:latin typeface="Arial" pitchFamily="34" charset="0"/>
                <a:cs typeface="Arial" pitchFamily="34" charset="0"/>
                <a:hlinkClick r:id="rId4" action="ppaction://hlinksldjump"/>
              </a:rPr>
              <a:t>Back to Copy OSR Project Assignments</a:t>
            </a:r>
            <a:endParaRPr lang="en-CA" sz="12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262226"/>
      </p:ext>
    </p:extLst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6200" y="1371600"/>
            <a:ext cx="5857875" cy="181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normalizeH="0" baseline="0" dirty="0">
                <a:ln>
                  <a:noFill/>
                </a:ln>
                <a:solidFill>
                  <a:srgbClr val="2160AD"/>
                </a:solidFill>
                <a:effectLst/>
                <a:latin typeface="Freestyle Script" pitchFamily="66" charset="0"/>
                <a:cs typeface="Arial" pitchFamily="34" charset="0"/>
              </a:rPr>
              <a:t>Congratulations!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2160AD"/>
                </a:solidFill>
                <a:effectLst/>
                <a:latin typeface="Arial" pitchFamily="34" charset="0"/>
                <a:cs typeface="Arial" pitchFamily="34" charset="0"/>
              </a:rPr>
              <a:t>You have completed the </a:t>
            </a:r>
            <a:r>
              <a:rPr lang="en-US" b="1" dirty="0">
                <a:solidFill>
                  <a:srgbClr val="2160AD"/>
                </a:solidFill>
                <a:latin typeface="Arial" pitchFamily="34" charset="0"/>
                <a:cs typeface="Arial" pitchFamily="34" charset="0"/>
              </a:rPr>
              <a:t>OASIS Roles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rgbClr val="2160AD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2160AD"/>
                </a:solidFill>
                <a:effectLst/>
                <a:latin typeface="Arial" pitchFamily="34" charset="0"/>
                <a:cs typeface="Arial" pitchFamily="34" charset="0"/>
              </a:rPr>
              <a:t>Online Training Course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2160AD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1143000"/>
            <a:ext cx="4219575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11125" y="3581400"/>
            <a:ext cx="54514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CA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Please proceed to the subsequent courses detailing other functionality of the OASIS application.</a:t>
            </a:r>
            <a:endParaRPr lang="en-U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If you have any comments or questions on this training course,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please forward them to the following email address: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OSODmailbox@gov.ab.ca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CA" sz="100" dirty="0">
                <a:solidFill>
                  <a:schemeClr val="bg1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036511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>
          <a:xfrm>
            <a:off x="5467350" y="5502533"/>
            <a:ext cx="337185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dirty="0">
                <a:latin typeface="Arial" pitchFamily="34" charset="0"/>
                <a:cs typeface="Arial" pitchFamily="34" charset="0"/>
              </a:rPr>
              <a:t>ETS Account Setup and Preferences</a:t>
            </a:r>
          </a:p>
        </p:txBody>
      </p:sp>
      <p:sp>
        <p:nvSpPr>
          <p:cNvPr id="3" name="Rectangle 2"/>
          <p:cNvSpPr>
            <a:spLocks/>
          </p:cNvSpPr>
          <p:nvPr/>
        </p:nvSpPr>
        <p:spPr>
          <a:xfrm>
            <a:off x="5471358" y="5029200"/>
            <a:ext cx="260584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dirty="0">
                <a:latin typeface="Arial" pitchFamily="34" charset="0"/>
                <a:cs typeface="Arial" pitchFamily="34" charset="0"/>
              </a:rPr>
              <a:t>OASIS Overview</a:t>
            </a: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5486400" y="3886200"/>
            <a:ext cx="297815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u="sng" dirty="0">
                <a:latin typeface="Arial" pitchFamily="34" charset="0"/>
                <a:cs typeface="Arial" pitchFamily="34" charset="0"/>
              </a:rPr>
              <a:t>Prerequisite Learning Modules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We recommend that you view the following modules before proceeding: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472545" y="1269273"/>
            <a:ext cx="2741767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In this module, you will learn how to: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Assign OASIS Roles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Copy OSR Project Assignments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Assign OSR Projects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Assign users to Roles tab</a:t>
            </a:r>
            <a:b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2" descr="http://onboardenergytraining/ObjectFiles/New%20Oasis%20image%20copy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4311650" cy="3302000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609600" y="533400"/>
            <a:ext cx="1600200" cy="8080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>
                <a:latin typeface="Arial" pitchFamily="34" charset="0"/>
                <a:cs typeface="Arial" pitchFamily="34" charset="0"/>
              </a:rPr>
              <a:t>Introduction</a:t>
            </a:r>
          </a:p>
        </p:txBody>
      </p:sp>
    </p:spTree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>
          <a:xfrm>
            <a:off x="4572000" y="5257800"/>
            <a:ext cx="4495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b="1" i="1" dirty="0">
                <a:latin typeface="Arial" pitchFamily="34" charset="0"/>
                <a:cs typeface="Arial" pitchFamily="34" charset="0"/>
              </a:rPr>
              <a:t>ETS Account Setup and Preferences (For Site Administrators)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572000" y="1524000"/>
            <a:ext cx="4400549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Before a role can be assigned, the Site Administrator must use the Form Type "OSR Project Application Request".</a:t>
            </a:r>
            <a:b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b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The Site Administrator assigns one or more of the following OASIS roles to a Client Account: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Coordinator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Creator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Delegate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Submitter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Viewer</a:t>
            </a:r>
            <a:b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b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>
            <a:spLocks/>
          </p:cNvSpPr>
          <p:nvPr/>
        </p:nvSpPr>
        <p:spPr>
          <a:xfrm>
            <a:off x="6572250" y="952501"/>
            <a:ext cx="529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400" b="1" i="1"/>
              <a:t> 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609600" y="609600"/>
            <a:ext cx="3581400" cy="7318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>
                <a:latin typeface="Arial" pitchFamily="34" charset="0"/>
                <a:cs typeface="Arial" pitchFamily="34" charset="0"/>
              </a:rPr>
              <a:t>Site Administrator</a:t>
            </a:r>
            <a:r>
              <a:rPr lang="en-CA" sz="1600" b="1" baseline="0" dirty="0">
                <a:latin typeface="Arial" pitchFamily="34" charset="0"/>
                <a:cs typeface="Arial" pitchFamily="34" charset="0"/>
              </a:rPr>
              <a:t> – Assign Roles</a:t>
            </a:r>
            <a:endParaRPr lang="en-CA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8" y="952091"/>
            <a:ext cx="4999895" cy="5677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733800" y="1921213"/>
            <a:ext cx="51054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The role of a Coordinator is to: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Assign OSR Projects and new Project Applications within the company or client group to those client accounts with a Creator role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View all Application Requests within the company or client group and re-assign them to another Creator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Assign roles within the company or client groups</a:t>
            </a:r>
            <a:b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b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609600" y="487362"/>
            <a:ext cx="1981200" cy="8842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>
                <a:latin typeface="Arial" pitchFamily="34" charset="0"/>
                <a:cs typeface="Arial" pitchFamily="34" charset="0"/>
              </a:rPr>
              <a:t>Coordinator</a:t>
            </a:r>
            <a:r>
              <a:rPr lang="en-CA" sz="1600" b="1" baseline="0" dirty="0">
                <a:latin typeface="Arial" pitchFamily="34" charset="0"/>
                <a:cs typeface="Arial" pitchFamily="34" charset="0"/>
              </a:rPr>
              <a:t> Role</a:t>
            </a:r>
            <a:endParaRPr lang="en-CA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057400"/>
            <a:ext cx="954087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>
          <a:xfrm>
            <a:off x="5422900" y="1561743"/>
            <a:ext cx="3111500" cy="24006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dirty="0">
                <a:latin typeface="Arial" pitchFamily="34" charset="0"/>
                <a:cs typeface="Arial" pitchFamily="34" charset="0"/>
              </a:rPr>
              <a:t>The Assign OSR Project enables the Coordinator to assign and manage projects and new pending applications to their Creators.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Upon adding the Project to the selected Creator Account, Project Assignments are displayed. This list shows the existing assignments.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Click on More Information to view how to assign an OSR Project.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endParaRPr lang="en-CA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8" descr="OASIS Role - Assign OSR Project - Graphic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4953000" cy="3302000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/>
          </p:cNvSpPr>
          <p:nvPr/>
        </p:nvSpPr>
        <p:spPr>
          <a:xfrm>
            <a:off x="7696200" y="860168"/>
            <a:ext cx="127635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b="1" i="1" dirty="0">
                <a:latin typeface="Arial" pitchFamily="34" charset="0"/>
                <a:cs typeface="Arial" pitchFamily="34" charset="0"/>
                <a:hlinkClick r:id="rId3" action="ppaction://hlinksldjump"/>
              </a:rPr>
              <a:t>More Information (Page 7 to 10)</a:t>
            </a:r>
            <a:endParaRPr lang="en-CA" sz="1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09600" y="563562"/>
            <a:ext cx="3505200" cy="8080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>
                <a:latin typeface="Arial" pitchFamily="34" charset="0"/>
                <a:cs typeface="Arial" pitchFamily="34" charset="0"/>
              </a:rPr>
              <a:t>Coordinator</a:t>
            </a:r>
            <a:r>
              <a:rPr lang="en-CA" sz="1600" b="1" baseline="0" dirty="0">
                <a:latin typeface="Arial" pitchFamily="34" charset="0"/>
                <a:cs typeface="Arial" pitchFamily="34" charset="0"/>
              </a:rPr>
              <a:t> – Assign OSR Project</a:t>
            </a:r>
            <a:endParaRPr lang="en-CA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81450"/>
            <a:ext cx="100012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0" y="828638"/>
            <a:ext cx="4954400" cy="282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94024"/>
            <a:ext cx="5791200" cy="330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/>
          </p:cNvSpPr>
          <p:nvPr/>
        </p:nvSpPr>
        <p:spPr>
          <a:xfrm>
            <a:off x="110360" y="5943600"/>
            <a:ext cx="127635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b="1" i="1" dirty="0">
                <a:latin typeface="Arial" pitchFamily="34" charset="0"/>
                <a:cs typeface="Arial" pitchFamily="34" charset="0"/>
                <a:hlinkClick r:id="rId4" action="ppaction://hlinksldjump"/>
              </a:rPr>
              <a:t>Back to Assign OSR Project</a:t>
            </a:r>
            <a:endParaRPr lang="en-CA" sz="12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362188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0" y="838201"/>
            <a:ext cx="5604904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600" y="2895600"/>
            <a:ext cx="6096200" cy="348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/>
          </p:cNvSpPr>
          <p:nvPr/>
        </p:nvSpPr>
        <p:spPr>
          <a:xfrm>
            <a:off x="110360" y="5943600"/>
            <a:ext cx="127635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b="1" i="1" dirty="0">
                <a:latin typeface="Arial" pitchFamily="34" charset="0"/>
                <a:cs typeface="Arial" pitchFamily="34" charset="0"/>
                <a:hlinkClick r:id="rId4" action="ppaction://hlinksldjump"/>
              </a:rPr>
              <a:t>Back to Assign OSR Project</a:t>
            </a:r>
            <a:endParaRPr lang="en-CA" sz="12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697480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hana\AppData\Local\Temp\SNAGHTML1413b58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5" y="838200"/>
            <a:ext cx="5624945" cy="321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98229"/>
            <a:ext cx="6134100" cy="3502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/>
          </p:cNvSpPr>
          <p:nvPr/>
        </p:nvSpPr>
        <p:spPr>
          <a:xfrm>
            <a:off x="110360" y="5943600"/>
            <a:ext cx="127635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b="1" i="1" dirty="0">
                <a:latin typeface="Arial" pitchFamily="34" charset="0"/>
                <a:cs typeface="Arial" pitchFamily="34" charset="0"/>
                <a:hlinkClick r:id="rId4" action="ppaction://hlinksldjump"/>
              </a:rPr>
              <a:t>Back to Assign OSR Project</a:t>
            </a:r>
            <a:endParaRPr lang="en-CA" sz="12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332829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ide_x0020_Me xmlns="cd3b5d7d-85b8-485a-94e1-bd5df7614905">false</Hide_x0020_Me>
    <Audience1 xmlns="d317fc56-cd2a-4fee-83bf-2acf5d88d7a0"/>
    <EOL_x0020_Thumbnail xmlns="d317fc56-cd2a-4fee-83bf-2acf5d88d7a0">&lt;img alt="" src="/PublishingImages/Pages/Presenation.png" style="BORDER&amp;#58;0px solid;" /&gt;</EOL_x0020_Thumbnail>
    <Order1 xmlns="d317fc56-cd2a-4fee-83bf-2acf5d88d7a0">06</Order1>
    <Course_x0020_Description xmlns="d317fc56-cd2a-4fee-83bf-2acf5d88d7a0">This module focuses on the various roles involved in submitting an OSR Project Application.</Course_x0020_Description>
    <Module xmlns="d317fc56-cd2a-4fee-83bf-2acf5d88d7a0">Project Application</Module>
    <Area xmlns="d317fc56-cd2a-4fee-83bf-2acf5d88d7a0">Oil Sands</Area>
    <Area_x0020_2 xmlns="1509703c-35a2-4cc5-bc03-45b4c99b43c1">Main Page</Area_x0020_2>
    <Course_x0020_Description2 xmlns="1509703c-35a2-4cc5-bc03-45b4c99b43c1" xsi:nil="true"/>
  </documentManagement>
</p:properties>
</file>

<file path=customXml/item2.xml><?xml version="1.0" encoding="utf-8"?>
<?mso-contentType ?>
<SharedContentType xmlns="Microsoft.SharePoint.Taxonomy.ContentTypeSync" SourceId="8dedacd1-8ed8-4364-83a4-3ca25ad2d993" ContentTypeId="0x01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General Course" ma:contentTypeID="0x0101004CF9B3243FA46A47A5D45CADF07EB49500869333630F2EE44D93EB5262DF3C44F2" ma:contentTypeVersion="11" ma:contentTypeDescription="This is the base content type for all of the courses." ma:contentTypeScope="" ma:versionID="c604288cd4f6bd19e3eda76a8a050d32">
  <xsd:schema xmlns:xsd="http://www.w3.org/2001/XMLSchema" xmlns:xs="http://www.w3.org/2001/XMLSchema" xmlns:p="http://schemas.microsoft.com/office/2006/metadata/properties" xmlns:ns2="d317fc56-cd2a-4fee-83bf-2acf5d88d7a0" xmlns:ns3="cd3b5d7d-85b8-485a-94e1-bd5df7614905" xmlns:ns4="e6d83808-03cb-4f3c-af89-207626cead88" xmlns:ns5="1509703c-35a2-4cc5-bc03-45b4c99b43c1" targetNamespace="http://schemas.microsoft.com/office/2006/metadata/properties" ma:root="true" ma:fieldsID="b1f7dacc3d924f099186cce2e07bebea" ns2:_="" ns3:_="" ns4:_="" ns5:_="">
    <xsd:import namespace="d317fc56-cd2a-4fee-83bf-2acf5d88d7a0"/>
    <xsd:import namespace="cd3b5d7d-85b8-485a-94e1-bd5df7614905"/>
    <xsd:import namespace="e6d83808-03cb-4f3c-af89-207626cead88"/>
    <xsd:import namespace="1509703c-35a2-4cc5-bc03-45b4c99b43c1"/>
    <xsd:element name="properties">
      <xsd:complexType>
        <xsd:sequence>
          <xsd:element name="documentManagement">
            <xsd:complexType>
              <xsd:all>
                <xsd:element ref="ns2:Area"/>
                <xsd:element ref="ns2:Module"/>
                <xsd:element ref="ns2:Course_x0020_Description" minOccurs="0"/>
                <xsd:element ref="ns2:Order1" minOccurs="0"/>
                <xsd:element ref="ns2:Audience1" minOccurs="0"/>
                <xsd:element ref="ns3:Hide_x0020_Me" minOccurs="0"/>
                <xsd:element ref="ns2:EOL_x0020_Thumbnail" minOccurs="0"/>
                <xsd:element ref="ns4:SharedWithUsers" minOccurs="0"/>
                <xsd:element ref="ns5:Area_x0020_2" minOccurs="0"/>
                <xsd:element ref="ns5:Course_x0020_Description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17fc56-cd2a-4fee-83bf-2acf5d88d7a0" elementFormDefault="qualified">
    <xsd:import namespace="http://schemas.microsoft.com/office/2006/documentManagement/types"/>
    <xsd:import namespace="http://schemas.microsoft.com/office/infopath/2007/PartnerControls"/>
    <xsd:element name="Area" ma:index="8" ma:displayName="Area" ma:description="This will define the area of the Learning material." ma:format="Dropdown" ma:internalName="Area">
      <xsd:simpleType>
        <xsd:restriction base="dms:Choice">
          <xsd:enumeration value="Main Page"/>
          <xsd:enumeration value="Accounts (ETS) Administration"/>
          <xsd:enumeration value="Agreement Management"/>
          <xsd:enumeration value="Air"/>
          <xsd:enumeration value="Assignments"/>
          <xsd:enumeration value="Bidding"/>
          <xsd:enumeration value="Carbon Sequestration Tenure​​​​"/>
          <xsd:enumeration value="Crown Mineral Activity"/>
          <xsd:enumeration value="Freehold Mintax"/>
          <xsd:enumeration value="Geothermal"/>
          <xsd:enumeration value="Interactive Map"/>
          <xsd:enumeration value="Land Searches"/>
          <xsd:enumeration value="Mineral Direct Purchase"/>
          <xsd:enumeration value="Mineral Royalty Form"/>
          <xsd:enumeration value="Offsets"/>
          <xsd:enumeration value="Oil Sands"/>
          <xsd:enumeration value="Oil Sands 1"/>
          <xsd:enumeration value="PNG Continuation"/>
          <xsd:enumeration value="Registration of Encumbrances"/>
          <xsd:enumeration value="Sales"/>
          <xsd:enumeration value="Technology Innovation and Emissions Reduction"/>
          <xsd:enumeration value="Transfers"/>
          <xsd:enumeration value="Unit Agreement Exhibit A"/>
          <xsd:enumeration value="Postings"/>
          <xsd:enumeration value="Unassigned"/>
          <xsd:enumeration value="Unit Agreements and Trespass"/>
          <xsd:enumeration value="MIMSales"/>
        </xsd:restriction>
      </xsd:simpleType>
    </xsd:element>
    <xsd:element name="Module" ma:index="9" ma:displayName="Module" ma:description="Select the module type" ma:format="Dropdown" ma:internalName="Module">
      <xsd:simpleType>
        <xsd:restriction base="dms:Choice">
          <xsd:enumeration value="Industry Module"/>
          <xsd:enumeration value="DoE Module"/>
          <xsd:enumeration value="CARE Reporting"/>
          <xsd:enumeration value="Royalty Reporting"/>
          <xsd:enumeration value="Royalty Reporting Process and Royalty Reports"/>
          <xsd:enumeration value="Royalty Business"/>
          <xsd:enumeration value="OSR Projects"/>
          <xsd:enumeration value="OASIS"/>
          <xsd:enumeration value="Module"/>
          <xsd:enumeration value="Acts And Regulations"/>
          <xsd:enumeration value="Project Application"/>
          <xsd:enumeration value="AMD Reporting Forms - Version 2.0 Changes - October 31, 2018"/>
          <xsd:enumeration value="Supplemental Reporting"/>
          <xsd:enumeration value="Supplemental Reporting Submission and Audit Processes"/>
        </xsd:restriction>
      </xsd:simpleType>
    </xsd:element>
    <xsd:element name="Course_x0020_Description" ma:index="10" nillable="true" ma:displayName="Course Description" ma:description="Description of what the course is about." ma:internalName="Course_x0020_Description" ma:readOnly="false">
      <xsd:simpleType>
        <xsd:restriction base="dms:Note"/>
      </xsd:simpleType>
    </xsd:element>
    <xsd:element name="Order1" ma:index="11" nillable="true" ma:displayName="Order" ma:description="To define the order of the file on the page." ma:format="Dropdown" ma:internalName="Order1">
      <xsd:simpleType>
        <xsd:restriction base="dms:Choice">
          <xsd:enumeration value="00"/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</xsd:restriction>
      </xsd:simpleType>
    </xsd:element>
    <xsd:element name="Audience1" ma:index="12" nillable="true" ma:displayName="Audience" ma:description="Defines the target audience." ma:internalName="Audience1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tractor"/>
                    <xsd:enumeration value="Employee"/>
                    <xsd:enumeration value="Manager"/>
                  </xsd:restriction>
                </xsd:simpleType>
              </xsd:element>
            </xsd:sequence>
          </xsd:extension>
        </xsd:complexContent>
      </xsd:complexType>
    </xsd:element>
    <xsd:element name="EOL_x0020_Thumbnail" ma:index="14" nillable="true" ma:displayName="EOL Thumbnail" ma:internalName="EOL_x0020_Thumbnail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3b5d7d-85b8-485a-94e1-bd5df7614905" elementFormDefault="qualified">
    <xsd:import namespace="http://schemas.microsoft.com/office/2006/documentManagement/types"/>
    <xsd:import namespace="http://schemas.microsoft.com/office/infopath/2007/PartnerControls"/>
    <xsd:element name="Hide_x0020_Me" ma:index="13" nillable="true" ma:displayName="Hide Me" ma:default="0" ma:description="Use this option to hide the file from showing on other lists." ma:internalName="Hide_x0020_M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83808-03cb-4f3c-af89-207626cead8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09703c-35a2-4cc5-bc03-45b4c99b43c1" elementFormDefault="qualified">
    <xsd:import namespace="http://schemas.microsoft.com/office/2006/documentManagement/types"/>
    <xsd:import namespace="http://schemas.microsoft.com/office/infopath/2007/PartnerControls"/>
    <xsd:element name="Area_x0020_2" ma:index="16" nillable="true" ma:displayName="Area 2" ma:default="Main Page" ma:format="Dropdown" ma:internalName="Area_x0020_2">
      <xsd:simpleType>
        <xsd:restriction base="dms:Choice">
          <xsd:enumeration value="Main Page"/>
          <xsd:enumeration value="Accounts (ETS) Administration"/>
          <xsd:enumeration value="Agreement Management"/>
          <xsd:enumeration value="Air"/>
          <xsd:enumeration value="Assignments"/>
          <xsd:enumeration value="Bidding"/>
          <xsd:enumeration value="Crown Mineral Activity"/>
          <xsd:enumeration value="Freehold Mintax"/>
          <xsd:enumeration value="Geothermal"/>
          <xsd:enumeration value="Interactive Map"/>
          <xsd:enumeration value="Land Searches"/>
          <xsd:enumeration value="Mineral Direct Purchase"/>
          <xsd:enumeration value="Mineral Royalty Form"/>
          <xsd:enumeration value="Offsets"/>
          <xsd:enumeration value="Oil Sands"/>
          <xsd:enumeration value="Oil Sands 1"/>
          <xsd:enumeration value="PNG Continuation"/>
          <xsd:enumeration value="Registration of Encumbrances"/>
          <xsd:enumeration value="Sales"/>
          <xsd:enumeration value="Technology Innovation and Emissions Reduction"/>
          <xsd:enumeration value="Transfers"/>
          <xsd:enumeration value="Unit Agreement Exhibit A"/>
          <xsd:enumeration value="Postings"/>
          <xsd:enumeration value="Unassigned"/>
          <xsd:enumeration value="Unit Agreements and Trespass"/>
          <xsd:enumeration value="MIMSales"/>
        </xsd:restriction>
      </xsd:simpleType>
    </xsd:element>
    <xsd:element name="Course_x0020_Description2" ma:index="17" nillable="true" ma:displayName="Course Description2" ma:internalName="Course_x0020_Description2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CC91F0-B9DD-43BC-A532-2CC5388F13C1}">
  <ds:schemaRefs>
    <ds:schemaRef ds:uri="http://schemas.microsoft.com/office/2006/metadata/properties"/>
    <ds:schemaRef ds:uri="http://schemas.microsoft.com/office/infopath/2007/PartnerControls"/>
    <ds:schemaRef ds:uri="cd3b5d7d-85b8-485a-94e1-bd5df7614905"/>
    <ds:schemaRef ds:uri="d317fc56-cd2a-4fee-83bf-2acf5d88d7a0"/>
    <ds:schemaRef ds:uri="1509703c-35a2-4cc5-bc03-45b4c99b43c1"/>
  </ds:schemaRefs>
</ds:datastoreItem>
</file>

<file path=customXml/itemProps2.xml><?xml version="1.0" encoding="utf-8"?>
<ds:datastoreItem xmlns:ds="http://schemas.openxmlformats.org/officeDocument/2006/customXml" ds:itemID="{F52065C2-AF4C-4A1A-BB6E-3C2632E97EE3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69EA4951-A5A6-4D8B-B0EF-AF8E75C8DD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17fc56-cd2a-4fee-83bf-2acf5d88d7a0"/>
    <ds:schemaRef ds:uri="cd3b5d7d-85b8-485a-94e1-bd5df7614905"/>
    <ds:schemaRef ds:uri="e6d83808-03cb-4f3c-af89-207626cead88"/>
    <ds:schemaRef ds:uri="1509703c-35a2-4cc5-bc03-45b4c99b43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06FCA65-9818-4256-8298-8DDEAA37CE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1405</TotalTime>
  <Words>1048</Words>
  <Application>Microsoft Office PowerPoint</Application>
  <PresentationFormat>On-screen Show (4:3)</PresentationFormat>
  <Paragraphs>111</Paragraphs>
  <Slides>29</Slides>
  <Notes>0</Notes>
  <HiddenSlides>14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Freestyle Script</vt:lpstr>
      <vt:lpstr>Office Theme</vt:lpstr>
      <vt:lpstr>Welcome</vt:lpstr>
      <vt:lpstr>Revisions</vt:lpstr>
      <vt:lpstr>Introduction</vt:lpstr>
      <vt:lpstr>Site Administrator – Assign Roles</vt:lpstr>
      <vt:lpstr>Coordinator Role</vt:lpstr>
      <vt:lpstr>Coordinator – Assign OSR Project</vt:lpstr>
      <vt:lpstr>PowerPoint Presentation</vt:lpstr>
      <vt:lpstr>PowerPoint Presentation</vt:lpstr>
      <vt:lpstr>PowerPoint Presentation</vt:lpstr>
      <vt:lpstr>PowerPoint Presentation</vt:lpstr>
      <vt:lpstr>Coordinator – Assign Roles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Creator Role</vt:lpstr>
      <vt:lpstr>Creator Role – Assign Role using ETS Preferences</vt:lpstr>
      <vt:lpstr>Creator Role – Assign Roles within Application</vt:lpstr>
      <vt:lpstr>Delegate Role</vt:lpstr>
      <vt:lpstr>Submitter Role</vt:lpstr>
      <vt:lpstr>Viewer Role</vt:lpstr>
      <vt:lpstr>Site Administrator – Copy OSR Project Assignments</vt:lpstr>
      <vt:lpstr>PowerPoint Presentation</vt:lpstr>
      <vt:lpstr>PowerPoint Presentation</vt:lpstr>
      <vt:lpstr>PowerPoint Presentation</vt:lpstr>
      <vt:lpstr>PowerPoint Presentation</vt:lpstr>
      <vt:lpstr>Conclusion</vt:lpstr>
    </vt:vector>
  </TitlesOfParts>
  <Company>Government of Alberta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OSR Applications Roles</dc:title>
  <dc:creator>Karen Chinnery</dc:creator>
  <cp:lastModifiedBy>Lynn McIntosh</cp:lastModifiedBy>
  <cp:revision>55</cp:revision>
  <dcterms:created xsi:type="dcterms:W3CDTF">2012-06-04T23:09:21Z</dcterms:created>
  <dcterms:modified xsi:type="dcterms:W3CDTF">2025-10-29T18:07:10Z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0x0101004CF9B3243FA46A47A5D45CADF07EB49500869333630F2EE44D93EB5262DF3C44F2</vt:lpwstr>
  </property>
  <property fmtid="{D5CDD505-2E9C-101B-9397-08002B2CF9AE}" pid="3" name="_MarkAsFinal">
    <vt:bool>true</vt:bool>
  </property>
</Properties>
</file>