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6"/>
  </p:notesMasterIdLst>
  <p:handoutMasterIdLst>
    <p:handoutMasterId r:id="rId67"/>
  </p:handoutMasterIdLst>
  <p:sldIdLst>
    <p:sldId id="258" r:id="rId6"/>
    <p:sldId id="294" r:id="rId7"/>
    <p:sldId id="360" r:id="rId8"/>
    <p:sldId id="334" r:id="rId9"/>
    <p:sldId id="335" r:id="rId10"/>
    <p:sldId id="336" r:id="rId11"/>
    <p:sldId id="382" r:id="rId12"/>
    <p:sldId id="260" r:id="rId13"/>
    <p:sldId id="338" r:id="rId14"/>
    <p:sldId id="337" r:id="rId15"/>
    <p:sldId id="263" r:id="rId16"/>
    <p:sldId id="264" r:id="rId17"/>
    <p:sldId id="266" r:id="rId18"/>
    <p:sldId id="268" r:id="rId19"/>
    <p:sldId id="269" r:id="rId20"/>
    <p:sldId id="371" r:id="rId21"/>
    <p:sldId id="367" r:id="rId22"/>
    <p:sldId id="372" r:id="rId23"/>
    <p:sldId id="368" r:id="rId24"/>
    <p:sldId id="374" r:id="rId25"/>
    <p:sldId id="373" r:id="rId26"/>
    <p:sldId id="375" r:id="rId27"/>
    <p:sldId id="376" r:id="rId28"/>
    <p:sldId id="377" r:id="rId29"/>
    <p:sldId id="272" r:id="rId30"/>
    <p:sldId id="341" r:id="rId31"/>
    <p:sldId id="273" r:id="rId32"/>
    <p:sldId id="378" r:id="rId33"/>
    <p:sldId id="342" r:id="rId34"/>
    <p:sldId id="343" r:id="rId35"/>
    <p:sldId id="344" r:id="rId36"/>
    <p:sldId id="275" r:id="rId37"/>
    <p:sldId id="345" r:id="rId38"/>
    <p:sldId id="346" r:id="rId39"/>
    <p:sldId id="347" r:id="rId40"/>
    <p:sldId id="348" r:id="rId41"/>
    <p:sldId id="349" r:id="rId42"/>
    <p:sldId id="370" r:id="rId43"/>
    <p:sldId id="361" r:id="rId44"/>
    <p:sldId id="362" r:id="rId45"/>
    <p:sldId id="363" r:id="rId46"/>
    <p:sldId id="364" r:id="rId47"/>
    <p:sldId id="365" r:id="rId48"/>
    <p:sldId id="366" r:id="rId49"/>
    <p:sldId id="357" r:id="rId50"/>
    <p:sldId id="358" r:id="rId51"/>
    <p:sldId id="280" r:id="rId52"/>
    <p:sldId id="281" r:id="rId53"/>
    <p:sldId id="282" r:id="rId54"/>
    <p:sldId id="283" r:id="rId55"/>
    <p:sldId id="284" r:id="rId56"/>
    <p:sldId id="285" r:id="rId57"/>
    <p:sldId id="286" r:id="rId58"/>
    <p:sldId id="380" r:id="rId59"/>
    <p:sldId id="287" r:id="rId60"/>
    <p:sldId id="291" r:id="rId61"/>
    <p:sldId id="292" r:id="rId62"/>
    <p:sldId id="381" r:id="rId63"/>
    <p:sldId id="359" r:id="rId64"/>
    <p:sldId id="29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86490" autoAdjust="0"/>
  </p:normalViewPr>
  <p:slideViewPr>
    <p:cSldViewPr>
      <p:cViewPr varScale="1">
        <p:scale>
          <a:sx n="92" d="100"/>
          <a:sy n="92" d="100"/>
        </p:scale>
        <p:origin x="1782" y="78"/>
      </p:cViewPr>
      <p:guideLst>
        <p:guide orient="horz" pos="2160"/>
        <p:guide pos="2880"/>
      </p:guideLst>
    </p:cSldViewPr>
  </p:slideViewPr>
  <p:outlineViewPr>
    <p:cViewPr>
      <p:scale>
        <a:sx n="33" d="100"/>
        <a:sy n="33" d="100"/>
      </p:scale>
      <p:origin x="0" y="4782"/>
    </p:cViewPr>
    <p:sldLst>
      <p:sld r:id="rId1" collapse="1"/>
    </p:sldLst>
  </p:outlineViewPr>
  <p:notesTextViewPr>
    <p:cViewPr>
      <p:scale>
        <a:sx n="100" d="100"/>
        <a:sy n="100" d="100"/>
      </p:scale>
      <p:origin x="0" y="0"/>
    </p:cViewPr>
  </p:notesTextViewPr>
  <p:sorterViewPr>
    <p:cViewPr>
      <p:scale>
        <a:sx n="100" d="100"/>
        <a:sy n="100" d="100"/>
      </p:scale>
      <p:origin x="0" y="17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26FAD17-F6B0-4D21-8F69-B55D1BA6DBF9}" type="datetimeFigureOut">
              <a:rPr lang="en-CA" smtClean="0"/>
              <a:t>2025-10-29</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E689522-06C9-47A2-8EC5-F94EC57D6DD9}" type="slidenum">
              <a:rPr lang="en-CA" smtClean="0"/>
              <a:t>‹#›</a:t>
            </a:fld>
            <a:endParaRPr lang="en-CA"/>
          </a:p>
        </p:txBody>
      </p:sp>
    </p:spTree>
    <p:extLst>
      <p:ext uri="{BB962C8B-B14F-4D97-AF65-F5344CB8AC3E}">
        <p14:creationId xmlns:p14="http://schemas.microsoft.com/office/powerpoint/2010/main" val="1613976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3E351C-0FD0-4EF5-834A-F3FDA10B2BF1}" type="datetimeFigureOut">
              <a:rPr lang="en-CA" smtClean="0"/>
              <a:t>2025-10-29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38636A-9897-44EF-A09D-3E95427C8A65}" type="slidenum">
              <a:rPr lang="en-CA" smtClean="0"/>
              <a:t>‹#›</a:t>
            </a:fld>
            <a:endParaRPr lang="en-CA"/>
          </a:p>
        </p:txBody>
      </p:sp>
    </p:spTree>
    <p:extLst>
      <p:ext uri="{BB962C8B-B14F-4D97-AF65-F5344CB8AC3E}">
        <p14:creationId xmlns:p14="http://schemas.microsoft.com/office/powerpoint/2010/main" val="149034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8636A-9897-44EF-A09D-3E95427C8A65}" type="slidenum">
              <a:rPr lang="en-CA" smtClean="0"/>
              <a:t>1</a:t>
            </a:fld>
            <a:endParaRPr lang="en-CA"/>
          </a:p>
        </p:txBody>
      </p:sp>
    </p:spTree>
    <p:extLst>
      <p:ext uri="{BB962C8B-B14F-4D97-AF65-F5344CB8AC3E}">
        <p14:creationId xmlns:p14="http://schemas.microsoft.com/office/powerpoint/2010/main" val="168131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8636A-9897-44EF-A09D-3E95427C8A65}" type="slidenum">
              <a:rPr lang="en-CA" smtClean="0"/>
              <a:t>2</a:t>
            </a:fld>
            <a:endParaRPr lang="en-CA"/>
          </a:p>
        </p:txBody>
      </p:sp>
    </p:spTree>
    <p:extLst>
      <p:ext uri="{BB962C8B-B14F-4D97-AF65-F5344CB8AC3E}">
        <p14:creationId xmlns:p14="http://schemas.microsoft.com/office/powerpoint/2010/main" val="387740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8636A-9897-44EF-A09D-3E95427C8A65}" type="slidenum">
              <a:rPr lang="en-CA" smtClean="0"/>
              <a:t>34</a:t>
            </a:fld>
            <a:endParaRPr lang="en-CA"/>
          </a:p>
        </p:txBody>
      </p:sp>
    </p:spTree>
    <p:extLst>
      <p:ext uri="{BB962C8B-B14F-4D97-AF65-F5344CB8AC3E}">
        <p14:creationId xmlns:p14="http://schemas.microsoft.com/office/powerpoint/2010/main" val="231434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8636A-9897-44EF-A09D-3E95427C8A65}" type="slidenum">
              <a:rPr lang="en-CA" smtClean="0"/>
              <a:t>52</a:t>
            </a:fld>
            <a:endParaRPr lang="en-CA"/>
          </a:p>
        </p:txBody>
      </p:sp>
    </p:spTree>
    <p:extLst>
      <p:ext uri="{BB962C8B-B14F-4D97-AF65-F5344CB8AC3E}">
        <p14:creationId xmlns:p14="http://schemas.microsoft.com/office/powerpoint/2010/main" val="143636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FB1A5DE-CBA2-48C6-9DE3-65B106CCAD9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FB1A5DE-CBA2-48C6-9DE3-65B106CCAD9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FB1A5DE-CBA2-48C6-9DE3-65B106CCAD9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Date Placeholder 3"/>
          <p:cNvSpPr>
            <a:spLocks noGrp="1"/>
          </p:cNvSpPr>
          <p:nvPr>
            <p:ph type="dt" sz="half" idx="10"/>
          </p:nvPr>
        </p:nvSpPr>
        <p:spPr/>
        <p:txBody>
          <a:bodyPr/>
          <a:lstStyle/>
          <a:p>
            <a:fld id="{BB0F149C-F1BD-475B-969A-D0D119C66F8A}"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5A50C50-A4C6-4009-BDC0-5F2DC508A22C}" type="slidenum">
              <a:rPr lang="en-CA" smtClean="0"/>
              <a:t>‹#›</a:t>
            </a:fld>
            <a:endParaRPr lang="en-CA"/>
          </a:p>
        </p:txBody>
      </p:sp>
      <p:sp>
        <p:nvSpPr>
          <p:cNvPr id="7" name="Text Placeholder 6"/>
          <p:cNvSpPr>
            <a:spLocks noGrp="1"/>
          </p:cNvSpPr>
          <p:nvPr>
            <p:ph type="body" sz="quarter" idx="13"/>
          </p:nvPr>
        </p:nvSpPr>
        <p:spPr>
          <a:xfrm>
            <a:off x="250825" y="1484313"/>
            <a:ext cx="864235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10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FB1A5DE-CBA2-48C6-9DE3-65B106CCAD9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1A5DE-CBA2-48C6-9DE3-65B106CCAD93}"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FB1A5DE-CBA2-48C6-9DE3-65B106CCAD93}"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FB1A5DE-CBA2-48C6-9DE3-65B106CCAD93}" type="datetimeFigureOut">
              <a:rPr lang="en-CA" smtClean="0"/>
              <a:t>2025-10-29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FB1A5DE-CBA2-48C6-9DE3-65B106CCAD93}" type="datetimeFigureOut">
              <a:rPr lang="en-CA" smtClean="0"/>
              <a:t>2025-10-29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1A5DE-CBA2-48C6-9DE3-65B106CCAD93}" type="datetimeFigureOut">
              <a:rPr lang="en-CA" smtClean="0"/>
              <a:t>2025-10-29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B1A5DE-CBA2-48C6-9DE3-65B106CCAD93}"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B1A5DE-CBA2-48C6-9DE3-65B106CCAD93}"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F01D7D-315C-46E7-9644-75E178BAEBB9}"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1A5DE-CBA2-48C6-9DE3-65B106CCAD93}" type="datetimeFigureOut">
              <a:rPr lang="en-CA" smtClean="0"/>
              <a:t>2025-10-29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01D7D-315C-46E7-9644-75E178BAEBB9}" type="slidenum">
              <a:rPr lang="en-CA" smtClean="0"/>
              <a:t>‹#›</a:t>
            </a:fld>
            <a:endParaRPr lang="en-CA"/>
          </a:p>
        </p:txBody>
      </p:sp>
      <p:pic>
        <p:nvPicPr>
          <p:cNvPr id="7"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7924800" y="6581001"/>
            <a:ext cx="1219200" cy="276999"/>
          </a:xfrm>
          <a:prstGeom prst="rect">
            <a:avLst/>
          </a:prstGeom>
          <a:noFill/>
        </p:spPr>
        <p:txBody>
          <a:bodyPr wrap="square" rtlCol="0">
            <a:spAutoFit/>
          </a:bodyPr>
          <a:lstStyle/>
          <a:p>
            <a:r>
              <a:rPr lang="en-US" sz="1200" dirty="0">
                <a:latin typeface="Arial" pitchFamily="34" charset="0"/>
                <a:cs typeface="Arial" pitchFamily="34" charset="0"/>
              </a:rPr>
              <a:t>Page</a:t>
            </a:r>
            <a:r>
              <a:rPr lang="en-US" sz="1200" baseline="0" dirty="0">
                <a:latin typeface="Arial" pitchFamily="34" charset="0"/>
                <a:cs typeface="Arial" pitchFamily="34" charset="0"/>
              </a:rPr>
              <a:t> </a:t>
            </a:r>
            <a:fld id="{653C436B-3E48-423D-8B6A-CE3D6A26D62E}" type="slidenum">
              <a:rPr lang="en-US" sz="1200" baseline="0" smtClean="0">
                <a:latin typeface="Arial" pitchFamily="34" charset="0"/>
                <a:cs typeface="Arial" pitchFamily="34" charset="0"/>
              </a:rPr>
              <a:t>‹#›</a:t>
            </a:fld>
            <a:r>
              <a:rPr lang="en-US" sz="1200" baseline="0" dirty="0">
                <a:latin typeface="Arial" pitchFamily="34" charset="0"/>
                <a:cs typeface="Arial" pitchFamily="34" charset="0"/>
              </a:rPr>
              <a:t> of 60</a:t>
            </a:r>
            <a:endParaRPr lang="en-CA" sz="1200" dirty="0">
              <a:latin typeface="Arial" pitchFamily="34" charset="0"/>
              <a:cs typeface="Arial" pitchFamily="34" charset="0"/>
            </a:endParaRPr>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1925" y="0"/>
            <a:ext cx="8991600" cy="798576"/>
          </a:xfrm>
          <a:prstGeom prst="rect">
            <a:avLst/>
          </a:prstGeom>
        </p:spPr>
      </p:pic>
      <p:sp>
        <p:nvSpPr>
          <p:cNvPr id="11" name="TextBox 10">
            <a:extLst>
              <a:ext uri="{FF2B5EF4-FFF2-40B4-BE49-F238E27FC236}">
                <a16:creationId xmlns:a16="http://schemas.microsoft.com/office/drawing/2014/main" id="{612FE9D7-DBE5-1CE1-6AA3-714EBB525A3D}"/>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5.png"/><Relationship Id="rId4" Type="http://schemas.openxmlformats.org/officeDocument/2006/relationships/hyperlink" Target="http://www.energy.alberta.ca/oilsands/811.asp"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www.energy.alberta.ca/oilsands/811.as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mailto:OSODmailbox@gov.ab.ca" TargetMode="External"/><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22825" y="1752600"/>
            <a:ext cx="3921125" cy="4616648"/>
          </a:xfrm>
          <a:prstGeom prst="rect">
            <a:avLst/>
          </a:prstGeom>
        </p:spPr>
        <p:txBody>
          <a:bodyPr wrap="square" lIns="0" tIns="0" rIns="0" bIns="0">
            <a:spAutoFit/>
          </a:bodyPr>
          <a:lstStyle/>
          <a:p>
            <a:r>
              <a:rPr lang="en-CA" sz="1200" dirty="0">
                <a:latin typeface="Arial" pitchFamily="34" charset="0"/>
                <a:cs typeface="Arial" pitchFamily="34" charset="0"/>
              </a:rPr>
              <a:t>This module outlines the processes required to create an Amendment for an OSR Project, and Amalgamation for one or more OSR Projects.</a:t>
            </a:r>
          </a:p>
          <a:p>
            <a:endParaRPr lang="en-US" sz="1200" dirty="0">
              <a:latin typeface="Arial" pitchFamily="34" charset="0"/>
              <a:cs typeface="Arial" pitchFamily="34" charset="0"/>
            </a:endParaRPr>
          </a:p>
          <a:p>
            <a:r>
              <a:rPr lang="en-CA" sz="1200" b="1" dirty="0">
                <a:latin typeface="Arial" pitchFamily="34" charset="0"/>
                <a:cs typeface="Arial" pitchFamily="34" charset="0"/>
              </a:rPr>
              <a:t>Project Amendments</a:t>
            </a:r>
            <a:r>
              <a:rPr lang="en-CA" sz="1200" dirty="0">
                <a:latin typeface="Arial" pitchFamily="34" charset="0"/>
                <a:cs typeface="Arial" pitchFamily="34" charset="0"/>
              </a:rPr>
              <a:t> include adding and/or removing lands, wells, technologies and/or facilities to an approved OSR Project or to a pending new project application.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Project Amalgamations</a:t>
            </a:r>
            <a:r>
              <a:rPr lang="en-CA" sz="1200" dirty="0">
                <a:latin typeface="Arial" pitchFamily="34" charset="0"/>
                <a:cs typeface="Arial" pitchFamily="34" charset="0"/>
              </a:rPr>
              <a:t> combine two or more approved OSR Projects into a single project for the purposes of royalty calculation.</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a:p>
            <a:endParaRPr lang="en-CA" sz="1200" b="1" dirty="0">
              <a:latin typeface="Arial" pitchFamily="34" charset="0"/>
              <a:cs typeface="Arial" pitchFamily="34" charset="0"/>
            </a:endParaRPr>
          </a:p>
          <a:p>
            <a:r>
              <a:rPr lang="en-CA" sz="1200" b="1" dirty="0">
                <a:latin typeface="Arial" pitchFamily="34" charset="0"/>
                <a:cs typeface="Arial" pitchFamily="34" charset="0"/>
              </a:rPr>
              <a:t>Prerequisites:</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OASIS Roles</a:t>
            </a:r>
          </a:p>
          <a:p>
            <a:pPr marL="171450" indent="-171450">
              <a:buFont typeface="Arial" pitchFamily="34" charset="0"/>
              <a:buChar char="•"/>
            </a:pPr>
            <a:r>
              <a:rPr lang="en-CA" sz="1200" dirty="0">
                <a:latin typeface="Arial" pitchFamily="34" charset="0"/>
                <a:cs typeface="Arial" pitchFamily="34" charset="0"/>
              </a:rPr>
              <a:t>ETS Accounts</a:t>
            </a:r>
          </a:p>
          <a:p>
            <a:pPr marL="171450" indent="-171450">
              <a:buFont typeface="Arial" pitchFamily="34" charset="0"/>
              <a:buChar char="•"/>
            </a:pPr>
            <a:r>
              <a:rPr lang="en-US" sz="1200" dirty="0">
                <a:latin typeface="Arial" pitchFamily="34" charset="0"/>
                <a:cs typeface="Arial" pitchFamily="34" charset="0"/>
              </a:rPr>
              <a:t>Create New OSR Project Application</a:t>
            </a:r>
            <a:endParaRPr lang="en-CA" sz="1200" dirty="0">
              <a:latin typeface="Arial" pitchFamily="34" charset="0"/>
              <a:cs typeface="Arial" pitchFamily="34" charset="0"/>
            </a:endParaRPr>
          </a:p>
          <a:p>
            <a:pPr marL="171450" indent="-171450">
              <a:buFont typeface="Arial" pitchFamily="34" charset="0"/>
              <a:buChar char="•"/>
            </a:pPr>
            <a:r>
              <a:rPr lang="en-CA" sz="1200" dirty="0" err="1">
                <a:latin typeface="Arial" pitchFamily="34" charset="0"/>
                <a:cs typeface="Arial" pitchFamily="34" charset="0"/>
              </a:rPr>
              <a:t>GeoView</a:t>
            </a:r>
            <a:r>
              <a:rPr lang="en-CA" sz="1200" dirty="0">
                <a:latin typeface="Arial" pitchFamily="34" charset="0"/>
                <a:cs typeface="Arial" pitchFamily="34" charset="0"/>
              </a:rPr>
              <a:t> Overview</a:t>
            </a:r>
          </a:p>
          <a:p>
            <a:pPr marL="171450" indent="-171450">
              <a:buFont typeface="Arial" pitchFamily="34" charset="0"/>
              <a:buChar char="•"/>
            </a:pPr>
            <a:r>
              <a:rPr lang="en-CA" sz="1200" dirty="0" err="1">
                <a:latin typeface="Arial" pitchFamily="34" charset="0"/>
                <a:cs typeface="Arial" pitchFamily="34" charset="0"/>
              </a:rPr>
              <a:t>GeoView</a:t>
            </a:r>
            <a:r>
              <a:rPr lang="en-CA" sz="1200" dirty="0">
                <a:latin typeface="Arial" pitchFamily="34" charset="0"/>
                <a:cs typeface="Arial" pitchFamily="34" charset="0"/>
              </a:rPr>
              <a:t> Editing</a:t>
            </a:r>
          </a:p>
          <a:p>
            <a:br>
              <a:rPr lang="en-GB" sz="1200" dirty="0">
                <a:latin typeface="Arial" pitchFamily="34" charset="0"/>
                <a:cs typeface="Arial" pitchFamily="34" charset="0"/>
              </a:rPr>
            </a:br>
            <a:endParaRPr lang="en-GB" sz="1200" dirty="0">
              <a:latin typeface="Arial" pitchFamily="34" charset="0"/>
              <a:cs typeface="Arial" pitchFamily="34" charset="0"/>
            </a:endParaRPr>
          </a:p>
          <a:p>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411162"/>
            <a:ext cx="1143000" cy="960438"/>
          </a:xfrm>
        </p:spPr>
        <p:txBody>
          <a:bodyPr>
            <a:normAutofit/>
          </a:bodyPr>
          <a:lstStyle/>
          <a:p>
            <a:pPr algn="l"/>
            <a:r>
              <a:rPr lang="en-CA" sz="100" b="1" dirty="0">
                <a:solidFill>
                  <a:schemeClr val="bg1"/>
                </a:solidFill>
                <a:latin typeface="Arial" pitchFamily="34" charset="0"/>
                <a:cs typeface="Arial" pitchFamily="34" charset="0"/>
              </a:rPr>
              <a:t>Welcome</a:t>
            </a:r>
          </a:p>
        </p:txBody>
      </p:sp>
      <p:sp>
        <p:nvSpPr>
          <p:cNvPr id="7" name="Text Box 5"/>
          <p:cNvSpPr txBox="1">
            <a:spLocks noChangeArrowheads="1"/>
          </p:cNvSpPr>
          <p:nvPr/>
        </p:nvSpPr>
        <p:spPr bwMode="auto">
          <a:xfrm>
            <a:off x="194919" y="14211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478160" y="3011269"/>
            <a:ext cx="4170040"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a:t>
            </a:r>
            <a:r>
              <a:rPr lang="en-CA" b="1" dirty="0">
                <a:solidFill>
                  <a:srgbClr val="0070C0"/>
                </a:solidFill>
                <a:latin typeface="Arial" pitchFamily="34" charset="0"/>
                <a:cs typeface="Arial" pitchFamily="34" charset="0"/>
              </a:rPr>
              <a:t>OASIS Create an Amendment OSR Application</a:t>
            </a:r>
            <a:endParaRPr lang="en-US" b="1" dirty="0">
              <a:solidFill>
                <a:srgbClr val="0070C0"/>
              </a:solidFill>
              <a:latin typeface="Arial" pitchFamily="34" charset="0"/>
              <a:cs typeface="Arial" pitchFamily="34" charset="0"/>
            </a:endParaRP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15424"/>
            <a:ext cx="3797300" cy="2769989"/>
          </a:xfrm>
          <a:prstGeom prst="rect">
            <a:avLst/>
          </a:prstGeom>
        </p:spPr>
        <p:txBody>
          <a:bodyPr wrap="square" lIns="0" tIns="0" rIns="0" bIns="0">
            <a:spAutoFit/>
          </a:bodyPr>
          <a:lstStyle/>
          <a:p>
            <a:r>
              <a:rPr lang="en-CA" sz="1200" dirty="0">
                <a:latin typeface="Arial" pitchFamily="34" charset="0"/>
                <a:cs typeface="Arial" pitchFamily="34" charset="0"/>
              </a:rPr>
              <a:t>Only </a:t>
            </a:r>
            <a:r>
              <a:rPr lang="en-CA" sz="1200" b="1" dirty="0">
                <a:latin typeface="Arial" pitchFamily="34" charset="0"/>
                <a:cs typeface="Arial" pitchFamily="34" charset="0"/>
              </a:rPr>
              <a:t>one</a:t>
            </a:r>
            <a:r>
              <a:rPr lang="en-CA" sz="1200" dirty="0">
                <a:latin typeface="Arial" pitchFamily="34" charset="0"/>
                <a:cs typeface="Arial" pitchFamily="34" charset="0"/>
              </a:rPr>
              <a:t> approved OSR Project </a:t>
            </a:r>
            <a:r>
              <a:rPr lang="en-CA" sz="1200" b="1" dirty="0">
                <a:latin typeface="Arial" pitchFamily="34" charset="0"/>
                <a:cs typeface="Arial" pitchFamily="34" charset="0"/>
              </a:rPr>
              <a:t>OR</a:t>
            </a:r>
            <a:r>
              <a:rPr lang="en-CA" sz="1200" dirty="0">
                <a:latin typeface="Arial" pitchFamily="34" charset="0"/>
                <a:cs typeface="Arial" pitchFamily="34" charset="0"/>
              </a:rPr>
              <a:t> Pending New Project Application can be selected from the grid(s).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selected project and any pending applications related to the selected Approved OSR Project will automatically display in the grid.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To change the selection, choose the ‘Delete’ toggle, and select “Delete Selected Project/Application”.   Make another selection and choose ‘Add’.</a:t>
            </a:r>
          </a:p>
          <a:p>
            <a:endParaRPr lang="en-CA" sz="1200" dirty="0">
              <a:latin typeface="Arial" pitchFamily="34" charset="0"/>
              <a:cs typeface="Arial" pitchFamily="34" charset="0"/>
            </a:endParaRPr>
          </a:p>
          <a:p>
            <a:r>
              <a:rPr lang="en-CA" sz="1200" dirty="0">
                <a:latin typeface="Arial" pitchFamily="34" charset="0"/>
                <a:cs typeface="Arial" pitchFamily="34" charset="0"/>
              </a:rPr>
              <a:t>The "Include All Pending Application(s)" and "Application in the Alternative" are defaulted to blank. Values must be selected. See more information on the next page.</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5" descr="Amendments - Project Tab - GAmendment-Expansion Cont'd"/>
          <p:cNvPicPr>
            <a:picLocks noChangeArrowheads="1"/>
          </p:cNvPicPr>
          <p:nvPr/>
        </p:nvPicPr>
        <p:blipFill rotWithShape="1">
          <a:blip r:embed="rId2" cstate="print"/>
          <a:srcRect t="5844" b="-4892"/>
          <a:stretch/>
        </p:blipFill>
        <p:spPr bwMode="auto">
          <a:xfrm>
            <a:off x="4572000" y="1615424"/>
            <a:ext cx="4311650" cy="3270575"/>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78812"/>
            <a:ext cx="6071650" cy="745188"/>
          </a:xfrm>
        </p:spPr>
        <p:txBody>
          <a:bodyPr>
            <a:normAutofit/>
          </a:bodyPr>
          <a:lstStyle/>
          <a:p>
            <a:pPr algn="l"/>
            <a:r>
              <a:rPr lang="en-CA" sz="1600" b="1" dirty="0">
                <a:latin typeface="Arial" pitchFamily="34" charset="0"/>
                <a:cs typeface="Arial" pitchFamily="34" charset="0"/>
              </a:rPr>
              <a:t>Project</a:t>
            </a:r>
            <a:r>
              <a:rPr lang="en-CA" sz="1600" b="1" baseline="0" dirty="0">
                <a:latin typeface="Arial" pitchFamily="34" charset="0"/>
                <a:cs typeface="Arial" pitchFamily="34" charset="0"/>
              </a:rPr>
              <a:t> Application - Amendment - Expansion (Continued)</a:t>
            </a:r>
            <a:endParaRPr lang="en-CA" sz="1600" b="1" dirty="0">
              <a:latin typeface="Arial" pitchFamily="34" charset="0"/>
              <a:cs typeface="Arial" pitchFamily="34" charset="0"/>
            </a:endParaRPr>
          </a:p>
        </p:txBody>
      </p:sp>
    </p:spTree>
    <p:extLst>
      <p:ext uri="{BB962C8B-B14F-4D97-AF65-F5344CB8AC3E}">
        <p14:creationId xmlns:p14="http://schemas.microsoft.com/office/powerpoint/2010/main" val="355950666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76250" y="2590800"/>
            <a:ext cx="8248649" cy="240065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Include all Pending Application(s)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Selecting "Yes" will</a:t>
            </a:r>
            <a:r>
              <a:rPr lang="en-US" sz="1200" dirty="0">
                <a:solidFill>
                  <a:srgbClr val="000000"/>
                </a:solidFill>
                <a:latin typeface="Arial" pitchFamily="34" charset="0"/>
                <a:cs typeface="Arial" pitchFamily="34" charset="0"/>
              </a:rPr>
              <a:t>  </a:t>
            </a:r>
            <a:r>
              <a:rPr kumimoji="0" lang="en-US" sz="1200" b="0" i="0" u="none" strike="noStrike" cap="none" normalizeH="0" baseline="0" dirty="0">
                <a:ln>
                  <a:noFill/>
                </a:ln>
                <a:solidFill>
                  <a:srgbClr val="000000"/>
                </a:solidFill>
                <a:effectLst/>
                <a:latin typeface="Arial" pitchFamily="34" charset="0"/>
                <a:cs typeface="Arial" pitchFamily="34" charset="0"/>
              </a:rPr>
              <a:t>display</a:t>
            </a:r>
            <a:r>
              <a:rPr kumimoji="0" lang="en-US" sz="1200" b="0" i="0" u="none" strike="noStrike" cap="none" normalizeH="0" dirty="0">
                <a:ln>
                  <a:noFill/>
                </a:ln>
                <a:solidFill>
                  <a:srgbClr val="000000"/>
                </a:solidFill>
                <a:effectLst/>
                <a:latin typeface="Arial" pitchFamily="34" charset="0"/>
                <a:cs typeface="Arial" pitchFamily="34" charset="0"/>
              </a:rPr>
              <a:t> the pending application information </a:t>
            </a:r>
            <a:r>
              <a:rPr kumimoji="0" lang="en-US" sz="1200" b="0" i="0" u="none" strike="noStrike" cap="none" normalizeH="0" baseline="0" dirty="0">
                <a:ln>
                  <a:noFill/>
                </a:ln>
                <a:solidFill>
                  <a:srgbClr val="000000"/>
                </a:solidFill>
                <a:effectLst/>
                <a:latin typeface="Arial" pitchFamily="34" charset="0"/>
                <a:cs typeface="Arial" pitchFamily="34" charset="0"/>
              </a:rPr>
              <a:t>in the following screens;</a:t>
            </a:r>
            <a:r>
              <a:rPr kumimoji="0" lang="en-US" sz="1200" b="0" i="0" u="none" strike="noStrike" cap="none" normalizeH="0" dirty="0">
                <a:ln>
                  <a:noFill/>
                </a:ln>
                <a:solidFill>
                  <a:srgbClr val="000000"/>
                </a:solidFill>
                <a:effectLst/>
                <a:latin typeface="Arial" pitchFamily="34" charset="0"/>
                <a:cs typeface="Arial" pitchFamily="34" charset="0"/>
              </a:rPr>
              <a:t>  </a:t>
            </a:r>
            <a:r>
              <a:rPr kumimoji="0" lang="en-US" sz="1200" b="0" i="0" u="none" strike="noStrike" cap="none" normalizeH="0" baseline="0" dirty="0">
                <a:ln>
                  <a:noFill/>
                </a:ln>
                <a:solidFill>
                  <a:srgbClr val="000000"/>
                </a:solidFill>
                <a:effectLst/>
                <a:latin typeface="Arial" pitchFamily="34" charset="0"/>
                <a:cs typeface="Arial" pitchFamily="34" charset="0"/>
              </a:rPr>
              <a:t>ERBC Approvals, Lands, Wells,  </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Arial" pitchFamily="34" charset="0"/>
                <a:cs typeface="Arial" pitchFamily="34" charset="0"/>
              </a:rPr>
              <a:t>      </a:t>
            </a:r>
            <a:r>
              <a:rPr kumimoji="0" lang="en-US" sz="1200" b="0" i="0" u="none" strike="noStrike" cap="none" normalizeH="0" baseline="0" dirty="0">
                <a:ln>
                  <a:noFill/>
                </a:ln>
                <a:solidFill>
                  <a:srgbClr val="000000"/>
                </a:solidFill>
                <a:effectLst/>
                <a:latin typeface="Arial" pitchFamily="34" charset="0"/>
                <a:cs typeface="Arial" pitchFamily="34" charset="0"/>
              </a:rPr>
              <a:t>Recovery Methods, Oil Sands Products, Facilities.</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As well, the Project Ownership</a:t>
            </a:r>
            <a:r>
              <a:rPr kumimoji="0" lang="en-US" sz="1200" b="0" i="0" u="none" strike="noStrike" cap="none" normalizeH="0" dirty="0">
                <a:ln>
                  <a:noFill/>
                </a:ln>
                <a:solidFill>
                  <a:srgbClr val="000000"/>
                </a:solidFill>
                <a:effectLst/>
                <a:latin typeface="Arial" pitchFamily="34" charset="0"/>
                <a:cs typeface="Arial" pitchFamily="34" charset="0"/>
              </a:rPr>
              <a:t> and Operator fields will be updated based on the lates</a:t>
            </a:r>
            <a:r>
              <a:rPr lang="en-US" sz="1200" dirty="0">
                <a:solidFill>
                  <a:srgbClr val="000000"/>
                </a:solidFill>
                <a:latin typeface="Arial" pitchFamily="34" charset="0"/>
                <a:cs typeface="Arial" pitchFamily="34" charset="0"/>
              </a:rPr>
              <a:t>t pending application</a:t>
            </a: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a:ln>
                  <a:noFill/>
                </a:ln>
                <a:solidFill>
                  <a:srgbClr val="000000"/>
                </a:solidFill>
                <a:effectLst/>
                <a:latin typeface="Arial" pitchFamily="34" charset="0"/>
                <a:cs typeface="Arial" pitchFamily="34" charset="0"/>
              </a:rPr>
              <a:t>Application in the Alternative</a:t>
            </a:r>
          </a:p>
          <a:p>
            <a:pPr marR="0" lvl="0" algn="l"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a:ln>
                  <a:noFill/>
                </a:ln>
                <a:solidFill>
                  <a:srgbClr val="000000"/>
                </a:solidFill>
                <a:effectLst/>
                <a:latin typeface="Arial" pitchFamily="34" charset="0"/>
                <a:cs typeface="Arial" pitchFamily="34" charset="0"/>
              </a:rPr>
              <a:t> </a:t>
            </a:r>
            <a:r>
              <a:rPr kumimoji="0" lang="en-US" sz="1200" b="0" i="0" u="none" strike="noStrike" cap="none" normalizeH="0" baseline="0" dirty="0">
                <a:ln>
                  <a:noFill/>
                </a:ln>
                <a:solidFill>
                  <a:srgbClr val="000000"/>
                </a:solidFill>
                <a:effectLst/>
                <a:latin typeface="Arial" pitchFamily="34" charset="0"/>
                <a:cs typeface="Arial" pitchFamily="34" charset="0"/>
              </a:rPr>
              <a:t>Selecting "Yes" allows the Department to consider the application as a New Project in the event it is not approved as an expansion. The original receipt date of the application for expansion is retained and will be used to establish the effective date of the new project.</a:t>
            </a: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0" i="0" u="none" strike="noStrike" cap="none" normalizeH="0" baseline="0" dirty="0">
                <a:ln>
                  <a:noFill/>
                </a:ln>
                <a:solidFill>
                  <a:srgbClr val="000000"/>
                </a:solidFill>
                <a:effectLst/>
                <a:latin typeface="Arial" pitchFamily="34" charset="0"/>
                <a:cs typeface="Arial" pitchFamily="34" charset="0"/>
              </a:rPr>
              <a:t>Selecting "No" only allows the Department to deny or approve the application without consideration towards a new stand-alone project.</a:t>
            </a:r>
            <a:endParaRPr kumimoji="0" lang="en-US" sz="1200" b="0" i="0" u="none" strike="noStrike" cap="none" normalizeH="0" baseline="0" dirty="0">
              <a:ln>
                <a:noFill/>
              </a:ln>
              <a:solidFill>
                <a:schemeClr val="tx1"/>
              </a:solidFill>
              <a:effectLst/>
              <a:latin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3" b="13462"/>
          <a:stretch/>
        </p:blipFill>
        <p:spPr bwMode="auto">
          <a:xfrm>
            <a:off x="533400" y="1524000"/>
            <a:ext cx="4727572"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idx="4294967295"/>
          </p:nvPr>
        </p:nvSpPr>
        <p:spPr>
          <a:xfrm>
            <a:off x="152400" y="838200"/>
            <a:ext cx="8077200" cy="609600"/>
          </a:xfrm>
        </p:spPr>
        <p:txBody>
          <a:bodyPr>
            <a:normAutofit/>
          </a:bodyPr>
          <a:lstStyle/>
          <a:p>
            <a:pPr algn="l"/>
            <a:r>
              <a:rPr lang="en-CA" sz="1600" b="1" dirty="0">
                <a:latin typeface="Arial" pitchFamily="34" charset="0"/>
                <a:cs typeface="Arial" pitchFamily="34" charset="0"/>
              </a:rPr>
              <a:t>Project Application – Amendment</a:t>
            </a:r>
            <a:r>
              <a:rPr lang="en-CA" sz="1600" b="1" baseline="0" dirty="0">
                <a:latin typeface="Arial" pitchFamily="34" charset="0"/>
                <a:cs typeface="Arial" pitchFamily="34" charset="0"/>
              </a:rPr>
              <a:t> – Expansion (Continued)</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590675"/>
            <a:ext cx="3429000" cy="2031325"/>
          </a:xfrm>
          <a:prstGeom prst="rect">
            <a:avLst/>
          </a:prstGeom>
        </p:spPr>
        <p:txBody>
          <a:bodyPr wrap="square" lIns="0" tIns="0" rIns="0" bIns="0">
            <a:spAutoFit/>
          </a:bodyPr>
          <a:lstStyle/>
          <a:p>
            <a:r>
              <a:rPr lang="en-CA" sz="1200" dirty="0">
                <a:latin typeface="Arial" pitchFamily="34" charset="0"/>
                <a:cs typeface="Arial" pitchFamily="34" charset="0"/>
              </a:rPr>
              <a:t>If the application is an amendment to an existing or pending OSR Project but is not a project expansion, select </a:t>
            </a:r>
            <a:r>
              <a:rPr lang="en-CA" sz="1200" b="1" dirty="0">
                <a:latin typeface="Arial" pitchFamily="34" charset="0"/>
                <a:cs typeface="Arial" pitchFamily="34" charset="0"/>
              </a:rPr>
              <a:t>Amendment – Other </a:t>
            </a:r>
            <a:r>
              <a:rPr lang="en-CA" sz="1200" dirty="0">
                <a:latin typeface="Arial" pitchFamily="34" charset="0"/>
                <a:cs typeface="Arial" pitchFamily="34" charset="0"/>
              </a:rPr>
              <a:t>from the Application Type dropdown list.</a:t>
            </a:r>
          </a:p>
          <a:p>
            <a:endParaRPr lang="en-CA" sz="1200" dirty="0">
              <a:latin typeface="Arial" pitchFamily="34" charset="0"/>
              <a:cs typeface="Arial" pitchFamily="34" charset="0"/>
            </a:endParaRPr>
          </a:p>
          <a:p>
            <a:r>
              <a:rPr lang="en-CA" sz="1200" dirty="0">
                <a:latin typeface="Arial" pitchFamily="34" charset="0"/>
                <a:cs typeface="Arial" pitchFamily="34" charset="0"/>
              </a:rPr>
              <a:t>A Description text box is provided.  A brief description of the amendment is required.</a:t>
            </a:r>
          </a:p>
          <a:p>
            <a:endParaRPr lang="en-CA" sz="1200" dirty="0">
              <a:latin typeface="Arial" pitchFamily="34" charset="0"/>
              <a:cs typeface="Arial" pitchFamily="34" charset="0"/>
            </a:endParaRPr>
          </a:p>
          <a:p>
            <a:r>
              <a:rPr lang="en-CA" sz="1200" dirty="0">
                <a:latin typeface="Arial" pitchFamily="34" charset="0"/>
                <a:cs typeface="Arial" pitchFamily="34" charset="0"/>
              </a:rPr>
              <a:t>The remainder of the application process for ‘Project Amendment – Other’ is the same as for</a:t>
            </a:r>
          </a:p>
          <a:p>
            <a:r>
              <a:rPr lang="en-CA" sz="1200" dirty="0">
                <a:latin typeface="Arial" pitchFamily="34" charset="0"/>
                <a:cs typeface="Arial" pitchFamily="34" charset="0"/>
              </a:rPr>
              <a:t>‘Project Amendment – Expansion’.</a:t>
            </a:r>
          </a:p>
        </p:txBody>
      </p:sp>
      <p:pic>
        <p:nvPicPr>
          <p:cNvPr id="3" name="Picture 7" descr="GAmendments - Project Tab - Amendment-Other"/>
          <p:cNvPicPr>
            <a:picLocks noChangeArrowheads="1"/>
          </p:cNvPicPr>
          <p:nvPr/>
        </p:nvPicPr>
        <p:blipFill rotWithShape="1">
          <a:blip r:embed="rId2" cstate="print"/>
          <a:srcRect t="5406" b="-2436"/>
          <a:stretch/>
        </p:blipFill>
        <p:spPr bwMode="auto">
          <a:xfrm>
            <a:off x="4114800" y="1600200"/>
            <a:ext cx="4311650" cy="3204000"/>
          </a:xfrm>
          <a:prstGeom prst="rect">
            <a:avLst/>
          </a:prstGeom>
          <a:noFill/>
        </p:spPr>
      </p:pic>
      <p:sp>
        <p:nvSpPr>
          <p:cNvPr id="6" name="Title 5"/>
          <p:cNvSpPr>
            <a:spLocks noGrp="1"/>
          </p:cNvSpPr>
          <p:nvPr>
            <p:ph type="title" idx="4294967295"/>
          </p:nvPr>
        </p:nvSpPr>
        <p:spPr>
          <a:xfrm>
            <a:off x="228600" y="763587"/>
            <a:ext cx="4400550" cy="760413"/>
          </a:xfrm>
        </p:spPr>
        <p:txBody>
          <a:bodyPr>
            <a:normAutofit/>
          </a:bodyPr>
          <a:lstStyle/>
          <a:p>
            <a:pPr algn="l"/>
            <a:r>
              <a:rPr lang="en-CA" sz="1600" b="1" dirty="0">
                <a:latin typeface="Arial" pitchFamily="34" charset="0"/>
                <a:cs typeface="Arial" pitchFamily="34" charset="0"/>
              </a:rPr>
              <a:t>Project Application - Amendment - Other</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530350"/>
            <a:ext cx="3219450" cy="2585323"/>
          </a:xfrm>
          <a:prstGeom prst="rect">
            <a:avLst/>
          </a:prstGeom>
        </p:spPr>
        <p:txBody>
          <a:bodyPr wrap="square" lIns="0" tIns="0" rIns="0" bIns="0">
            <a:spAutoFit/>
          </a:bodyPr>
          <a:lstStyle/>
          <a:p>
            <a:r>
              <a:rPr lang="en-CA" sz="1200" dirty="0">
                <a:latin typeface="Arial" pitchFamily="34" charset="0"/>
                <a:cs typeface="Arial" pitchFamily="34" charset="0"/>
              </a:rPr>
              <a:t>To merge two approved OSR Projects, select </a:t>
            </a:r>
            <a:r>
              <a:rPr lang="en-CA" sz="1200" b="1" dirty="0">
                <a:latin typeface="Arial" pitchFamily="34" charset="0"/>
                <a:cs typeface="Arial" pitchFamily="34" charset="0"/>
              </a:rPr>
              <a:t>Amalgamation </a:t>
            </a:r>
            <a:r>
              <a:rPr lang="en-CA" sz="1200" dirty="0">
                <a:latin typeface="Arial" pitchFamily="34" charset="0"/>
                <a:cs typeface="Arial" pitchFamily="34" charset="0"/>
              </a:rPr>
              <a:t>from the Application Type dropdown list.</a:t>
            </a:r>
          </a:p>
          <a:p>
            <a:endParaRPr lang="en-CA" sz="1200" dirty="0">
              <a:latin typeface="Arial" pitchFamily="34" charset="0"/>
              <a:cs typeface="Arial" pitchFamily="34" charset="0"/>
            </a:endParaRPr>
          </a:p>
          <a:p>
            <a:r>
              <a:rPr lang="en-CA" sz="1200" dirty="0">
                <a:latin typeface="Arial" pitchFamily="34" charset="0"/>
                <a:cs typeface="Arial" pitchFamily="34" charset="0"/>
              </a:rPr>
              <a:t>Only approved projects that have no pending applications will be available for selection. Two or more Approved OSR Projects must be selected to amalgamate into one new OSR Project.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If the selected projects are more than 50km apart, a warning message is displayed on the screen.</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8" descr="GAmendments - Project Tab - Amalgamation"/>
          <p:cNvPicPr>
            <a:picLocks noChangeArrowheads="1"/>
          </p:cNvPicPr>
          <p:nvPr/>
        </p:nvPicPr>
        <p:blipFill>
          <a:blip r:embed="rId2" cstate="print"/>
          <a:srcRect/>
          <a:stretch>
            <a:fillRect/>
          </a:stretch>
        </p:blipFill>
        <p:spPr bwMode="auto">
          <a:xfrm>
            <a:off x="4114800" y="1479550"/>
            <a:ext cx="4311650" cy="3302000"/>
          </a:xfrm>
          <a:prstGeom prst="rect">
            <a:avLst/>
          </a:prstGeom>
          <a:noFill/>
        </p:spPr>
      </p:pic>
      <p:sp>
        <p:nvSpPr>
          <p:cNvPr id="6" name="Title 5"/>
          <p:cNvSpPr>
            <a:spLocks noGrp="1"/>
          </p:cNvSpPr>
          <p:nvPr>
            <p:ph type="title" idx="4294967295"/>
          </p:nvPr>
        </p:nvSpPr>
        <p:spPr>
          <a:xfrm>
            <a:off x="228600" y="685800"/>
            <a:ext cx="5029200" cy="884238"/>
          </a:xfrm>
        </p:spPr>
        <p:txBody>
          <a:bodyPr>
            <a:normAutofit/>
          </a:bodyPr>
          <a:lstStyle/>
          <a:p>
            <a:pPr algn="l"/>
            <a:r>
              <a:rPr lang="en-CA" sz="1600" b="1" dirty="0">
                <a:latin typeface="Arial" pitchFamily="34" charset="0"/>
                <a:cs typeface="Arial" pitchFamily="34" charset="0"/>
              </a:rPr>
              <a:t>Project Application - Amalgamation</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09782"/>
            <a:ext cx="3429000" cy="2769989"/>
          </a:xfrm>
          <a:prstGeom prst="rect">
            <a:avLst/>
          </a:prstGeom>
        </p:spPr>
        <p:txBody>
          <a:bodyPr wrap="square" lIns="0" tIns="0" rIns="0" bIns="0">
            <a:spAutoFit/>
          </a:bodyPr>
          <a:lstStyle/>
          <a:p>
            <a:r>
              <a:rPr lang="en-CA" sz="1200" dirty="0">
                <a:latin typeface="Arial" pitchFamily="34" charset="0"/>
                <a:cs typeface="Arial" pitchFamily="34" charset="0"/>
              </a:rPr>
              <a:t>You may select an existing project name for the amalgamated Project Application </a:t>
            </a:r>
            <a:r>
              <a:rPr lang="en-CA" sz="1200" b="1" dirty="0">
                <a:latin typeface="Arial" pitchFamily="34" charset="0"/>
                <a:cs typeface="Arial" pitchFamily="34" charset="0"/>
              </a:rPr>
              <a:t>or</a:t>
            </a:r>
            <a:r>
              <a:rPr lang="en-CA" sz="1200" dirty="0">
                <a:latin typeface="Arial" pitchFamily="34" charset="0"/>
                <a:cs typeface="Arial" pitchFamily="34" charset="0"/>
              </a:rPr>
              <a:t> create a new project name that is unique to the project owner.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An existing contact may be selected </a:t>
            </a:r>
            <a:r>
              <a:rPr lang="en-CA" sz="1200" b="1" dirty="0">
                <a:latin typeface="Arial" pitchFamily="34" charset="0"/>
                <a:cs typeface="Arial" pitchFamily="34" charset="0"/>
              </a:rPr>
              <a:t>or</a:t>
            </a:r>
            <a:r>
              <a:rPr lang="en-CA" sz="1200" dirty="0">
                <a:latin typeface="Arial" pitchFamily="34" charset="0"/>
                <a:cs typeface="Arial" pitchFamily="34" charset="0"/>
              </a:rPr>
              <a:t> a new contact may be provided.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choice made on this page will be used to populate the Owner tab.</a:t>
            </a:r>
          </a:p>
          <a:p>
            <a:endParaRPr lang="en-CA" sz="1200" b="1" dirty="0">
              <a:latin typeface="Arial" pitchFamily="34" charset="0"/>
              <a:cs typeface="Arial" pitchFamily="34" charset="0"/>
            </a:endParaRPr>
          </a:p>
          <a:p>
            <a:r>
              <a:rPr lang="en-CA" sz="1200" b="1" dirty="0">
                <a:latin typeface="Arial" pitchFamily="34" charset="0"/>
                <a:cs typeface="Arial" pitchFamily="34" charset="0"/>
              </a:rPr>
              <a:t>Note:</a:t>
            </a:r>
            <a:r>
              <a:rPr lang="en-CA" sz="1200" dirty="0">
                <a:latin typeface="Arial" pitchFamily="34" charset="0"/>
                <a:cs typeface="Arial" pitchFamily="34" charset="0"/>
              </a:rPr>
              <a:t> if a new contact is provided the contact information is required on the Owner Tab.</a:t>
            </a:r>
          </a:p>
          <a:p>
            <a:endParaRPr lang="en-CA" sz="1200" dirty="0">
              <a:latin typeface="Arial" pitchFamily="34" charset="0"/>
              <a:cs typeface="Arial" pitchFamily="34" charset="0"/>
            </a:endParaRPr>
          </a:p>
          <a:p>
            <a:r>
              <a:rPr lang="en-US" sz="1200" dirty="0">
                <a:latin typeface="Arial" pitchFamily="34" charset="0"/>
                <a:cs typeface="Arial" pitchFamily="34" charset="0"/>
              </a:rPr>
              <a:t>On clicking the “Save” button at the bottom of the screen, the “Project(s)” tab is locked down.</a:t>
            </a:r>
            <a:endParaRPr lang="en-CA" sz="1200" dirty="0">
              <a:latin typeface="Arial" pitchFamily="34" charset="0"/>
              <a:cs typeface="Arial" pitchFamily="34" charset="0"/>
            </a:endParaRPr>
          </a:p>
        </p:txBody>
      </p:sp>
      <p:pic>
        <p:nvPicPr>
          <p:cNvPr id="3" name="Picture 9" descr="GAmendments - Project Tab - Amal Cont"/>
          <p:cNvPicPr>
            <a:picLocks noChangeArrowheads="1"/>
          </p:cNvPicPr>
          <p:nvPr/>
        </p:nvPicPr>
        <p:blipFill rotWithShape="1">
          <a:blip r:embed="rId2" cstate="print"/>
          <a:srcRect t="8289" b="-1925"/>
          <a:stretch/>
        </p:blipFill>
        <p:spPr bwMode="auto">
          <a:xfrm>
            <a:off x="4191000" y="1609781"/>
            <a:ext cx="4311650" cy="3091857"/>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25826"/>
            <a:ext cx="5295900" cy="798174"/>
          </a:xfrm>
        </p:spPr>
        <p:txBody>
          <a:bodyPr>
            <a:normAutofit/>
          </a:bodyPr>
          <a:lstStyle/>
          <a:p>
            <a:pPr algn="l"/>
            <a:r>
              <a:rPr lang="en-US" sz="1600" b="1" dirty="0">
                <a:latin typeface="Arial" pitchFamily="34" charset="0"/>
                <a:cs typeface="Arial" pitchFamily="34" charset="0"/>
              </a:rPr>
              <a:t>Project Application - Amalgamation (Continued)</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65148"/>
            <a:ext cx="3810000" cy="3693319"/>
          </a:xfrm>
          <a:prstGeom prst="rect">
            <a:avLst/>
          </a:prstGeom>
        </p:spPr>
        <p:txBody>
          <a:bodyPr wrap="square" lIns="0" tIns="0" rIns="0" bIns="0">
            <a:spAutoFit/>
          </a:bodyPr>
          <a:lstStyle/>
          <a:p>
            <a:r>
              <a:rPr lang="en-CA" sz="1200" b="1" dirty="0">
                <a:latin typeface="Arial" pitchFamily="34" charset="0"/>
                <a:cs typeface="Arial" pitchFamily="34" charset="0"/>
              </a:rPr>
              <a:t>For OSR Project Amendments</a:t>
            </a:r>
            <a:r>
              <a:rPr lang="en-CA" sz="1200" dirty="0">
                <a:latin typeface="Arial" pitchFamily="34" charset="0"/>
                <a:cs typeface="Arial" pitchFamily="34" charset="0"/>
              </a:rPr>
              <a:t>, the Owner and Contact information is automatically updated based on the owners recorded in OASIS.</a:t>
            </a:r>
          </a:p>
          <a:p>
            <a:endParaRPr lang="en-CA" sz="1200" dirty="0">
              <a:latin typeface="Arial" pitchFamily="34" charset="0"/>
              <a:cs typeface="Arial" pitchFamily="34" charset="0"/>
            </a:endParaRPr>
          </a:p>
          <a:p>
            <a:r>
              <a:rPr lang="en-CA" sz="1200" b="1" dirty="0">
                <a:latin typeface="Arial" pitchFamily="34" charset="0"/>
                <a:cs typeface="Arial" pitchFamily="34" charset="0"/>
              </a:rPr>
              <a:t>For OSR Project Amalgamations</a:t>
            </a:r>
            <a:r>
              <a:rPr lang="en-CA" sz="1200" dirty="0">
                <a:latin typeface="Arial" pitchFamily="34" charset="0"/>
                <a:cs typeface="Arial" pitchFamily="34" charset="0"/>
              </a:rPr>
              <a:t>, the Owner and Contact information is automatically updated based on the choice made under the Project(s) tab.</a:t>
            </a:r>
          </a:p>
          <a:p>
            <a:endParaRPr lang="en-CA" sz="1200" dirty="0">
              <a:latin typeface="Arial" pitchFamily="34" charset="0"/>
              <a:cs typeface="Arial" pitchFamily="34" charset="0"/>
            </a:endParaRPr>
          </a:p>
          <a:p>
            <a:r>
              <a:rPr lang="en-CA" sz="1200" dirty="0">
                <a:latin typeface="Arial" pitchFamily="34" charset="0"/>
                <a:cs typeface="Arial" pitchFamily="34" charset="0"/>
              </a:rPr>
              <a:t>The Owner recorded on the first line is considered to be the Primary Owner.   Additional Owners can be added, and the ownership percentage adjusted.</a:t>
            </a: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dirty="0">
                <a:latin typeface="Arial" pitchFamily="34" charset="0"/>
                <a:cs typeface="Arial" pitchFamily="34" charset="0"/>
              </a:rPr>
              <a:t>An </a:t>
            </a:r>
            <a:r>
              <a:rPr lang="en-CA" sz="1200" b="1" dirty="0">
                <a:latin typeface="Arial" pitchFamily="34" charset="0"/>
                <a:cs typeface="Arial" pitchFamily="34" charset="0"/>
              </a:rPr>
              <a:t>Operating Agreement</a:t>
            </a:r>
            <a:r>
              <a:rPr lang="en-CA" sz="1200" dirty="0">
                <a:latin typeface="Arial" pitchFamily="34" charset="0"/>
                <a:cs typeface="Arial" pitchFamily="34" charset="0"/>
              </a:rPr>
              <a:t> may be required if there is more than one owner, or the Primary Owner is different than the Operator.</a:t>
            </a:r>
          </a:p>
          <a:p>
            <a:endParaRPr lang="en-CA" sz="1200" dirty="0">
              <a:latin typeface="Arial" pitchFamily="34" charset="0"/>
              <a:cs typeface="Arial" pitchFamily="34" charset="0"/>
            </a:endParaRPr>
          </a:p>
          <a:p>
            <a:r>
              <a:rPr lang="en-CA" sz="1200" dirty="0">
                <a:latin typeface="Arial" pitchFamily="34" charset="0"/>
                <a:cs typeface="Arial" pitchFamily="34" charset="0"/>
              </a:rPr>
              <a:t>The Project Owner Contact may be changed.  Choose from the dropdown menu provided for Existing Contact; includes the choice of ‘New’.</a:t>
            </a:r>
            <a:br>
              <a:rPr lang="en-CA" sz="1200" dirty="0">
                <a:latin typeface="Arial" pitchFamily="34" charset="0"/>
                <a:cs typeface="Arial" pitchFamily="34" charset="0"/>
              </a:rPr>
            </a:br>
            <a:r>
              <a:rPr lang="en-CA" sz="1200" dirty="0">
                <a:latin typeface="Arial" pitchFamily="34" charset="0"/>
                <a:cs typeface="Arial" pitchFamily="34" charset="0"/>
              </a:rPr>
              <a:t>.</a:t>
            </a:r>
          </a:p>
        </p:txBody>
      </p:sp>
      <p:pic>
        <p:nvPicPr>
          <p:cNvPr id="3" name="Picture 10" descr="GAmendments - Owner Tab"/>
          <p:cNvPicPr>
            <a:picLocks noChangeArrowheads="1"/>
          </p:cNvPicPr>
          <p:nvPr/>
        </p:nvPicPr>
        <p:blipFill rotWithShape="1">
          <a:blip r:embed="rId2" cstate="print"/>
          <a:srcRect r="641" b="5150"/>
          <a:stretch/>
        </p:blipFill>
        <p:spPr bwMode="auto">
          <a:xfrm>
            <a:off x="4591050" y="1665148"/>
            <a:ext cx="4284000" cy="3132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38200"/>
            <a:ext cx="3962400" cy="619464"/>
          </a:xfrm>
        </p:spPr>
        <p:txBody>
          <a:bodyPr>
            <a:normAutofit/>
          </a:bodyPr>
          <a:lstStyle/>
          <a:p>
            <a:pPr algn="l"/>
            <a:r>
              <a:rPr lang="en-CA" sz="1600" b="1" dirty="0">
                <a:latin typeface="Arial" pitchFamily="34" charset="0"/>
                <a:cs typeface="Arial" pitchFamily="34" charset="0"/>
              </a:rPr>
              <a:t>Owner Tab</a:t>
            </a: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76400"/>
            <a:ext cx="4191000" cy="4247317"/>
          </a:xfrm>
          <a:prstGeom prst="rect">
            <a:avLst/>
          </a:prstGeom>
        </p:spPr>
        <p:txBody>
          <a:bodyPr wrap="square" lIns="0" tIns="0" rIns="0" bIns="0">
            <a:spAutoFit/>
          </a:bodyPr>
          <a:lstStyle/>
          <a:p>
            <a:r>
              <a:rPr lang="en-CA" sz="1200" dirty="0">
                <a:latin typeface="Arial" pitchFamily="34" charset="0"/>
                <a:cs typeface="Arial" pitchFamily="34" charset="0"/>
              </a:rPr>
              <a:t>If there are multiple owners for the project application, they need to be added.   </a:t>
            </a:r>
          </a:p>
          <a:p>
            <a:endParaRPr lang="en-CA" sz="1200" dirty="0">
              <a:latin typeface="Arial" pitchFamily="34" charset="0"/>
              <a:cs typeface="Arial" pitchFamily="34" charset="0"/>
            </a:endParaRPr>
          </a:p>
          <a:p>
            <a:r>
              <a:rPr lang="en-CA" sz="1200" dirty="0">
                <a:latin typeface="Arial" pitchFamily="34" charset="0"/>
                <a:cs typeface="Arial" pitchFamily="34" charset="0"/>
              </a:rPr>
              <a:t>Select the ‘Add Owner’ function and search by either company name or Client ID.</a:t>
            </a:r>
          </a:p>
          <a:p>
            <a:endParaRPr lang="en-CA" sz="1200" dirty="0">
              <a:latin typeface="Arial" pitchFamily="34" charset="0"/>
              <a:cs typeface="Arial" pitchFamily="34" charset="0"/>
            </a:endParaRPr>
          </a:p>
          <a:p>
            <a:r>
              <a:rPr lang="en-CA" sz="1200" dirty="0">
                <a:latin typeface="Arial" pitchFamily="34" charset="0"/>
                <a:cs typeface="Arial" pitchFamily="34" charset="0"/>
              </a:rPr>
              <a:t>To find a company by name, enter the first four characters of that company and select ‘Find’.</a:t>
            </a:r>
          </a:p>
          <a:p>
            <a:endParaRPr lang="en-CA" sz="1200" dirty="0">
              <a:latin typeface="Arial" pitchFamily="34" charset="0"/>
              <a:cs typeface="Arial" pitchFamily="34" charset="0"/>
            </a:endParaRPr>
          </a:p>
          <a:p>
            <a:r>
              <a:rPr lang="en-CA" sz="1200" dirty="0">
                <a:latin typeface="Arial" pitchFamily="34" charset="0"/>
                <a:cs typeface="Arial" pitchFamily="34" charset="0"/>
              </a:rPr>
              <a:t>To find a company by Client ID, change the first field from Client Name to Client ID, enter the four digit BA ID for that company and select Find.</a:t>
            </a: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dirty="0">
                <a:latin typeface="Arial" pitchFamily="34" charset="0"/>
                <a:cs typeface="Arial" pitchFamily="34" charset="0"/>
              </a:rPr>
              <a:t>A search will be made to match the search entry.  Locate the company you want added to the Owner List and choose ‘Select’ (located beside the company name)</a:t>
            </a:r>
          </a:p>
          <a:p>
            <a:endParaRPr lang="en-CA" sz="1200" dirty="0">
              <a:latin typeface="Arial" pitchFamily="34" charset="0"/>
              <a:cs typeface="Arial" pitchFamily="34" charset="0"/>
            </a:endParaRPr>
          </a:p>
          <a:p>
            <a:r>
              <a:rPr lang="en-CA" sz="1200" dirty="0">
                <a:latin typeface="Arial" pitchFamily="34" charset="0"/>
                <a:cs typeface="Arial" pitchFamily="34" charset="0"/>
              </a:rPr>
              <a:t>The Owner list will be updated.   The corresponding </a:t>
            </a:r>
            <a:r>
              <a:rPr lang="en-CA" sz="1200" b="1" dirty="0">
                <a:latin typeface="Arial" pitchFamily="34" charset="0"/>
                <a:cs typeface="Arial" pitchFamily="34" charset="0"/>
              </a:rPr>
              <a:t>Ownership %</a:t>
            </a:r>
            <a:r>
              <a:rPr lang="en-CA" sz="1200" dirty="0">
                <a:latin typeface="Arial" pitchFamily="34" charset="0"/>
                <a:cs typeface="Arial" pitchFamily="34" charset="0"/>
              </a:rPr>
              <a:t> must also be updated. The total ownership % must always equal 100%.</a:t>
            </a:r>
          </a:p>
          <a:p>
            <a:endParaRPr lang="en-CA" sz="1200" dirty="0">
              <a:latin typeface="Arial" pitchFamily="34" charset="0"/>
              <a:cs typeface="Arial" pitchFamily="34" charset="0"/>
            </a:endParaRPr>
          </a:p>
          <a:p>
            <a:r>
              <a:rPr lang="en-CA" sz="1200" dirty="0">
                <a:latin typeface="Arial" pitchFamily="34" charset="0"/>
                <a:cs typeface="Arial" pitchFamily="34" charset="0"/>
              </a:rPr>
              <a:t>Choose Save after changes have been made.</a:t>
            </a:r>
          </a:p>
          <a:p>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152400" y="762000"/>
            <a:ext cx="2667000" cy="808038"/>
          </a:xfrm>
        </p:spPr>
        <p:txBody>
          <a:bodyPr>
            <a:normAutofit/>
          </a:bodyPr>
          <a:lstStyle/>
          <a:p>
            <a:pPr algn="l"/>
            <a:r>
              <a:rPr lang="en-CA" sz="1600" b="1" dirty="0">
                <a:latin typeface="Arial" pitchFamily="34" charset="0"/>
                <a:cs typeface="Arial" pitchFamily="34" charset="0"/>
              </a:rPr>
              <a:t>Owner Tab – Add Owner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8685" y="1695450"/>
            <a:ext cx="4286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44357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60350" y="754062"/>
            <a:ext cx="4387850" cy="808038"/>
          </a:xfrm>
        </p:spPr>
        <p:txBody>
          <a:bodyPr>
            <a:normAutofit/>
          </a:bodyPr>
          <a:lstStyle/>
          <a:p>
            <a:pPr algn="l"/>
            <a:r>
              <a:rPr lang="en-CA" sz="1600" b="1" dirty="0">
                <a:latin typeface="Arial" pitchFamily="34" charset="0"/>
                <a:cs typeface="Arial" pitchFamily="34" charset="0"/>
              </a:rPr>
              <a:t>Owner Tab – Delete Owner</a:t>
            </a:r>
          </a:p>
        </p:txBody>
      </p:sp>
      <p:sp>
        <p:nvSpPr>
          <p:cNvPr id="5" name="Rectangle 4"/>
          <p:cNvSpPr>
            <a:spLocks/>
          </p:cNvSpPr>
          <p:nvPr/>
        </p:nvSpPr>
        <p:spPr>
          <a:xfrm>
            <a:off x="377825" y="1600200"/>
            <a:ext cx="3810000" cy="2769989"/>
          </a:xfrm>
          <a:prstGeom prst="rect">
            <a:avLst/>
          </a:prstGeom>
        </p:spPr>
        <p:txBody>
          <a:bodyPr wrap="square" lIns="0" tIns="0" rIns="0" bIns="0">
            <a:spAutoFit/>
          </a:bodyPr>
          <a:lstStyle/>
          <a:p>
            <a:r>
              <a:rPr lang="en-CA" sz="1200" dirty="0">
                <a:latin typeface="Arial" pitchFamily="34" charset="0"/>
                <a:cs typeface="Arial" pitchFamily="34" charset="0"/>
              </a:rPr>
              <a:t>If an owner needs to be removed, the ‘Delete’ box is used.</a:t>
            </a:r>
          </a:p>
          <a:p>
            <a:endParaRPr lang="en-CA" sz="1200" dirty="0">
              <a:latin typeface="Arial" pitchFamily="34" charset="0"/>
              <a:cs typeface="Arial" pitchFamily="34" charset="0"/>
            </a:endParaRPr>
          </a:p>
          <a:p>
            <a:r>
              <a:rPr lang="en-CA" sz="1200" dirty="0">
                <a:latin typeface="Arial" pitchFamily="34" charset="0"/>
                <a:cs typeface="Arial" pitchFamily="34" charset="0"/>
              </a:rPr>
              <a:t>To remove one or more of the owners, click on the ‘Delete’ box and select the ‘Delete Selected Owner(s)’ button.</a:t>
            </a:r>
          </a:p>
          <a:p>
            <a:endParaRPr lang="en-CA" sz="1200" dirty="0">
              <a:latin typeface="Arial" pitchFamily="34" charset="0"/>
              <a:cs typeface="Arial" pitchFamily="34" charset="0"/>
            </a:endParaRPr>
          </a:p>
          <a:p>
            <a:r>
              <a:rPr lang="en-CA" sz="1200" dirty="0">
                <a:latin typeface="Arial" pitchFamily="34" charset="0"/>
                <a:cs typeface="Arial" pitchFamily="34" charset="0"/>
              </a:rPr>
              <a:t>The corresponding </a:t>
            </a:r>
            <a:r>
              <a:rPr lang="en-CA" sz="1200" b="1" dirty="0">
                <a:latin typeface="Arial" pitchFamily="34" charset="0"/>
                <a:cs typeface="Arial" pitchFamily="34" charset="0"/>
              </a:rPr>
              <a:t>Ownership %</a:t>
            </a:r>
            <a:r>
              <a:rPr lang="en-CA" sz="1200" dirty="0">
                <a:latin typeface="Arial" pitchFamily="34" charset="0"/>
                <a:cs typeface="Arial" pitchFamily="34" charset="0"/>
              </a:rPr>
              <a:t> must also be updated. The total ownership % must always equal 100%.</a:t>
            </a:r>
          </a:p>
          <a:p>
            <a:endParaRPr lang="en-CA" sz="1200" dirty="0">
              <a:latin typeface="Arial" pitchFamily="34" charset="0"/>
              <a:cs typeface="Arial" pitchFamily="34" charset="0"/>
            </a:endParaRPr>
          </a:p>
          <a:p>
            <a:r>
              <a:rPr lang="en-CA" sz="1200" dirty="0">
                <a:latin typeface="Arial" pitchFamily="34" charset="0"/>
                <a:cs typeface="Arial" pitchFamily="34" charset="0"/>
              </a:rPr>
              <a:t>Choose Save after changes have been made.</a:t>
            </a:r>
          </a:p>
          <a:p>
            <a:endParaRPr lang="en-CA" sz="1200" dirty="0">
              <a:latin typeface="Arial" pitchFamily="34" charset="0"/>
              <a:cs typeface="Arial" pitchFamily="34" charset="0"/>
            </a:endParaRPr>
          </a:p>
          <a:p>
            <a:endParaRPr lang="en-CA" sz="1200" dirty="0">
              <a:latin typeface="Arial" pitchFamily="34" charset="0"/>
              <a:cs typeface="Arial" pitchFamily="34" charset="0"/>
            </a:endParaRPr>
          </a:p>
          <a:p>
            <a:endParaRPr lang="en-CA" sz="1200" dirty="0">
              <a:latin typeface="Arial" pitchFamily="34"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91200"/>
            <a:ext cx="4508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3250" y="5777060"/>
            <a:ext cx="67697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The company on the first line is considered the Primary Owner; this record cannot be deleted.   A request to change the project ownership needs to be submitted to the department.</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209" y="1562100"/>
            <a:ext cx="4359591" cy="100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69073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76398"/>
            <a:ext cx="3048000" cy="2215991"/>
          </a:xfrm>
          <a:prstGeom prst="rect">
            <a:avLst/>
          </a:prstGeom>
        </p:spPr>
        <p:txBody>
          <a:bodyPr wrap="square" lIns="0" tIns="0" rIns="0" bIns="0">
            <a:spAutoFit/>
          </a:bodyPr>
          <a:lstStyle/>
          <a:p>
            <a:r>
              <a:rPr lang="en-CA" sz="1200" dirty="0">
                <a:latin typeface="Arial" pitchFamily="34" charset="0"/>
                <a:cs typeface="Arial" pitchFamily="34" charset="0"/>
              </a:rPr>
              <a:t>An </a:t>
            </a:r>
            <a:r>
              <a:rPr lang="en-CA" sz="1200" b="1" dirty="0">
                <a:latin typeface="Arial" pitchFamily="34" charset="0"/>
                <a:cs typeface="Arial" pitchFamily="34" charset="0"/>
              </a:rPr>
              <a:t>Operating Agreement</a:t>
            </a:r>
            <a:r>
              <a:rPr lang="en-CA" sz="1200" dirty="0">
                <a:latin typeface="Arial" pitchFamily="34" charset="0"/>
                <a:cs typeface="Arial" pitchFamily="34" charset="0"/>
              </a:rPr>
              <a:t> is required when:</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There is more than one owner on an OSR Project Application</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 Owner is different from the Operator</a:t>
            </a:r>
          </a:p>
          <a:p>
            <a:endParaRPr lang="en-CA" sz="1200" dirty="0">
              <a:latin typeface="Arial" pitchFamily="34" charset="0"/>
              <a:cs typeface="Arial" pitchFamily="34" charset="0"/>
            </a:endParaRPr>
          </a:p>
          <a:p>
            <a:r>
              <a:rPr lang="en-CA" sz="1200" dirty="0">
                <a:latin typeface="Arial" pitchFamily="34" charset="0"/>
                <a:cs typeface="Arial" pitchFamily="34" charset="0"/>
              </a:rPr>
              <a:t>Operating Agreement documents can be submitted in Microsoft Word (.doc) and Adobe PDF (.PDF) formats.</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685800"/>
            <a:ext cx="3733800" cy="884238"/>
          </a:xfrm>
        </p:spPr>
        <p:txBody>
          <a:bodyPr>
            <a:normAutofit/>
          </a:bodyPr>
          <a:lstStyle/>
          <a:p>
            <a:pPr algn="l"/>
            <a:r>
              <a:rPr lang="en-CA" sz="1600" b="1" dirty="0">
                <a:latin typeface="Arial" pitchFamily="34" charset="0"/>
                <a:cs typeface="Arial" pitchFamily="34" charset="0"/>
              </a:rPr>
              <a:t>Owner Tab - Operating Agreement</a:t>
            </a:r>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581400" y="1676400"/>
            <a:ext cx="5219700" cy="21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43408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66700" y="728403"/>
            <a:ext cx="6972300" cy="808038"/>
          </a:xfrm>
        </p:spPr>
        <p:txBody>
          <a:bodyPr>
            <a:normAutofit/>
          </a:bodyPr>
          <a:lstStyle/>
          <a:p>
            <a:pPr algn="l"/>
            <a:r>
              <a:rPr lang="en-CA" sz="1600" b="1" dirty="0">
                <a:latin typeface="Arial" pitchFamily="34" charset="0"/>
                <a:cs typeface="Arial" pitchFamily="34" charset="0"/>
              </a:rPr>
              <a:t>Owner Tab – Project Owner Contact and Courier Address</a:t>
            </a:r>
          </a:p>
        </p:txBody>
      </p:sp>
      <p:sp>
        <p:nvSpPr>
          <p:cNvPr id="5" name="Rectangle 4"/>
          <p:cNvSpPr>
            <a:spLocks/>
          </p:cNvSpPr>
          <p:nvPr/>
        </p:nvSpPr>
        <p:spPr>
          <a:xfrm>
            <a:off x="533400" y="1507866"/>
            <a:ext cx="3810000" cy="184666"/>
          </a:xfrm>
          <a:prstGeom prst="rect">
            <a:avLst/>
          </a:prstGeom>
        </p:spPr>
        <p:txBody>
          <a:bodyPr wrap="square" lIns="0" tIns="0" rIns="0" bIns="0">
            <a:spAutoFit/>
          </a:bodyPr>
          <a:lstStyle/>
          <a:p>
            <a:endParaRPr lang="en-CA" sz="1200" dirty="0">
              <a:latin typeface="Arial" pitchFamily="34" charset="0"/>
              <a:cs typeface="Arial" pitchFamily="34" charset="0"/>
            </a:endParaRPr>
          </a:p>
        </p:txBody>
      </p:sp>
      <p:sp>
        <p:nvSpPr>
          <p:cNvPr id="8" name="Rectangle 11"/>
          <p:cNvSpPr>
            <a:spLocks noChangeArrowheads="1"/>
          </p:cNvSpPr>
          <p:nvPr/>
        </p:nvSpPr>
        <p:spPr bwMode="auto">
          <a:xfrm>
            <a:off x="381000" y="1650740"/>
            <a:ext cx="3733800" cy="44319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US" sz="1200" dirty="0">
                <a:solidFill>
                  <a:srgbClr val="000000"/>
                </a:solidFill>
                <a:latin typeface="Arial" pitchFamily="34" charset="0"/>
                <a:cs typeface="Arial" pitchFamily="34" charset="0"/>
              </a:rPr>
              <a:t>Update the Project Owner Contact address information if there are any changes.</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Complete the Courier address only when it is different from the Contact address.  The ‘Enter Courier Address’ button is available to access the Courier Address fields.</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The following information is required:</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Address</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City</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Province</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Country</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Postal Code</a:t>
            </a:r>
          </a:p>
          <a:p>
            <a:pPr marL="171450" lvl="0" indent="-171450" fontAlgn="base">
              <a:spcBef>
                <a:spcPct val="0"/>
              </a:spcBef>
              <a:spcAft>
                <a:spcPct val="0"/>
              </a:spcAft>
              <a:buFont typeface="Arial" pitchFamily="34" charset="0"/>
              <a:buChar char="•"/>
            </a:pPr>
            <a:endParaRPr lang="en-US" sz="1200" dirty="0">
              <a:solidFill>
                <a:srgbClr val="000000"/>
              </a:solidFill>
              <a:latin typeface="Arial" pitchFamily="34" charset="0"/>
              <a:cs typeface="Arial" pitchFamily="34" charset="0"/>
            </a:endParaRPr>
          </a:p>
          <a:p>
            <a:pPr fontAlgn="base">
              <a:spcBef>
                <a:spcPct val="0"/>
              </a:spcBef>
              <a:spcAft>
                <a:spcPct val="0"/>
              </a:spcAft>
            </a:pPr>
            <a:r>
              <a:rPr lang="en-US" sz="1200" b="1" dirty="0">
                <a:solidFill>
                  <a:srgbClr val="000000"/>
                </a:solidFill>
                <a:latin typeface="Arial" pitchFamily="34" charset="0"/>
                <a:cs typeface="Arial" pitchFamily="34" charset="0"/>
              </a:rPr>
              <a:t>Note:  </a:t>
            </a:r>
            <a:r>
              <a:rPr lang="en-US" sz="1200" dirty="0">
                <a:solidFill>
                  <a:srgbClr val="000000"/>
                </a:solidFill>
                <a:latin typeface="Arial" pitchFamily="34" charset="0"/>
                <a:cs typeface="Arial" pitchFamily="34" charset="0"/>
              </a:rPr>
              <a:t>If the Operator and Contact is the same as the Owner Tab, choose the option “Operator same as owner”.</a:t>
            </a:r>
          </a:p>
          <a:p>
            <a:pPr marL="171450" lvl="0" indent="-171450" fontAlgn="base">
              <a:spcBef>
                <a:spcPct val="0"/>
              </a:spcBef>
              <a:spcAft>
                <a:spcPct val="0"/>
              </a:spcAft>
              <a:buFont typeface="Arial" pitchFamily="34" charset="0"/>
              <a:buChar char="•"/>
            </a:pPr>
            <a:endParaRPr lang="en-US" sz="1200" dirty="0">
              <a:solidFill>
                <a:srgbClr val="000000"/>
              </a:solidFill>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lvl="0" fontAlgn="base">
              <a:spcBef>
                <a:spcPct val="0"/>
              </a:spcBef>
              <a:spcAft>
                <a:spcPct val="0"/>
              </a:spcAft>
            </a:pPr>
            <a:endParaRPr lang="en-US" sz="1200" dirty="0">
              <a:solidFill>
                <a:srgbClr val="000000"/>
              </a:solidFill>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lvl="0" fontAlgn="base">
              <a:spcBef>
                <a:spcPct val="0"/>
              </a:spcBef>
              <a:spcAft>
                <a:spcPct val="0"/>
              </a:spcAft>
            </a:pPr>
            <a:br>
              <a:rPr lang="en-US" sz="1200" dirty="0">
                <a:solidFill>
                  <a:srgbClr val="000000"/>
                </a:solidFill>
                <a:latin typeface="Arial" pitchFamily="34" charset="0"/>
                <a:cs typeface="Arial" pitchFamily="34" charset="0"/>
              </a:rPr>
            </a:br>
            <a:endParaRPr kumimoji="0" lang="en-US" sz="1200" b="0" i="0" u="none" strike="noStrike" cap="none" normalizeH="0" baseline="0" dirty="0">
              <a:ln>
                <a:noFill/>
              </a:ln>
              <a:solidFill>
                <a:schemeClr val="tx1"/>
              </a:solidFill>
              <a:effectLst/>
              <a:latin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82489"/>
            <a:ext cx="3817817" cy="288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4611678"/>
            <a:ext cx="2633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306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14400"/>
            <a:ext cx="1828800" cy="457200"/>
          </a:xfrm>
        </p:spPr>
        <p:txBody>
          <a:bodyPr vert="horz" lIns="91440" tIns="45720" rIns="91440" bIns="45720" rtlCol="0" anchor="ct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854735266"/>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202904">
                  <a:extLst>
                    <a:ext uri="{9D8B030D-6E8A-4147-A177-3AD203B41FA5}">
                      <a16:colId xmlns:a16="http://schemas.microsoft.com/office/drawing/2014/main" val="20000"/>
                    </a:ext>
                  </a:extLst>
                </a:gridCol>
                <a:gridCol w="186109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September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US" dirty="0"/>
                        <a:t>July</a:t>
                      </a:r>
                      <a:r>
                        <a:rPr lang="en-US" baseline="0" dirty="0"/>
                        <a:t> 2, 2013</a:t>
                      </a:r>
                      <a:endParaRPr lang="en-CA" dirty="0"/>
                    </a:p>
                  </a:txBody>
                  <a:tcPr/>
                </a:tc>
                <a:tc>
                  <a:txBody>
                    <a:bodyPr/>
                    <a:lstStyle/>
                    <a:p>
                      <a:r>
                        <a:rPr lang="en-US" dirty="0"/>
                        <a:t>Updated </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631988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550100"/>
            <a:ext cx="3276600" cy="1292662"/>
          </a:xfrm>
          <a:prstGeom prst="rect">
            <a:avLst/>
          </a:prstGeom>
        </p:spPr>
        <p:txBody>
          <a:bodyPr wrap="square" lIns="0" tIns="0" rIns="0" bIns="0">
            <a:spAutoFit/>
          </a:bodyPr>
          <a:lstStyle/>
          <a:p>
            <a:r>
              <a:rPr lang="en-CA" sz="1200" dirty="0">
                <a:latin typeface="Arial" pitchFamily="34" charset="0"/>
                <a:cs typeface="Arial" pitchFamily="34" charset="0"/>
              </a:rPr>
              <a:t>If the option “Operator same as owner” is selected on the Owner tab, this information will be not be editable.</a:t>
            </a:r>
          </a:p>
          <a:p>
            <a:endParaRPr lang="en-CA" sz="1200" dirty="0">
              <a:latin typeface="Arial" pitchFamily="34" charset="0"/>
              <a:cs typeface="Arial" pitchFamily="34" charset="0"/>
            </a:endParaRPr>
          </a:p>
          <a:p>
            <a:r>
              <a:rPr lang="en-CA" sz="1200" dirty="0">
                <a:latin typeface="Arial" pitchFamily="34" charset="0"/>
                <a:cs typeface="Arial" pitchFamily="34" charset="0"/>
              </a:rPr>
              <a:t>To make changes on this screen, return back to the Owner tab and deselect the ‘Operator same as owner’. </a:t>
            </a:r>
          </a:p>
        </p:txBody>
      </p:sp>
      <p:pic>
        <p:nvPicPr>
          <p:cNvPr id="3" name="Picture 11" descr="GAmendments - Operator Tab"/>
          <p:cNvPicPr>
            <a:picLocks noChangeArrowheads="1"/>
          </p:cNvPicPr>
          <p:nvPr/>
        </p:nvPicPr>
        <p:blipFill rotWithShape="1">
          <a:blip r:embed="rId2" cstate="print"/>
          <a:srcRect t="4807" b="-835"/>
          <a:stretch/>
        </p:blipFill>
        <p:spPr bwMode="auto">
          <a:xfrm>
            <a:off x="4114800" y="1550100"/>
            <a:ext cx="4311650" cy="317085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42062"/>
            <a:ext cx="3810000" cy="808038"/>
          </a:xfrm>
        </p:spPr>
        <p:txBody>
          <a:bodyPr>
            <a:normAutofit/>
          </a:bodyPr>
          <a:lstStyle/>
          <a:p>
            <a:pPr algn="l"/>
            <a:r>
              <a:rPr lang="en-CA" sz="1600" b="1" dirty="0">
                <a:latin typeface="Arial" pitchFamily="34" charset="0"/>
                <a:cs typeface="Arial" pitchFamily="34" charset="0"/>
              </a:rPr>
              <a:t>Operator Tab – Same as Owner</a:t>
            </a:r>
          </a:p>
        </p:txBody>
      </p:sp>
    </p:spTree>
    <p:extLst>
      <p:ext uri="{BB962C8B-B14F-4D97-AF65-F5344CB8AC3E}">
        <p14:creationId xmlns:p14="http://schemas.microsoft.com/office/powerpoint/2010/main" val="145254912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582340"/>
            <a:ext cx="2895600" cy="3693319"/>
          </a:xfrm>
          <a:prstGeom prst="rect">
            <a:avLst/>
          </a:prstGeom>
        </p:spPr>
        <p:txBody>
          <a:bodyPr wrap="square" lIns="0" tIns="0" rIns="0" bIns="0">
            <a:spAutoFit/>
          </a:bodyPr>
          <a:lstStyle/>
          <a:p>
            <a:r>
              <a:rPr lang="en-CA" sz="1200" dirty="0">
                <a:latin typeface="Arial" pitchFamily="34" charset="0"/>
                <a:cs typeface="Arial" pitchFamily="34" charset="0"/>
              </a:rPr>
              <a:t>This screen allows you to change the </a:t>
            </a:r>
            <a:r>
              <a:rPr lang="en-CA" sz="1200" b="1" dirty="0">
                <a:latin typeface="Arial" pitchFamily="34" charset="0"/>
                <a:cs typeface="Arial" pitchFamily="34" charset="0"/>
              </a:rPr>
              <a:t>Project Operator Contact Information</a:t>
            </a:r>
            <a:r>
              <a:rPr lang="en-CA" sz="1200" dirty="0">
                <a:latin typeface="Arial" pitchFamily="34" charset="0"/>
                <a:cs typeface="Arial" pitchFamily="34" charset="0"/>
              </a:rPr>
              <a:t> for amendments or amalgamations.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For Amalgamation, if the operator BA Id's for all projects are the same, the screen defaults to that operator information. If the operators are different, the relevant data must be entered.</a:t>
            </a:r>
          </a:p>
          <a:p>
            <a:endParaRPr lang="en-CA" sz="1200" dirty="0">
              <a:latin typeface="Arial" pitchFamily="34" charset="0"/>
              <a:cs typeface="Arial" pitchFamily="34" charset="0"/>
            </a:endParaRPr>
          </a:p>
          <a:p>
            <a:r>
              <a:rPr lang="en-CA" sz="1200" dirty="0">
                <a:latin typeface="Arial" pitchFamily="34" charset="0"/>
                <a:cs typeface="Arial" pitchFamily="34" charset="0"/>
              </a:rPr>
              <a:t>To update the Project Operator, search by company name or Client ID, and select.  </a:t>
            </a:r>
          </a:p>
          <a:p>
            <a:endParaRPr lang="en-CA" sz="1200" dirty="0">
              <a:latin typeface="Arial" pitchFamily="34" charset="0"/>
              <a:cs typeface="Arial" pitchFamily="34" charset="0"/>
            </a:endParaRPr>
          </a:p>
          <a:p>
            <a:r>
              <a:rPr lang="en-CA" sz="1200" dirty="0">
                <a:latin typeface="Arial" pitchFamily="34" charset="0"/>
                <a:cs typeface="Arial" pitchFamily="34" charset="0"/>
              </a:rPr>
              <a:t>Recorded contacts for the company selected are provided in the Existing Contact dropdown menu.  If not available, the default will be ‘New’.</a:t>
            </a: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dirty="0">
                <a:latin typeface="Arial" pitchFamily="34" charset="0"/>
                <a:cs typeface="Arial" pitchFamily="34" charset="0"/>
              </a:rPr>
              <a:t>Ensure the contact and address fields are updated; including an email address.</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62000"/>
            <a:ext cx="4038600" cy="685800"/>
          </a:xfrm>
        </p:spPr>
        <p:txBody>
          <a:bodyPr>
            <a:normAutofit/>
          </a:bodyPr>
          <a:lstStyle/>
          <a:p>
            <a:pPr algn="l"/>
            <a:r>
              <a:rPr lang="en-CA" sz="1600" b="1" dirty="0">
                <a:latin typeface="Arial" pitchFamily="34" charset="0"/>
                <a:cs typeface="Arial" pitchFamily="34" charset="0"/>
              </a:rPr>
              <a:t>Operator Tab -  Update</a:t>
            </a:r>
          </a:p>
        </p:txBody>
      </p:sp>
      <p:sp>
        <p:nvSpPr>
          <p:cNvPr id="7" name="Rectangle 6"/>
          <p:cNvSpPr/>
          <p:nvPr/>
        </p:nvSpPr>
        <p:spPr>
          <a:xfrm>
            <a:off x="469268" y="5895201"/>
            <a:ext cx="84461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Project Operator Contact Information fields are enabled for update only if the "Operator same as owner" checkbox is not selected on the Owner screen.</a:t>
            </a:r>
          </a:p>
        </p:txBody>
      </p:sp>
      <p:pic>
        <p:nvPicPr>
          <p:cNvPr id="8"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5875833"/>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1752600"/>
            <a:ext cx="57245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C:\Users\chinnek\AppData\Local\Temp\SNAGHTML7130bf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060223"/>
            <a:ext cx="15144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2607528"/>
            <a:ext cx="58483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descr="C:\Users\chinnek\AppData\Local\Temp\SNAGHTML7157b8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3522107"/>
            <a:ext cx="19335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3509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31633"/>
            <a:ext cx="3733800" cy="2031325"/>
          </a:xfrm>
          <a:prstGeom prst="rect">
            <a:avLst/>
          </a:prstGeom>
        </p:spPr>
        <p:txBody>
          <a:bodyPr wrap="square" lIns="0" tIns="0" rIns="0" bIns="0">
            <a:spAutoFit/>
          </a:bodyPr>
          <a:lstStyle/>
          <a:p>
            <a:r>
              <a:rPr lang="en-CA" sz="1200" dirty="0">
                <a:latin typeface="Arial" pitchFamily="34" charset="0"/>
                <a:cs typeface="Arial" pitchFamily="34" charset="0"/>
              </a:rPr>
              <a:t>The following fields are mandatory for </a:t>
            </a:r>
            <a:r>
              <a:rPr lang="en-CA" sz="1200" b="1" dirty="0">
                <a:latin typeface="Arial" pitchFamily="34" charset="0"/>
                <a:cs typeface="Arial" pitchFamily="34" charset="0"/>
              </a:rPr>
              <a:t>Operator Address Information</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Address: Address text (maximum 255 characters)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Postal code: Postal Code (maximum 12 characters)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City</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Province</a:t>
            </a:r>
          </a:p>
          <a:p>
            <a:endParaRPr lang="en-CA" sz="1200" dirty="0">
              <a:latin typeface="Arial" pitchFamily="34" charset="0"/>
              <a:cs typeface="Arial" pitchFamily="34" charset="0"/>
            </a:endParaRPr>
          </a:p>
        </p:txBody>
      </p:sp>
      <p:pic>
        <p:nvPicPr>
          <p:cNvPr id="3" name="Picture 17" descr="Create OSR Application - Operator - Address Information - Graphic"/>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69325" y="1630204"/>
            <a:ext cx="4311650" cy="2556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15962"/>
            <a:ext cx="3733800" cy="808038"/>
          </a:xfrm>
        </p:spPr>
        <p:txBody>
          <a:bodyPr>
            <a:normAutofit/>
          </a:bodyPr>
          <a:lstStyle/>
          <a:p>
            <a:pPr algn="l"/>
            <a:r>
              <a:rPr lang="en-CA" sz="1600" b="1" dirty="0">
                <a:latin typeface="Arial" pitchFamily="34" charset="0"/>
                <a:cs typeface="Arial" pitchFamily="34" charset="0"/>
              </a:rPr>
              <a:t>Operator Tab - Address Information</a:t>
            </a:r>
          </a:p>
        </p:txBody>
      </p:sp>
    </p:spTree>
    <p:extLst>
      <p:ext uri="{BB962C8B-B14F-4D97-AF65-F5344CB8AC3E}">
        <p14:creationId xmlns:p14="http://schemas.microsoft.com/office/powerpoint/2010/main" val="386920072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300583" y="1666875"/>
            <a:ext cx="3836032" cy="258532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CA" sz="1200" dirty="0">
                <a:latin typeface="Arial" pitchFamily="34" charset="0"/>
                <a:cs typeface="Arial" pitchFamily="34" charset="0"/>
              </a:rPr>
              <a:t>The Project Description tab shows a series of items displayed in a column on the left hand side of the screen.  Clicking on each item displays a new screen which must be filled out.  These are described in the following slides.</a:t>
            </a:r>
          </a:p>
          <a:p>
            <a:pPr lvl="0" fontAlgn="base">
              <a:spcBef>
                <a:spcPct val="0"/>
              </a:spcBef>
              <a:spcAft>
                <a:spcPct val="0"/>
              </a:spcAf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Project Overview and Development Plans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ERCB Approvals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Lands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Wells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Agreements and Mineral Rights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Operations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Facilities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Capital Assets</a:t>
            </a: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152400" y="821949"/>
            <a:ext cx="5867400" cy="691992"/>
          </a:xfrm>
        </p:spPr>
        <p:txBody>
          <a:bodyPr>
            <a:normAutofit/>
          </a:bodyPr>
          <a:lstStyle/>
          <a:p>
            <a:pPr algn="l"/>
            <a:r>
              <a:rPr lang="en-CA" sz="1600" b="1" dirty="0">
                <a:latin typeface="Arial" pitchFamily="34" charset="0"/>
                <a:cs typeface="Arial" pitchFamily="34" charset="0"/>
              </a:rPr>
              <a:t>Project</a:t>
            </a:r>
            <a:r>
              <a:rPr lang="en-CA" sz="1600" b="1" baseline="0" dirty="0">
                <a:latin typeface="Arial" pitchFamily="34" charset="0"/>
                <a:cs typeface="Arial" pitchFamily="34" charset="0"/>
              </a:rPr>
              <a:t> Description Tab</a:t>
            </a:r>
            <a:endParaRPr lang="en-CA" sz="1600" b="1"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66875"/>
            <a:ext cx="4233861" cy="311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64818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nvSpPr>
        <p:spPr bwMode="auto">
          <a:xfrm>
            <a:off x="338683" y="1657350"/>
            <a:ext cx="3818433"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The Project Overview and Development Plans should contain the following information: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Summary of project’s history and developing plans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Description of lands and facilities included within the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proposed project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Dates when lands and leases were acquired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Locations of the first wells on project site and dates they were drilled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Annual Production to date and other relevant details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Future development plans for Project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Reservoir Properties information</a:t>
            </a:r>
            <a:endParaRPr lang="en-US" sz="1200" dirty="0">
              <a:solidFill>
                <a:srgbClr val="000000"/>
              </a:solidFill>
              <a:latin typeface="Arial" pitchFamily="34" charset="0"/>
              <a:cs typeface="Arial" pitchFamily="34" charset="0"/>
            </a:endParaRPr>
          </a:p>
        </p:txBody>
      </p:sp>
      <p:sp>
        <p:nvSpPr>
          <p:cNvPr id="6" name="Title 5"/>
          <p:cNvSpPr>
            <a:spLocks noGrp="1"/>
          </p:cNvSpPr>
          <p:nvPr>
            <p:ph type="title" idx="4294967295"/>
          </p:nvPr>
        </p:nvSpPr>
        <p:spPr>
          <a:xfrm>
            <a:off x="138359" y="762000"/>
            <a:ext cx="6553200" cy="808038"/>
          </a:xfrm>
        </p:spPr>
        <p:txBody>
          <a:bodyPr>
            <a:normAutofit/>
          </a:bodyPr>
          <a:lstStyle/>
          <a:p>
            <a:pPr algn="l"/>
            <a:r>
              <a:rPr lang="en-CA" sz="1600" b="1" dirty="0">
                <a:latin typeface="Arial" pitchFamily="34" charset="0"/>
                <a:cs typeface="Arial" pitchFamily="34" charset="0"/>
              </a:rPr>
              <a:t>Project Description Tab - Project Overview  &amp; Development Plans</a:t>
            </a:r>
          </a:p>
        </p:txBody>
      </p:sp>
      <p:sp>
        <p:nvSpPr>
          <p:cNvPr id="8" name="Rectangle 7"/>
          <p:cNvSpPr/>
          <p:nvPr/>
        </p:nvSpPr>
        <p:spPr>
          <a:xfrm>
            <a:off x="473252" y="5869383"/>
            <a:ext cx="7912732" cy="461665"/>
          </a:xfrm>
          <a:prstGeom prst="rect">
            <a:avLst/>
          </a:prstGeom>
        </p:spPr>
        <p:txBody>
          <a:bodyPr wrap="square">
            <a:spAutoFit/>
          </a:bodyPr>
          <a:lstStyle/>
          <a:p>
            <a:r>
              <a:rPr lang="en-US" sz="1200" b="1" dirty="0">
                <a:solidFill>
                  <a:schemeClr val="accent3">
                    <a:lumMod val="50000"/>
                  </a:schemeClr>
                </a:solidFill>
                <a:latin typeface="Arial" pitchFamily="34" charset="0"/>
                <a:cs typeface="Arial" pitchFamily="34" charset="0"/>
              </a:rPr>
              <a:t>Project Overview and Development Plans</a:t>
            </a:r>
            <a:r>
              <a:rPr lang="en-US" sz="1200" dirty="0">
                <a:solidFill>
                  <a:schemeClr val="accent3">
                    <a:lumMod val="50000"/>
                  </a:schemeClr>
                </a:solidFill>
                <a:latin typeface="Arial" pitchFamily="34" charset="0"/>
                <a:cs typeface="Arial" pitchFamily="34" charset="0"/>
              </a:rPr>
              <a:t> can be provided by entering text (maximum of 4000 characters) or uploading the document ( Word, Text, or PDF are acceptable).</a:t>
            </a:r>
            <a:endParaRPr lang="en-CA" sz="1200" dirty="0">
              <a:solidFill>
                <a:schemeClr val="accent3">
                  <a:lumMod val="50000"/>
                </a:schemeClr>
              </a:solidFill>
              <a:latin typeface="Arial" pitchFamily="34" charset="0"/>
              <a:cs typeface="Arial"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5875833"/>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9618" y="1638300"/>
            <a:ext cx="4485782" cy="321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6781801" y="2209800"/>
            <a:ext cx="1676399" cy="533400"/>
          </a:xfrm>
          <a:prstGeom prst="wedgeRoundRectCallout">
            <a:avLst>
              <a:gd name="adj1" fmla="val -75704"/>
              <a:gd name="adj2" fmla="val -671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200" dirty="0"/>
              <a:t>Provide description of the Project Overview</a:t>
            </a:r>
          </a:p>
        </p:txBody>
      </p:sp>
      <p:sp>
        <p:nvSpPr>
          <p:cNvPr id="13" name="Rounded Rectangular Callout 12"/>
          <p:cNvSpPr/>
          <p:nvPr/>
        </p:nvSpPr>
        <p:spPr>
          <a:xfrm>
            <a:off x="7086600" y="3338393"/>
            <a:ext cx="1447800" cy="607218"/>
          </a:xfrm>
          <a:prstGeom prst="wedgeRoundRectCallout">
            <a:avLst>
              <a:gd name="adj1" fmla="val 34344"/>
              <a:gd name="adj2" fmla="val -8832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200" dirty="0"/>
              <a:t>Or upload the .txt, .doc, or .</a:t>
            </a:r>
            <a:r>
              <a:rPr lang="en-CA" sz="1200" dirty="0" err="1"/>
              <a:t>pdf</a:t>
            </a:r>
            <a:endParaRPr lang="en-CA" sz="1200" dirty="0"/>
          </a:p>
        </p:txBody>
      </p:sp>
    </p:spTree>
    <p:extLst>
      <p:ext uri="{BB962C8B-B14F-4D97-AF65-F5344CB8AC3E}">
        <p14:creationId xmlns:p14="http://schemas.microsoft.com/office/powerpoint/2010/main" val="369785956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77824" y="1628775"/>
            <a:ext cx="3660775" cy="3508653"/>
          </a:xfrm>
          <a:prstGeom prst="rect">
            <a:avLst/>
          </a:prstGeom>
        </p:spPr>
        <p:txBody>
          <a:bodyPr wrap="square" lIns="0" tIns="0" rIns="0" bIns="0">
            <a:spAutoFit/>
          </a:bodyPr>
          <a:lstStyle/>
          <a:p>
            <a:r>
              <a:rPr lang="en-CA" sz="1200" dirty="0">
                <a:latin typeface="Arial" pitchFamily="34" charset="0"/>
                <a:cs typeface="Arial" pitchFamily="34" charset="0"/>
              </a:rPr>
              <a:t>The ERCB Approvals screen is used to manage schemes in the Approved Project(s), Pending Applications and those added/deleted from the Current Application. </a:t>
            </a:r>
          </a:p>
          <a:p>
            <a:endParaRPr lang="en-CA" sz="1200" dirty="0">
              <a:latin typeface="Arial" pitchFamily="34" charset="0"/>
              <a:cs typeface="Arial" pitchFamily="34" charset="0"/>
            </a:endParaRPr>
          </a:p>
          <a:p>
            <a:r>
              <a:rPr lang="en-CA" sz="1200" b="1" dirty="0">
                <a:latin typeface="Arial" pitchFamily="34" charset="0"/>
                <a:cs typeface="Arial" pitchFamily="34" charset="0"/>
              </a:rPr>
              <a:t>For OSR Project Amendments: </a:t>
            </a:r>
            <a:r>
              <a:rPr lang="en-CA" sz="1200" dirty="0">
                <a:latin typeface="Arial" pitchFamily="34" charset="0"/>
                <a:cs typeface="Arial" pitchFamily="34" charset="0"/>
              </a:rPr>
              <a:t>where lands or wells will be added, the latest ERCB Scheme(s) must be added.   Application lands will be determined based on the availability of lands in the added Scheme(s).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For OSR Project Amalgamations</a:t>
            </a:r>
            <a:r>
              <a:rPr lang="en-CA" sz="1200" dirty="0">
                <a:latin typeface="Arial" pitchFamily="34" charset="0"/>
                <a:cs typeface="Arial" pitchFamily="34" charset="0"/>
              </a:rPr>
              <a:t>:  the scheme(s) listed under the Approved Project(s) will be used to determine the Current Application lands.</a:t>
            </a:r>
          </a:p>
          <a:p>
            <a:endParaRPr lang="en-CA" sz="1200" dirty="0">
              <a:latin typeface="Arial" pitchFamily="34" charset="0"/>
              <a:cs typeface="Arial" pitchFamily="34" charset="0"/>
            </a:endParaRPr>
          </a:p>
          <a:p>
            <a:r>
              <a:rPr lang="en-CA" sz="1200" dirty="0">
                <a:latin typeface="Arial" pitchFamily="34" charset="0"/>
                <a:cs typeface="Arial" pitchFamily="34" charset="0"/>
              </a:rPr>
              <a:t>Launch Map - Opens an interactive Map of the current Application.   Edits to lands are made within this feature.  The online map may be printed or exported.</a:t>
            </a:r>
          </a:p>
          <a:p>
            <a:endParaRPr lang="en-CA" sz="1200" dirty="0">
              <a:latin typeface="Arial" pitchFamily="34" charset="0"/>
              <a:cs typeface="Arial" pitchFamily="34" charset="0"/>
            </a:endParaRPr>
          </a:p>
          <a:p>
            <a:endParaRPr lang="en-CA" sz="1200" dirty="0">
              <a:latin typeface="Arial" pitchFamily="34" charset="0"/>
              <a:cs typeface="Arial" pitchFamily="34" charset="0"/>
            </a:endParaRP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228600" y="754062"/>
            <a:ext cx="6248400" cy="769938"/>
          </a:xfrm>
        </p:spPr>
        <p:txBody>
          <a:bodyPr>
            <a:normAutofit/>
          </a:bodyPr>
          <a:lstStyle/>
          <a:p>
            <a:pPr algn="l"/>
            <a:r>
              <a:rPr lang="en-CA" sz="1600" b="1" dirty="0">
                <a:latin typeface="Arial" pitchFamily="34" charset="0"/>
                <a:cs typeface="Arial" pitchFamily="34" charset="0"/>
              </a:rPr>
              <a:t>Project Description Tab - ERCB Approvals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099" y="1462760"/>
            <a:ext cx="4676775" cy="330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2775" y="5791200"/>
            <a:ext cx="7086600"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If the latest ERCB approval is granted in the same month in which the application is created and submitted, the effective date of the application will be the first day of the following month.</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49250" y="1643062"/>
            <a:ext cx="3536950" cy="2769989"/>
          </a:xfrm>
          <a:prstGeom prst="rect">
            <a:avLst/>
          </a:prstGeom>
        </p:spPr>
        <p:txBody>
          <a:bodyPr wrap="square" lIns="0" tIns="0" rIns="0" bIns="0">
            <a:spAutoFit/>
          </a:bodyPr>
          <a:lstStyle/>
          <a:p>
            <a:r>
              <a:rPr lang="en-CA" sz="1200" dirty="0">
                <a:latin typeface="Arial" pitchFamily="34" charset="0"/>
                <a:cs typeface="Arial" pitchFamily="34" charset="0"/>
              </a:rPr>
              <a:t>ERCB Schemes in the application can be added under </a:t>
            </a:r>
            <a:r>
              <a:rPr lang="en-CA" sz="1200" b="1" dirty="0">
                <a:latin typeface="Arial" pitchFamily="34" charset="0"/>
                <a:cs typeface="Arial" pitchFamily="34" charset="0"/>
              </a:rPr>
              <a:t>Current Application – Added Scheme(s).</a:t>
            </a:r>
            <a:r>
              <a:rPr lang="en-CA" sz="1200" dirty="0">
                <a:latin typeface="Arial" pitchFamily="34" charset="0"/>
                <a:cs typeface="Arial" pitchFamily="34" charset="0"/>
              </a:rPr>
              <a:t> </a:t>
            </a:r>
          </a:p>
          <a:p>
            <a:endParaRPr lang="en-CA" sz="1200" dirty="0">
              <a:latin typeface="Arial" pitchFamily="34" charset="0"/>
              <a:cs typeface="Arial" pitchFamily="34" charset="0"/>
            </a:endParaRPr>
          </a:p>
          <a:p>
            <a:r>
              <a:rPr lang="en-CA" sz="1200" dirty="0">
                <a:latin typeface="Arial" pitchFamily="34" charset="0"/>
                <a:cs typeface="Arial" pitchFamily="34" charset="0"/>
              </a:rPr>
              <a:t>Enter the latest ERCB approval number, and select </a:t>
            </a:r>
            <a:r>
              <a:rPr lang="en-CA" sz="1200" b="1" dirty="0">
                <a:latin typeface="Arial" pitchFamily="34" charset="0"/>
                <a:cs typeface="Arial" pitchFamily="34" charset="0"/>
              </a:rPr>
              <a:t>Add.</a:t>
            </a:r>
          </a:p>
          <a:p>
            <a:endParaRPr lang="en-CA" sz="1200" dirty="0">
              <a:latin typeface="Arial" pitchFamily="34" charset="0"/>
              <a:cs typeface="Arial" pitchFamily="34" charset="0"/>
            </a:endParaRPr>
          </a:p>
          <a:p>
            <a:r>
              <a:rPr lang="en-CA" sz="1200" dirty="0">
                <a:latin typeface="Arial" pitchFamily="34" charset="0"/>
                <a:cs typeface="Arial" pitchFamily="34" charset="0"/>
              </a:rPr>
              <a:t>If the entry is the latest ERCB approval, the Scheme entry will be recorded.</a:t>
            </a:r>
          </a:p>
          <a:p>
            <a:endParaRPr lang="en-CA" sz="1200" dirty="0">
              <a:latin typeface="Arial" pitchFamily="34" charset="0"/>
              <a:cs typeface="Arial" pitchFamily="34" charset="0"/>
            </a:endParaRPr>
          </a:p>
          <a:p>
            <a:r>
              <a:rPr lang="en-CA" sz="1200" dirty="0">
                <a:latin typeface="Arial" pitchFamily="34" charset="0"/>
                <a:cs typeface="Arial" pitchFamily="34" charset="0"/>
              </a:rPr>
              <a:t>If the entry is not the latest, the system will replace the entry with the latest approval stored in OASIS; select Add again to store the record.</a:t>
            </a:r>
          </a:p>
          <a:p>
            <a:endParaRPr lang="en-CA" sz="1200" dirty="0">
              <a:latin typeface="Arial" pitchFamily="34" charset="0"/>
              <a:cs typeface="Arial" pitchFamily="34" charset="0"/>
            </a:endParaRPr>
          </a:p>
          <a:p>
            <a:r>
              <a:rPr lang="en-CA" sz="1200" dirty="0">
                <a:latin typeface="Arial" pitchFamily="34" charset="0"/>
                <a:cs typeface="Arial" pitchFamily="34" charset="0"/>
              </a:rPr>
              <a:t>Updates to information on the ERCB Approval tab must be saved; otherwise they are not applied.  </a:t>
            </a: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228600" y="854573"/>
            <a:ext cx="6769100" cy="593227"/>
          </a:xfrm>
        </p:spPr>
        <p:txBody>
          <a:bodyPr>
            <a:normAutofit/>
          </a:bodyPr>
          <a:lstStyle/>
          <a:p>
            <a:pPr algn="l"/>
            <a:r>
              <a:rPr lang="en-CA" sz="1600" b="1" dirty="0">
                <a:latin typeface="Arial" pitchFamily="34" charset="0"/>
                <a:cs typeface="Arial" pitchFamily="34" charset="0"/>
              </a:rPr>
              <a:t>Project Description Tab - ERCB Approvals – Add Scheme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91200"/>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5797550"/>
            <a:ext cx="84461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Application lands will be defaulted to those lands which are in the added Scheme(s) Development Area, and are not 100% freehold, or already in an OSR Project, or Pending Application.</a:t>
            </a:r>
          </a:p>
        </p:txBody>
      </p:sp>
      <p:pic>
        <p:nvPicPr>
          <p:cNvPr id="1026" name="Picture 2" descr="C:\Users\DUCHESD\AppData\Local\Temp\SNAGHTML15fad4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82" y="1624012"/>
            <a:ext cx="4629858" cy="2276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865" y="4191000"/>
            <a:ext cx="467677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3962400" y="2074068"/>
            <a:ext cx="1371600" cy="490538"/>
          </a:xfrm>
          <a:prstGeom prst="wedgeRoundRectCallout">
            <a:avLst>
              <a:gd name="adj1" fmla="val 64132"/>
              <a:gd name="adj2" fmla="val -2678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1. Enter Scheme</a:t>
            </a:r>
            <a:endParaRPr lang="en-CA" sz="1200" dirty="0"/>
          </a:p>
        </p:txBody>
      </p:sp>
      <p:sp>
        <p:nvSpPr>
          <p:cNvPr id="14" name="Rounded Rectangular Callout 13"/>
          <p:cNvSpPr/>
          <p:nvPr/>
        </p:nvSpPr>
        <p:spPr>
          <a:xfrm>
            <a:off x="7010400" y="1752600"/>
            <a:ext cx="1155618" cy="419100"/>
          </a:xfrm>
          <a:prstGeom prst="wedgeRoundRectCallout">
            <a:avLst>
              <a:gd name="adj1" fmla="val -60082"/>
              <a:gd name="adj2" fmla="val 4881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2. Click on Add</a:t>
            </a:r>
            <a:endParaRPr lang="en-CA" sz="1200" dirty="0"/>
          </a:p>
        </p:txBody>
      </p:sp>
      <p:sp>
        <p:nvSpPr>
          <p:cNvPr id="15" name="Rounded Rectangular Callout 14"/>
          <p:cNvSpPr/>
          <p:nvPr/>
        </p:nvSpPr>
        <p:spPr>
          <a:xfrm>
            <a:off x="3990975" y="5105400"/>
            <a:ext cx="1143000" cy="385762"/>
          </a:xfrm>
          <a:prstGeom prst="wedgeRoundRectCallout">
            <a:avLst>
              <a:gd name="adj1" fmla="val 50660"/>
              <a:gd name="adj2" fmla="val -1226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3. Record is stored</a:t>
            </a:r>
            <a:endParaRPr lang="en-CA" sz="1200" dirty="0"/>
          </a:p>
        </p:txBody>
      </p:sp>
    </p:spTree>
    <p:extLst>
      <p:ext uri="{BB962C8B-B14F-4D97-AF65-F5344CB8AC3E}">
        <p14:creationId xmlns:p14="http://schemas.microsoft.com/office/powerpoint/2010/main" val="418695796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57175" y="1666875"/>
            <a:ext cx="3736975" cy="1846659"/>
          </a:xfrm>
          <a:prstGeom prst="rect">
            <a:avLst/>
          </a:prstGeom>
        </p:spPr>
        <p:txBody>
          <a:bodyPr wrap="square" lIns="0" tIns="0" rIns="0" bIns="0">
            <a:spAutoFit/>
          </a:bodyPr>
          <a:lstStyle/>
          <a:p>
            <a:r>
              <a:rPr lang="en-CA" sz="1200" dirty="0">
                <a:latin typeface="Arial" pitchFamily="34" charset="0"/>
                <a:cs typeface="Arial" pitchFamily="34" charset="0"/>
              </a:rPr>
              <a:t>Attachment of all added scheme approvals is required.</a:t>
            </a:r>
          </a:p>
          <a:p>
            <a:endParaRPr lang="en-CA" sz="1200" dirty="0">
              <a:latin typeface="Arial" pitchFamily="34" charset="0"/>
              <a:cs typeface="Arial" pitchFamily="34" charset="0"/>
            </a:endParaRPr>
          </a:p>
          <a:p>
            <a:r>
              <a:rPr lang="en-CA" sz="1200" dirty="0">
                <a:latin typeface="Arial" pitchFamily="34" charset="0"/>
                <a:cs typeface="Arial" pitchFamily="34" charset="0"/>
              </a:rPr>
              <a:t>To attach a file, select the </a:t>
            </a:r>
            <a:r>
              <a:rPr lang="en-CA" sz="1200" b="1" dirty="0">
                <a:latin typeface="Arial" pitchFamily="34" charset="0"/>
                <a:cs typeface="Arial" pitchFamily="34" charset="0"/>
              </a:rPr>
              <a:t>Browse</a:t>
            </a:r>
            <a:r>
              <a:rPr lang="en-CA" sz="1200" dirty="0">
                <a:latin typeface="Arial" pitchFamily="34" charset="0"/>
                <a:cs typeface="Arial" pitchFamily="34" charset="0"/>
              </a:rPr>
              <a:t> option, select the file you want to attach.  Save must be selected to store the file in the application.</a:t>
            </a:r>
          </a:p>
          <a:p>
            <a:endParaRPr lang="en-CA" sz="1200" dirty="0">
              <a:latin typeface="Arial" pitchFamily="34" charset="0"/>
              <a:cs typeface="Arial" pitchFamily="34" charset="0"/>
            </a:endParaRPr>
          </a:p>
          <a:p>
            <a:r>
              <a:rPr lang="en-CA" sz="1200" dirty="0">
                <a:latin typeface="Arial" pitchFamily="34" charset="0"/>
                <a:cs typeface="Arial" pitchFamily="34" charset="0"/>
              </a:rPr>
              <a:t> Acknowledgment that you will send in the scheme applications to the Department on CD is required.</a:t>
            </a:r>
            <a:br>
              <a:rPr lang="en-CA" sz="1200" dirty="0">
                <a:latin typeface="Arial" pitchFamily="34" charset="0"/>
                <a:cs typeface="Arial" pitchFamily="34" charset="0"/>
              </a:rPr>
            </a:br>
            <a:endParaRPr lang="en-CA" sz="1200" dirty="0">
              <a:latin typeface="Arial" pitchFamily="34" charset="0"/>
              <a:cs typeface="Arial" pitchFamily="34" charset="0"/>
            </a:endParaRP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pic>
        <p:nvPicPr>
          <p:cNvPr id="7" name="Picture 2" descr="C:\Users\DUCHESD\AppData\Local\Temp\SNAGHTML14cba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807" y="3357562"/>
            <a:ext cx="46767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5797550"/>
            <a:ext cx="8446132" cy="646331"/>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The file name will be replaced with a generic file name which includes the application request number along with the text ‘</a:t>
            </a:r>
            <a:r>
              <a:rPr lang="en-CA" sz="1200" dirty="0" err="1">
                <a:solidFill>
                  <a:schemeClr val="accent3">
                    <a:lumMod val="50000"/>
                  </a:schemeClr>
                </a:solidFill>
                <a:latin typeface="Arial" pitchFamily="34" charset="0"/>
                <a:cs typeface="Arial" pitchFamily="34" charset="0"/>
              </a:rPr>
              <a:t>ERCBApproval</a:t>
            </a:r>
            <a:r>
              <a:rPr lang="en-CA" sz="1200" dirty="0">
                <a:solidFill>
                  <a:schemeClr val="accent3">
                    <a:lumMod val="50000"/>
                  </a:schemeClr>
                </a:solidFill>
                <a:latin typeface="Arial" pitchFamily="34" charset="0"/>
                <a:cs typeface="Arial" pitchFamily="34" charset="0"/>
              </a:rPr>
              <a:t>’.</a:t>
            </a:r>
            <a:br>
              <a:rPr lang="en-CA" sz="1200" dirty="0">
                <a:latin typeface="Arial" pitchFamily="34" charset="0"/>
                <a:cs typeface="Arial" pitchFamily="34" charset="0"/>
              </a:rPr>
            </a:br>
            <a:endParaRPr lang="en-CA" sz="1200" dirty="0">
              <a:solidFill>
                <a:schemeClr val="accent3">
                  <a:lumMod val="50000"/>
                </a:schemeClr>
              </a:solidFill>
              <a:latin typeface="Arial" pitchFamily="34" charset="0"/>
              <a:cs typeface="Arial"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762" y="1666875"/>
            <a:ext cx="4676775"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idx="4294967295"/>
          </p:nvPr>
        </p:nvSpPr>
        <p:spPr>
          <a:xfrm>
            <a:off x="152400" y="618172"/>
            <a:ext cx="8229600" cy="1048703"/>
          </a:xfrm>
        </p:spPr>
        <p:txBody>
          <a:bodyPr>
            <a:normAutofit/>
          </a:bodyPr>
          <a:lstStyle/>
          <a:p>
            <a:pPr algn="l"/>
            <a:r>
              <a:rPr lang="en-CA" sz="1600" b="1" dirty="0">
                <a:latin typeface="Arial" pitchFamily="34" charset="0"/>
                <a:cs typeface="Arial" pitchFamily="34" charset="0"/>
              </a:rPr>
              <a:t>Project Description Tab - ERCB Approvals - Add Scheme (Continued)</a:t>
            </a:r>
          </a:p>
        </p:txBody>
      </p:sp>
      <p:sp>
        <p:nvSpPr>
          <p:cNvPr id="13" name="Rounded Rectangular Callout 12"/>
          <p:cNvSpPr/>
          <p:nvPr/>
        </p:nvSpPr>
        <p:spPr>
          <a:xfrm>
            <a:off x="6781799" y="1524000"/>
            <a:ext cx="1477963" cy="542926"/>
          </a:xfrm>
          <a:prstGeom prst="wedgeRoundRectCallout">
            <a:avLst>
              <a:gd name="adj1" fmla="val -46684"/>
              <a:gd name="adj2" fmla="val 1107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1. Upload the Approval Document</a:t>
            </a:r>
            <a:endParaRPr lang="en-CA" sz="1200" dirty="0"/>
          </a:p>
        </p:txBody>
      </p:sp>
      <p:sp>
        <p:nvSpPr>
          <p:cNvPr id="14" name="Rounded Rectangular Callout 13"/>
          <p:cNvSpPr/>
          <p:nvPr/>
        </p:nvSpPr>
        <p:spPr>
          <a:xfrm>
            <a:off x="5105400" y="2938462"/>
            <a:ext cx="1981200" cy="719138"/>
          </a:xfrm>
          <a:prstGeom prst="wedgeRoundRectCallout">
            <a:avLst>
              <a:gd name="adj1" fmla="val -47673"/>
              <a:gd name="adj2" fmla="val -8755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2. </a:t>
            </a:r>
            <a:r>
              <a:rPr lang="en-CA" sz="1200" dirty="0"/>
              <a:t>Check to acknowledge ERCB Scheme Application will be sent on CD</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229600" cy="808038"/>
          </a:xfrm>
        </p:spPr>
        <p:txBody>
          <a:bodyPr>
            <a:normAutofit/>
          </a:bodyPr>
          <a:lstStyle/>
          <a:p>
            <a:pPr algn="l"/>
            <a:r>
              <a:rPr lang="en-CA" sz="1600" b="1" dirty="0">
                <a:latin typeface="Arial" pitchFamily="34" charset="0"/>
                <a:cs typeface="Arial" pitchFamily="34" charset="0"/>
              </a:rPr>
              <a:t>Project Description Tab - ERCB Approvals – Add Scheme (Continued)</a:t>
            </a:r>
          </a:p>
        </p:txBody>
      </p:sp>
      <p:sp>
        <p:nvSpPr>
          <p:cNvPr id="4" name="Rectangle 3"/>
          <p:cNvSpPr/>
          <p:nvPr/>
        </p:nvSpPr>
        <p:spPr>
          <a:xfrm>
            <a:off x="304800" y="1600199"/>
            <a:ext cx="2971800" cy="830997"/>
          </a:xfrm>
          <a:prstGeom prst="rect">
            <a:avLst/>
          </a:prstGeom>
        </p:spPr>
        <p:txBody>
          <a:bodyPr wrap="square">
            <a:spAutoFit/>
          </a:bodyPr>
          <a:lstStyle/>
          <a:p>
            <a:r>
              <a:rPr lang="en-CA" sz="1200" dirty="0">
                <a:latin typeface="Arial" pitchFamily="34" charset="0"/>
                <a:cs typeface="Arial" pitchFamily="34" charset="0"/>
              </a:rPr>
              <a:t>If additional maps or schematics are to be included, select the checkbox to indicate this or attach files using the upload field.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294" y="1638300"/>
            <a:ext cx="5225306" cy="206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6324600" y="3707728"/>
            <a:ext cx="1594593" cy="838200"/>
          </a:xfrm>
          <a:prstGeom prst="wedgeRoundRectCallout">
            <a:avLst>
              <a:gd name="adj1" fmla="val -18987"/>
              <a:gd name="adj2" fmla="val -11255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1. Browse to search for the document and then click Add</a:t>
            </a:r>
            <a:endParaRPr lang="en-CA" sz="1200" dirty="0"/>
          </a:p>
        </p:txBody>
      </p:sp>
      <p:sp>
        <p:nvSpPr>
          <p:cNvPr id="10" name="Rounded Rectangular Callout 9"/>
          <p:cNvSpPr/>
          <p:nvPr/>
        </p:nvSpPr>
        <p:spPr>
          <a:xfrm>
            <a:off x="3810000" y="3869653"/>
            <a:ext cx="1594594" cy="685800"/>
          </a:xfrm>
          <a:prstGeom prst="wedgeRoundRectCallout">
            <a:avLst>
              <a:gd name="adj1" fmla="val -18987"/>
              <a:gd name="adj2" fmla="val -12555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2. </a:t>
            </a:r>
            <a:r>
              <a:rPr lang="en-CA" sz="1200" dirty="0"/>
              <a:t>Check this box if map information will be sent on CD</a:t>
            </a:r>
          </a:p>
        </p:txBody>
      </p:sp>
    </p:spTree>
    <p:extLst>
      <p:ext uri="{BB962C8B-B14F-4D97-AF65-F5344CB8AC3E}">
        <p14:creationId xmlns:p14="http://schemas.microsoft.com/office/powerpoint/2010/main" val="254798019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57350"/>
            <a:ext cx="3505200" cy="3139321"/>
          </a:xfrm>
          <a:prstGeom prst="rect">
            <a:avLst/>
          </a:prstGeom>
        </p:spPr>
        <p:txBody>
          <a:bodyPr wrap="square" lIns="0" tIns="0" rIns="0" bIns="0">
            <a:spAutoFit/>
          </a:bodyPr>
          <a:lstStyle/>
          <a:p>
            <a:r>
              <a:rPr lang="en-CA" sz="1200" dirty="0">
                <a:latin typeface="Arial" pitchFamily="34" charset="0"/>
                <a:cs typeface="Arial" pitchFamily="34" charset="0"/>
              </a:rPr>
              <a:t>At the bottom of the ERCB Approvals screen there is a Launch Map button. The </a:t>
            </a:r>
            <a:r>
              <a:rPr lang="en-CA" sz="1200" b="1" dirty="0">
                <a:latin typeface="Arial" pitchFamily="34" charset="0"/>
                <a:cs typeface="Arial" pitchFamily="34" charset="0"/>
              </a:rPr>
              <a:t>Launch Map</a:t>
            </a:r>
            <a:r>
              <a:rPr lang="en-CA" sz="1200" dirty="0">
                <a:latin typeface="Arial" pitchFamily="34" charset="0"/>
                <a:cs typeface="Arial" pitchFamily="34" charset="0"/>
              </a:rPr>
              <a:t> button will open the GeoView mapping tool allowing the user to add or remove land to show what is being applied for in this application.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err="1">
                <a:latin typeface="Arial" pitchFamily="34" charset="0"/>
                <a:cs typeface="Arial" pitchFamily="34" charset="0"/>
              </a:rPr>
              <a:t>GeoView</a:t>
            </a:r>
            <a:r>
              <a:rPr lang="en-CA" sz="1200" dirty="0">
                <a:latin typeface="Arial" pitchFamily="34" charset="0"/>
                <a:cs typeface="Arial" pitchFamily="34" charset="0"/>
              </a:rPr>
              <a:t> will display a graphical representation of the lands in the  Approved Project(s), Pending Applications and Current Application.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Use </a:t>
            </a:r>
            <a:r>
              <a:rPr lang="en-CA" sz="1200" b="1" dirty="0" err="1">
                <a:latin typeface="Arial" pitchFamily="34" charset="0"/>
                <a:cs typeface="Arial" pitchFamily="34" charset="0"/>
              </a:rPr>
              <a:t>GeoView</a:t>
            </a:r>
            <a:r>
              <a:rPr lang="en-CA" sz="1200" b="1" dirty="0">
                <a:latin typeface="Arial" pitchFamily="34" charset="0"/>
                <a:cs typeface="Arial" pitchFamily="34" charset="0"/>
              </a:rPr>
              <a:t> </a:t>
            </a:r>
            <a:r>
              <a:rPr lang="en-CA" sz="1200" dirty="0">
                <a:latin typeface="Arial" pitchFamily="34" charset="0"/>
                <a:cs typeface="Arial" pitchFamily="34" charset="0"/>
              </a:rPr>
              <a:t>to edit lands included to show the land added or removed in this current OSR Project Application. </a:t>
            </a:r>
          </a:p>
          <a:p>
            <a:endParaRPr lang="en-CA" sz="1200" dirty="0">
              <a:latin typeface="Arial" pitchFamily="34" charset="0"/>
              <a:cs typeface="Arial" pitchFamily="34" charset="0"/>
            </a:endParaRPr>
          </a:p>
          <a:p>
            <a:r>
              <a:rPr lang="en-US" sz="1200" dirty="0">
                <a:latin typeface="Arial" pitchFamily="34" charset="0"/>
                <a:cs typeface="Arial" pitchFamily="34" charset="0"/>
              </a:rPr>
              <a:t>The following slides are a walkthrough on how to edit lands in </a:t>
            </a:r>
            <a:r>
              <a:rPr lang="en-US" sz="1200" dirty="0" err="1">
                <a:latin typeface="Arial" pitchFamily="34" charset="0"/>
                <a:cs typeface="Arial" pitchFamily="34" charset="0"/>
              </a:rPr>
              <a:t>GeoView</a:t>
            </a:r>
            <a:r>
              <a:rPr lang="en-US" sz="1200" dirty="0">
                <a:latin typeface="Arial" pitchFamily="34" charset="0"/>
                <a:cs typeface="Arial" pitchFamily="34" charset="0"/>
              </a:rPr>
              <a:t>.</a:t>
            </a:r>
            <a:endParaRPr lang="en-CA" sz="1200" dirty="0">
              <a:latin typeface="Arial" pitchFamily="34" charset="0"/>
              <a:cs typeface="Arial" pitchFamily="34" charset="0"/>
            </a:endParaRP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38200"/>
            <a:ext cx="6781800" cy="604665"/>
          </a:xfrm>
        </p:spPr>
        <p:txBody>
          <a:bodyPr>
            <a:normAutofit/>
          </a:bodyPr>
          <a:lstStyle/>
          <a:p>
            <a:pPr algn="l"/>
            <a:r>
              <a:rPr lang="en-CA" sz="1600" b="1" dirty="0">
                <a:latin typeface="Arial" pitchFamily="34" charset="0"/>
                <a:cs typeface="Arial" pitchFamily="34" charset="0"/>
              </a:rPr>
              <a:t>Project Description Tab - ERCB Approvals - Launch Map</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068" y="1628775"/>
            <a:ext cx="4852264" cy="34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5797550"/>
            <a:ext cx="8446132" cy="830997"/>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Launch Map (Edit)  is only available to the user who represents the Primary Owner, and has the role of Creator or Delegate.  Delegate must be assigned to the application to conduct edits.</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85275756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600" y="1616333"/>
            <a:ext cx="7924800" cy="295465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In this module, you will learn</a:t>
            </a:r>
            <a:r>
              <a:rPr kumimoji="0" lang="en-US" sz="1200" b="0" i="0" u="none" strike="noStrike" cap="none" normalizeH="0" dirty="0">
                <a:ln>
                  <a:noFill/>
                </a:ln>
                <a:solidFill>
                  <a:srgbClr val="000000"/>
                </a:solidFill>
                <a:effectLst/>
                <a:latin typeface="Arial" pitchFamily="34" charset="0"/>
                <a:cs typeface="Arial" pitchFamily="34" charset="0"/>
              </a:rPr>
              <a:t> how to</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R="0" lvl="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Create an amendment or amalgamation OSR application by completing</a:t>
            </a:r>
            <a:r>
              <a:rPr kumimoji="0" lang="en-US" sz="1200" b="0" i="0" u="none" strike="noStrike" cap="none" normalizeH="0" dirty="0">
                <a:ln>
                  <a:noFill/>
                </a:ln>
                <a:solidFill>
                  <a:srgbClr val="000000"/>
                </a:solidFill>
                <a:effectLst/>
                <a:latin typeface="Arial" pitchFamily="34" charset="0"/>
                <a:cs typeface="Arial" pitchFamily="34" charset="0"/>
              </a:rPr>
              <a:t> the following:</a:t>
            </a:r>
          </a:p>
          <a:p>
            <a:pPr marL="628650" lvl="1" indent="-171450"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Logon to ETS </a:t>
            </a:r>
          </a:p>
          <a:p>
            <a:pPr marL="628650" lvl="1" indent="-171450"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Request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Project(s)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lang="en-US" sz="1200" dirty="0">
                <a:solidFill>
                  <a:srgbClr val="000000"/>
                </a:solidFill>
                <a:latin typeface="Arial" pitchFamily="34" charset="0"/>
                <a:cs typeface="Arial" pitchFamily="34" charset="0"/>
              </a:rPr>
              <a:t>Owner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Operator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lang="en-US" sz="1200" dirty="0">
                <a:solidFill>
                  <a:srgbClr val="000000"/>
                </a:solidFill>
                <a:latin typeface="Arial" pitchFamily="34" charset="0"/>
                <a:cs typeface="Arial" pitchFamily="34" charset="0"/>
              </a:rPr>
              <a:t>Project Description Tab</a:t>
            </a:r>
          </a:p>
          <a:p>
            <a:pPr marL="809625" indent="-171450" fontAlgn="base">
              <a:spcBef>
                <a:spcPct val="0"/>
              </a:spcBef>
              <a:spcAft>
                <a:spcPct val="0"/>
              </a:spcAft>
              <a:buFont typeface="Courier New" pitchFamily="49" charset="0"/>
              <a:buChar char="o"/>
            </a:pPr>
            <a:r>
              <a:rPr lang="en-US" sz="1200" dirty="0">
                <a:solidFill>
                  <a:srgbClr val="000000"/>
                </a:solidFill>
                <a:latin typeface="Arial" pitchFamily="34" charset="0"/>
                <a:cs typeface="Arial" pitchFamily="34" charset="0"/>
              </a:rPr>
              <a:t>How to use GeoView to edit lands</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PNCB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lang="en-US" sz="1200" dirty="0">
                <a:solidFill>
                  <a:srgbClr val="000000"/>
                </a:solidFill>
                <a:latin typeface="Arial" pitchFamily="34" charset="0"/>
                <a:cs typeface="Arial" pitchFamily="34" charset="0"/>
              </a:rPr>
              <a:t>Economic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Roles Tab</a:t>
            </a:r>
          </a:p>
          <a:p>
            <a:pPr marL="628650" indent="-171450"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Submit Tab</a:t>
            </a:r>
            <a:endParaRPr lang="en-US" sz="1200" dirty="0">
              <a:latin typeface="Arial" pitchFamily="34" charset="0"/>
            </a:endParaRP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1200" b="0" i="0" u="none" strike="noStrike" cap="none" normalizeH="0" dirty="0">
              <a:ln>
                <a:noFill/>
              </a:ln>
              <a:solidFill>
                <a:srgbClr val="000000"/>
              </a:solidFill>
              <a:effectLst/>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a:ln>
                  <a:noFill/>
                </a:ln>
                <a:solidFill>
                  <a:srgbClr val="000000"/>
                </a:solidFill>
                <a:effectLst/>
                <a:latin typeface="Arial" pitchFamily="34" charset="0"/>
                <a:cs typeface="Arial" pitchFamily="34" charset="0"/>
              </a:rPr>
              <a:t>    </a:t>
            </a:r>
          </a:p>
        </p:txBody>
      </p:sp>
      <p:sp>
        <p:nvSpPr>
          <p:cNvPr id="8" name="Title 7"/>
          <p:cNvSpPr>
            <a:spLocks noGrp="1"/>
          </p:cNvSpPr>
          <p:nvPr>
            <p:ph type="title" idx="4294967295"/>
          </p:nvPr>
        </p:nvSpPr>
        <p:spPr>
          <a:xfrm>
            <a:off x="228600" y="838200"/>
            <a:ext cx="1600200" cy="609600"/>
          </a:xfrm>
        </p:spPr>
        <p:txBody>
          <a:bodyPr>
            <a:normAutofit/>
          </a:bodyPr>
          <a:lstStyle/>
          <a:p>
            <a:pPr algn="l"/>
            <a:r>
              <a:rPr lang="en-CA" sz="1600" b="1" dirty="0">
                <a:latin typeface="Arial" pitchFamily="34" charset="0"/>
                <a:cs typeface="Arial" pitchFamily="34" charset="0"/>
              </a:rPr>
              <a:t>Introduction</a:t>
            </a:r>
          </a:p>
        </p:txBody>
      </p:sp>
    </p:spTree>
    <p:extLst>
      <p:ext uri="{BB962C8B-B14F-4D97-AF65-F5344CB8AC3E}">
        <p14:creationId xmlns:p14="http://schemas.microsoft.com/office/powerpoint/2010/main" val="1428542378"/>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838200"/>
            <a:ext cx="4798368" cy="609600"/>
          </a:xfrm>
        </p:spPr>
        <p:txBody>
          <a:bodyPr>
            <a:normAutofit/>
          </a:bodyPr>
          <a:lstStyle/>
          <a:p>
            <a:pPr algn="l"/>
            <a:r>
              <a:rPr lang="en-US" sz="1600" b="1" dirty="0">
                <a:latin typeface="Arial" pitchFamily="34" charset="0"/>
                <a:cs typeface="Arial" pitchFamily="34" charset="0"/>
              </a:rPr>
              <a:t>GeoView - Screen Layout</a:t>
            </a:r>
            <a:endParaRPr lang="en-CA" sz="1600" b="1" dirty="0">
              <a:latin typeface="Arial" pitchFamily="34" charset="0"/>
              <a:cs typeface="Arial" pitchFamily="34" charset="0"/>
            </a:endParaRPr>
          </a:p>
        </p:txBody>
      </p:sp>
      <p:sp>
        <p:nvSpPr>
          <p:cNvPr id="6" name="TextBox 5"/>
          <p:cNvSpPr txBox="1"/>
          <p:nvPr/>
        </p:nvSpPr>
        <p:spPr>
          <a:xfrm>
            <a:off x="304800" y="1447799"/>
            <a:ext cx="3581400" cy="4893647"/>
          </a:xfrm>
          <a:prstGeom prst="rect">
            <a:avLst/>
          </a:prstGeom>
          <a:noFill/>
        </p:spPr>
        <p:txBody>
          <a:bodyPr wrap="square" rtlCol="0">
            <a:spAutoFit/>
          </a:bodyPr>
          <a:lstStyle/>
          <a:p>
            <a:r>
              <a:rPr lang="en-US" sz="1200" dirty="0">
                <a:latin typeface="Arial" pitchFamily="34" charset="0"/>
                <a:cs typeface="Arial" pitchFamily="34" charset="0"/>
              </a:rPr>
              <a:t>The GeoView screen display has three main sections: </a:t>
            </a:r>
          </a:p>
          <a:p>
            <a:endParaRPr lang="en-US" sz="1200" dirty="0">
              <a:latin typeface="Arial" pitchFamily="34" charset="0"/>
              <a:cs typeface="Arial" pitchFamily="34" charset="0"/>
            </a:endParaRPr>
          </a:p>
          <a:p>
            <a:pPr marL="171450" indent="-171450">
              <a:buFont typeface="Arial" pitchFamily="34" charset="0"/>
              <a:buChar char="•"/>
            </a:pPr>
            <a:r>
              <a:rPr lang="en-US" sz="1200" dirty="0">
                <a:latin typeface="Arial" pitchFamily="34" charset="0"/>
                <a:cs typeface="Arial" pitchFamily="34" charset="0"/>
              </a:rPr>
              <a:t>Toolbar Area</a:t>
            </a:r>
          </a:p>
          <a:p>
            <a:pPr marL="171450" indent="-171450">
              <a:buFont typeface="Arial" pitchFamily="34" charset="0"/>
              <a:buChar char="•"/>
            </a:pPr>
            <a:r>
              <a:rPr lang="en-US" sz="1200" dirty="0">
                <a:latin typeface="Arial" pitchFamily="34" charset="0"/>
                <a:cs typeface="Arial" pitchFamily="34" charset="0"/>
              </a:rPr>
              <a:t>Information Panel</a:t>
            </a:r>
          </a:p>
          <a:p>
            <a:pPr marL="171450" indent="-171450">
              <a:buFont typeface="Arial" pitchFamily="34" charset="0"/>
              <a:buChar char="•"/>
            </a:pPr>
            <a:r>
              <a:rPr lang="en-US" sz="1200" dirty="0">
                <a:latin typeface="Arial" pitchFamily="34" charset="0"/>
                <a:cs typeface="Arial" pitchFamily="34" charset="0"/>
              </a:rPr>
              <a:t>Map Window</a:t>
            </a:r>
          </a:p>
          <a:p>
            <a:pPr marL="171450" indent="-171450">
              <a:buFont typeface="Arial" pitchFamily="34" charset="0"/>
              <a:buChar char="•"/>
            </a:pPr>
            <a:endParaRPr lang="en-US" sz="1200" dirty="0">
              <a:latin typeface="Arial" pitchFamily="34" charset="0"/>
              <a:cs typeface="Arial" pitchFamily="34" charset="0"/>
            </a:endParaRPr>
          </a:p>
          <a:p>
            <a:endParaRPr lang="en-US" sz="1200" dirty="0">
              <a:latin typeface="Arial" pitchFamily="34" charset="0"/>
              <a:cs typeface="Arial" pitchFamily="34" charset="0"/>
            </a:endParaRPr>
          </a:p>
          <a:p>
            <a:r>
              <a:rPr lang="en-US" sz="1200" dirty="0">
                <a:latin typeface="Arial" pitchFamily="34" charset="0"/>
                <a:cs typeface="Arial" pitchFamily="34" charset="0"/>
              </a:rPr>
              <a:t>The </a:t>
            </a:r>
            <a:r>
              <a:rPr lang="en-US" sz="1200" b="1" dirty="0">
                <a:latin typeface="Arial" pitchFamily="34" charset="0"/>
                <a:cs typeface="Arial" pitchFamily="34" charset="0"/>
              </a:rPr>
              <a:t>Toolbar Area </a:t>
            </a:r>
            <a:r>
              <a:rPr lang="en-US" sz="1200" dirty="0">
                <a:latin typeface="Arial" pitchFamily="34" charset="0"/>
                <a:cs typeface="Arial" pitchFamily="34" charset="0"/>
              </a:rPr>
              <a:t>contains numerous tools that are used to move around the map, find or search information on the map, print the map, etc. These tools are categorized into high-level groups: Getting Around, Maps and Data Sources, Tasks and Analysis.  </a:t>
            </a:r>
            <a:endParaRPr lang="en-CA" sz="1200" dirty="0">
              <a:latin typeface="Arial" pitchFamily="34" charset="0"/>
              <a:cs typeface="Arial" pitchFamily="34" charset="0"/>
            </a:endParaRPr>
          </a:p>
          <a:p>
            <a:endParaRPr lang="en-US" sz="1200" dirty="0">
              <a:latin typeface="Arial" pitchFamily="34" charset="0"/>
              <a:cs typeface="Arial" pitchFamily="34" charset="0"/>
            </a:endParaRPr>
          </a:p>
          <a:p>
            <a:r>
              <a:rPr lang="en-US" sz="1200" dirty="0">
                <a:latin typeface="Arial" pitchFamily="34" charset="0"/>
                <a:cs typeface="Arial" pitchFamily="34" charset="0"/>
              </a:rPr>
              <a:t>The </a:t>
            </a:r>
            <a:r>
              <a:rPr lang="en-US" sz="1200" b="1" dirty="0">
                <a:latin typeface="Arial" pitchFamily="34" charset="0"/>
                <a:cs typeface="Arial" pitchFamily="34" charset="0"/>
              </a:rPr>
              <a:t>Information Panel </a:t>
            </a:r>
            <a:r>
              <a:rPr lang="en-US" sz="1200" dirty="0">
                <a:latin typeface="Arial" pitchFamily="34" charset="0"/>
                <a:cs typeface="Arial" pitchFamily="34" charset="0"/>
              </a:rPr>
              <a:t>shows different kinds of information when you interact with the map. For example, this panel displays the Map Layers where you can select different layers to hide or show on the map.  </a:t>
            </a:r>
          </a:p>
          <a:p>
            <a:endParaRPr lang="en-US" sz="1200" dirty="0">
              <a:latin typeface="Arial" pitchFamily="34" charset="0"/>
              <a:cs typeface="Arial" pitchFamily="34" charset="0"/>
            </a:endParaRPr>
          </a:p>
          <a:p>
            <a:r>
              <a:rPr lang="en-US" sz="1200" dirty="0">
                <a:latin typeface="Arial" pitchFamily="34" charset="0"/>
                <a:cs typeface="Arial" pitchFamily="34" charset="0"/>
              </a:rPr>
              <a:t>The </a:t>
            </a:r>
            <a:r>
              <a:rPr lang="en-US" sz="1200" b="1" dirty="0">
                <a:latin typeface="Arial" pitchFamily="34" charset="0"/>
                <a:cs typeface="Arial" pitchFamily="34" charset="0"/>
              </a:rPr>
              <a:t>Map View </a:t>
            </a:r>
            <a:r>
              <a:rPr lang="en-US" sz="1200" dirty="0">
                <a:latin typeface="Arial" pitchFamily="34" charset="0"/>
                <a:cs typeface="Arial" pitchFamily="34" charset="0"/>
              </a:rPr>
              <a:t>shows the map window where you can interact with the map by zooming, panning, annotating or right-clicking to get more information.</a:t>
            </a:r>
          </a:p>
          <a:p>
            <a:endParaRPr lang="en-US" sz="1200" dirty="0">
              <a:latin typeface="Arial" pitchFamily="34" charset="0"/>
              <a:cs typeface="Arial" pitchFamily="34" charset="0"/>
            </a:endParaRPr>
          </a:p>
        </p:txBody>
      </p:sp>
      <p:sp>
        <p:nvSpPr>
          <p:cNvPr id="7" name="Rounded Rectangular Callout 6"/>
          <p:cNvSpPr/>
          <p:nvPr/>
        </p:nvSpPr>
        <p:spPr>
          <a:xfrm>
            <a:off x="4267200" y="5378977"/>
            <a:ext cx="1656184" cy="362289"/>
          </a:xfrm>
          <a:prstGeom prst="wedgeRoundRectCallout">
            <a:avLst>
              <a:gd name="adj1" fmla="val -22714"/>
              <a:gd name="adj2" fmla="val -974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Information Panel</a:t>
            </a:r>
            <a:endParaRPr lang="en-CA" sz="1200" dirty="0">
              <a:solidFill>
                <a:schemeClr val="tx1"/>
              </a:solidFill>
              <a:latin typeface="Arial" pitchFamily="34" charset="0"/>
              <a:cs typeface="Arial" pitchFamily="34" charset="0"/>
            </a:endParaRPr>
          </a:p>
        </p:txBody>
      </p:sp>
      <p:sp>
        <p:nvSpPr>
          <p:cNvPr id="8" name="Rounded Rectangular Callout 7"/>
          <p:cNvSpPr/>
          <p:nvPr/>
        </p:nvSpPr>
        <p:spPr>
          <a:xfrm>
            <a:off x="6995914" y="5355212"/>
            <a:ext cx="1152128" cy="409817"/>
          </a:xfrm>
          <a:prstGeom prst="wedgeRoundRectCallout">
            <a:avLst>
              <a:gd name="adj1" fmla="val -22714"/>
              <a:gd name="adj2" fmla="val -974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3. Map View</a:t>
            </a:r>
            <a:endParaRPr lang="en-CA" sz="12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457325"/>
            <a:ext cx="4926632" cy="368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7236296" y="1676400"/>
            <a:ext cx="14401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solidFill>
                  <a:schemeClr val="tx1"/>
                </a:solidFill>
                <a:latin typeface="Arial" pitchFamily="34" charset="0"/>
                <a:cs typeface="Arial" pitchFamily="34" charset="0"/>
              </a:rPr>
              <a:t>1. Toolbar Area</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887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838199"/>
            <a:ext cx="8229600" cy="644589"/>
          </a:xfrm>
        </p:spPr>
        <p:txBody>
          <a:bodyPr>
            <a:normAutofit/>
          </a:bodyPr>
          <a:lstStyle/>
          <a:p>
            <a:pPr algn="l"/>
            <a:r>
              <a:rPr lang="en-CA" sz="1600" b="1" dirty="0">
                <a:latin typeface="Arial" pitchFamily="34" charset="0"/>
                <a:cs typeface="Arial" pitchFamily="34" charset="0"/>
              </a:rPr>
              <a:t>GeoView - Getting Around - Zoom</a:t>
            </a:r>
            <a:r>
              <a:rPr lang="en-CA" sz="1600" b="1" baseline="0" dirty="0">
                <a:latin typeface="Arial" pitchFamily="34" charset="0"/>
                <a:cs typeface="Arial" pitchFamily="34" charset="0"/>
              </a:rPr>
              <a:t> In</a:t>
            </a:r>
            <a:endParaRPr lang="en-CA" sz="1600" b="1" dirty="0">
              <a:latin typeface="Arial" pitchFamily="34" charset="0"/>
              <a:cs typeface="Arial" pitchFamily="34" charset="0"/>
            </a:endParaRPr>
          </a:p>
        </p:txBody>
      </p:sp>
      <p:pic>
        <p:nvPicPr>
          <p:cNvPr id="1029" name="Picture 5" descr="C:\Users\khana\AppData\Local\Temp\SNAGHTML2c7864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2789"/>
            <a:ext cx="4343400" cy="3451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403" y="2286000"/>
            <a:ext cx="514504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52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71474" y="1514475"/>
            <a:ext cx="4352925" cy="4616648"/>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Map Contents</a:t>
            </a:r>
            <a:r>
              <a:rPr lang="en-CA" sz="1200" dirty="0">
                <a:latin typeface="Arial" pitchFamily="34" charset="0"/>
                <a:cs typeface="Arial" pitchFamily="34" charset="0"/>
              </a:rPr>
              <a:t> panel will display layers specific to an OSR Project Application. This is useful as a legend to show what the various line colours and shading represent on the map.  The layers can be turned on and off to see only what is required.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Application</a:t>
            </a:r>
            <a:r>
              <a:rPr lang="en-CA" sz="1200" dirty="0">
                <a:latin typeface="Arial" pitchFamily="34" charset="0"/>
                <a:cs typeface="Arial" pitchFamily="34" charset="0"/>
              </a:rPr>
              <a:t>– displays those land changes to be applied under the Current Application.</a:t>
            </a:r>
          </a:p>
          <a:p>
            <a:endParaRPr lang="en-CA" sz="1200" b="1" dirty="0">
              <a:latin typeface="Arial" pitchFamily="34" charset="0"/>
              <a:cs typeface="Arial" pitchFamily="34" charset="0"/>
            </a:endParaRPr>
          </a:p>
          <a:p>
            <a:pPr marL="171450" indent="-171450">
              <a:buFont typeface="Arial" pitchFamily="34" charset="0"/>
              <a:buChar char="•"/>
            </a:pPr>
            <a:r>
              <a:rPr lang="en-CA" sz="1200" b="1" dirty="0">
                <a:latin typeface="Arial" pitchFamily="34" charset="0"/>
                <a:cs typeface="Arial" pitchFamily="34" charset="0"/>
              </a:rPr>
              <a:t>Added Land </a:t>
            </a:r>
            <a:r>
              <a:rPr lang="en-CA" sz="1200" dirty="0">
                <a:latin typeface="Arial" pitchFamily="34" charset="0"/>
                <a:cs typeface="Arial" pitchFamily="34" charset="0"/>
              </a:rPr>
              <a:t>-</a:t>
            </a:r>
            <a:r>
              <a:rPr lang="en-CA" sz="1200" b="1" dirty="0">
                <a:latin typeface="Arial" pitchFamily="34" charset="0"/>
                <a:cs typeface="Arial" pitchFamily="34" charset="0"/>
              </a:rPr>
              <a:t> </a:t>
            </a:r>
            <a:r>
              <a:rPr lang="en-CA" sz="1200" dirty="0">
                <a:latin typeface="Arial" pitchFamily="34" charset="0"/>
                <a:cs typeface="Arial" pitchFamily="34" charset="0"/>
              </a:rPr>
              <a:t>lands to be added to Current Application.</a:t>
            </a:r>
          </a:p>
          <a:p>
            <a:pPr marL="171450" indent="-171450">
              <a:buFont typeface="Arial" pitchFamily="34" charset="0"/>
              <a:buChar char="•"/>
            </a:pPr>
            <a:r>
              <a:rPr lang="en-CA" sz="1200" b="1" dirty="0">
                <a:latin typeface="Arial" pitchFamily="34" charset="0"/>
                <a:cs typeface="Arial" pitchFamily="34" charset="0"/>
              </a:rPr>
              <a:t>Removed Land </a:t>
            </a:r>
            <a:r>
              <a:rPr lang="en-CA" sz="1200" dirty="0">
                <a:latin typeface="Arial" pitchFamily="34" charset="0"/>
                <a:cs typeface="Arial" pitchFamily="34" charset="0"/>
              </a:rPr>
              <a:t>-</a:t>
            </a:r>
            <a:r>
              <a:rPr lang="en-CA" sz="1200" b="1" dirty="0">
                <a:latin typeface="Arial" pitchFamily="34" charset="0"/>
                <a:cs typeface="Arial" pitchFamily="34" charset="0"/>
              </a:rPr>
              <a:t> </a:t>
            </a:r>
            <a:r>
              <a:rPr lang="en-CA" sz="1200" dirty="0">
                <a:latin typeface="Arial" pitchFamily="34" charset="0"/>
                <a:cs typeface="Arial" pitchFamily="34" charset="0"/>
              </a:rPr>
              <a:t>lands to be removed, which are currently in the existing OSR Project, New Pending Project or Pending Application.</a:t>
            </a:r>
          </a:p>
          <a:p>
            <a:endParaRPr lang="en-CA" sz="1200" b="1" dirty="0">
              <a:latin typeface="Arial" pitchFamily="34" charset="0"/>
              <a:cs typeface="Arial" pitchFamily="34" charset="0"/>
            </a:endParaRPr>
          </a:p>
          <a:p>
            <a:r>
              <a:rPr lang="en-CA" sz="1200" b="1" dirty="0">
                <a:latin typeface="Arial" pitchFamily="34" charset="0"/>
                <a:cs typeface="Arial" pitchFamily="34" charset="0"/>
              </a:rPr>
              <a:t>Pending Application</a:t>
            </a:r>
            <a:r>
              <a:rPr lang="en-CA" sz="1200" dirty="0">
                <a:latin typeface="Arial" pitchFamily="34" charset="0"/>
                <a:cs typeface="Arial" pitchFamily="34" charset="0"/>
              </a:rPr>
              <a:t>– displays those lands requested under a prior submitted application on the same project.</a:t>
            </a:r>
          </a:p>
          <a:p>
            <a:endParaRPr lang="en-CA" sz="1200" dirty="0">
              <a:latin typeface="Arial" pitchFamily="34" charset="0"/>
              <a:cs typeface="Arial" pitchFamily="34" charset="0"/>
            </a:endParaRPr>
          </a:p>
          <a:p>
            <a:r>
              <a:rPr lang="en-CA" sz="1200" b="1" dirty="0">
                <a:latin typeface="Arial" pitchFamily="34" charset="0"/>
                <a:cs typeface="Arial" pitchFamily="34" charset="0"/>
              </a:rPr>
              <a:t>Project</a:t>
            </a:r>
            <a:r>
              <a:rPr lang="en-CA" sz="1200" dirty="0">
                <a:latin typeface="Arial" pitchFamily="34" charset="0"/>
                <a:cs typeface="Arial" pitchFamily="34" charset="0"/>
              </a:rPr>
              <a:t>– displays the existing OSR Project. </a:t>
            </a:r>
          </a:p>
          <a:p>
            <a:endParaRPr lang="en-CA" sz="1200" dirty="0">
              <a:latin typeface="Arial" pitchFamily="34" charset="0"/>
              <a:cs typeface="Arial" pitchFamily="34" charset="0"/>
            </a:endParaRPr>
          </a:p>
          <a:p>
            <a:r>
              <a:rPr lang="en-CA" sz="1200" b="1" dirty="0">
                <a:latin typeface="Arial" pitchFamily="34" charset="0"/>
                <a:cs typeface="Arial" pitchFamily="34" charset="0"/>
              </a:rPr>
              <a:t>Potentially Includable Leases and Lands </a:t>
            </a:r>
            <a:r>
              <a:rPr lang="en-CA" sz="1200" dirty="0">
                <a:latin typeface="Arial" pitchFamily="34" charset="0"/>
                <a:cs typeface="Arial" pitchFamily="34" charset="0"/>
              </a:rPr>
              <a:t>– displays those lands approved as PILL lands under the existing OSR Project.</a:t>
            </a:r>
          </a:p>
          <a:p>
            <a:endParaRPr lang="en-CA" sz="1200" dirty="0">
              <a:latin typeface="Arial" pitchFamily="34" charset="0"/>
              <a:cs typeface="Arial" pitchFamily="34" charset="0"/>
            </a:endParaRPr>
          </a:p>
          <a:p>
            <a:r>
              <a:rPr lang="en-CA" sz="1200" b="1" dirty="0">
                <a:latin typeface="Arial" pitchFamily="34" charset="0"/>
                <a:cs typeface="Arial" pitchFamily="34" charset="0"/>
              </a:rPr>
              <a:t>Oil Sands Scheme </a:t>
            </a:r>
            <a:r>
              <a:rPr lang="en-CA" sz="1200" dirty="0">
                <a:latin typeface="Arial" pitchFamily="34" charset="0"/>
                <a:cs typeface="Arial" pitchFamily="34" charset="0"/>
              </a:rPr>
              <a:t>– displays the ERCB Scheme lands</a:t>
            </a:r>
          </a:p>
          <a:p>
            <a:endParaRPr lang="en-CA" sz="1200" dirty="0">
              <a:latin typeface="Arial" pitchFamily="34" charset="0"/>
              <a:cs typeface="Arial" pitchFamily="34" charset="0"/>
            </a:endParaRPr>
          </a:p>
          <a:p>
            <a:r>
              <a:rPr lang="en-CA" sz="1200" b="1" dirty="0">
                <a:latin typeface="Arial" pitchFamily="34" charset="0"/>
                <a:cs typeface="Arial" pitchFamily="34" charset="0"/>
              </a:rPr>
              <a:t>Oil Sands Development Area </a:t>
            </a:r>
            <a:r>
              <a:rPr lang="en-CA" sz="1200" dirty="0">
                <a:latin typeface="Arial" pitchFamily="34" charset="0"/>
                <a:cs typeface="Arial" pitchFamily="34" charset="0"/>
              </a:rPr>
              <a:t>– displays the ERCB Scheme Development Area.</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78226"/>
            <a:ext cx="4876800" cy="579438"/>
          </a:xfrm>
        </p:spPr>
        <p:txBody>
          <a:bodyPr>
            <a:normAutofit/>
          </a:bodyPr>
          <a:lstStyle/>
          <a:p>
            <a:pPr algn="l"/>
            <a:r>
              <a:rPr lang="en-CA" sz="1600" b="1" dirty="0">
                <a:latin typeface="Arial" pitchFamily="34" charset="0"/>
                <a:cs typeface="Arial" pitchFamily="34" charset="0"/>
              </a:rPr>
              <a:t>GeoView – Map Contents - Application Layer</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 r="-1"/>
          <a:stretch/>
        </p:blipFill>
        <p:spPr bwMode="auto">
          <a:xfrm>
            <a:off x="5067300" y="1524000"/>
            <a:ext cx="3086100" cy="298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5024" y="914400"/>
            <a:ext cx="8229600" cy="498376"/>
          </a:xfrm>
        </p:spPr>
        <p:txBody>
          <a:bodyPr>
            <a:normAutofit/>
          </a:bodyPr>
          <a:lstStyle/>
          <a:p>
            <a:pPr algn="l"/>
            <a:r>
              <a:rPr lang="en-CA" sz="1600" b="1" dirty="0" err="1">
                <a:latin typeface="Arial" pitchFamily="34" charset="0"/>
                <a:cs typeface="Arial" pitchFamily="34" charset="0"/>
              </a:rPr>
              <a:t>GeoView</a:t>
            </a:r>
            <a:r>
              <a:rPr lang="en-CA" sz="1600" b="1" dirty="0">
                <a:latin typeface="Arial" pitchFamily="34" charset="0"/>
                <a:cs typeface="Arial" pitchFamily="34" charset="0"/>
              </a:rPr>
              <a:t> – Editing for OASIS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1467435"/>
            <a:ext cx="4162425" cy="4618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khana\AppData\Local\Microsoft\Windows\Temporary Internet Files\Content.IE5\W69D9NLS\MC90043261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952033"/>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6114116"/>
            <a:ext cx="5169532"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 * For more information on GeoView, see </a:t>
            </a:r>
            <a:r>
              <a:rPr lang="en-CA" sz="1200" b="1" dirty="0">
                <a:solidFill>
                  <a:schemeClr val="accent3">
                    <a:lumMod val="50000"/>
                  </a:schemeClr>
                </a:solidFill>
                <a:latin typeface="Arial" pitchFamily="34" charset="0"/>
                <a:cs typeface="Arial" pitchFamily="34" charset="0"/>
              </a:rPr>
              <a:t>GeoView Overview </a:t>
            </a:r>
            <a:r>
              <a:rPr lang="en-CA" sz="1200" dirty="0">
                <a:solidFill>
                  <a:schemeClr val="accent3">
                    <a:lumMod val="50000"/>
                  </a:schemeClr>
                </a:solidFill>
                <a:latin typeface="Arial" pitchFamily="34" charset="0"/>
                <a:cs typeface="Arial" pitchFamily="34" charset="0"/>
              </a:rPr>
              <a:t>Module.</a:t>
            </a:r>
          </a:p>
        </p:txBody>
      </p:sp>
      <p:sp>
        <p:nvSpPr>
          <p:cNvPr id="8" name="TextBox 7"/>
          <p:cNvSpPr txBox="1"/>
          <p:nvPr/>
        </p:nvSpPr>
        <p:spPr>
          <a:xfrm>
            <a:off x="304800" y="1467434"/>
            <a:ext cx="3834442" cy="4708981"/>
          </a:xfrm>
          <a:prstGeom prst="rect">
            <a:avLst/>
          </a:prstGeom>
          <a:noFill/>
        </p:spPr>
        <p:txBody>
          <a:bodyPr wrap="square" rtlCol="0">
            <a:spAutoFit/>
          </a:bodyPr>
          <a:lstStyle/>
          <a:p>
            <a:r>
              <a:rPr lang="en-US" sz="1200" dirty="0">
                <a:latin typeface="Arial" pitchFamily="34" charset="0"/>
                <a:cs typeface="Arial" pitchFamily="34" charset="0"/>
              </a:rPr>
              <a:t>The </a:t>
            </a:r>
            <a:r>
              <a:rPr lang="en-US" sz="1200" dirty="0" err="1">
                <a:latin typeface="Arial" pitchFamily="34" charset="0"/>
                <a:cs typeface="Arial" pitchFamily="34" charset="0"/>
              </a:rPr>
              <a:t>GeoView</a:t>
            </a:r>
            <a:r>
              <a:rPr lang="en-US" sz="1200" dirty="0">
                <a:latin typeface="Arial" pitchFamily="34" charset="0"/>
                <a:cs typeface="Arial" pitchFamily="34" charset="0"/>
              </a:rPr>
              <a:t> map is edited by the user to show what changes are being applied for in this application.  The changes made here are reflected in OASIS when the application is submitted.</a:t>
            </a:r>
          </a:p>
          <a:p>
            <a:endParaRPr lang="en-CA" sz="1200" dirty="0">
              <a:latin typeface="Arial" pitchFamily="34" charset="0"/>
              <a:cs typeface="Arial" pitchFamily="34" charset="0"/>
            </a:endParaRPr>
          </a:p>
          <a:p>
            <a:r>
              <a:rPr lang="en-CA" sz="1200" dirty="0" err="1">
                <a:latin typeface="Arial" pitchFamily="34" charset="0"/>
                <a:cs typeface="Arial" pitchFamily="34" charset="0"/>
              </a:rPr>
              <a:t>GeoView</a:t>
            </a:r>
            <a:r>
              <a:rPr lang="en-CA" sz="1200" dirty="0">
                <a:latin typeface="Arial" pitchFamily="34" charset="0"/>
                <a:cs typeface="Arial" pitchFamily="34" charset="0"/>
              </a:rPr>
              <a:t> edit tools are available only if:</a:t>
            </a:r>
          </a:p>
          <a:p>
            <a:endParaRPr lang="en-CA" sz="1200" dirty="0">
              <a:latin typeface="Arial" pitchFamily="34" charset="0"/>
              <a:cs typeface="Arial" pitchFamily="34" charset="0"/>
            </a:endParaRPr>
          </a:p>
          <a:p>
            <a:pPr marL="228600" lvl="0" indent="-228600">
              <a:buFont typeface="+mj-lt"/>
              <a:buAutoNum type="alphaLcParenR"/>
            </a:pPr>
            <a:r>
              <a:rPr lang="en-CA" sz="1200" dirty="0">
                <a:latin typeface="Arial" pitchFamily="34" charset="0"/>
                <a:cs typeface="Arial" pitchFamily="34" charset="0"/>
              </a:rPr>
              <a:t>Application has Project Lands, Potentially Includable lands &amp; Leases (PILL), or available lands via the added Scheme.</a:t>
            </a:r>
          </a:p>
          <a:p>
            <a:pPr marL="228600" lvl="0" indent="-228600">
              <a:buFont typeface="+mj-lt"/>
              <a:buAutoNum type="alphaLcParenR"/>
            </a:pPr>
            <a:endParaRPr lang="en-CA" sz="1200" dirty="0">
              <a:latin typeface="Arial" pitchFamily="34" charset="0"/>
              <a:cs typeface="Arial" pitchFamily="34" charset="0"/>
            </a:endParaRPr>
          </a:p>
          <a:p>
            <a:pPr marL="228600" lvl="0" indent="-228600">
              <a:buFont typeface="+mj-lt"/>
              <a:buAutoNum type="alphaLcParenR"/>
            </a:pPr>
            <a:r>
              <a:rPr lang="en-CA" sz="1200" dirty="0">
                <a:latin typeface="Arial" pitchFamily="34" charset="0"/>
                <a:cs typeface="Arial" pitchFamily="34" charset="0"/>
              </a:rPr>
              <a:t>User represents the Primary Owner, and</a:t>
            </a:r>
          </a:p>
          <a:p>
            <a:r>
              <a:rPr lang="en-CA" sz="1200" dirty="0">
                <a:latin typeface="Arial" pitchFamily="34" charset="0"/>
                <a:cs typeface="Arial" pitchFamily="34" charset="0"/>
              </a:rPr>
              <a:t> </a:t>
            </a:r>
          </a:p>
          <a:p>
            <a:r>
              <a:rPr lang="en-CA" sz="1200" dirty="0">
                <a:latin typeface="Arial" pitchFamily="34" charset="0"/>
                <a:cs typeface="Arial" pitchFamily="34" charset="0"/>
              </a:rPr>
              <a:t>c) User is the Creator, or assigned Creator/Delegate.</a:t>
            </a:r>
          </a:p>
          <a:p>
            <a:r>
              <a:rPr lang="en-CA" sz="1200" dirty="0">
                <a:latin typeface="Arial" pitchFamily="34" charset="0"/>
                <a:cs typeface="Arial" pitchFamily="34" charset="0"/>
              </a:rPr>
              <a:t> </a:t>
            </a:r>
          </a:p>
          <a:p>
            <a:r>
              <a:rPr lang="en-CA" sz="1200" u="sng" dirty="0">
                <a:latin typeface="Arial" pitchFamily="34" charset="0"/>
                <a:cs typeface="Arial" pitchFamily="34" charset="0"/>
              </a:rPr>
              <a:t>LEFT Panel can display:</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List of Map Layers or Legend </a:t>
            </a:r>
          </a:p>
          <a:p>
            <a:r>
              <a:rPr lang="en-CA" sz="1200" dirty="0">
                <a:latin typeface="Arial" pitchFamily="34" charset="0"/>
                <a:cs typeface="Arial" pitchFamily="34" charset="0"/>
              </a:rPr>
              <a:t>         -   Map Layers (Layer Display controls), or</a:t>
            </a:r>
          </a:p>
          <a:p>
            <a:r>
              <a:rPr lang="en-CA" sz="1200" dirty="0">
                <a:latin typeface="Arial" pitchFamily="34" charset="0"/>
                <a:cs typeface="Arial" pitchFamily="34" charset="0"/>
              </a:rPr>
              <a:t>         -   Show Legend: (Color/Patterns)</a:t>
            </a:r>
          </a:p>
          <a:p>
            <a:pPr marL="171450" indent="-171450">
              <a:buFont typeface="Arial" pitchFamily="34" charset="0"/>
              <a:buChar char="•"/>
            </a:pPr>
            <a:r>
              <a:rPr lang="en-CA" sz="1200" dirty="0">
                <a:latin typeface="Arial" pitchFamily="34" charset="0"/>
                <a:cs typeface="Arial" pitchFamily="34" charset="0"/>
              </a:rPr>
              <a:t>Lands Selected (via Edit)</a:t>
            </a:r>
          </a:p>
          <a:p>
            <a:pPr marL="171450" indent="-171450">
              <a:buFont typeface="Arial" pitchFamily="34" charset="0"/>
              <a:buChar char="•"/>
            </a:pPr>
            <a:r>
              <a:rPr lang="en-CA" sz="1200" dirty="0">
                <a:latin typeface="Arial" pitchFamily="34" charset="0"/>
                <a:cs typeface="Arial" pitchFamily="34" charset="0"/>
              </a:rPr>
              <a:t>Land Key Results (Application Lands)</a:t>
            </a:r>
          </a:p>
          <a:p>
            <a:pPr marL="171450" indent="-171450">
              <a:buFont typeface="Arial" pitchFamily="34" charset="0"/>
              <a:buChar char="•"/>
            </a:pPr>
            <a:r>
              <a:rPr lang="en-CA" sz="1200" dirty="0">
                <a:latin typeface="Arial" pitchFamily="34" charset="0"/>
                <a:cs typeface="Arial" pitchFamily="34" charset="0"/>
              </a:rPr>
              <a:t>Results of queries *</a:t>
            </a:r>
          </a:p>
          <a:p>
            <a:pPr marL="171450" indent="-171450">
              <a:buFont typeface="Arial" pitchFamily="34" charset="0"/>
              <a:buChar char="•"/>
            </a:pPr>
            <a:r>
              <a:rPr lang="en-CA" sz="1200" dirty="0">
                <a:latin typeface="Arial" pitchFamily="34" charset="0"/>
                <a:cs typeface="Arial" pitchFamily="34" charset="0"/>
              </a:rPr>
              <a:t>Results of land selection *</a:t>
            </a:r>
          </a:p>
          <a:p>
            <a:pPr marL="171450" indent="-171450">
              <a:buFont typeface="Arial" pitchFamily="34" charset="0"/>
              <a:buChar char="•"/>
            </a:pPr>
            <a:endParaRPr lang="en-CA" sz="1200" dirty="0">
              <a:latin typeface="Arial" pitchFamily="34" charset="0"/>
              <a:cs typeface="Arial" pitchFamily="34" charset="0"/>
            </a:endParaRPr>
          </a:p>
        </p:txBody>
      </p:sp>
    </p:spTree>
    <p:extLst>
      <p:ext uri="{BB962C8B-B14F-4D97-AF65-F5344CB8AC3E}">
        <p14:creationId xmlns:p14="http://schemas.microsoft.com/office/powerpoint/2010/main" val="973678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915169"/>
            <a:ext cx="8229600" cy="504056"/>
          </a:xfrm>
        </p:spPr>
        <p:txBody>
          <a:bodyPr>
            <a:normAutofit/>
          </a:bodyPr>
          <a:lstStyle/>
          <a:p>
            <a:pPr algn="l"/>
            <a:r>
              <a:rPr lang="en-US" sz="1600" b="1" dirty="0">
                <a:latin typeface="Arial" pitchFamily="34" charset="0"/>
                <a:cs typeface="Arial" pitchFamily="34" charset="0"/>
              </a:rPr>
              <a:t>GeoView – Toolbar - </a:t>
            </a:r>
            <a:r>
              <a:rPr lang="en-US" sz="1600" b="1" baseline="0" dirty="0">
                <a:latin typeface="Arial" pitchFamily="34" charset="0"/>
                <a:cs typeface="Arial" pitchFamily="34" charset="0"/>
              </a:rPr>
              <a:t>Edit Tab</a:t>
            </a:r>
            <a:endParaRPr lang="en-CA" sz="1600" b="1"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65275755"/>
              </p:ext>
            </p:extLst>
          </p:nvPr>
        </p:nvGraphicFramePr>
        <p:xfrm>
          <a:off x="712389" y="2667000"/>
          <a:ext cx="8210872" cy="3614074"/>
        </p:xfrm>
        <a:graphic>
          <a:graphicData uri="http://schemas.openxmlformats.org/drawingml/2006/table">
            <a:tbl>
              <a:tblPr firstRow="1" bandRow="1">
                <a:tableStyleId>{2D5ABB26-0587-4C30-8999-92F81FD0307C}</a:tableStyleId>
              </a:tblPr>
              <a:tblGrid>
                <a:gridCol w="1810072">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Use these tools:</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To:</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11424">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itchFamily="34" charset="0"/>
                          <a:cs typeface="Arial" pitchFamily="34" charset="0"/>
                        </a:rPr>
                        <a:t>Defines at which level the lands can be selected. </a:t>
                      </a:r>
                      <a:r>
                        <a:rPr kumimoji="0" lang="en-CA" sz="1200" u="none" strike="noStrike" kern="1200" cap="none" spc="0" normalizeH="0" baseline="0" noProof="0" dirty="0" err="1">
                          <a:ln>
                            <a:noFill/>
                          </a:ln>
                          <a:effectLst/>
                          <a:uLnTx/>
                          <a:uFillTx/>
                          <a:latin typeface="Arial" pitchFamily="34" charset="0"/>
                          <a:cs typeface="Arial" pitchFamily="34" charset="0"/>
                        </a:rPr>
                        <a:t>Eg</a:t>
                      </a:r>
                      <a:r>
                        <a:rPr kumimoji="0" lang="en-CA" sz="1200" u="none" strike="noStrike" kern="1200" cap="none" spc="0" normalizeH="0" baseline="0" noProof="0" dirty="0">
                          <a:ln>
                            <a:noFill/>
                          </a:ln>
                          <a:effectLst/>
                          <a:uLnTx/>
                          <a:uFillTx/>
                          <a:latin typeface="Arial" pitchFamily="34" charset="0"/>
                          <a:cs typeface="Arial" pitchFamily="34" charset="0"/>
                        </a:rPr>
                        <a:t>. Section, ¼ section, LSD, or quadrant.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2088">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Select/Unselect</a:t>
                      </a:r>
                      <a:r>
                        <a:rPr kumimoji="0" lang="en-CA" sz="1200" b="0" i="0" u="none" strike="noStrike" kern="1200" cap="none" spc="0" normalizeH="0" baseline="0" noProof="0" dirty="0">
                          <a:ln>
                            <a:noFill/>
                          </a:ln>
                          <a:solidFill>
                            <a:srgbClr val="00B0F0"/>
                          </a:solidFill>
                          <a:effectLst/>
                          <a:uLnTx/>
                          <a:uFillTx/>
                          <a:latin typeface="Arial" pitchFamily="34" charset="0"/>
                          <a:ea typeface="+mn-ea"/>
                          <a:cs typeface="Arial" pitchFamily="34" charset="0"/>
                        </a:rPr>
                        <a:t> </a:t>
                      </a:r>
                      <a:r>
                        <a:rPr kumimoji="0" lang="en-CA"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lands:  When</a:t>
                      </a:r>
                      <a:r>
                        <a:rPr kumimoji="0" lang="en-CA" sz="1200" b="0" i="0" u="none" strike="noStrike" kern="1200" cap="none" spc="0" normalizeH="0" baseline="0" noProof="0" dirty="0">
                          <a:ln>
                            <a:noFill/>
                          </a:ln>
                          <a:solidFill>
                            <a:srgbClr val="00B0F0"/>
                          </a:solidFill>
                          <a:effectLst/>
                          <a:uLnTx/>
                          <a:uFillTx/>
                          <a:latin typeface="Arial" pitchFamily="34" charset="0"/>
                          <a:ea typeface="+mn-ea"/>
                          <a:cs typeface="Arial" pitchFamily="34" charset="0"/>
                        </a:rPr>
                        <a:t> </a:t>
                      </a: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option is selected, a mouse click or click and drag will either select or unselect 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r>
                        <a:rPr kumimoji="0" lang="en-CA" sz="12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st</a:t>
                      </a: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click is to select, 2</a:t>
                      </a:r>
                      <a:r>
                        <a:rPr kumimoji="0" lang="en-CA" sz="12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nd</a:t>
                      </a: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click on the same lands is to unselect).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5762">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Current selected lands are cleared.</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93" y="2996952"/>
            <a:ext cx="11525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781" y="4725144"/>
            <a:ext cx="5238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356" y="5517232"/>
            <a:ext cx="5715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253" y="1447800"/>
            <a:ext cx="55054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740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914400"/>
            <a:ext cx="8229600" cy="533400"/>
          </a:xfrm>
        </p:spPr>
        <p:txBody>
          <a:bodyPr>
            <a:normAutofit/>
          </a:bodyPr>
          <a:lstStyle/>
          <a:p>
            <a:pPr algn="l"/>
            <a:r>
              <a:rPr lang="en-CA" sz="1600" b="1" dirty="0">
                <a:latin typeface="Arial" pitchFamily="34" charset="0"/>
                <a:cs typeface="Arial" pitchFamily="34" charset="0"/>
              </a:rPr>
              <a:t>GeoView – Toolbar - Edit Tab (Continued)</a:t>
            </a:r>
          </a:p>
        </p:txBody>
      </p:sp>
      <p:graphicFrame>
        <p:nvGraphicFramePr>
          <p:cNvPr id="6" name="Table 5"/>
          <p:cNvGraphicFramePr>
            <a:graphicFrameLocks noGrp="1"/>
          </p:cNvGraphicFramePr>
          <p:nvPr>
            <p:extLst>
              <p:ext uri="{D42A27DB-BD31-4B8C-83A1-F6EECF244321}">
                <p14:modId xmlns:p14="http://schemas.microsoft.com/office/powerpoint/2010/main" val="1259659493"/>
              </p:ext>
            </p:extLst>
          </p:nvPr>
        </p:nvGraphicFramePr>
        <p:xfrm>
          <a:off x="682869" y="2819400"/>
          <a:ext cx="7982272" cy="2952328"/>
        </p:xfrm>
        <a:graphic>
          <a:graphicData uri="http://schemas.openxmlformats.org/drawingml/2006/table">
            <a:tbl>
              <a:tblPr firstRow="1" bandRow="1">
                <a:tableStyleId>{2D5ABB26-0587-4C30-8999-92F81FD0307C}</a:tableStyleId>
              </a:tblPr>
              <a:tblGrid>
                <a:gridCol w="1905370">
                  <a:extLst>
                    <a:ext uri="{9D8B030D-6E8A-4147-A177-3AD203B41FA5}">
                      <a16:colId xmlns:a16="http://schemas.microsoft.com/office/drawing/2014/main" val="20000"/>
                    </a:ext>
                  </a:extLst>
                </a:gridCol>
                <a:gridCol w="6076902">
                  <a:extLst>
                    <a:ext uri="{9D8B030D-6E8A-4147-A177-3AD203B41FA5}">
                      <a16:colId xmlns:a16="http://schemas.microsoft.com/office/drawing/2014/main" val="20001"/>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Use these tools:</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To:</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7328">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itchFamily="34" charset="0"/>
                          <a:cs typeface="Arial" pitchFamily="34" charset="0"/>
                        </a:rPr>
                        <a:t>Editing Layer: </a:t>
                      </a:r>
                      <a:r>
                        <a:rPr kumimoji="0" lang="en-CA" sz="1200" b="1" u="none" strike="noStrike" kern="1200" cap="none" spc="0" normalizeH="0" baseline="0" noProof="0" dirty="0">
                          <a:ln>
                            <a:noFill/>
                          </a:ln>
                          <a:effectLst/>
                          <a:uLnTx/>
                          <a:uFillTx/>
                          <a:latin typeface="Arial" pitchFamily="34" charset="0"/>
                          <a:cs typeface="Arial" pitchFamily="34" charset="0"/>
                        </a:rPr>
                        <a:t>Application Added Lands</a:t>
                      </a:r>
                      <a:r>
                        <a:rPr kumimoji="0" lang="en-CA" sz="1200" u="none" strike="noStrike" kern="1200" cap="none" spc="0" normalizeH="0" baseline="0" noProof="0" dirty="0">
                          <a:ln>
                            <a:noFill/>
                          </a:ln>
                          <a:effectLst/>
                          <a:uLnTx/>
                          <a:uFillTx/>
                          <a:latin typeface="Arial" pitchFamily="34" charset="0"/>
                          <a:cs typeface="Arial" pitchFamily="34" charset="0"/>
                        </a:rPr>
                        <a:t> is used to modify the Current Application (added 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itchFamily="34" charset="0"/>
                          <a:cs typeface="Arial" pitchFamily="34" charset="0"/>
                        </a:rPr>
                        <a:t>Editing Layer: </a:t>
                      </a:r>
                      <a:r>
                        <a:rPr kumimoji="0" lang="en-CA" sz="1200" b="1" u="none" strike="noStrike" kern="1200" cap="none" spc="0" normalizeH="0" baseline="0" noProof="0" dirty="0">
                          <a:ln>
                            <a:noFill/>
                          </a:ln>
                          <a:effectLst/>
                          <a:uLnTx/>
                          <a:uFillTx/>
                          <a:latin typeface="Arial" pitchFamily="34" charset="0"/>
                          <a:cs typeface="Arial" pitchFamily="34" charset="0"/>
                        </a:rPr>
                        <a:t>Application Removed Lands </a:t>
                      </a:r>
                      <a:r>
                        <a:rPr kumimoji="0" lang="en-CA" sz="1200" u="none" strike="noStrike" kern="1200" cap="none" spc="0" normalizeH="0" baseline="0" noProof="0" dirty="0">
                          <a:ln>
                            <a:noFill/>
                          </a:ln>
                          <a:effectLst/>
                          <a:uLnTx/>
                          <a:uFillTx/>
                          <a:latin typeface="Arial" pitchFamily="34" charset="0"/>
                          <a:cs typeface="Arial" pitchFamily="34" charset="0"/>
                        </a:rPr>
                        <a:t>is used to modify the existing Approved Project or Approved Project (PILL) 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4096">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Add Selected lands to Editing Layer</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36104">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Remove Selected lands from  Editing Layer</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87" y="4008473"/>
            <a:ext cx="4762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792" y="4876800"/>
            <a:ext cx="5619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05" y="1447800"/>
            <a:ext cx="55054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90" y="3548963"/>
            <a:ext cx="1672554" cy="40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509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 y="914400"/>
            <a:ext cx="8305800" cy="498376"/>
          </a:xfrm>
        </p:spPr>
        <p:txBody>
          <a:bodyPr>
            <a:normAutofit/>
          </a:bodyPr>
          <a:lstStyle/>
          <a:p>
            <a:pPr algn="l"/>
            <a:r>
              <a:rPr lang="en-CA" sz="1600" b="1" dirty="0">
                <a:latin typeface="Arial" pitchFamily="34" charset="0"/>
                <a:cs typeface="Arial" pitchFamily="34" charset="0"/>
              </a:rPr>
              <a:t>GeoView – Removing lands from the Current Application (Added Lands) record </a:t>
            </a:r>
          </a:p>
        </p:txBody>
      </p:sp>
      <p:sp>
        <p:nvSpPr>
          <p:cNvPr id="2" name="Rectangle 1"/>
          <p:cNvSpPr/>
          <p:nvPr/>
        </p:nvSpPr>
        <p:spPr>
          <a:xfrm>
            <a:off x="304800" y="1686342"/>
            <a:ext cx="3124200" cy="2123658"/>
          </a:xfrm>
          <a:prstGeom prst="rect">
            <a:avLst/>
          </a:prstGeom>
        </p:spPr>
        <p:txBody>
          <a:bodyPr wrap="square">
            <a:spAutoFit/>
          </a:bodyPr>
          <a:lstStyle/>
          <a:p>
            <a:r>
              <a:rPr lang="en-US" sz="1200" b="1" dirty="0">
                <a:solidFill>
                  <a:prstClr val="black"/>
                </a:solidFill>
                <a:latin typeface="Arial" pitchFamily="34" charset="0"/>
                <a:cs typeface="Arial" pitchFamily="34" charset="0"/>
              </a:rPr>
              <a:t>Steps:</a:t>
            </a:r>
          </a:p>
          <a:p>
            <a:endParaRPr lang="en-US" sz="1200" dirty="0">
              <a:solidFill>
                <a:prstClr val="black"/>
              </a:solidFill>
              <a:latin typeface="Arial" pitchFamily="34" charset="0"/>
              <a:cs typeface="Arial" pitchFamily="34" charset="0"/>
            </a:endParaRPr>
          </a:p>
          <a:p>
            <a:pPr marL="266700" indent="-266700"/>
            <a:r>
              <a:rPr lang="en-US" sz="1200" dirty="0">
                <a:solidFill>
                  <a:prstClr val="black"/>
                </a:solidFill>
                <a:latin typeface="Arial" pitchFamily="34" charset="0"/>
                <a:cs typeface="Arial" pitchFamily="34" charset="0"/>
              </a:rPr>
              <a:t>1.    Select </a:t>
            </a:r>
            <a:r>
              <a:rPr lang="en-US" sz="1200" b="1" dirty="0">
                <a:solidFill>
                  <a:prstClr val="black"/>
                </a:solidFill>
                <a:latin typeface="Arial" pitchFamily="34" charset="0"/>
                <a:cs typeface="Arial" pitchFamily="34" charset="0"/>
              </a:rPr>
              <a:t>ATS Grid Level  </a:t>
            </a:r>
            <a:r>
              <a:rPr lang="en-US" sz="1200" dirty="0">
                <a:solidFill>
                  <a:prstClr val="black"/>
                </a:solidFill>
                <a:latin typeface="Arial" pitchFamily="34" charset="0"/>
                <a:cs typeface="Arial" pitchFamily="34" charset="0"/>
              </a:rPr>
              <a:t>(e.g. Quarter Section)</a:t>
            </a:r>
          </a:p>
          <a:p>
            <a:pPr marL="228600" indent="-228600">
              <a:buAutoNum type="arabicPeriod"/>
            </a:pPr>
            <a:endParaRPr lang="en-US" sz="1200" dirty="0">
              <a:solidFill>
                <a:prstClr val="black"/>
              </a:solidFill>
              <a:latin typeface="Arial" pitchFamily="34" charset="0"/>
              <a:cs typeface="Arial" pitchFamily="34" charset="0"/>
            </a:endParaRPr>
          </a:p>
          <a:p>
            <a:pPr marL="361950" indent="-361950"/>
            <a:r>
              <a:rPr lang="en-US" sz="1200" dirty="0">
                <a:solidFill>
                  <a:prstClr val="black"/>
                </a:solidFill>
                <a:latin typeface="Arial" pitchFamily="34" charset="0"/>
                <a:cs typeface="Arial" pitchFamily="34" charset="0"/>
              </a:rPr>
              <a:t>2.    Click </a:t>
            </a:r>
            <a:r>
              <a:rPr lang="en-US" sz="1200" b="1" dirty="0">
                <a:solidFill>
                  <a:prstClr val="black"/>
                </a:solidFill>
                <a:latin typeface="Arial" pitchFamily="34" charset="0"/>
                <a:cs typeface="Arial" pitchFamily="34" charset="0"/>
              </a:rPr>
              <a:t>Select Land(s)</a:t>
            </a:r>
          </a:p>
          <a:p>
            <a:endParaRPr lang="en-US" sz="1200" dirty="0">
              <a:solidFill>
                <a:prstClr val="black"/>
              </a:solidFill>
              <a:latin typeface="Arial" pitchFamily="34" charset="0"/>
              <a:cs typeface="Arial" pitchFamily="34" charset="0"/>
            </a:endParaRPr>
          </a:p>
          <a:p>
            <a:pPr marL="266700" indent="-266700"/>
            <a:r>
              <a:rPr lang="en-US" sz="1200" dirty="0">
                <a:solidFill>
                  <a:prstClr val="black"/>
                </a:solidFill>
                <a:latin typeface="Arial" pitchFamily="34" charset="0"/>
                <a:cs typeface="Arial" pitchFamily="34" charset="0"/>
              </a:rPr>
              <a:t>3.    Select appropriate </a:t>
            </a:r>
            <a:r>
              <a:rPr lang="en-US" sz="1200" b="1" dirty="0">
                <a:solidFill>
                  <a:prstClr val="black"/>
                </a:solidFill>
                <a:latin typeface="Arial" pitchFamily="34" charset="0"/>
                <a:cs typeface="Arial" pitchFamily="34" charset="0"/>
              </a:rPr>
              <a:t>Editing Layer</a:t>
            </a:r>
            <a:r>
              <a:rPr lang="en-US" sz="1200" dirty="0">
                <a:solidFill>
                  <a:prstClr val="black"/>
                </a:solidFill>
                <a:latin typeface="Arial" pitchFamily="34" charset="0"/>
                <a:cs typeface="Arial" pitchFamily="34" charset="0"/>
              </a:rPr>
              <a:t> (e.g. Application Added Land(s).</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4.    Click on the map to select the Land(s)</a:t>
            </a:r>
            <a:endParaRPr lang="en-CA" sz="12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86342"/>
            <a:ext cx="5067300" cy="297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3581400" y="2618095"/>
            <a:ext cx="1219200" cy="533400"/>
          </a:xfrm>
          <a:prstGeom prst="wedgeRoundRectCallout">
            <a:avLst>
              <a:gd name="adj1" fmla="val -13333"/>
              <a:gd name="adj2" fmla="val -958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1. Select ATS Grid Level</a:t>
            </a:r>
            <a:endParaRPr lang="en-CA" sz="1200" dirty="0"/>
          </a:p>
        </p:txBody>
      </p:sp>
      <p:sp>
        <p:nvSpPr>
          <p:cNvPr id="12" name="Rounded Rectangular Callout 11"/>
          <p:cNvSpPr/>
          <p:nvPr/>
        </p:nvSpPr>
        <p:spPr>
          <a:xfrm>
            <a:off x="4919662" y="2618095"/>
            <a:ext cx="1152526" cy="533400"/>
          </a:xfrm>
          <a:prstGeom prst="wedgeRoundRectCallout">
            <a:avLst>
              <a:gd name="adj1" fmla="val -55521"/>
              <a:gd name="adj2" fmla="val -958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2. Click Select Land(s)</a:t>
            </a:r>
            <a:endParaRPr lang="en-CA" sz="1200" dirty="0"/>
          </a:p>
        </p:txBody>
      </p:sp>
      <p:sp>
        <p:nvSpPr>
          <p:cNvPr id="13" name="Rounded Rectangular Callout 12"/>
          <p:cNvSpPr/>
          <p:nvPr/>
        </p:nvSpPr>
        <p:spPr>
          <a:xfrm>
            <a:off x="6226060" y="2628127"/>
            <a:ext cx="1152526" cy="533400"/>
          </a:xfrm>
          <a:prstGeom prst="wedgeRoundRectCallout">
            <a:avLst>
              <a:gd name="adj1" fmla="val -59653"/>
              <a:gd name="adj2" fmla="val -10119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3. Select Editing Layer</a:t>
            </a:r>
            <a:endParaRPr lang="en-CA" sz="1200" dirty="0"/>
          </a:p>
        </p:txBody>
      </p:sp>
      <p:sp>
        <p:nvSpPr>
          <p:cNvPr id="14" name="Rounded Rectangular Callout 13"/>
          <p:cNvSpPr/>
          <p:nvPr/>
        </p:nvSpPr>
        <p:spPr>
          <a:xfrm>
            <a:off x="5767387" y="3543300"/>
            <a:ext cx="1457326" cy="533400"/>
          </a:xfrm>
          <a:prstGeom prst="wedgeRoundRectCallout">
            <a:avLst>
              <a:gd name="adj1" fmla="val 115090"/>
              <a:gd name="adj2" fmla="val -3333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4. Click on map to select land</a:t>
            </a:r>
            <a:endParaRPr lang="en-CA" sz="1200" dirty="0"/>
          </a:p>
        </p:txBody>
      </p:sp>
    </p:spTree>
    <p:extLst>
      <p:ext uri="{BB962C8B-B14F-4D97-AF65-F5344CB8AC3E}">
        <p14:creationId xmlns:p14="http://schemas.microsoft.com/office/powerpoint/2010/main" val="3328486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1683067"/>
            <a:ext cx="56197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1670684"/>
            <a:ext cx="2743200" cy="3600986"/>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Selected Land(s) panel displays the lands selected and the map boundary is highlighted.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5. Click on </a:t>
            </a:r>
            <a:r>
              <a:rPr lang="en-US" sz="1200" b="1" dirty="0">
                <a:solidFill>
                  <a:prstClr val="black"/>
                </a:solidFill>
                <a:latin typeface="Arial" pitchFamily="34" charset="0"/>
                <a:cs typeface="Arial" pitchFamily="34" charset="0"/>
              </a:rPr>
              <a:t>Remove Land(s).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The validation result/ message is displayed.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Land(s) Allowed to be removed will be identified. Lands not allowed will have an error message.</a:t>
            </a:r>
            <a:endParaRPr lang="en-CA"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pPr marL="228600" indent="-228600">
              <a:buAutoNum type="arabicPeriod" startAt="6"/>
            </a:pPr>
            <a:r>
              <a:rPr lang="en-US" sz="1200" dirty="0">
                <a:solidFill>
                  <a:prstClr val="black"/>
                </a:solidFill>
                <a:latin typeface="Arial" pitchFamily="34" charset="0"/>
                <a:cs typeface="Arial" pitchFamily="34" charset="0"/>
              </a:rPr>
              <a:t>Click on </a:t>
            </a:r>
            <a:r>
              <a:rPr lang="en-US" sz="1200" b="1" dirty="0">
                <a:solidFill>
                  <a:prstClr val="black"/>
                </a:solidFill>
                <a:latin typeface="Arial" pitchFamily="34" charset="0"/>
                <a:cs typeface="Arial" pitchFamily="34" charset="0"/>
              </a:rPr>
              <a:t>Apply</a:t>
            </a:r>
            <a:r>
              <a:rPr lang="en-US" sz="1200" dirty="0">
                <a:solidFill>
                  <a:prstClr val="black"/>
                </a:solidFill>
                <a:latin typeface="Arial" pitchFamily="34" charset="0"/>
                <a:cs typeface="Arial" pitchFamily="34" charset="0"/>
              </a:rPr>
              <a:t> to finalize.</a:t>
            </a:r>
          </a:p>
          <a:p>
            <a:r>
              <a:rPr lang="en-US" sz="1200" dirty="0">
                <a:solidFill>
                  <a:prstClr val="black"/>
                </a:solidFill>
                <a:latin typeface="Arial" pitchFamily="34" charset="0"/>
                <a:cs typeface="Arial" pitchFamily="34" charset="0"/>
              </a:rPr>
              <a:t>     Or</a:t>
            </a:r>
          </a:p>
          <a:p>
            <a:pPr marL="180975" indent="-180975"/>
            <a:r>
              <a:rPr lang="en-US" sz="1200" dirty="0">
                <a:solidFill>
                  <a:prstClr val="black"/>
                </a:solidFill>
                <a:latin typeface="Arial" pitchFamily="34" charset="0"/>
                <a:cs typeface="Arial" pitchFamily="34" charset="0"/>
              </a:rPr>
              <a:t>     Click on </a:t>
            </a:r>
            <a:r>
              <a:rPr lang="en-US" sz="1200" b="1" dirty="0">
                <a:solidFill>
                  <a:prstClr val="black"/>
                </a:solidFill>
                <a:latin typeface="Arial" pitchFamily="34" charset="0"/>
                <a:cs typeface="Arial" pitchFamily="34" charset="0"/>
              </a:rPr>
              <a:t>Cancel</a:t>
            </a:r>
            <a:r>
              <a:rPr lang="en-US" sz="1200" dirty="0">
                <a:solidFill>
                  <a:prstClr val="black"/>
                </a:solidFill>
                <a:latin typeface="Arial" pitchFamily="34" charset="0"/>
                <a:cs typeface="Arial" pitchFamily="34" charset="0"/>
              </a:rPr>
              <a:t> to abandon action, and return to edit session.</a:t>
            </a:r>
          </a:p>
          <a:p>
            <a:endParaRPr lang="en-US" sz="1200" dirty="0">
              <a:solidFill>
                <a:prstClr val="black"/>
              </a:solidFill>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53070"/>
            <a:ext cx="37719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4800600" y="2768917"/>
            <a:ext cx="1685926" cy="533400"/>
          </a:xfrm>
          <a:prstGeom prst="wedgeRoundRectCallout">
            <a:avLst>
              <a:gd name="adj1" fmla="val 51038"/>
              <a:gd name="adj2" fmla="val -9047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5. Click on Remove Land(s)</a:t>
            </a:r>
            <a:endParaRPr lang="en-CA" sz="1200" dirty="0"/>
          </a:p>
        </p:txBody>
      </p:sp>
      <p:sp>
        <p:nvSpPr>
          <p:cNvPr id="9" name="Rounded Rectangular Callout 8"/>
          <p:cNvSpPr/>
          <p:nvPr/>
        </p:nvSpPr>
        <p:spPr>
          <a:xfrm>
            <a:off x="3843337" y="5600700"/>
            <a:ext cx="1457326" cy="533400"/>
          </a:xfrm>
          <a:prstGeom prst="wedgeRoundRectCallout">
            <a:avLst>
              <a:gd name="adj1" fmla="val 96136"/>
              <a:gd name="adj2" fmla="val -11904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6. Click on Apply</a:t>
            </a:r>
            <a:endParaRPr lang="en-CA" sz="1200" dirty="0"/>
          </a:p>
        </p:txBody>
      </p:sp>
      <p:sp>
        <p:nvSpPr>
          <p:cNvPr id="2" name="Title 1"/>
          <p:cNvSpPr>
            <a:spLocks noGrp="1"/>
          </p:cNvSpPr>
          <p:nvPr>
            <p:ph type="title" idx="4294967295"/>
          </p:nvPr>
        </p:nvSpPr>
        <p:spPr>
          <a:xfrm>
            <a:off x="228600" y="838200"/>
            <a:ext cx="8229600" cy="563562"/>
          </a:xfrm>
        </p:spPr>
        <p:txBody>
          <a:bodyPr>
            <a:normAutofit/>
          </a:bodyPr>
          <a:lstStyle/>
          <a:p>
            <a:pPr algn="l"/>
            <a:r>
              <a:rPr lang="en-CA" sz="1600" b="1" dirty="0">
                <a:latin typeface="Arial" pitchFamily="34" charset="0"/>
                <a:cs typeface="Arial" pitchFamily="34" charset="0"/>
              </a:rPr>
              <a:t>GeoView</a:t>
            </a:r>
            <a:r>
              <a:rPr lang="en-CA" sz="1600" b="1" baseline="0" dirty="0">
                <a:latin typeface="Arial" pitchFamily="34" charset="0"/>
                <a:cs typeface="Arial" pitchFamily="34" charset="0"/>
              </a:rPr>
              <a:t> – Removing</a:t>
            </a:r>
            <a:r>
              <a:rPr lang="en-CA" sz="1600" b="1" dirty="0">
                <a:latin typeface="Arial" pitchFamily="34" charset="0"/>
                <a:cs typeface="Arial" pitchFamily="34" charset="0"/>
              </a:rPr>
              <a:t> lands from… (Continued)</a:t>
            </a:r>
          </a:p>
        </p:txBody>
      </p:sp>
    </p:spTree>
    <p:extLst>
      <p:ext uri="{BB962C8B-B14F-4D97-AF65-F5344CB8AC3E}">
        <p14:creationId xmlns:p14="http://schemas.microsoft.com/office/powerpoint/2010/main" val="1520238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39098"/>
            <a:ext cx="6019800" cy="402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1523998"/>
            <a:ext cx="8610600" cy="276999"/>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Choosing ‘Apply’ updates the Land Key Tree and Map Boundary; the land is no longer listed under the Add Land(s) heading.</a:t>
            </a:r>
          </a:p>
        </p:txBody>
      </p:sp>
      <p:sp>
        <p:nvSpPr>
          <p:cNvPr id="2" name="Title 1"/>
          <p:cNvSpPr>
            <a:spLocks noGrp="1"/>
          </p:cNvSpPr>
          <p:nvPr>
            <p:ph type="title" idx="4294967295"/>
          </p:nvPr>
        </p:nvSpPr>
        <p:spPr>
          <a:xfrm>
            <a:off x="152400" y="533400"/>
            <a:ext cx="8305800" cy="1129097"/>
          </a:xfrm>
        </p:spPr>
        <p:txBody>
          <a:bodyPr>
            <a:normAutofit/>
          </a:bodyPr>
          <a:lstStyle/>
          <a:p>
            <a:pPr algn="l"/>
            <a:r>
              <a:rPr lang="en-CA" sz="1600" b="1" dirty="0">
                <a:latin typeface="Arial" pitchFamily="34" charset="0"/>
                <a:cs typeface="Arial" pitchFamily="34" charset="0"/>
              </a:rPr>
              <a:t>GeoView – Removing lands from… (Continued)</a:t>
            </a:r>
          </a:p>
        </p:txBody>
      </p:sp>
    </p:spTree>
    <p:extLst>
      <p:ext uri="{BB962C8B-B14F-4D97-AF65-F5344CB8AC3E}">
        <p14:creationId xmlns:p14="http://schemas.microsoft.com/office/powerpoint/2010/main" val="978825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28800"/>
            <a:ext cx="5317298"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1724442"/>
            <a:ext cx="3124200" cy="2123658"/>
          </a:xfrm>
          <a:prstGeom prst="rect">
            <a:avLst/>
          </a:prstGeom>
        </p:spPr>
        <p:txBody>
          <a:bodyPr wrap="square">
            <a:spAutoFit/>
          </a:bodyPr>
          <a:lstStyle/>
          <a:p>
            <a:r>
              <a:rPr lang="en-US" sz="1200" b="1" dirty="0">
                <a:solidFill>
                  <a:prstClr val="black"/>
                </a:solidFill>
                <a:latin typeface="Arial" pitchFamily="34" charset="0"/>
                <a:cs typeface="Arial" pitchFamily="34" charset="0"/>
              </a:rPr>
              <a:t>Steps:</a:t>
            </a:r>
          </a:p>
          <a:p>
            <a:endParaRPr lang="en-US" sz="1200" dirty="0">
              <a:solidFill>
                <a:prstClr val="black"/>
              </a:solidFill>
              <a:latin typeface="Arial" pitchFamily="34" charset="0"/>
              <a:cs typeface="Arial" pitchFamily="34" charset="0"/>
            </a:endParaRPr>
          </a:p>
          <a:p>
            <a:pPr marL="266700" indent="-266700"/>
            <a:r>
              <a:rPr lang="en-US" sz="1200" dirty="0">
                <a:solidFill>
                  <a:prstClr val="black"/>
                </a:solidFill>
                <a:latin typeface="Arial" pitchFamily="34" charset="0"/>
                <a:cs typeface="Arial" pitchFamily="34" charset="0"/>
              </a:rPr>
              <a:t>1.    Select </a:t>
            </a:r>
            <a:r>
              <a:rPr lang="en-US" sz="1200" b="1" dirty="0">
                <a:solidFill>
                  <a:prstClr val="black"/>
                </a:solidFill>
                <a:latin typeface="Arial" pitchFamily="34" charset="0"/>
                <a:cs typeface="Arial" pitchFamily="34" charset="0"/>
              </a:rPr>
              <a:t>ATS Grid Level  </a:t>
            </a:r>
            <a:r>
              <a:rPr lang="en-US" sz="1200" dirty="0">
                <a:solidFill>
                  <a:prstClr val="black"/>
                </a:solidFill>
                <a:latin typeface="Arial" pitchFamily="34" charset="0"/>
                <a:cs typeface="Arial" pitchFamily="34" charset="0"/>
              </a:rPr>
              <a:t>(e.g. Legal Sub-Division)</a:t>
            </a:r>
          </a:p>
          <a:p>
            <a:pPr marL="228600" indent="-228600">
              <a:buAutoNum type="arabicPeriod"/>
            </a:pPr>
            <a:endParaRPr lang="en-US" sz="1200" dirty="0">
              <a:solidFill>
                <a:prstClr val="black"/>
              </a:solidFill>
              <a:latin typeface="Arial" pitchFamily="34" charset="0"/>
              <a:cs typeface="Arial" pitchFamily="34" charset="0"/>
            </a:endParaRPr>
          </a:p>
          <a:p>
            <a:pPr marL="361950" indent="-361950"/>
            <a:r>
              <a:rPr lang="en-US" sz="1200" dirty="0">
                <a:solidFill>
                  <a:prstClr val="black"/>
                </a:solidFill>
                <a:latin typeface="Arial" pitchFamily="34" charset="0"/>
                <a:cs typeface="Arial" pitchFamily="34" charset="0"/>
              </a:rPr>
              <a:t>2.    Click </a:t>
            </a:r>
            <a:r>
              <a:rPr lang="en-US" sz="1200" b="1" dirty="0">
                <a:solidFill>
                  <a:prstClr val="black"/>
                </a:solidFill>
                <a:latin typeface="Arial" pitchFamily="34" charset="0"/>
                <a:cs typeface="Arial" pitchFamily="34" charset="0"/>
              </a:rPr>
              <a:t>Select Land(s)</a:t>
            </a:r>
          </a:p>
          <a:p>
            <a:endParaRPr lang="en-US" sz="1200" dirty="0">
              <a:solidFill>
                <a:prstClr val="black"/>
              </a:solidFill>
              <a:latin typeface="Arial" pitchFamily="34" charset="0"/>
              <a:cs typeface="Arial" pitchFamily="34" charset="0"/>
            </a:endParaRPr>
          </a:p>
          <a:p>
            <a:pPr marL="266700" indent="-266700"/>
            <a:r>
              <a:rPr lang="en-US" sz="1200" dirty="0">
                <a:solidFill>
                  <a:prstClr val="black"/>
                </a:solidFill>
                <a:latin typeface="Arial" pitchFamily="34" charset="0"/>
                <a:cs typeface="Arial" pitchFamily="34" charset="0"/>
              </a:rPr>
              <a:t>3.    Select appropriate </a:t>
            </a:r>
            <a:r>
              <a:rPr lang="en-US" sz="1200" b="1" dirty="0">
                <a:solidFill>
                  <a:prstClr val="black"/>
                </a:solidFill>
                <a:latin typeface="Arial" pitchFamily="34" charset="0"/>
                <a:cs typeface="Arial" pitchFamily="34" charset="0"/>
              </a:rPr>
              <a:t>Editing Layer</a:t>
            </a:r>
            <a:r>
              <a:rPr lang="en-US" sz="1200" dirty="0">
                <a:solidFill>
                  <a:prstClr val="black"/>
                </a:solidFill>
                <a:latin typeface="Arial" pitchFamily="34" charset="0"/>
                <a:cs typeface="Arial" pitchFamily="34" charset="0"/>
              </a:rPr>
              <a:t> (e.g. Application Added Land(s).</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4.    Click on the map to select the Land(s)</a:t>
            </a:r>
            <a:endParaRPr lang="en-CA" sz="1200" dirty="0">
              <a:solidFill>
                <a:prstClr val="black"/>
              </a:solidFill>
              <a:latin typeface="Arial" pitchFamily="34" charset="0"/>
              <a:cs typeface="Arial" pitchFamily="34" charset="0"/>
            </a:endParaRPr>
          </a:p>
        </p:txBody>
      </p:sp>
      <p:sp>
        <p:nvSpPr>
          <p:cNvPr id="3" name="Rounded Rectangular Callout 2"/>
          <p:cNvSpPr/>
          <p:nvPr/>
        </p:nvSpPr>
        <p:spPr>
          <a:xfrm>
            <a:off x="3419474" y="2819400"/>
            <a:ext cx="1219200" cy="533400"/>
          </a:xfrm>
          <a:prstGeom prst="wedgeRoundRectCallout">
            <a:avLst>
              <a:gd name="adj1" fmla="val -13333"/>
              <a:gd name="adj2" fmla="val -958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1. Select ATS Grid Level</a:t>
            </a:r>
            <a:endParaRPr lang="en-CA" sz="1200" dirty="0"/>
          </a:p>
        </p:txBody>
      </p:sp>
      <p:sp>
        <p:nvSpPr>
          <p:cNvPr id="12" name="Rounded Rectangular Callout 11"/>
          <p:cNvSpPr/>
          <p:nvPr/>
        </p:nvSpPr>
        <p:spPr>
          <a:xfrm>
            <a:off x="4724400" y="2825085"/>
            <a:ext cx="1152526" cy="533400"/>
          </a:xfrm>
          <a:prstGeom prst="wedgeRoundRectCallout">
            <a:avLst>
              <a:gd name="adj1" fmla="val -55521"/>
              <a:gd name="adj2" fmla="val -958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2. Click Select Land(s)</a:t>
            </a:r>
            <a:endParaRPr lang="en-CA" sz="1200" dirty="0"/>
          </a:p>
        </p:txBody>
      </p:sp>
      <p:sp>
        <p:nvSpPr>
          <p:cNvPr id="13" name="Rounded Rectangular Callout 12"/>
          <p:cNvSpPr/>
          <p:nvPr/>
        </p:nvSpPr>
        <p:spPr>
          <a:xfrm>
            <a:off x="6029325" y="2819400"/>
            <a:ext cx="1152526" cy="533400"/>
          </a:xfrm>
          <a:prstGeom prst="wedgeRoundRectCallout">
            <a:avLst>
              <a:gd name="adj1" fmla="val -53868"/>
              <a:gd name="adj2" fmla="val -1083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3. Select Editing Layer</a:t>
            </a:r>
            <a:endParaRPr lang="en-CA" sz="1200" dirty="0"/>
          </a:p>
        </p:txBody>
      </p:sp>
      <p:sp>
        <p:nvSpPr>
          <p:cNvPr id="14" name="Rounded Rectangular Callout 13"/>
          <p:cNvSpPr/>
          <p:nvPr/>
        </p:nvSpPr>
        <p:spPr>
          <a:xfrm>
            <a:off x="5281613" y="4543425"/>
            <a:ext cx="1457326" cy="533400"/>
          </a:xfrm>
          <a:prstGeom prst="wedgeRoundRectCallout">
            <a:avLst>
              <a:gd name="adj1" fmla="val 121626"/>
              <a:gd name="adj2" fmla="val -4583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4. Click on map to select land</a:t>
            </a:r>
            <a:endParaRPr lang="en-CA" sz="1200" dirty="0"/>
          </a:p>
        </p:txBody>
      </p:sp>
      <p:sp>
        <p:nvSpPr>
          <p:cNvPr id="4" name="Title 3"/>
          <p:cNvSpPr>
            <a:spLocks noGrp="1"/>
          </p:cNvSpPr>
          <p:nvPr>
            <p:ph type="title" idx="4294967295"/>
          </p:nvPr>
        </p:nvSpPr>
        <p:spPr>
          <a:xfrm>
            <a:off x="152400" y="657642"/>
            <a:ext cx="8229600" cy="942558"/>
          </a:xfrm>
        </p:spPr>
        <p:txBody>
          <a:bodyPr>
            <a:normAutofit/>
          </a:bodyPr>
          <a:lstStyle/>
          <a:p>
            <a:pPr algn="l"/>
            <a:r>
              <a:rPr lang="en-CA" sz="1600" b="1" dirty="0">
                <a:latin typeface="Arial" pitchFamily="34" charset="0"/>
                <a:cs typeface="Arial" pitchFamily="34" charset="0"/>
              </a:rPr>
              <a:t>GeoView – Adding more lands to the Current Application (Added Lands) record</a:t>
            </a:r>
          </a:p>
        </p:txBody>
      </p:sp>
    </p:spTree>
    <p:extLst>
      <p:ext uri="{BB962C8B-B14F-4D97-AF65-F5344CB8AC3E}">
        <p14:creationId xmlns:p14="http://schemas.microsoft.com/office/powerpoint/2010/main" val="300459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935360"/>
            <a:ext cx="6675748" cy="436240"/>
          </a:xfrm>
        </p:spPr>
        <p:txBody>
          <a:bodyPr>
            <a:normAutofit/>
          </a:bodyPr>
          <a:lstStyle/>
          <a:p>
            <a:pPr algn="l"/>
            <a:r>
              <a:rPr lang="en-US" sz="1600" b="1" dirty="0">
                <a:latin typeface="Arial" pitchFamily="34" charset="0"/>
                <a:cs typeface="Arial" pitchFamily="34" charset="0"/>
              </a:rPr>
              <a:t>Logon to Electronic Transfer System (E</a:t>
            </a:r>
            <a:r>
              <a:rPr lang="en-US" sz="1600" b="1" baseline="0" dirty="0">
                <a:latin typeface="Arial" pitchFamily="34" charset="0"/>
                <a:cs typeface="Arial" pitchFamily="34" charset="0"/>
              </a:rPr>
              <a:t>TS)</a:t>
            </a:r>
            <a:endParaRPr lang="en-CA" sz="1600" b="1" dirty="0">
              <a:latin typeface="Arial" pitchFamily="34" charset="0"/>
              <a:cs typeface="Arial"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691"/>
          <a:stretch/>
        </p:blipFill>
        <p:spPr bwMode="auto">
          <a:xfrm>
            <a:off x="4114800" y="1371600"/>
            <a:ext cx="4824536" cy="491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p:cNvSpPr>
          <p:nvPr/>
        </p:nvSpPr>
        <p:spPr>
          <a:xfrm>
            <a:off x="304800" y="1617345"/>
            <a:ext cx="3314328" cy="2769989"/>
          </a:xfrm>
          <a:prstGeom prst="rect">
            <a:avLst/>
          </a:prstGeom>
        </p:spPr>
        <p:txBody>
          <a:bodyPr wrap="square" lIns="0" tIns="0" rIns="0" bIns="0">
            <a:spAutoFit/>
          </a:bodyPr>
          <a:lstStyle/>
          <a:p>
            <a:pPr marL="228600" indent="-228600">
              <a:buFont typeface="+mj-lt"/>
              <a:buAutoNum type="arabicPeriod"/>
            </a:pPr>
            <a:r>
              <a:rPr lang="en-CA" sz="1200" b="1" dirty="0">
                <a:latin typeface="Arial" pitchFamily="34" charset="0"/>
                <a:cs typeface="Arial" pitchFamily="34" charset="0"/>
              </a:rPr>
              <a:t>To Log on to the ETS web site:</a:t>
            </a:r>
            <a:r>
              <a:rPr lang="en-CA" sz="1200" dirty="0">
                <a:latin typeface="Arial" pitchFamily="34" charset="0"/>
                <a:cs typeface="Arial" pitchFamily="34" charset="0"/>
              </a:rPr>
              <a:t>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Enter the ETS User ID issued by the Site Administrator (EN####_Accountname) into the User Name field. </a:t>
            </a:r>
            <a:br>
              <a:rPr lang="en-CA" sz="1200" dirty="0">
                <a:latin typeface="Arial" pitchFamily="34" charset="0"/>
                <a:cs typeface="Arial" pitchFamily="34" charset="0"/>
              </a:rPr>
            </a:br>
            <a:r>
              <a:rPr lang="en-CA" sz="1200" dirty="0">
                <a:latin typeface="Arial" pitchFamily="34" charset="0"/>
                <a:cs typeface="Arial" pitchFamily="34" charset="0"/>
              </a:rPr>
              <a:t>This field is NOT case-sensitive.</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b="1" dirty="0">
                <a:latin typeface="Arial" pitchFamily="34" charset="0"/>
                <a:cs typeface="Arial" pitchFamily="34" charset="0"/>
              </a:rPr>
              <a:t>Enter the Password:</a:t>
            </a:r>
            <a:r>
              <a:rPr lang="en-CA" sz="1200" dirty="0">
                <a:latin typeface="Arial" pitchFamily="34" charset="0"/>
                <a:cs typeface="Arial" pitchFamily="34" charset="0"/>
              </a:rPr>
              <a:t> This field </a:t>
            </a:r>
            <a:r>
              <a:rPr lang="en-CA" sz="1200" b="1" dirty="0">
                <a:latin typeface="Arial" pitchFamily="34" charset="0"/>
                <a:cs typeface="Arial" pitchFamily="34" charset="0"/>
              </a:rPr>
              <a:t>IS</a:t>
            </a:r>
            <a:r>
              <a:rPr lang="en-CA" sz="1200" dirty="0">
                <a:latin typeface="Arial" pitchFamily="34" charset="0"/>
                <a:cs typeface="Arial" pitchFamily="34" charset="0"/>
              </a:rPr>
              <a:t> case-sensitive.</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b="1" dirty="0">
                <a:latin typeface="Arial" pitchFamily="34" charset="0"/>
                <a:cs typeface="Arial" pitchFamily="34" charset="0"/>
              </a:rPr>
              <a:t>Click the Login button:</a:t>
            </a:r>
            <a:endParaRPr lang="en-CA" sz="1200" dirty="0">
              <a:latin typeface="Arial" pitchFamily="34" charset="0"/>
              <a:cs typeface="Arial" pitchFamily="34" charset="0"/>
            </a:endParaRPr>
          </a:p>
          <a:p>
            <a:pPr marL="228600" indent="-228600">
              <a:buFont typeface="+mj-lt"/>
              <a:buAutoNum type="arabicPeriod"/>
            </a:pPr>
            <a:endParaRPr lang="en-CA" sz="1200" b="1" dirty="0">
              <a:latin typeface="Arial" pitchFamily="34" charset="0"/>
              <a:cs typeface="Arial" pitchFamily="34" charset="0"/>
            </a:endParaRPr>
          </a:p>
          <a:p>
            <a:r>
              <a:rPr lang="en-CA" sz="1200" b="1" dirty="0">
                <a:latin typeface="Arial" pitchFamily="34" charset="0"/>
                <a:cs typeface="Arial" pitchFamily="34" charset="0"/>
              </a:rPr>
              <a:t>Save my user name</a:t>
            </a:r>
            <a:r>
              <a:rPr lang="en-CA" sz="1200" dirty="0">
                <a:latin typeface="Arial" pitchFamily="34" charset="0"/>
                <a:cs typeface="Arial" pitchFamily="34" charset="0"/>
              </a:rPr>
              <a:t>: If you check this box, ETS will save your user name on the site so you do not have to enter it every time you log in.</a:t>
            </a:r>
          </a:p>
        </p:txBody>
      </p:sp>
    </p:spTree>
    <p:extLst>
      <p:ext uri="{BB962C8B-B14F-4D97-AF65-F5344CB8AC3E}">
        <p14:creationId xmlns:p14="http://schemas.microsoft.com/office/powerpoint/2010/main" val="2151208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699" y="1739205"/>
            <a:ext cx="566927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idx="4294967295"/>
          </p:nvPr>
        </p:nvSpPr>
        <p:spPr>
          <a:xfrm>
            <a:off x="228600" y="939552"/>
            <a:ext cx="8229600" cy="432048"/>
          </a:xfrm>
        </p:spPr>
        <p:txBody>
          <a:bodyPr>
            <a:normAutofit/>
          </a:bodyPr>
          <a:lstStyle/>
          <a:p>
            <a:pPr algn="l"/>
            <a:r>
              <a:rPr lang="en-CA" sz="1600" b="1" dirty="0">
                <a:latin typeface="Arial" pitchFamily="34" charset="0"/>
                <a:cs typeface="Arial" pitchFamily="34" charset="0"/>
              </a:rPr>
              <a:t>GeoView -  Adding more lands to …(Continued) </a:t>
            </a:r>
          </a:p>
        </p:txBody>
      </p:sp>
      <p:sp>
        <p:nvSpPr>
          <p:cNvPr id="8" name="Rounded Rectangular Callout 7"/>
          <p:cNvSpPr/>
          <p:nvPr/>
        </p:nvSpPr>
        <p:spPr>
          <a:xfrm>
            <a:off x="4495800" y="2653605"/>
            <a:ext cx="1685926" cy="533400"/>
          </a:xfrm>
          <a:prstGeom prst="wedgeRoundRectCallout">
            <a:avLst>
              <a:gd name="adj1" fmla="val 45388"/>
              <a:gd name="adj2" fmla="val -9404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5. Click on Add Land(s)</a:t>
            </a:r>
            <a:endParaRPr lang="en-CA" sz="12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676650"/>
            <a:ext cx="381952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3900487" y="5486400"/>
            <a:ext cx="1457326" cy="533400"/>
          </a:xfrm>
          <a:prstGeom prst="wedgeRoundRectCallout">
            <a:avLst>
              <a:gd name="adj1" fmla="val 66724"/>
              <a:gd name="adj2" fmla="val -5654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6. Click on Apply</a:t>
            </a:r>
            <a:endParaRPr lang="en-CA" sz="1200" dirty="0"/>
          </a:p>
        </p:txBody>
      </p:sp>
      <p:sp>
        <p:nvSpPr>
          <p:cNvPr id="10" name="TextBox 9"/>
          <p:cNvSpPr txBox="1"/>
          <p:nvPr/>
        </p:nvSpPr>
        <p:spPr>
          <a:xfrm>
            <a:off x="457200" y="1653212"/>
            <a:ext cx="2667000" cy="3600986"/>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Selected Land(s) panel displays the lands selected and the map boundary is highlighted.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5. Click on </a:t>
            </a:r>
            <a:r>
              <a:rPr lang="en-US" sz="1200" b="1" dirty="0">
                <a:solidFill>
                  <a:prstClr val="black"/>
                </a:solidFill>
                <a:latin typeface="Arial" pitchFamily="34" charset="0"/>
                <a:cs typeface="Arial" pitchFamily="34" charset="0"/>
              </a:rPr>
              <a:t>Add Land(s).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The validation result/ message is displayed.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Land(s) Allowed to be added will be identified. Lands not allowed will have an error message.</a:t>
            </a:r>
            <a:endParaRPr lang="en-CA"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pPr marL="228600" indent="-228600">
              <a:buAutoNum type="arabicPeriod" startAt="6"/>
            </a:pPr>
            <a:r>
              <a:rPr lang="en-US" sz="1200" dirty="0">
                <a:solidFill>
                  <a:prstClr val="black"/>
                </a:solidFill>
                <a:latin typeface="Arial" pitchFamily="34" charset="0"/>
                <a:cs typeface="Arial" pitchFamily="34" charset="0"/>
              </a:rPr>
              <a:t>Click on </a:t>
            </a:r>
            <a:r>
              <a:rPr lang="en-US" sz="1200" b="1" dirty="0">
                <a:solidFill>
                  <a:prstClr val="black"/>
                </a:solidFill>
                <a:latin typeface="Arial" pitchFamily="34" charset="0"/>
                <a:cs typeface="Arial" pitchFamily="34" charset="0"/>
              </a:rPr>
              <a:t>Apply</a:t>
            </a:r>
            <a:r>
              <a:rPr lang="en-US" sz="1200" dirty="0">
                <a:solidFill>
                  <a:prstClr val="black"/>
                </a:solidFill>
                <a:latin typeface="Arial" pitchFamily="34" charset="0"/>
                <a:cs typeface="Arial" pitchFamily="34" charset="0"/>
              </a:rPr>
              <a:t> to finalize.</a:t>
            </a:r>
          </a:p>
          <a:p>
            <a:r>
              <a:rPr lang="en-US" sz="1200" dirty="0">
                <a:solidFill>
                  <a:prstClr val="black"/>
                </a:solidFill>
                <a:latin typeface="Arial" pitchFamily="34" charset="0"/>
                <a:cs typeface="Arial" pitchFamily="34" charset="0"/>
              </a:rPr>
              <a:t>     Or</a:t>
            </a:r>
          </a:p>
          <a:p>
            <a:pPr marL="180975" indent="-180975"/>
            <a:r>
              <a:rPr lang="en-US" sz="1200" dirty="0">
                <a:solidFill>
                  <a:prstClr val="black"/>
                </a:solidFill>
                <a:latin typeface="Arial" pitchFamily="34" charset="0"/>
                <a:cs typeface="Arial" pitchFamily="34" charset="0"/>
              </a:rPr>
              <a:t>     Click on </a:t>
            </a:r>
            <a:r>
              <a:rPr lang="en-US" sz="1200" b="1" dirty="0">
                <a:solidFill>
                  <a:prstClr val="black"/>
                </a:solidFill>
                <a:latin typeface="Arial" pitchFamily="34" charset="0"/>
                <a:cs typeface="Arial" pitchFamily="34" charset="0"/>
              </a:rPr>
              <a:t>Cancel</a:t>
            </a:r>
            <a:r>
              <a:rPr lang="en-US" sz="1200" dirty="0">
                <a:solidFill>
                  <a:prstClr val="black"/>
                </a:solidFill>
                <a:latin typeface="Arial" pitchFamily="34" charset="0"/>
                <a:cs typeface="Arial" pitchFamily="34" charset="0"/>
              </a:rPr>
              <a:t> to abandon action, and return to edit session.</a:t>
            </a:r>
          </a:p>
          <a:p>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1511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0048"/>
            <a:ext cx="6096000" cy="421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1523998"/>
            <a:ext cx="8610600" cy="276999"/>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Choosing ‘Apply’ updates the Land Key Tree and Map Boundary; the land added is listed under the Add Land(s) heading.</a:t>
            </a:r>
          </a:p>
        </p:txBody>
      </p:sp>
      <p:sp>
        <p:nvSpPr>
          <p:cNvPr id="2" name="Title 1"/>
          <p:cNvSpPr>
            <a:spLocks noGrp="1"/>
          </p:cNvSpPr>
          <p:nvPr>
            <p:ph type="title" idx="4294967295"/>
          </p:nvPr>
        </p:nvSpPr>
        <p:spPr>
          <a:xfrm>
            <a:off x="152400" y="685800"/>
            <a:ext cx="8229600" cy="838198"/>
          </a:xfrm>
        </p:spPr>
        <p:txBody>
          <a:bodyPr>
            <a:normAutofit/>
          </a:bodyPr>
          <a:lstStyle/>
          <a:p>
            <a:pPr algn="l"/>
            <a:r>
              <a:rPr lang="en-CA" sz="1600" b="1" dirty="0">
                <a:latin typeface="Arial" pitchFamily="34" charset="0"/>
                <a:cs typeface="Arial" pitchFamily="34" charset="0"/>
              </a:rPr>
              <a:t>GeoView – Adding</a:t>
            </a:r>
            <a:r>
              <a:rPr lang="en-CA" sz="1600" b="1" baseline="0" dirty="0">
                <a:latin typeface="Arial" pitchFamily="34" charset="0"/>
                <a:cs typeface="Arial" pitchFamily="34" charset="0"/>
              </a:rPr>
              <a:t> more lands to…(Continued)</a:t>
            </a:r>
            <a:endParaRPr lang="en-CA" sz="1600" b="1" dirty="0">
              <a:latin typeface="Arial" pitchFamily="34" charset="0"/>
              <a:cs typeface="Arial" pitchFamily="34" charset="0"/>
            </a:endParaRPr>
          </a:p>
        </p:txBody>
      </p:sp>
    </p:spTree>
    <p:extLst>
      <p:ext uri="{BB962C8B-B14F-4D97-AF65-F5344CB8AC3E}">
        <p14:creationId xmlns:p14="http://schemas.microsoft.com/office/powerpoint/2010/main" val="564772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477" y="2133600"/>
            <a:ext cx="5317298" cy="374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idx="4294967295"/>
          </p:nvPr>
        </p:nvSpPr>
        <p:spPr>
          <a:xfrm>
            <a:off x="228600" y="914400"/>
            <a:ext cx="8229600" cy="498376"/>
          </a:xfrm>
        </p:spPr>
        <p:txBody>
          <a:bodyPr>
            <a:normAutofit/>
          </a:bodyPr>
          <a:lstStyle/>
          <a:p>
            <a:pPr algn="l"/>
            <a:r>
              <a:rPr lang="en-CA" sz="1600" b="1" dirty="0">
                <a:latin typeface="Arial" pitchFamily="34" charset="0"/>
                <a:cs typeface="Arial" pitchFamily="34" charset="0"/>
              </a:rPr>
              <a:t>GeoView - Removing lands from the Approve Project / Project(PILL) lands</a:t>
            </a:r>
          </a:p>
        </p:txBody>
      </p:sp>
      <p:sp>
        <p:nvSpPr>
          <p:cNvPr id="2" name="Rectangle 1"/>
          <p:cNvSpPr/>
          <p:nvPr/>
        </p:nvSpPr>
        <p:spPr>
          <a:xfrm>
            <a:off x="323850" y="2133600"/>
            <a:ext cx="3124200" cy="2123658"/>
          </a:xfrm>
          <a:prstGeom prst="rect">
            <a:avLst/>
          </a:prstGeom>
        </p:spPr>
        <p:txBody>
          <a:bodyPr wrap="square">
            <a:spAutoFit/>
          </a:bodyPr>
          <a:lstStyle/>
          <a:p>
            <a:r>
              <a:rPr lang="en-US" sz="1200" b="1" dirty="0">
                <a:solidFill>
                  <a:prstClr val="black"/>
                </a:solidFill>
                <a:latin typeface="Arial" pitchFamily="34" charset="0"/>
                <a:cs typeface="Arial" pitchFamily="34" charset="0"/>
              </a:rPr>
              <a:t>Steps:</a:t>
            </a:r>
          </a:p>
          <a:p>
            <a:endParaRPr lang="en-US" sz="1200" dirty="0">
              <a:solidFill>
                <a:prstClr val="black"/>
              </a:solidFill>
              <a:latin typeface="Arial" pitchFamily="34" charset="0"/>
              <a:cs typeface="Arial" pitchFamily="34" charset="0"/>
            </a:endParaRPr>
          </a:p>
          <a:p>
            <a:pPr marL="266700" indent="-266700"/>
            <a:r>
              <a:rPr lang="en-US" sz="1200" dirty="0">
                <a:solidFill>
                  <a:prstClr val="black"/>
                </a:solidFill>
                <a:latin typeface="Arial" pitchFamily="34" charset="0"/>
                <a:cs typeface="Arial" pitchFamily="34" charset="0"/>
              </a:rPr>
              <a:t>1.    Select </a:t>
            </a:r>
            <a:r>
              <a:rPr lang="en-US" sz="1200" b="1" dirty="0">
                <a:solidFill>
                  <a:prstClr val="black"/>
                </a:solidFill>
                <a:latin typeface="Arial" pitchFamily="34" charset="0"/>
                <a:cs typeface="Arial" pitchFamily="34" charset="0"/>
              </a:rPr>
              <a:t>ATS Grid Level </a:t>
            </a:r>
            <a:r>
              <a:rPr lang="en-US" sz="1200" dirty="0">
                <a:solidFill>
                  <a:prstClr val="black"/>
                </a:solidFill>
                <a:latin typeface="Arial" pitchFamily="34" charset="0"/>
                <a:cs typeface="Arial" pitchFamily="34" charset="0"/>
              </a:rPr>
              <a:t>(e.g. Legal Sub-Division)</a:t>
            </a:r>
          </a:p>
          <a:p>
            <a:pPr marL="228600" indent="-228600">
              <a:buAutoNum type="arabicPeriod"/>
            </a:pPr>
            <a:endParaRPr lang="en-US" sz="1200" dirty="0">
              <a:solidFill>
                <a:prstClr val="black"/>
              </a:solidFill>
              <a:latin typeface="Arial" pitchFamily="34" charset="0"/>
              <a:cs typeface="Arial" pitchFamily="34" charset="0"/>
            </a:endParaRPr>
          </a:p>
          <a:p>
            <a:pPr marL="361950" indent="-361950"/>
            <a:r>
              <a:rPr lang="en-US" sz="1200" dirty="0">
                <a:solidFill>
                  <a:prstClr val="black"/>
                </a:solidFill>
                <a:latin typeface="Arial" pitchFamily="34" charset="0"/>
                <a:cs typeface="Arial" pitchFamily="34" charset="0"/>
              </a:rPr>
              <a:t>2.    Click </a:t>
            </a:r>
            <a:r>
              <a:rPr lang="en-US" sz="1200" b="1" dirty="0">
                <a:solidFill>
                  <a:prstClr val="black"/>
                </a:solidFill>
                <a:latin typeface="Arial" pitchFamily="34" charset="0"/>
                <a:cs typeface="Arial" pitchFamily="34" charset="0"/>
              </a:rPr>
              <a:t>Select Land(s)</a:t>
            </a:r>
          </a:p>
          <a:p>
            <a:endParaRPr lang="en-US" sz="1200" dirty="0">
              <a:solidFill>
                <a:prstClr val="black"/>
              </a:solidFill>
              <a:latin typeface="Arial" pitchFamily="34" charset="0"/>
              <a:cs typeface="Arial" pitchFamily="34" charset="0"/>
            </a:endParaRPr>
          </a:p>
          <a:p>
            <a:pPr marL="266700" indent="-266700"/>
            <a:r>
              <a:rPr lang="en-US" sz="1200" dirty="0">
                <a:solidFill>
                  <a:prstClr val="black"/>
                </a:solidFill>
                <a:latin typeface="Arial" pitchFamily="34" charset="0"/>
                <a:cs typeface="Arial" pitchFamily="34" charset="0"/>
              </a:rPr>
              <a:t>3.    Select appropriate </a:t>
            </a:r>
            <a:r>
              <a:rPr lang="en-US" sz="1200" b="1" dirty="0">
                <a:solidFill>
                  <a:prstClr val="black"/>
                </a:solidFill>
                <a:latin typeface="Arial" pitchFamily="34" charset="0"/>
                <a:cs typeface="Arial" pitchFamily="34" charset="0"/>
              </a:rPr>
              <a:t>Editing Layer</a:t>
            </a:r>
            <a:r>
              <a:rPr lang="en-US" sz="1200" dirty="0">
                <a:solidFill>
                  <a:prstClr val="black"/>
                </a:solidFill>
                <a:latin typeface="Arial" pitchFamily="34" charset="0"/>
                <a:cs typeface="Arial" pitchFamily="34" charset="0"/>
              </a:rPr>
              <a:t> (e.g. Application Removed Land(s).</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4.    Click on the map to select the Land(s)</a:t>
            </a:r>
            <a:endParaRPr lang="en-CA" sz="1200" dirty="0">
              <a:solidFill>
                <a:prstClr val="black"/>
              </a:solidFill>
              <a:latin typeface="Arial" pitchFamily="34" charset="0"/>
              <a:cs typeface="Arial" pitchFamily="34" charset="0"/>
            </a:endParaRPr>
          </a:p>
        </p:txBody>
      </p:sp>
      <p:sp>
        <p:nvSpPr>
          <p:cNvPr id="3" name="Rounded Rectangular Callout 2"/>
          <p:cNvSpPr/>
          <p:nvPr/>
        </p:nvSpPr>
        <p:spPr>
          <a:xfrm>
            <a:off x="3409950" y="3014871"/>
            <a:ext cx="1219200" cy="533400"/>
          </a:xfrm>
          <a:prstGeom prst="wedgeRoundRectCallout">
            <a:avLst>
              <a:gd name="adj1" fmla="val -13333"/>
              <a:gd name="adj2" fmla="val -958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1. Select ATS Grid Level</a:t>
            </a:r>
            <a:endParaRPr lang="en-CA" sz="1200" dirty="0"/>
          </a:p>
        </p:txBody>
      </p:sp>
      <p:sp>
        <p:nvSpPr>
          <p:cNvPr id="12" name="Rounded Rectangular Callout 11"/>
          <p:cNvSpPr/>
          <p:nvPr/>
        </p:nvSpPr>
        <p:spPr>
          <a:xfrm>
            <a:off x="4814888" y="3014871"/>
            <a:ext cx="1152526" cy="533400"/>
          </a:xfrm>
          <a:prstGeom prst="wedgeRoundRectCallout">
            <a:avLst>
              <a:gd name="adj1" fmla="val -55521"/>
              <a:gd name="adj2" fmla="val -958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2. Click Select Land(s)</a:t>
            </a:r>
            <a:endParaRPr lang="en-CA" sz="1200" dirty="0"/>
          </a:p>
        </p:txBody>
      </p:sp>
      <p:sp>
        <p:nvSpPr>
          <p:cNvPr id="13" name="Rounded Rectangular Callout 12"/>
          <p:cNvSpPr/>
          <p:nvPr/>
        </p:nvSpPr>
        <p:spPr>
          <a:xfrm>
            <a:off x="6172200" y="3000792"/>
            <a:ext cx="1152526" cy="533400"/>
          </a:xfrm>
          <a:prstGeom prst="wedgeRoundRectCallout">
            <a:avLst>
              <a:gd name="adj1" fmla="val -59653"/>
              <a:gd name="adj2" fmla="val -10119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3. Select Editing Layer</a:t>
            </a:r>
            <a:endParaRPr lang="en-CA" sz="1200" dirty="0"/>
          </a:p>
        </p:txBody>
      </p:sp>
      <p:sp>
        <p:nvSpPr>
          <p:cNvPr id="14" name="Rounded Rectangular Callout 13"/>
          <p:cNvSpPr/>
          <p:nvPr/>
        </p:nvSpPr>
        <p:spPr>
          <a:xfrm>
            <a:off x="4991100" y="4857750"/>
            <a:ext cx="1457326" cy="533400"/>
          </a:xfrm>
          <a:prstGeom prst="wedgeRoundRectCallout">
            <a:avLst>
              <a:gd name="adj1" fmla="val 121626"/>
              <a:gd name="adj2" fmla="val -4583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4. Click on map to select land</a:t>
            </a:r>
            <a:endParaRPr lang="en-CA" sz="1200" dirty="0"/>
          </a:p>
        </p:txBody>
      </p:sp>
      <p:sp>
        <p:nvSpPr>
          <p:cNvPr id="10" name="TextBox 9"/>
          <p:cNvSpPr txBox="1"/>
          <p:nvPr/>
        </p:nvSpPr>
        <p:spPr>
          <a:xfrm>
            <a:off x="323850" y="1447800"/>
            <a:ext cx="8610600" cy="461665"/>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Approved Project or Approved Project (PILL) lands – may be marked for removal by adding lands to the Edit Layer ‘Application Removed Lands’. </a:t>
            </a:r>
          </a:p>
        </p:txBody>
      </p:sp>
    </p:spTree>
    <p:extLst>
      <p:ext uri="{BB962C8B-B14F-4D97-AF65-F5344CB8AC3E}">
        <p14:creationId xmlns:p14="http://schemas.microsoft.com/office/powerpoint/2010/main" val="4075197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49" y="1725157"/>
            <a:ext cx="5739389" cy="398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idx="4294967295"/>
          </p:nvPr>
        </p:nvSpPr>
        <p:spPr>
          <a:xfrm>
            <a:off x="163828" y="838200"/>
            <a:ext cx="8839200" cy="609600"/>
          </a:xfrm>
        </p:spPr>
        <p:txBody>
          <a:bodyPr>
            <a:normAutofit/>
          </a:bodyPr>
          <a:lstStyle/>
          <a:p>
            <a:pPr algn="l"/>
            <a:r>
              <a:rPr lang="en-CA" sz="1600" b="1" dirty="0">
                <a:latin typeface="Arial" pitchFamily="34" charset="0"/>
                <a:cs typeface="Arial" pitchFamily="34" charset="0"/>
              </a:rPr>
              <a:t>GeoView - Removing lands from the Approve … (Continued)</a:t>
            </a:r>
          </a:p>
        </p:txBody>
      </p:sp>
      <p:sp>
        <p:nvSpPr>
          <p:cNvPr id="8" name="Rounded Rectangular Callout 7"/>
          <p:cNvSpPr/>
          <p:nvPr/>
        </p:nvSpPr>
        <p:spPr>
          <a:xfrm>
            <a:off x="4286249" y="2667000"/>
            <a:ext cx="1685926" cy="533400"/>
          </a:xfrm>
          <a:prstGeom prst="wedgeRoundRectCallout">
            <a:avLst>
              <a:gd name="adj1" fmla="val 45388"/>
              <a:gd name="adj2" fmla="val -9404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5. Click on Add Land(s)</a:t>
            </a:r>
            <a:endParaRPr lang="en-CA" sz="12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49" y="3981450"/>
            <a:ext cx="38004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3881437" y="5715000"/>
            <a:ext cx="1457326" cy="533400"/>
          </a:xfrm>
          <a:prstGeom prst="wedgeRoundRectCallout">
            <a:avLst>
              <a:gd name="adj1" fmla="val 66724"/>
              <a:gd name="adj2" fmla="val -5654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6. Click on Apply</a:t>
            </a:r>
            <a:endParaRPr lang="en-CA" sz="1200" dirty="0"/>
          </a:p>
        </p:txBody>
      </p:sp>
      <p:sp>
        <p:nvSpPr>
          <p:cNvPr id="10" name="TextBox 9"/>
          <p:cNvSpPr txBox="1"/>
          <p:nvPr/>
        </p:nvSpPr>
        <p:spPr>
          <a:xfrm>
            <a:off x="304800" y="1745872"/>
            <a:ext cx="2667000" cy="3785652"/>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Selected Land(s) panel displays the lands selected and the map boundary is highlighted.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5. Click on </a:t>
            </a:r>
            <a:r>
              <a:rPr lang="en-US" sz="1200" b="1" dirty="0">
                <a:solidFill>
                  <a:prstClr val="black"/>
                </a:solidFill>
                <a:latin typeface="Arial" pitchFamily="34" charset="0"/>
                <a:cs typeface="Arial" pitchFamily="34" charset="0"/>
              </a:rPr>
              <a:t>Add Land(s).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The validation result/ message is displayed. </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Land(s) Allowed to be added to the Remove Lands record will be identified. Lands not allowed will have an error message.</a:t>
            </a:r>
            <a:endParaRPr lang="en-CA"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pPr marL="228600" indent="-228600">
              <a:buAutoNum type="arabicPeriod" startAt="6"/>
            </a:pPr>
            <a:r>
              <a:rPr lang="en-US" sz="1200" dirty="0">
                <a:solidFill>
                  <a:prstClr val="black"/>
                </a:solidFill>
                <a:latin typeface="Arial" pitchFamily="34" charset="0"/>
                <a:cs typeface="Arial" pitchFamily="34" charset="0"/>
              </a:rPr>
              <a:t>Click on </a:t>
            </a:r>
            <a:r>
              <a:rPr lang="en-US" sz="1200" b="1" dirty="0">
                <a:solidFill>
                  <a:prstClr val="black"/>
                </a:solidFill>
                <a:latin typeface="Arial" pitchFamily="34" charset="0"/>
                <a:cs typeface="Arial" pitchFamily="34" charset="0"/>
              </a:rPr>
              <a:t>Apply</a:t>
            </a:r>
            <a:r>
              <a:rPr lang="en-US" sz="1200" dirty="0">
                <a:solidFill>
                  <a:prstClr val="black"/>
                </a:solidFill>
                <a:latin typeface="Arial" pitchFamily="34" charset="0"/>
                <a:cs typeface="Arial" pitchFamily="34" charset="0"/>
              </a:rPr>
              <a:t> to finalize.</a:t>
            </a:r>
          </a:p>
          <a:p>
            <a:r>
              <a:rPr lang="en-US" sz="1200" dirty="0">
                <a:solidFill>
                  <a:prstClr val="black"/>
                </a:solidFill>
                <a:latin typeface="Arial" pitchFamily="34" charset="0"/>
                <a:cs typeface="Arial" pitchFamily="34" charset="0"/>
              </a:rPr>
              <a:t>      Or</a:t>
            </a:r>
          </a:p>
          <a:p>
            <a:pPr marL="180975" indent="-180975"/>
            <a:r>
              <a:rPr lang="en-US" sz="1200" dirty="0">
                <a:solidFill>
                  <a:prstClr val="black"/>
                </a:solidFill>
                <a:latin typeface="Arial" pitchFamily="34" charset="0"/>
                <a:cs typeface="Arial" pitchFamily="34" charset="0"/>
              </a:rPr>
              <a:t>     Click on </a:t>
            </a:r>
            <a:r>
              <a:rPr lang="en-US" sz="1200" b="1" dirty="0">
                <a:solidFill>
                  <a:prstClr val="black"/>
                </a:solidFill>
                <a:latin typeface="Arial" pitchFamily="34" charset="0"/>
                <a:cs typeface="Arial" pitchFamily="34" charset="0"/>
              </a:rPr>
              <a:t>Cancel</a:t>
            </a:r>
            <a:r>
              <a:rPr lang="en-US" sz="1200" dirty="0">
                <a:solidFill>
                  <a:prstClr val="black"/>
                </a:solidFill>
                <a:latin typeface="Arial" pitchFamily="34" charset="0"/>
                <a:cs typeface="Arial" pitchFamily="34" charset="0"/>
              </a:rPr>
              <a:t> to abandon action, and return to edit session.</a:t>
            </a:r>
          </a:p>
          <a:p>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49670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46274"/>
            <a:ext cx="5684838" cy="441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8128" y="1331175"/>
            <a:ext cx="8610600" cy="276999"/>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Choosing ‘Apply’ updates the Land Key Tree and Map Boundary; the land is listed under the Remove Land(s) heading.</a:t>
            </a:r>
          </a:p>
        </p:txBody>
      </p:sp>
      <p:sp>
        <p:nvSpPr>
          <p:cNvPr id="2" name="Title 1"/>
          <p:cNvSpPr>
            <a:spLocks noGrp="1"/>
          </p:cNvSpPr>
          <p:nvPr>
            <p:ph type="title" idx="4294967295"/>
          </p:nvPr>
        </p:nvSpPr>
        <p:spPr>
          <a:xfrm>
            <a:off x="152400" y="838200"/>
            <a:ext cx="8229600" cy="631474"/>
          </a:xfrm>
        </p:spPr>
        <p:txBody>
          <a:bodyPr>
            <a:normAutofit/>
          </a:bodyPr>
          <a:lstStyle/>
          <a:p>
            <a:pPr algn="l"/>
            <a:r>
              <a:rPr lang="en-CA" sz="1600" b="1" dirty="0">
                <a:latin typeface="Arial" pitchFamily="34" charset="0"/>
                <a:cs typeface="Arial" pitchFamily="34" charset="0"/>
              </a:rPr>
              <a:t>GeoView - Removing lands from the Approve…(Continued)</a:t>
            </a:r>
          </a:p>
        </p:txBody>
      </p:sp>
    </p:spTree>
    <p:extLst>
      <p:ext uri="{BB962C8B-B14F-4D97-AF65-F5344CB8AC3E}">
        <p14:creationId xmlns:p14="http://schemas.microsoft.com/office/powerpoint/2010/main" val="3215229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926544"/>
            <a:ext cx="8282880" cy="445056"/>
          </a:xfrm>
        </p:spPr>
        <p:txBody>
          <a:bodyPr>
            <a:normAutofit/>
          </a:bodyPr>
          <a:lstStyle/>
          <a:p>
            <a:pPr algn="l"/>
            <a:r>
              <a:rPr lang="en-CA" sz="1600" b="1" dirty="0">
                <a:latin typeface="Arial" pitchFamily="34" charset="0"/>
                <a:cs typeface="Arial" pitchFamily="34" charset="0"/>
              </a:rPr>
              <a:t>GeoView - Validation Results Errors</a:t>
            </a:r>
          </a:p>
        </p:txBody>
      </p:sp>
      <p:sp>
        <p:nvSpPr>
          <p:cNvPr id="2" name="Rectangle 1"/>
          <p:cNvSpPr/>
          <p:nvPr/>
        </p:nvSpPr>
        <p:spPr>
          <a:xfrm>
            <a:off x="4709400" y="1219200"/>
            <a:ext cx="4206000" cy="1200329"/>
          </a:xfrm>
          <a:prstGeom prst="rect">
            <a:avLst/>
          </a:prstGeom>
        </p:spPr>
        <p:txBody>
          <a:bodyPr wrap="square">
            <a:spAutoFit/>
          </a:bodyPr>
          <a:lstStyle/>
          <a:p>
            <a:r>
              <a:rPr lang="en-CA" sz="1200" dirty="0">
                <a:latin typeface="Arial" pitchFamily="34" charset="0"/>
                <a:cs typeface="Arial" pitchFamily="34" charset="0"/>
              </a:rPr>
              <a:t>While editing, if an action is performed which is contrary to the Business Rules allowing the action, a warning window will appear. Here are some examples:</a:t>
            </a:r>
          </a:p>
          <a:p>
            <a:endParaRPr lang="en-CA" sz="1200" dirty="0">
              <a:latin typeface="Arial" pitchFamily="34" charset="0"/>
              <a:cs typeface="Arial" pitchFamily="34" charset="0"/>
            </a:endParaRPr>
          </a:p>
          <a:p>
            <a:r>
              <a:rPr lang="en-CA" sz="1200" dirty="0">
                <a:latin typeface="Arial" pitchFamily="34" charset="0"/>
                <a:cs typeface="Arial" pitchFamily="34" charset="0"/>
              </a:rPr>
              <a:t>If the error returned is unexpected contact the Oil Sands Business Unit</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61" t="11256" r="14233" b="12044"/>
          <a:stretch/>
        </p:blipFill>
        <p:spPr bwMode="auto">
          <a:xfrm>
            <a:off x="596052" y="1447800"/>
            <a:ext cx="385200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4" t="3118" r="4946" b="7484"/>
          <a:stretch/>
        </p:blipFill>
        <p:spPr bwMode="auto">
          <a:xfrm>
            <a:off x="2819400" y="2552700"/>
            <a:ext cx="378000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6" t="1686" r="2187" b="1686"/>
          <a:stretch/>
        </p:blipFill>
        <p:spPr bwMode="auto">
          <a:xfrm>
            <a:off x="5099400" y="3429000"/>
            <a:ext cx="381600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87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914400"/>
            <a:ext cx="8382000" cy="432048"/>
          </a:xfrm>
        </p:spPr>
        <p:txBody>
          <a:bodyPr>
            <a:normAutofit/>
          </a:bodyPr>
          <a:lstStyle/>
          <a:p>
            <a:pPr algn="l"/>
            <a:r>
              <a:rPr lang="en-CA" sz="1600" b="1" dirty="0">
                <a:latin typeface="Arial" pitchFamily="34" charset="0"/>
                <a:cs typeface="Arial" pitchFamily="34" charset="0"/>
              </a:rPr>
              <a:t>GeoView - Closing the Map</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001000" cy="377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6096000" y="2057400"/>
            <a:ext cx="1685926" cy="838200"/>
          </a:xfrm>
          <a:prstGeom prst="wedgeRoundRectCallout">
            <a:avLst>
              <a:gd name="adj1" fmla="val 75331"/>
              <a:gd name="adj2" fmla="val -10427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Click to Close the map and to return to the ETS screen</a:t>
            </a:r>
            <a:endParaRPr lang="en-CA" sz="1200" dirty="0"/>
          </a:p>
        </p:txBody>
      </p:sp>
    </p:spTree>
    <p:extLst>
      <p:ext uri="{BB962C8B-B14F-4D97-AF65-F5344CB8AC3E}">
        <p14:creationId xmlns:p14="http://schemas.microsoft.com/office/powerpoint/2010/main" val="4111160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19250"/>
            <a:ext cx="3048000" cy="1846659"/>
          </a:xfrm>
          <a:prstGeom prst="rect">
            <a:avLst/>
          </a:prstGeom>
        </p:spPr>
        <p:txBody>
          <a:bodyPr wrap="square" lIns="0" tIns="0" rIns="0" bIns="0">
            <a:spAutoFit/>
          </a:bodyPr>
          <a:lstStyle/>
          <a:p>
            <a:r>
              <a:rPr lang="en-CA" sz="1200" dirty="0">
                <a:latin typeface="Arial" pitchFamily="34" charset="0"/>
                <a:cs typeface="Arial" pitchFamily="34" charset="0"/>
              </a:rPr>
              <a:t>The Land tab provides those lands which are recorded for the existing Approved Project, Approved Project PILL, and Pending Application.</a:t>
            </a:r>
          </a:p>
          <a:p>
            <a:endParaRPr lang="en-CA" sz="1200" dirty="0">
              <a:latin typeface="Arial" pitchFamily="34" charset="0"/>
              <a:cs typeface="Arial" pitchFamily="34" charset="0"/>
            </a:endParaRPr>
          </a:p>
          <a:p>
            <a:r>
              <a:rPr lang="en-CA" sz="1200" dirty="0">
                <a:latin typeface="Arial" pitchFamily="34" charset="0"/>
                <a:cs typeface="Arial" pitchFamily="34" charset="0"/>
              </a:rPr>
              <a:t>The Current Application lands are initially defaulted based on the added Schemes, and will adjust as edits are made via the map (</a:t>
            </a:r>
            <a:r>
              <a:rPr lang="en-CA" sz="1200" dirty="0" err="1">
                <a:latin typeface="Arial" pitchFamily="34" charset="0"/>
                <a:cs typeface="Arial" pitchFamily="34" charset="0"/>
              </a:rPr>
              <a:t>GeoView</a:t>
            </a:r>
            <a:r>
              <a:rPr lang="en-CA" sz="1200" dirty="0">
                <a:latin typeface="Arial" pitchFamily="34" charset="0"/>
                <a:cs typeface="Arial" pitchFamily="34" charset="0"/>
              </a:rPr>
              <a:t>).</a:t>
            </a: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63926"/>
            <a:ext cx="5607050" cy="808038"/>
          </a:xfrm>
        </p:spPr>
        <p:txBody>
          <a:bodyPr>
            <a:normAutofit/>
          </a:bodyPr>
          <a:lstStyle/>
          <a:p>
            <a:pPr algn="l"/>
            <a:r>
              <a:rPr lang="en-CA" sz="1600" b="1" dirty="0">
                <a:latin typeface="Arial" pitchFamily="34" charset="0"/>
                <a:cs typeface="Arial" pitchFamily="34" charset="0"/>
              </a:rPr>
              <a:t>Project Description Tab - Lands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807" y="1571029"/>
            <a:ext cx="524401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00582" y="1538167"/>
            <a:ext cx="3585617" cy="2215991"/>
          </a:xfrm>
          <a:prstGeom prst="rect">
            <a:avLst/>
          </a:prstGeom>
        </p:spPr>
        <p:txBody>
          <a:bodyPr wrap="square" lIns="0" tIns="0" rIns="0" bIns="0">
            <a:spAutoFit/>
          </a:bodyPr>
          <a:lstStyle/>
          <a:p>
            <a:r>
              <a:rPr lang="en-CA" sz="1200" dirty="0">
                <a:latin typeface="Arial" pitchFamily="34" charset="0"/>
                <a:cs typeface="Arial" pitchFamily="34" charset="0"/>
              </a:rPr>
              <a:t>The Well tab provides a link to the Well Report (via hyperlinked text).</a:t>
            </a:r>
          </a:p>
          <a:p>
            <a:endParaRPr lang="en-CA" sz="1200" dirty="0">
              <a:latin typeface="Arial" pitchFamily="34" charset="0"/>
              <a:cs typeface="Arial" pitchFamily="34" charset="0"/>
            </a:endParaRPr>
          </a:p>
          <a:p>
            <a:r>
              <a:rPr lang="en-CA" sz="1200" dirty="0">
                <a:latin typeface="Arial" pitchFamily="34" charset="0"/>
                <a:cs typeface="Arial" pitchFamily="34" charset="0"/>
              </a:rPr>
              <a:t>The Well Report will list potentially eligible wells.  These wells must reside entirely within the application lands and are supported by the added Schemes; excludes wells on lands which are outside the Scheme Development Area lands.</a:t>
            </a:r>
          </a:p>
          <a:p>
            <a:endParaRPr lang="en-CA" sz="1200" dirty="0">
              <a:latin typeface="Arial" pitchFamily="34" charset="0"/>
              <a:cs typeface="Arial" pitchFamily="34" charset="0"/>
            </a:endParaRPr>
          </a:p>
          <a:p>
            <a:r>
              <a:rPr lang="en-CA" sz="1200" dirty="0">
                <a:latin typeface="Arial" pitchFamily="34" charset="0"/>
                <a:cs typeface="Arial" pitchFamily="34" charset="0"/>
              </a:rPr>
              <a:t>The Current Application – Additional Well(s) can be used to add specific wells other than the ones that have already been displayed in the well report.</a:t>
            </a: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228600" y="888772"/>
            <a:ext cx="4343400" cy="558345"/>
          </a:xfrm>
        </p:spPr>
        <p:txBody>
          <a:bodyPr>
            <a:normAutofit/>
          </a:bodyPr>
          <a:lstStyle/>
          <a:p>
            <a:pPr algn="l"/>
            <a:r>
              <a:rPr lang="en-CA" sz="1600" b="1" dirty="0">
                <a:latin typeface="Arial" pitchFamily="34" charset="0"/>
                <a:cs typeface="Arial" pitchFamily="34" charset="0"/>
              </a:rPr>
              <a:t>Project Description Tab - Wells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99" y="1397167"/>
            <a:ext cx="4829175" cy="342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Users\khana\AppData\Local\Microsoft\Windows\Temporary Internet Files\Content.IE5\W69D9NLS\MC90043261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5799633"/>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9268" y="5875833"/>
            <a:ext cx="8398506"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Observation &amp; Delineation wells are not typically listed.   Consult with Oil Sands Engineer if these are desired for the application.</a:t>
            </a:r>
          </a:p>
        </p:txBody>
      </p:sp>
    </p:spTree>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66875"/>
            <a:ext cx="3657600" cy="1846659"/>
          </a:xfrm>
          <a:prstGeom prst="rect">
            <a:avLst/>
          </a:prstGeom>
        </p:spPr>
        <p:txBody>
          <a:bodyPr wrap="square" lIns="0" tIns="0" rIns="0" bIns="0">
            <a:spAutoFit/>
          </a:bodyPr>
          <a:lstStyle/>
          <a:p>
            <a:r>
              <a:rPr lang="en-CA" sz="1200" dirty="0">
                <a:latin typeface="Arial" pitchFamily="34" charset="0"/>
                <a:cs typeface="Arial" pitchFamily="34" charset="0"/>
              </a:rPr>
              <a:t>The Agreement tab will display Agreement Numbers associated with Application Land(s) added under the Current Application.</a:t>
            </a:r>
          </a:p>
          <a:p>
            <a:endParaRPr lang="en-CA" sz="1200" dirty="0">
              <a:latin typeface="Arial" pitchFamily="34" charset="0"/>
              <a:cs typeface="Arial" pitchFamily="34" charset="0"/>
            </a:endParaRPr>
          </a:p>
          <a:p>
            <a:r>
              <a:rPr lang="en-CA" sz="1200" dirty="0">
                <a:latin typeface="Arial" pitchFamily="34" charset="0"/>
                <a:cs typeface="Arial" pitchFamily="34" charset="0"/>
              </a:rPr>
              <a:t>Warning messages will be displayed if the Lease Participants differ from the Project Owners or if there are currently no Oil Sands leases held for the selected lands.</a:t>
            </a:r>
            <a:br>
              <a:rPr lang="en-CA" sz="1200" dirty="0">
                <a:latin typeface="Arial" pitchFamily="34" charset="0"/>
                <a:cs typeface="Arial" pitchFamily="34" charset="0"/>
              </a:rPr>
            </a:br>
            <a:endParaRPr lang="en-CA" sz="1200" dirty="0">
              <a:latin typeface="Arial" pitchFamily="34" charset="0"/>
              <a:cs typeface="Arial" pitchFamily="34" charset="0"/>
            </a:endParaRP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02026"/>
            <a:ext cx="6781800" cy="731838"/>
          </a:xfrm>
        </p:spPr>
        <p:txBody>
          <a:bodyPr>
            <a:normAutofit/>
          </a:bodyPr>
          <a:lstStyle/>
          <a:p>
            <a:pPr algn="l"/>
            <a:r>
              <a:rPr lang="en-US" sz="1600" b="1" dirty="0">
                <a:latin typeface="Arial" pitchFamily="34" charset="0"/>
                <a:cs typeface="Arial" pitchFamily="34" charset="0"/>
              </a:rPr>
              <a:t>Project Description Tab - Agreements &amp; Mineral Rights</a:t>
            </a:r>
            <a:endParaRPr lang="en-CA" sz="1600" b="1" dirty="0">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43148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6849" y="838200"/>
            <a:ext cx="4316576" cy="600075"/>
          </a:xfrm>
        </p:spPr>
        <p:txBody>
          <a:bodyPr>
            <a:normAutofit/>
          </a:bodyPr>
          <a:lstStyle/>
          <a:p>
            <a:pPr algn="l"/>
            <a:r>
              <a:rPr lang="en-CA" sz="1600" b="1" dirty="0">
                <a:latin typeface="Arial" pitchFamily="34" charset="0"/>
                <a:cs typeface="Arial" pitchFamily="34" charset="0"/>
              </a:rPr>
              <a:t>ETS Tree Node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320992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444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69268" y="5933301"/>
            <a:ext cx="5855332"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For more information on roles, see OASIS Roles training module.</a:t>
            </a:r>
          </a:p>
        </p:txBody>
      </p:sp>
      <p:sp>
        <p:nvSpPr>
          <p:cNvPr id="8" name="Rectangle 7"/>
          <p:cNvSpPr>
            <a:spLocks/>
          </p:cNvSpPr>
          <p:nvPr/>
        </p:nvSpPr>
        <p:spPr>
          <a:xfrm>
            <a:off x="304800" y="1617345"/>
            <a:ext cx="3314328" cy="3139321"/>
          </a:xfrm>
          <a:prstGeom prst="rect">
            <a:avLst/>
          </a:prstGeom>
        </p:spPr>
        <p:txBody>
          <a:bodyPr wrap="square" lIns="0" tIns="0" rIns="0" bIns="0">
            <a:spAutoFit/>
          </a:bodyPr>
          <a:lstStyle/>
          <a:p>
            <a:pPr lvl="0" fontAlgn="base">
              <a:spcBef>
                <a:spcPct val="0"/>
              </a:spcBef>
              <a:spcAft>
                <a:spcPct val="0"/>
              </a:spcAft>
            </a:pPr>
            <a:r>
              <a:rPr lang="en-US" sz="1200" dirty="0">
                <a:solidFill>
                  <a:srgbClr val="000000"/>
                </a:solidFill>
                <a:latin typeface="Arial" pitchFamily="34" charset="0"/>
                <a:cs typeface="Arial" pitchFamily="34" charset="0"/>
              </a:rPr>
              <a:t>The entry point to OASIS OSR Applications is by selecting:</a:t>
            </a:r>
          </a:p>
          <a:p>
            <a:pPr lvl="0" fontAlgn="base">
              <a:spcBef>
                <a:spcPct val="0"/>
              </a:spcBef>
              <a:spcAft>
                <a:spcPct val="0"/>
              </a:spcAft>
            </a:pPr>
            <a:r>
              <a:rPr lang="en-US" sz="1200" dirty="0">
                <a:solidFill>
                  <a:srgbClr val="000000"/>
                </a:solidFill>
                <a:latin typeface="Arial" pitchFamily="34" charset="0"/>
                <a:cs typeface="Arial" pitchFamily="34" charset="0"/>
              </a:rPr>
              <a:t>‘Oil Sands’, then ‘Project Application’.</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The choices available are determined by the OSR Application roles assigned to the user</a:t>
            </a:r>
            <a:r>
              <a:rPr lang="en-CA" sz="1200" dirty="0">
                <a:solidFill>
                  <a:srgbClr val="000000"/>
                </a:solidFill>
                <a:latin typeface="Arial" pitchFamily="34" charset="0"/>
                <a:cs typeface="Arial" pitchFamily="34" charset="0"/>
              </a:rPr>
              <a:t> by the Site Administrator or the Coordinator.</a:t>
            </a:r>
          </a:p>
          <a:p>
            <a:pPr lvl="0" fontAlgn="base">
              <a:spcBef>
                <a:spcPct val="0"/>
              </a:spcBef>
              <a:spcAft>
                <a:spcPct val="0"/>
              </a:spcAft>
            </a:pPr>
            <a:r>
              <a:rPr lang="en-CA" sz="1200" dirty="0">
                <a:solidFill>
                  <a:srgbClr val="000000"/>
                </a:solidFill>
                <a:latin typeface="Arial" pitchFamily="34" charset="0"/>
                <a:cs typeface="Arial" pitchFamily="34" charset="0"/>
              </a:rPr>
              <a:t> </a:t>
            </a:r>
          </a:p>
          <a:p>
            <a:pPr marL="171450" lvl="0" indent="-171450" fontAlgn="base">
              <a:spcBef>
                <a:spcPct val="0"/>
              </a:spcBef>
              <a:spcAft>
                <a:spcPct val="0"/>
              </a:spcAft>
              <a:buFont typeface="Arial" pitchFamily="34" charset="0"/>
              <a:buChar char="•"/>
            </a:pPr>
            <a:r>
              <a:rPr lang="en-CA" sz="1200" dirty="0">
                <a:solidFill>
                  <a:srgbClr val="000000"/>
                </a:solidFill>
                <a:latin typeface="Arial" pitchFamily="34" charset="0"/>
                <a:cs typeface="Arial" pitchFamily="34" charset="0"/>
              </a:rPr>
              <a:t>Create OSR Application,  the user must have the Creator Role.</a:t>
            </a:r>
          </a:p>
          <a:p>
            <a:pPr marL="171450" lvl="0" indent="-171450" fontAlgn="base">
              <a:spcBef>
                <a:spcPct val="0"/>
              </a:spcBef>
              <a:spcAft>
                <a:spcPct val="0"/>
              </a:spcAft>
              <a:buFont typeface="Arial" pitchFamily="34" charset="0"/>
              <a:buChar char="•"/>
            </a:pPr>
            <a:endParaRPr lang="en-CA" sz="1200" dirty="0">
              <a:solidFill>
                <a:srgbClr val="000000"/>
              </a:solidFill>
              <a:latin typeface="Arial" pitchFamily="34" charset="0"/>
              <a:cs typeface="Arial" pitchFamily="34" charset="0"/>
            </a:endParaRPr>
          </a:p>
          <a:p>
            <a:pPr marL="171450" lvl="0" indent="-171450" fontAlgn="base">
              <a:spcBef>
                <a:spcPct val="0"/>
              </a:spcBef>
              <a:spcAft>
                <a:spcPct val="0"/>
              </a:spcAft>
              <a:buFont typeface="Arial" pitchFamily="34" charset="0"/>
              <a:buChar char="•"/>
            </a:pPr>
            <a:r>
              <a:rPr lang="en-CA" sz="1200" dirty="0">
                <a:solidFill>
                  <a:srgbClr val="000000"/>
                </a:solidFill>
                <a:latin typeface="Arial" pitchFamily="34" charset="0"/>
                <a:cs typeface="Arial" pitchFamily="34" charset="0"/>
              </a:rPr>
              <a:t>Assign OSR Project(s), the user must have the Coordinator Role</a:t>
            </a:r>
          </a:p>
          <a:p>
            <a:pPr marL="171450" lvl="0" indent="-171450" fontAlgn="base">
              <a:spcBef>
                <a:spcPct val="0"/>
              </a:spcBef>
              <a:spcAft>
                <a:spcPct val="0"/>
              </a:spcAft>
              <a:buFont typeface="Arial" pitchFamily="34" charset="0"/>
              <a:buChar char="•"/>
            </a:pPr>
            <a:endParaRPr lang="en-CA" sz="1200" dirty="0">
              <a:solidFill>
                <a:srgbClr val="000000"/>
              </a:solidFill>
              <a:latin typeface="Arial" pitchFamily="34" charset="0"/>
              <a:cs typeface="Arial" pitchFamily="34" charset="0"/>
            </a:endParaRPr>
          </a:p>
          <a:p>
            <a:pPr marL="171450" lvl="0" indent="-171450" fontAlgn="base">
              <a:spcBef>
                <a:spcPct val="0"/>
              </a:spcBef>
              <a:spcAft>
                <a:spcPct val="0"/>
              </a:spcAft>
              <a:buFont typeface="Arial" pitchFamily="34" charset="0"/>
              <a:buChar char="•"/>
            </a:pPr>
            <a:r>
              <a:rPr lang="en-CA" sz="1200" dirty="0">
                <a:solidFill>
                  <a:srgbClr val="000000"/>
                </a:solidFill>
                <a:latin typeface="Arial" pitchFamily="34" charset="0"/>
                <a:cs typeface="Arial" pitchFamily="34" charset="0"/>
              </a:rPr>
              <a:t>Work In Progress, this feature is available to all OSR Application roles.</a:t>
            </a:r>
          </a:p>
          <a:p>
            <a:endParaRPr lang="en-CA" sz="1200" dirty="0">
              <a:latin typeface="Arial" pitchFamily="34" charset="0"/>
              <a:cs typeface="Arial" pitchFamily="34" charset="0"/>
            </a:endParaRPr>
          </a:p>
        </p:txBody>
      </p:sp>
    </p:spTree>
    <p:extLst>
      <p:ext uri="{BB962C8B-B14F-4D97-AF65-F5344CB8AC3E}">
        <p14:creationId xmlns:p14="http://schemas.microsoft.com/office/powerpoint/2010/main" val="653922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34172"/>
            <a:ext cx="3733800" cy="2769989"/>
          </a:xfrm>
          <a:prstGeom prst="rect">
            <a:avLst/>
          </a:prstGeom>
        </p:spPr>
        <p:txBody>
          <a:bodyPr wrap="square" lIns="0" tIns="0" rIns="0" bIns="0">
            <a:spAutoFit/>
          </a:bodyPr>
          <a:lstStyle/>
          <a:p>
            <a:r>
              <a:rPr lang="en-CA" sz="1200" dirty="0">
                <a:latin typeface="Arial" pitchFamily="34" charset="0"/>
                <a:cs typeface="Arial" pitchFamily="34" charset="0"/>
              </a:rPr>
              <a:t>The Operations tab displays the recovery methods for Approved OSR Project(s), Pending Application(s) and the Current Application based on the associated schemes.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system populates all OS products associated with the selected projects. The product list can be changed with an amendment application.</a:t>
            </a:r>
          </a:p>
          <a:p>
            <a:endParaRPr lang="en-CA" sz="1200" dirty="0">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Product(s) must have at minimum ‘Clean Crude Bitumen’ added.   Selections may be made from the product list provided.   </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After making changes, select Save.</a:t>
            </a:r>
            <a:endParaRPr lang="en-US" sz="1200" b="1" dirty="0">
              <a:latin typeface="Arial" pitchFamily="34" charset="0"/>
            </a:endParaRP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50672"/>
            <a:ext cx="5867400" cy="634545"/>
          </a:xfrm>
        </p:spPr>
        <p:txBody>
          <a:bodyPr>
            <a:normAutofit/>
          </a:bodyPr>
          <a:lstStyle/>
          <a:p>
            <a:pPr algn="l"/>
            <a:r>
              <a:rPr lang="en-CA" sz="1600" b="1" dirty="0">
                <a:latin typeface="Arial" pitchFamily="34" charset="0"/>
                <a:cs typeface="Arial" pitchFamily="34" charset="0"/>
              </a:rPr>
              <a:t>Project Description Tab - Operations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780" y="1600200"/>
            <a:ext cx="452294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16073"/>
            <a:ext cx="3124200" cy="2954655"/>
          </a:xfrm>
          <a:prstGeom prst="rect">
            <a:avLst/>
          </a:prstGeom>
        </p:spPr>
        <p:txBody>
          <a:bodyPr wrap="square" lIns="0" tIns="0" rIns="0" bIns="0">
            <a:spAutoFit/>
          </a:bodyPr>
          <a:lstStyle/>
          <a:p>
            <a:r>
              <a:rPr lang="en-CA" sz="1200" dirty="0">
                <a:latin typeface="Arial" pitchFamily="34" charset="0"/>
                <a:cs typeface="Arial" pitchFamily="34" charset="0"/>
              </a:rPr>
              <a:t>The Facilities tab displays facilities associated with Approved OSR Project(s), Pending Application(s), and the Current Application.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Facilities can be removed from the Project by selecting </a:t>
            </a:r>
            <a:r>
              <a:rPr lang="en-CA" sz="1200" b="1" dirty="0">
                <a:latin typeface="Arial" pitchFamily="34" charset="0"/>
                <a:cs typeface="Arial" pitchFamily="34" charset="0"/>
              </a:rPr>
              <a:t>Mark For Removal</a:t>
            </a:r>
            <a:r>
              <a:rPr lang="en-CA" sz="1200" dirty="0">
                <a:latin typeface="Arial" pitchFamily="34" charset="0"/>
                <a:cs typeface="Arial" pitchFamily="34" charset="0"/>
              </a:rPr>
              <a: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Facilities can be added by entering the unique Facility Code, Function, and the Project's Equity Share.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Provide a Pseudo Facility Code (AB XX 9999999) and location for any facilities which have not received the ERCB Facility Code at the time of the application but is included in the project.</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63926"/>
            <a:ext cx="4953000" cy="808038"/>
          </a:xfrm>
        </p:spPr>
        <p:txBody>
          <a:bodyPr>
            <a:normAutofit/>
          </a:bodyPr>
          <a:lstStyle/>
          <a:p>
            <a:pPr algn="l"/>
            <a:r>
              <a:rPr lang="en-CA" sz="1600" b="1" dirty="0">
                <a:latin typeface="Arial" pitchFamily="34" charset="0"/>
                <a:cs typeface="Arial" pitchFamily="34" charset="0"/>
              </a:rPr>
              <a:t>Project Description Tab - Facilities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24000"/>
            <a:ext cx="506677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731169"/>
            <a:ext cx="3276600" cy="2769989"/>
          </a:xfrm>
          <a:prstGeom prst="rect">
            <a:avLst/>
          </a:prstGeom>
        </p:spPr>
        <p:txBody>
          <a:bodyPr wrap="square" lIns="0" tIns="0" rIns="0" bIns="0">
            <a:spAutoFit/>
          </a:bodyPr>
          <a:lstStyle/>
          <a:p>
            <a:r>
              <a:rPr lang="en-CA" sz="1200" dirty="0">
                <a:latin typeface="Arial" pitchFamily="34" charset="0"/>
                <a:cs typeface="Arial" pitchFamily="34" charset="0"/>
              </a:rPr>
              <a:t>The Capital Assets tab provides a text box, or upload document function.</a:t>
            </a:r>
          </a:p>
          <a:p>
            <a:br>
              <a:rPr lang="en-CA" sz="1200" dirty="0">
                <a:latin typeface="Arial" pitchFamily="34" charset="0"/>
                <a:cs typeface="Arial" pitchFamily="34" charset="0"/>
              </a:rPr>
            </a:br>
            <a:r>
              <a:rPr lang="en-CA" sz="1200" dirty="0">
                <a:latin typeface="Arial" pitchFamily="34" charset="0"/>
                <a:cs typeface="Arial" pitchFamily="34" charset="0"/>
              </a:rPr>
              <a:t>Allowed attachment types are: Word, Text and PDF.</a:t>
            </a:r>
          </a:p>
          <a:p>
            <a:endParaRPr lang="en-CA" sz="1200" dirty="0">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Capital Assets must contain the following information:</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Asset</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Location</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Function</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Usage (%)</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02026"/>
            <a:ext cx="5181600" cy="731838"/>
          </a:xfrm>
        </p:spPr>
        <p:txBody>
          <a:bodyPr>
            <a:normAutofit/>
          </a:bodyPr>
          <a:lstStyle/>
          <a:p>
            <a:pPr algn="l"/>
            <a:r>
              <a:rPr lang="en-CA" sz="1600" b="1" dirty="0">
                <a:latin typeface="Arial" pitchFamily="34" charset="0"/>
                <a:cs typeface="Arial" pitchFamily="34" charset="0"/>
              </a:rPr>
              <a:t>Project Description Tab - Capital Assets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56603"/>
            <a:ext cx="4953000" cy="354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00200"/>
            <a:ext cx="3733800" cy="3323987"/>
          </a:xfrm>
          <a:prstGeom prst="rect">
            <a:avLst/>
          </a:prstGeom>
        </p:spPr>
        <p:txBody>
          <a:bodyPr wrap="square" lIns="0" tIns="0" rIns="0" bIns="0">
            <a:spAutoFit/>
          </a:bodyPr>
          <a:lstStyle/>
          <a:p>
            <a:r>
              <a:rPr lang="en-CA" sz="1200" dirty="0">
                <a:latin typeface="Arial" pitchFamily="34" charset="0"/>
                <a:cs typeface="Arial" pitchFamily="34" charset="0"/>
              </a:rPr>
              <a:t>PNCB (Prior net cumulate Balance) is the net difference between the cumulative costs (capital and operating costs) and cumulative revenue for the eligible period prior to the effective date of the project.</a:t>
            </a:r>
          </a:p>
          <a:p>
            <a:endParaRPr lang="en-CA" sz="1200" dirty="0">
              <a:latin typeface="Arial" pitchFamily="34" charset="0"/>
              <a:cs typeface="Arial" pitchFamily="34" charset="0"/>
            </a:endParaRPr>
          </a:p>
          <a:p>
            <a:r>
              <a:rPr lang="en-CA" sz="1200" dirty="0">
                <a:latin typeface="Arial" pitchFamily="34" charset="0"/>
                <a:cs typeface="Arial" pitchFamily="34" charset="0"/>
              </a:rPr>
              <a:t>If PNCB Data is not required, select </a:t>
            </a:r>
            <a:r>
              <a:rPr lang="en-CA" sz="1200" b="1" dirty="0">
                <a:latin typeface="Arial" pitchFamily="34" charset="0"/>
                <a:cs typeface="Arial" pitchFamily="34" charset="0"/>
              </a:rPr>
              <a:t>Not Applicable</a:t>
            </a:r>
            <a:r>
              <a:rPr lang="en-CA" sz="1200" dirty="0">
                <a:latin typeface="Arial" pitchFamily="34" charset="0"/>
                <a:cs typeface="Arial" pitchFamily="34" charset="0"/>
              </a:rPr>
              <a:t>.</a:t>
            </a:r>
          </a:p>
          <a:p>
            <a:br>
              <a:rPr lang="en-CA" sz="1200" dirty="0">
                <a:latin typeface="Arial" pitchFamily="34" charset="0"/>
                <a:cs typeface="Arial" pitchFamily="34" charset="0"/>
              </a:rPr>
            </a:br>
            <a:r>
              <a:rPr lang="en-CA" sz="1200" dirty="0">
                <a:latin typeface="Arial" pitchFamily="34" charset="0"/>
                <a:cs typeface="Arial" pitchFamily="34" charset="0"/>
              </a:rPr>
              <a:t>If PNCB data is being provided, upload the completed PNCB excel sheet.  Choose ‘Load’ after the file has been selected.</a:t>
            </a:r>
          </a:p>
          <a:p>
            <a:r>
              <a:rPr lang="en-CA" sz="1200" dirty="0">
                <a:latin typeface="Arial" pitchFamily="34" charset="0"/>
                <a:cs typeface="Arial" pitchFamily="34" charset="0"/>
              </a:rPr>
              <a:t>(extensions allowed; *.</a:t>
            </a:r>
            <a:r>
              <a:rPr lang="en-CA" sz="1200" dirty="0" err="1">
                <a:latin typeface="Arial" pitchFamily="34" charset="0"/>
                <a:cs typeface="Arial" pitchFamily="34" charset="0"/>
              </a:rPr>
              <a:t>xls</a:t>
            </a:r>
            <a:r>
              <a:rPr lang="en-CA" sz="1200" dirty="0">
                <a:latin typeface="Arial" pitchFamily="34" charset="0"/>
                <a:cs typeface="Arial" pitchFamily="34" charset="0"/>
              </a:rPr>
              <a:t> or *.</a:t>
            </a:r>
            <a:r>
              <a:rPr lang="en-CA" sz="1200" dirty="0" err="1">
                <a:latin typeface="Arial" pitchFamily="34" charset="0"/>
                <a:cs typeface="Arial" pitchFamily="34" charset="0"/>
              </a:rPr>
              <a:t>xlsx</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r>
              <a:rPr lang="en-CA" sz="1200" dirty="0">
                <a:latin typeface="Arial" pitchFamily="34" charset="0"/>
                <a:cs typeface="Arial" pitchFamily="34" charset="0"/>
              </a:rPr>
              <a:t>PNCB Supporting Data needs to be provided if there is a submitted PNCB Data file.</a:t>
            </a:r>
          </a:p>
          <a:p>
            <a:r>
              <a:rPr lang="en-CA" sz="1200" dirty="0">
                <a:latin typeface="Arial" pitchFamily="34" charset="0"/>
                <a:cs typeface="Arial" pitchFamily="34" charset="0"/>
              </a:rPr>
              <a:t>( This data can be uploaded or sent to the Department on a CD.)</a:t>
            </a:r>
          </a:p>
          <a:p>
            <a:br>
              <a:rPr lang="en-CA" sz="1200" dirty="0">
                <a:latin typeface="Arial" pitchFamily="34" charset="0"/>
                <a:cs typeface="Arial" pitchFamily="34" charset="0"/>
              </a:rPr>
            </a:br>
            <a:r>
              <a:rPr lang="en-CA" sz="1200" dirty="0">
                <a:latin typeface="Arial" pitchFamily="34" charset="0"/>
                <a:cs typeface="Arial" pitchFamily="34" charset="0"/>
              </a:rPr>
              <a:t>Updates need to be saved.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25826"/>
            <a:ext cx="4800600" cy="884238"/>
          </a:xfrm>
        </p:spPr>
        <p:txBody>
          <a:bodyPr>
            <a:normAutofit/>
          </a:bodyPr>
          <a:lstStyle/>
          <a:p>
            <a:pPr algn="l"/>
            <a:r>
              <a:rPr lang="en-CA" sz="1600" b="1" dirty="0">
                <a:latin typeface="Arial" pitchFamily="34" charset="0"/>
                <a:cs typeface="Arial" pitchFamily="34" charset="0"/>
              </a:rPr>
              <a:t>PNCB Tab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823" y="1295400"/>
            <a:ext cx="4186238" cy="141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823" y="4648200"/>
            <a:ext cx="4452937" cy="93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8766" y="6037916"/>
            <a:ext cx="8009433"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Use the DOE PNCB Excel template located on the </a:t>
            </a:r>
            <a:r>
              <a:rPr lang="en-CA" sz="1200" dirty="0">
                <a:solidFill>
                  <a:schemeClr val="accent3">
                    <a:lumMod val="50000"/>
                  </a:schemeClr>
                </a:solidFill>
                <a:latin typeface="Arial" pitchFamily="34" charset="0"/>
                <a:cs typeface="Arial" pitchFamily="34" charset="0"/>
                <a:hlinkClick r:id="rId4"/>
              </a:rPr>
              <a:t>Alberta Energy Website</a:t>
            </a:r>
            <a:r>
              <a:rPr lang="en-CA" sz="1200" dirty="0">
                <a:solidFill>
                  <a:schemeClr val="accent3">
                    <a:lumMod val="50000"/>
                  </a:schemeClr>
                </a:solidFill>
                <a:latin typeface="Arial" pitchFamily="34" charset="0"/>
                <a:cs typeface="Arial" pitchFamily="34" charset="0"/>
              </a:rPr>
              <a:t>.</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823" y="2971800"/>
            <a:ext cx="4365337"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C:\Users\khana\AppData\Local\Microsoft\Windows\Temporary Internet Files\Content.IE5\W69D9NLS\MC900432617[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5952033"/>
            <a:ext cx="448767" cy="44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00199"/>
            <a:ext cx="3581400" cy="1292662"/>
          </a:xfrm>
          <a:prstGeom prst="rect">
            <a:avLst/>
          </a:prstGeom>
        </p:spPr>
        <p:txBody>
          <a:bodyPr wrap="square" lIns="0" tIns="0" rIns="0" bIns="0">
            <a:spAutoFit/>
          </a:bodyPr>
          <a:lstStyle/>
          <a:p>
            <a:r>
              <a:rPr lang="en-CA" sz="1200" dirty="0">
                <a:latin typeface="Arial" pitchFamily="34" charset="0"/>
                <a:cs typeface="Arial" pitchFamily="34" charset="0"/>
              </a:rPr>
              <a:t>An uploaded document may be replaced by selecting ‘Replace’ and repeating the steps for uploading the file.</a:t>
            </a:r>
          </a:p>
          <a:p>
            <a:endParaRPr lang="en-CA" sz="1200" dirty="0">
              <a:latin typeface="Arial" pitchFamily="34" charset="0"/>
              <a:cs typeface="Arial" pitchFamily="34" charset="0"/>
            </a:endParaRPr>
          </a:p>
          <a:p>
            <a:r>
              <a:rPr lang="en-CA" sz="1200" dirty="0">
                <a:latin typeface="Arial" pitchFamily="34" charset="0"/>
                <a:cs typeface="Arial" pitchFamily="34" charset="0"/>
              </a:rPr>
              <a:t>After uploading the file and saving, a report can be generated by clicking on the hyperlink text; top right of screen.</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25826"/>
            <a:ext cx="4800600" cy="884238"/>
          </a:xfrm>
        </p:spPr>
        <p:txBody>
          <a:bodyPr>
            <a:normAutofit/>
          </a:bodyPr>
          <a:lstStyle/>
          <a:p>
            <a:pPr algn="l"/>
            <a:r>
              <a:rPr lang="en-CA" sz="1600" b="1" dirty="0">
                <a:latin typeface="Arial" pitchFamily="34" charset="0"/>
                <a:cs typeface="Arial" pitchFamily="34" charset="0"/>
              </a:rPr>
              <a:t>PNCB Tab (Continued)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681" y="1777606"/>
            <a:ext cx="4452937" cy="93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339134"/>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09724"/>
            <a:ext cx="3429000" cy="3508653"/>
          </a:xfrm>
          <a:prstGeom prst="rect">
            <a:avLst/>
          </a:prstGeom>
        </p:spPr>
        <p:txBody>
          <a:bodyPr wrap="square" lIns="0" tIns="0" rIns="0" bIns="0">
            <a:spAutoFit/>
          </a:bodyPr>
          <a:lstStyle/>
          <a:p>
            <a:r>
              <a:rPr lang="en-CA" sz="1200" dirty="0">
                <a:latin typeface="Arial" pitchFamily="34" charset="0"/>
                <a:cs typeface="Arial" pitchFamily="34" charset="0"/>
              </a:rPr>
              <a:t>The Economic tab is used to report Economic Evaluation data.</a:t>
            </a:r>
          </a:p>
          <a:p>
            <a:endParaRPr lang="en-CA" sz="1200" dirty="0">
              <a:latin typeface="Arial" pitchFamily="34" charset="0"/>
              <a:cs typeface="Arial" pitchFamily="34" charset="0"/>
            </a:endParaRPr>
          </a:p>
          <a:p>
            <a:r>
              <a:rPr lang="en-CA" sz="1200" dirty="0">
                <a:latin typeface="Arial" pitchFamily="34" charset="0"/>
                <a:cs typeface="Arial" pitchFamily="34" charset="0"/>
              </a:rPr>
              <a:t>If Economic Evaluation Data is not required, select </a:t>
            </a:r>
            <a:r>
              <a:rPr lang="en-CA" sz="1200" b="1" dirty="0">
                <a:latin typeface="Arial" pitchFamily="34" charset="0"/>
                <a:cs typeface="Arial" pitchFamily="34" charset="0"/>
              </a:rPr>
              <a:t>Not Applicable</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r>
              <a:rPr lang="en-CA" sz="1200" dirty="0">
                <a:latin typeface="Arial" pitchFamily="34" charset="0"/>
                <a:cs typeface="Arial" pitchFamily="34" charset="0"/>
              </a:rPr>
              <a:t>If Economic Evaluation Data </a:t>
            </a:r>
            <a:r>
              <a:rPr lang="en-CA" sz="1200" dirty="0" err="1">
                <a:latin typeface="Arial" pitchFamily="34" charset="0"/>
                <a:cs typeface="Arial" pitchFamily="34" charset="0"/>
              </a:rPr>
              <a:t>data</a:t>
            </a:r>
            <a:r>
              <a:rPr lang="en-CA" sz="1200" dirty="0">
                <a:latin typeface="Arial" pitchFamily="34" charset="0"/>
                <a:cs typeface="Arial" pitchFamily="34" charset="0"/>
              </a:rPr>
              <a:t> is being provided, upload the completed Economic Evaluation excel sheet.  </a:t>
            </a:r>
          </a:p>
          <a:p>
            <a:r>
              <a:rPr lang="en-CA" sz="1200" dirty="0">
                <a:latin typeface="Arial" pitchFamily="34" charset="0"/>
                <a:cs typeface="Arial" pitchFamily="34" charset="0"/>
              </a:rPr>
              <a:t>(extensions allowed; *.</a:t>
            </a:r>
            <a:r>
              <a:rPr lang="en-CA" sz="1200" dirty="0" err="1">
                <a:latin typeface="Arial" pitchFamily="34" charset="0"/>
                <a:cs typeface="Arial" pitchFamily="34" charset="0"/>
              </a:rPr>
              <a:t>xls</a:t>
            </a:r>
            <a:r>
              <a:rPr lang="en-CA" sz="1200" dirty="0">
                <a:latin typeface="Arial" pitchFamily="34" charset="0"/>
                <a:cs typeface="Arial" pitchFamily="34" charset="0"/>
              </a:rPr>
              <a:t> or *.</a:t>
            </a:r>
            <a:r>
              <a:rPr lang="en-CA" sz="1200" dirty="0" err="1">
                <a:latin typeface="Arial" pitchFamily="34" charset="0"/>
                <a:cs typeface="Arial" pitchFamily="34" charset="0"/>
              </a:rPr>
              <a:t>xlsx</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r>
              <a:rPr lang="en-CA" sz="1200" dirty="0">
                <a:latin typeface="Arial" pitchFamily="34" charset="0"/>
                <a:cs typeface="Arial" pitchFamily="34" charset="0"/>
              </a:rPr>
              <a:t>An uploaded document may be replaced by selecting ‘Replace’ and repeating the steps for uploading the file.</a:t>
            </a:r>
          </a:p>
          <a:p>
            <a:endParaRPr lang="en-CA" sz="1200" dirty="0">
              <a:latin typeface="Arial" pitchFamily="34" charset="0"/>
              <a:cs typeface="Arial" pitchFamily="34" charset="0"/>
            </a:endParaRPr>
          </a:p>
          <a:p>
            <a:r>
              <a:rPr lang="en-CA" sz="1200" dirty="0">
                <a:latin typeface="Arial" pitchFamily="34" charset="0"/>
                <a:cs typeface="Arial" pitchFamily="34" charset="0"/>
              </a:rPr>
              <a:t>After uploading the file and saving, a report can be generated by clicking on the hyperlink text; top right of screen.</a:t>
            </a: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687726"/>
            <a:ext cx="5867400" cy="960438"/>
          </a:xfrm>
        </p:spPr>
        <p:txBody>
          <a:bodyPr>
            <a:normAutofit/>
          </a:bodyPr>
          <a:lstStyle/>
          <a:p>
            <a:pPr algn="l"/>
            <a:r>
              <a:rPr lang="en-CA" sz="1600" b="1" dirty="0">
                <a:latin typeface="Arial" pitchFamily="34" charset="0"/>
                <a:cs typeface="Arial" pitchFamily="34" charset="0"/>
              </a:rPr>
              <a:t>Economic Tab</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609725"/>
            <a:ext cx="49149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3924935" y="3581400"/>
            <a:ext cx="4780280" cy="1037590"/>
          </a:xfrm>
          <a:prstGeom prst="rect">
            <a:avLst/>
          </a:prstGeom>
        </p:spPr>
      </p:pic>
      <p:sp>
        <p:nvSpPr>
          <p:cNvPr id="8" name="Rectangle 7"/>
          <p:cNvSpPr/>
          <p:nvPr/>
        </p:nvSpPr>
        <p:spPr>
          <a:xfrm>
            <a:off x="439242" y="6021987"/>
            <a:ext cx="8009433"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Use the DOE Economic Evaluation Excel template located on the </a:t>
            </a:r>
            <a:r>
              <a:rPr lang="en-CA" sz="1200" dirty="0">
                <a:solidFill>
                  <a:schemeClr val="accent3">
                    <a:lumMod val="50000"/>
                  </a:schemeClr>
                </a:solidFill>
                <a:latin typeface="Arial" pitchFamily="34" charset="0"/>
                <a:cs typeface="Arial" pitchFamily="34" charset="0"/>
                <a:hlinkClick r:id="rId4"/>
              </a:rPr>
              <a:t>Alberta Energy Website</a:t>
            </a:r>
            <a:r>
              <a:rPr lang="en-CA" sz="1200" dirty="0">
                <a:solidFill>
                  <a:schemeClr val="accent3">
                    <a:lumMod val="50000"/>
                  </a:schemeClr>
                </a:solidFill>
                <a:latin typeface="Arial" pitchFamily="34" charset="0"/>
                <a:cs typeface="Arial" pitchFamily="34" charset="0"/>
              </a:rPr>
              <a:t>.</a:t>
            </a:r>
          </a:p>
        </p:txBody>
      </p:sp>
      <p:pic>
        <p:nvPicPr>
          <p:cNvPr id="9" name="Picture 4" descr="C:\Users\khana\AppData\Local\Microsoft\Windows\Temporary Internet Files\Content.IE5\W69D9NLS\MC900432617[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879729"/>
            <a:ext cx="448767" cy="44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74018" y="1600200"/>
            <a:ext cx="3207382" cy="3323987"/>
          </a:xfrm>
          <a:prstGeom prst="rect">
            <a:avLst/>
          </a:prstGeom>
        </p:spPr>
        <p:txBody>
          <a:bodyPr wrap="square" lIns="0" tIns="0" rIns="0" bIns="0">
            <a:spAutoFit/>
          </a:bodyPr>
          <a:lstStyle/>
          <a:p>
            <a:r>
              <a:rPr lang="en-CA" sz="1200" dirty="0">
                <a:latin typeface="Arial" pitchFamily="34" charset="0"/>
                <a:cs typeface="Arial" pitchFamily="34" charset="0"/>
              </a:rPr>
              <a:t>The Roles tab allows the application to be accessed by other OSR Application users who are not the Creator of the Current Application.</a:t>
            </a:r>
          </a:p>
          <a:p>
            <a:endParaRPr lang="en-CA" sz="1200" dirty="0">
              <a:latin typeface="Arial" pitchFamily="34" charset="0"/>
              <a:cs typeface="Arial" pitchFamily="34" charset="0"/>
            </a:endParaRPr>
          </a:p>
          <a:p>
            <a:r>
              <a:rPr lang="en-CA" sz="1200" dirty="0">
                <a:latin typeface="Arial" pitchFamily="34" charset="0"/>
                <a:cs typeface="Arial" pitchFamily="34" charset="0"/>
              </a:rPr>
              <a:t>Roles allowed are: Creator(s), Viewer(s), Submitter(s) and Delegate(s).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fields will be populated from the User's Preferences if preferences have been filled out as shown in OASIS Roles training course.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Note:</a:t>
            </a:r>
            <a:r>
              <a:rPr lang="en-CA" sz="1200" dirty="0">
                <a:latin typeface="Arial" pitchFamily="34" charset="0"/>
                <a:cs typeface="Arial" pitchFamily="34" charset="0"/>
              </a:rPr>
              <a:t> At least one Submitter must be entered for the Application to be submitted. </a:t>
            </a:r>
          </a:p>
          <a:p>
            <a:endParaRPr lang="en-CA" sz="1200" dirty="0">
              <a:latin typeface="Arial" pitchFamily="34" charset="0"/>
              <a:cs typeface="Arial" pitchFamily="34" charset="0"/>
            </a:endParaRPr>
          </a:p>
          <a:p>
            <a:endParaRPr lang="en-US" sz="1200" dirty="0">
              <a:latin typeface="Arial" pitchFamily="34" charset="0"/>
              <a:cs typeface="Arial" pitchFamily="34" charset="0"/>
            </a:endParaRPr>
          </a:p>
          <a:p>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228600" y="763926"/>
            <a:ext cx="4267200" cy="808038"/>
          </a:xfrm>
        </p:spPr>
        <p:txBody>
          <a:bodyPr/>
          <a:lstStyle/>
          <a:p>
            <a:pPr algn="l"/>
            <a:r>
              <a:rPr lang="en-US" sz="1600" b="1" dirty="0">
                <a:latin typeface="Arial" pitchFamily="34" charset="0"/>
                <a:cs typeface="Arial" pitchFamily="34" charset="0"/>
              </a:rPr>
              <a:t>Roles Tab</a:t>
            </a:r>
            <a:endParaRPr lang="en-CA" sz="1600" b="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177" y="1601151"/>
            <a:ext cx="5168795" cy="251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C:\Users\khana\AppData\Local\Microsoft\Windows\Temporary Internet Files\Content.IE5\W69D9NLS\MC90043261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952033"/>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3068" y="6028233"/>
            <a:ext cx="4483732"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For more information on Roles, see OASIS Roles Module.</a:t>
            </a:r>
          </a:p>
        </p:txBody>
      </p:sp>
    </p:spTree>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98542"/>
            <a:ext cx="3505200" cy="2400657"/>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Submit</a:t>
            </a:r>
            <a:r>
              <a:rPr lang="en-CA" sz="1200" dirty="0">
                <a:latin typeface="Arial" pitchFamily="34" charset="0"/>
                <a:cs typeface="Arial" pitchFamily="34" charset="0"/>
              </a:rPr>
              <a:t> button will only be enabled for those added as a Submitter under the Roles Tab.</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submitter can validate that all pertinent information has been captured by viewing the </a:t>
            </a:r>
            <a:r>
              <a:rPr lang="en-CA" sz="1200" b="1" dirty="0">
                <a:latin typeface="Arial" pitchFamily="34" charset="0"/>
                <a:cs typeface="Arial" pitchFamily="34" charset="0"/>
              </a:rPr>
              <a:t>OSR Application Report</a:t>
            </a:r>
            <a:r>
              <a:rPr lang="en-CA" sz="1200" dirty="0">
                <a:latin typeface="Arial" pitchFamily="34" charset="0"/>
                <a:cs typeface="Arial" pitchFamily="34" charset="0"/>
              </a:rPr>
              <a: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Prior to submitting, a description or specific instructions may be provided in the text box provided.</a:t>
            </a:r>
          </a:p>
          <a:p>
            <a:endParaRPr lang="en-CA" sz="1200" dirty="0">
              <a:latin typeface="Arial" pitchFamily="34" charset="0"/>
              <a:cs typeface="Arial" pitchFamily="34" charset="0"/>
            </a:endParaRPr>
          </a:p>
          <a:p>
            <a:r>
              <a:rPr lang="en-CA" sz="1200" dirty="0">
                <a:latin typeface="Arial" pitchFamily="34" charset="0"/>
                <a:cs typeface="Arial" pitchFamily="34" charset="0"/>
              </a:rPr>
              <a:t>A Signed Authorization Form (PDF format) must be uploaded.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63926"/>
            <a:ext cx="3733800" cy="808038"/>
          </a:xfrm>
        </p:spPr>
        <p:txBody>
          <a:bodyPr/>
          <a:lstStyle/>
          <a:p>
            <a:pPr algn="l"/>
            <a:r>
              <a:rPr lang="en-CA" sz="1600" b="1" dirty="0">
                <a:latin typeface="Arial" pitchFamily="34" charset="0"/>
                <a:cs typeface="Arial" pitchFamily="34" charset="0"/>
              </a:rPr>
              <a:t>Submit Tab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165" y="1708068"/>
            <a:ext cx="4907171" cy="210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98542"/>
            <a:ext cx="3657600" cy="2585323"/>
          </a:xfrm>
          <a:prstGeom prst="rect">
            <a:avLst/>
          </a:prstGeom>
        </p:spPr>
        <p:txBody>
          <a:bodyPr wrap="square" lIns="0" tIns="0" rIns="0" bIns="0">
            <a:spAutoFit/>
          </a:bodyPr>
          <a:lstStyle/>
          <a:p>
            <a:r>
              <a:rPr lang="en-CA" sz="1200" dirty="0">
                <a:latin typeface="Arial" pitchFamily="34" charset="0"/>
                <a:cs typeface="Arial" pitchFamily="34" charset="0"/>
              </a:rPr>
              <a:t>Upon submitting, the application will be validated to ensure all the mandatory fields have been completed.</a:t>
            </a:r>
          </a:p>
          <a:p>
            <a:endParaRPr lang="en-CA" sz="1200" dirty="0">
              <a:latin typeface="Arial" pitchFamily="34" charset="0"/>
              <a:cs typeface="Arial" pitchFamily="34" charset="0"/>
            </a:endParaRPr>
          </a:p>
          <a:p>
            <a:r>
              <a:rPr lang="en-CA" sz="1200" dirty="0">
                <a:latin typeface="Arial" pitchFamily="34" charset="0"/>
                <a:cs typeface="Arial" pitchFamily="34" charset="0"/>
              </a:rPr>
              <a:t>If the validation encounters any warnings, a message will be provided.   The submitter can cancel the submit operation, or continue.</a:t>
            </a:r>
          </a:p>
          <a:p>
            <a:endParaRPr lang="en-CA" sz="1200" dirty="0">
              <a:latin typeface="Arial" pitchFamily="34" charset="0"/>
              <a:cs typeface="Arial" pitchFamily="34" charset="0"/>
            </a:endParaRPr>
          </a:p>
          <a:p>
            <a:r>
              <a:rPr lang="en-CA" sz="1200" dirty="0">
                <a:latin typeface="Arial" pitchFamily="34" charset="0"/>
                <a:cs typeface="Arial" pitchFamily="34" charset="0"/>
              </a:rPr>
              <a:t>Upon a successful submission, a confirmation message will appear.  This is the only confirmation that will be transmitted.</a:t>
            </a:r>
          </a:p>
          <a:p>
            <a:endParaRPr lang="en-CA" sz="1200" dirty="0">
              <a:latin typeface="Arial" pitchFamily="34" charset="0"/>
              <a:cs typeface="Arial" pitchFamily="34" charset="0"/>
            </a:endParaRPr>
          </a:p>
          <a:p>
            <a:r>
              <a:rPr lang="en-CA" sz="1200" dirty="0">
                <a:latin typeface="Arial" pitchFamily="34" charset="0"/>
                <a:cs typeface="Arial" pitchFamily="34" charset="0"/>
              </a:rPr>
              <a:t>The Work In Progress screen may be accessed to access files generated by the system; Application Report, Warning, Well, PNCB, Economic Evaluation.</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63926"/>
            <a:ext cx="3733800" cy="808038"/>
          </a:xfrm>
        </p:spPr>
        <p:txBody>
          <a:bodyPr/>
          <a:lstStyle/>
          <a:p>
            <a:pPr algn="l"/>
            <a:r>
              <a:rPr lang="en-CA" sz="1600" b="1" dirty="0">
                <a:latin typeface="Arial" pitchFamily="34" charset="0"/>
                <a:cs typeface="Arial" pitchFamily="34" charset="0"/>
              </a:rPr>
              <a:t>Submit Tab - Confirmation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19400"/>
            <a:ext cx="39052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3"/>
          <a:stretch>
            <a:fillRect/>
          </a:stretch>
        </p:blipFill>
        <p:spPr>
          <a:xfrm>
            <a:off x="4224655" y="1612298"/>
            <a:ext cx="4447540" cy="75692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4954772"/>
            <a:ext cx="4313093" cy="94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969683"/>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533400" y="2286000"/>
            <a:ext cx="8229600" cy="2400657"/>
          </a:xfrm>
          <a:prstGeom prst="rect">
            <a:avLst/>
          </a:prstGeom>
        </p:spPr>
        <p:txBody>
          <a:bodyPr wrap="square" lIns="0" tIns="0" rIns="0" bIns="0">
            <a:spAutoFit/>
          </a:bodyPr>
          <a:lstStyle/>
          <a:p>
            <a:endParaRPr lang="en-CA" sz="1200" dirty="0">
              <a:latin typeface="Arial" pitchFamily="34" charset="0"/>
              <a:cs typeface="Arial" pitchFamily="34" charset="0"/>
            </a:endParaRPr>
          </a:p>
          <a:p>
            <a:r>
              <a:rPr lang="en-CA" sz="1200" dirty="0">
                <a:latin typeface="Arial" pitchFamily="34" charset="0"/>
                <a:cs typeface="Arial" pitchFamily="34" charset="0"/>
              </a:rPr>
              <a:t>There are three hyperlink options above the application tabs.   They can be accessed any time during the application process.  The links are described below:</a:t>
            </a:r>
          </a:p>
          <a:p>
            <a:endParaRPr lang="en-CA" sz="1200" dirty="0">
              <a:latin typeface="Arial" pitchFamily="34" charset="0"/>
              <a:cs typeface="Arial" pitchFamily="34" charset="0"/>
            </a:endParaRPr>
          </a:p>
          <a:p>
            <a:r>
              <a:rPr lang="en-CA" sz="1200" b="1" dirty="0">
                <a:latin typeface="Arial" pitchFamily="34" charset="0"/>
                <a:cs typeface="Arial" pitchFamily="34" charset="0"/>
              </a:rPr>
              <a:t>OSR Project Application Rules:</a:t>
            </a:r>
          </a:p>
          <a:p>
            <a:r>
              <a:rPr lang="en-CA" sz="1200" dirty="0">
                <a:latin typeface="Arial" pitchFamily="34" charset="0"/>
                <a:cs typeface="Arial" pitchFamily="34" charset="0"/>
              </a:rPr>
              <a:t>This report identifies the components of the application which are required before submission.</a:t>
            </a:r>
          </a:p>
          <a:p>
            <a:endParaRPr lang="en-CA" sz="1200" dirty="0">
              <a:latin typeface="Arial" pitchFamily="34" charset="0"/>
              <a:cs typeface="Arial" pitchFamily="34" charset="0"/>
            </a:endParaRPr>
          </a:p>
          <a:p>
            <a:r>
              <a:rPr lang="en-CA" sz="1200" b="1" dirty="0">
                <a:latin typeface="Arial" pitchFamily="34" charset="0"/>
                <a:cs typeface="Arial" pitchFamily="34" charset="0"/>
              </a:rPr>
              <a:t>Warning/Error Report:</a:t>
            </a:r>
          </a:p>
          <a:p>
            <a:r>
              <a:rPr lang="en-CA" sz="1200" dirty="0">
                <a:latin typeface="Arial" pitchFamily="34" charset="0"/>
                <a:cs typeface="Arial" pitchFamily="34" charset="0"/>
              </a:rPr>
              <a:t>This report Identifies any mandatory fields which are not yet populated, as well as information which are not mandatory but are contrary to standard practises i.e.  lands selected are 50 km apart.</a:t>
            </a:r>
          </a:p>
          <a:p>
            <a:endParaRPr lang="en-CA" sz="1200" dirty="0">
              <a:latin typeface="Arial" pitchFamily="34" charset="0"/>
              <a:cs typeface="Arial" pitchFamily="34" charset="0"/>
            </a:endParaRPr>
          </a:p>
          <a:p>
            <a:r>
              <a:rPr lang="en-CA" sz="1200" b="1" dirty="0">
                <a:latin typeface="Arial" pitchFamily="34" charset="0"/>
                <a:cs typeface="Arial" pitchFamily="34" charset="0"/>
              </a:rPr>
              <a:t>OSR Project Application Report:</a:t>
            </a:r>
          </a:p>
          <a:p>
            <a:r>
              <a:rPr lang="en-CA" sz="1200" dirty="0">
                <a:latin typeface="Arial" pitchFamily="34" charset="0"/>
                <a:cs typeface="Arial" pitchFamily="34" charset="0"/>
              </a:rPr>
              <a:t>A summary of the Current Application content, which includes the contents of each tab in the Current Application.</a:t>
            </a: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14475"/>
            <a:ext cx="5905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khana\AppData\Local\Microsoft\Windows\Temporary Internet Files\Content.IE5\W69D9NLS\MC90043261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633" y="5715000"/>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791200"/>
            <a:ext cx="8001000"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For more information on reports, see Generate OSR Project Application Reports Module.</a:t>
            </a:r>
          </a:p>
        </p:txBody>
      </p:sp>
      <p:sp>
        <p:nvSpPr>
          <p:cNvPr id="2" name="Title 1"/>
          <p:cNvSpPr>
            <a:spLocks noGrp="1"/>
          </p:cNvSpPr>
          <p:nvPr>
            <p:ph type="title" idx="4294967295"/>
          </p:nvPr>
        </p:nvSpPr>
        <p:spPr>
          <a:xfrm>
            <a:off x="152400" y="819150"/>
            <a:ext cx="8161833" cy="685800"/>
          </a:xfrm>
        </p:spPr>
        <p:txBody>
          <a:bodyPr>
            <a:normAutofit/>
          </a:bodyPr>
          <a:lstStyle/>
          <a:p>
            <a:pPr algn="l"/>
            <a:r>
              <a:rPr lang="en-CA" sz="1600" b="1" dirty="0">
                <a:latin typeface="Arial" pitchFamily="34" charset="0"/>
                <a:cs typeface="Arial" pitchFamily="34" charset="0"/>
              </a:rPr>
              <a:t>Report Links</a:t>
            </a:r>
          </a:p>
        </p:txBody>
      </p:sp>
    </p:spTree>
    <p:extLst>
      <p:ext uri="{BB962C8B-B14F-4D97-AF65-F5344CB8AC3E}">
        <p14:creationId xmlns:p14="http://schemas.microsoft.com/office/powerpoint/2010/main" val="71350505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5720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idx="4294967295"/>
          </p:nvPr>
        </p:nvSpPr>
        <p:spPr>
          <a:xfrm>
            <a:off x="152400" y="838200"/>
            <a:ext cx="8229600" cy="573087"/>
          </a:xfrm>
        </p:spPr>
        <p:txBody>
          <a:bodyPr>
            <a:normAutofit/>
          </a:bodyPr>
          <a:lstStyle/>
          <a:p>
            <a:pPr algn="l"/>
            <a:r>
              <a:rPr lang="en-CA" sz="1600" b="1" dirty="0">
                <a:latin typeface="Arial" pitchFamily="34" charset="0"/>
                <a:cs typeface="Arial" pitchFamily="34" charset="0"/>
              </a:rPr>
              <a:t>Request Tab</a:t>
            </a:r>
          </a:p>
        </p:txBody>
      </p:sp>
      <p:sp>
        <p:nvSpPr>
          <p:cNvPr id="7" name="Rectangle 6"/>
          <p:cNvSpPr>
            <a:spLocks/>
          </p:cNvSpPr>
          <p:nvPr/>
        </p:nvSpPr>
        <p:spPr>
          <a:xfrm>
            <a:off x="304800" y="1617345"/>
            <a:ext cx="3314328" cy="3693319"/>
          </a:xfrm>
          <a:prstGeom prst="rect">
            <a:avLst/>
          </a:prstGeom>
        </p:spPr>
        <p:txBody>
          <a:bodyPr wrap="square" lIns="0" tIns="0" rIns="0" bIns="0">
            <a:spAutoFit/>
          </a:bodyPr>
          <a:lstStyle/>
          <a:p>
            <a:r>
              <a:rPr lang="en-US" sz="1200" dirty="0">
                <a:latin typeface="Arial" pitchFamily="34" charset="0"/>
                <a:cs typeface="Arial" pitchFamily="34" charset="0"/>
              </a:rPr>
              <a:t>After the Create OSR Application has been selected, the Request Tab is displayed.</a:t>
            </a:r>
          </a:p>
          <a:p>
            <a:endParaRPr lang="en-US" sz="1200" dirty="0">
              <a:latin typeface="Arial" pitchFamily="34" charset="0"/>
              <a:cs typeface="Arial" pitchFamily="34" charset="0"/>
            </a:endParaRPr>
          </a:p>
          <a:p>
            <a:r>
              <a:rPr lang="en-CA" sz="1200" b="1" dirty="0">
                <a:latin typeface="Arial" pitchFamily="34" charset="0"/>
                <a:cs typeface="Arial" pitchFamily="34" charset="0"/>
              </a:rPr>
              <a:t>Created by</a:t>
            </a:r>
            <a:r>
              <a:rPr lang="en-CA" sz="1200" dirty="0">
                <a:latin typeface="Arial" pitchFamily="34" charset="0"/>
                <a:cs typeface="Arial" pitchFamily="34" charset="0"/>
              </a:rPr>
              <a:t>:  This field defaults to the user who created the application record.</a:t>
            </a:r>
          </a:p>
          <a:p>
            <a:endParaRPr lang="en-CA" sz="1200" b="1" dirty="0">
              <a:latin typeface="Arial" pitchFamily="34" charset="0"/>
              <a:cs typeface="Arial" pitchFamily="34" charset="0"/>
            </a:endParaRPr>
          </a:p>
          <a:p>
            <a:r>
              <a:rPr lang="en-CA" sz="1200" b="1" dirty="0">
                <a:latin typeface="Arial" pitchFamily="34" charset="0"/>
                <a:cs typeface="Arial" pitchFamily="34" charset="0"/>
              </a:rPr>
              <a:t>Status</a:t>
            </a:r>
            <a:r>
              <a:rPr lang="en-CA" sz="1200" dirty="0">
                <a:latin typeface="Arial" pitchFamily="34" charset="0"/>
                <a:cs typeface="Arial" pitchFamily="34" charset="0"/>
              </a:rPr>
              <a:t>: This field defaults to Work In Progress (WIP).</a:t>
            </a:r>
          </a:p>
          <a:p>
            <a:endParaRPr lang="en-CA" sz="1200" b="1" dirty="0">
              <a:latin typeface="Arial" pitchFamily="34" charset="0"/>
              <a:cs typeface="Arial" pitchFamily="34" charset="0"/>
            </a:endParaRPr>
          </a:p>
          <a:p>
            <a:r>
              <a:rPr lang="en-CA" sz="1200" b="1" dirty="0">
                <a:latin typeface="Arial" pitchFamily="34" charset="0"/>
                <a:cs typeface="Arial" pitchFamily="34" charset="0"/>
              </a:rPr>
              <a:t>Business Associate ID</a:t>
            </a:r>
            <a:r>
              <a:rPr lang="en-CA" sz="1200" dirty="0">
                <a:latin typeface="Arial" pitchFamily="34" charset="0"/>
                <a:cs typeface="Arial" pitchFamily="34" charset="0"/>
              </a:rPr>
              <a:t>:  This field defaults to the company/</a:t>
            </a:r>
            <a:r>
              <a:rPr lang="en-CA" sz="1200" dirty="0" err="1">
                <a:latin typeface="Arial" pitchFamily="34" charset="0"/>
                <a:cs typeface="Arial" pitchFamily="34" charset="0"/>
              </a:rPr>
              <a:t>ies</a:t>
            </a:r>
            <a:r>
              <a:rPr lang="en-CA" sz="1200" dirty="0">
                <a:latin typeface="Arial" pitchFamily="34" charset="0"/>
                <a:cs typeface="Arial" pitchFamily="34" charset="0"/>
              </a:rPr>
              <a:t> assigned to users ETS account for OSR Project Applications.</a:t>
            </a:r>
          </a:p>
          <a:p>
            <a:endParaRPr lang="en-CA" sz="1200" dirty="0">
              <a:latin typeface="Arial" pitchFamily="34" charset="0"/>
              <a:cs typeface="Arial" pitchFamily="34" charset="0"/>
            </a:endParaRPr>
          </a:p>
          <a:p>
            <a:r>
              <a:rPr lang="en-CA" sz="1200" dirty="0">
                <a:latin typeface="Arial" pitchFamily="34" charset="0"/>
                <a:cs typeface="Arial" pitchFamily="34" charset="0"/>
              </a:rPr>
              <a:t>Upon saving, a Request Number will be assigned to the application, and some of the tabs enabled.</a:t>
            </a:r>
          </a:p>
          <a:p>
            <a:r>
              <a:rPr lang="en-CA" sz="1200" dirty="0">
                <a:latin typeface="Arial" pitchFamily="34" charset="0"/>
                <a:cs typeface="Arial" pitchFamily="34" charset="0"/>
              </a:rPr>
              <a:t> </a:t>
            </a:r>
          </a:p>
          <a:p>
            <a:r>
              <a:rPr lang="en-CA" sz="1200" dirty="0">
                <a:latin typeface="Arial" pitchFamily="34" charset="0"/>
                <a:cs typeface="Arial" pitchFamily="34" charset="0"/>
              </a:rPr>
              <a:t>The Request Number can be used to locate this application after the user has exited.</a:t>
            </a:r>
          </a:p>
          <a:p>
            <a:endParaRPr lang="en-CA" sz="1200" dirty="0">
              <a:latin typeface="Arial" pitchFamily="34" charset="0"/>
              <a:cs typeface="Arial" pitchFamily="34" charset="0"/>
            </a:endParaRPr>
          </a:p>
        </p:txBody>
      </p:sp>
    </p:spTree>
    <p:extLst>
      <p:ext uri="{BB962C8B-B14F-4D97-AF65-F5344CB8AC3E}">
        <p14:creationId xmlns:p14="http://schemas.microsoft.com/office/powerpoint/2010/main" val="3120037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533400"/>
            <a:ext cx="1447800" cy="884238"/>
          </a:xfrm>
        </p:spPr>
        <p:txBody>
          <a:bodyPr/>
          <a:lstStyle/>
          <a:p>
            <a:pPr algn="l"/>
            <a:r>
              <a:rPr lang="en-CA" sz="100" b="1" dirty="0">
                <a:solidFill>
                  <a:schemeClr val="bg1"/>
                </a:solidFill>
                <a:latin typeface="Arial" pitchFamily="34" charset="0"/>
                <a:cs typeface="Arial" pitchFamily="34" charset="0"/>
              </a:rPr>
              <a:t>Conclusion</a:t>
            </a:r>
            <a:endParaRPr lang="en-CA" sz="1600" b="1" dirty="0">
              <a:solidFill>
                <a:schemeClr val="bg1"/>
              </a:solidFill>
              <a:latin typeface="Arial" pitchFamily="34" charset="0"/>
              <a:cs typeface="Arial" pitchFamily="34" charset="0"/>
            </a:endParaRPr>
          </a:p>
        </p:txBody>
      </p:sp>
      <p:sp>
        <p:nvSpPr>
          <p:cNvPr id="7" name="Text Box 5"/>
          <p:cNvSpPr txBox="1">
            <a:spLocks noChangeArrowheads="1"/>
          </p:cNvSpPr>
          <p:nvPr/>
        </p:nvSpPr>
        <p:spPr bwMode="auto">
          <a:xfrm>
            <a:off x="76200" y="1447800"/>
            <a:ext cx="5857875" cy="209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OASIS Create an Amendment OSR Application</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lvl="0"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p>
          <a:p>
            <a:pPr lvl="0" algn="ctr" fontAlgn="base">
              <a:spcBef>
                <a:spcPct val="0"/>
              </a:spcBef>
              <a:spcAft>
                <a:spcPct val="0"/>
              </a:spcAft>
            </a:pPr>
            <a:endParaRPr lang="en-US" b="1" dirty="0">
              <a:solidFill>
                <a:srgbClr val="2160AD"/>
              </a:solidFill>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07632"/>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323528" y="3810000"/>
            <a:ext cx="5451475"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courses detailing other functionality of the OASIS application.</a:t>
            </a:r>
            <a:endParaRPr lang="en-US" sz="1400" dirty="0">
              <a:solidFill>
                <a:srgbClr val="0070C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a:p>
            <a:pPr algn="ctr" fontAlgn="base">
              <a:spcBef>
                <a:spcPct val="0"/>
              </a:spcBef>
              <a:spcAft>
                <a:spcPct val="0"/>
              </a:spcAft>
            </a:pPr>
            <a:r>
              <a:rPr lang="en-US" sz="1400" b="1" dirty="0">
                <a:solidFill>
                  <a:schemeClr val="tx2">
                    <a:lumMod val="75000"/>
                  </a:schemeClr>
                </a:solidFill>
                <a:latin typeface="Arial" pitchFamily="34" charset="0"/>
                <a:cs typeface="Arial" pitchFamily="34" charset="0"/>
                <a:hlinkClick r:id="rId3"/>
              </a:rPr>
              <a:t>OSODmailbox@gov.ab.ca</a:t>
            </a:r>
            <a:endParaRPr lang="en-US" b="1" dirty="0">
              <a:solidFill>
                <a:schemeClr val="tx2">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dirty="0">
              <a:solidFill>
                <a:srgbClr val="0070C0"/>
              </a:solidFill>
              <a:latin typeface="Arial" pitchFamily="34" charset="0"/>
              <a:cs typeface="Arial" pitchFamily="34" charset="0"/>
            </a:endParaRPr>
          </a:p>
          <a:p>
            <a:pPr lvl="0" fontAlgn="base">
              <a:spcBef>
                <a:spcPct val="0"/>
              </a:spcBef>
              <a:spcAft>
                <a:spcPct val="0"/>
              </a:spcAft>
            </a:pPr>
            <a:r>
              <a:rPr lang="en-CA" sz="1400" dirty="0">
                <a:solidFill>
                  <a:srgbClr val="0070C0"/>
                </a:solidFill>
                <a:latin typeface="Arial" pitchFamily="34" charset="0"/>
                <a:cs typeface="Arial" pitchFamily="34" charset="0"/>
              </a:rPr>
              <a:t>Also see the related courses:</a:t>
            </a:r>
          </a:p>
          <a:p>
            <a:pPr marL="285750" lvl="0" indent="-285750" fontAlgn="base">
              <a:spcBef>
                <a:spcPct val="0"/>
              </a:spcBef>
              <a:spcAft>
                <a:spcPct val="0"/>
              </a:spcAft>
              <a:buFont typeface="Wingdings" pitchFamily="2" charset="2"/>
              <a:buChar char="Ø"/>
            </a:pPr>
            <a:r>
              <a:rPr lang="en-CA" sz="1400" dirty="0">
                <a:solidFill>
                  <a:srgbClr val="0070C0"/>
                </a:solidFill>
                <a:latin typeface="Arial" pitchFamily="34" charset="0"/>
                <a:cs typeface="Arial" pitchFamily="34" charset="0"/>
              </a:rPr>
              <a:t>Create New OSR Application</a:t>
            </a:r>
          </a:p>
          <a:p>
            <a:pPr marL="285750" lvl="0" indent="-285750" fontAlgn="base">
              <a:spcBef>
                <a:spcPct val="0"/>
              </a:spcBef>
              <a:spcAft>
                <a:spcPct val="0"/>
              </a:spcAft>
              <a:buFont typeface="Wingdings" pitchFamily="2" charset="2"/>
              <a:buChar char="Ø"/>
            </a:pPr>
            <a:r>
              <a:rPr lang="en-CA" sz="1400" dirty="0">
                <a:solidFill>
                  <a:srgbClr val="0070C0"/>
                </a:solidFill>
                <a:latin typeface="Arial" pitchFamily="34" charset="0"/>
                <a:cs typeface="Arial" pitchFamily="34" charset="0"/>
              </a:rPr>
              <a:t>OASIS Roles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76783" y="1447800"/>
            <a:ext cx="2976017" cy="2954655"/>
          </a:xfrm>
          <a:prstGeom prst="rect">
            <a:avLst/>
          </a:prstGeom>
        </p:spPr>
        <p:txBody>
          <a:bodyPr wrap="square" lIns="0" tIns="0" rIns="0" bIns="0">
            <a:spAutoFit/>
          </a:bodyPr>
          <a:lstStyle/>
          <a:p>
            <a:endParaRPr lang="en-CA" sz="1200" dirty="0">
              <a:latin typeface="Arial" pitchFamily="34" charset="0"/>
              <a:cs typeface="Arial" pitchFamily="34" charset="0"/>
            </a:endParaRPr>
          </a:p>
          <a:p>
            <a:r>
              <a:rPr lang="en-CA" sz="1200" dirty="0">
                <a:latin typeface="Arial" pitchFamily="34" charset="0"/>
                <a:cs typeface="Arial" pitchFamily="34" charset="0"/>
              </a:rPr>
              <a:t>Where multiple companies are assigned to the Creator, a selection can be made by using the dropdown list located on the right of the Business Associate ID field.</a:t>
            </a:r>
          </a:p>
          <a:p>
            <a:endParaRPr lang="en-CA" sz="1200" dirty="0">
              <a:latin typeface="Arial" pitchFamily="34" charset="0"/>
              <a:cs typeface="Arial" pitchFamily="34" charset="0"/>
            </a:endParaRPr>
          </a:p>
          <a:p>
            <a:r>
              <a:rPr lang="en-CA" sz="1200" dirty="0">
                <a:latin typeface="Arial" pitchFamily="34" charset="0"/>
                <a:cs typeface="Arial" pitchFamily="34" charset="0"/>
              </a:rPr>
              <a:t>Select the dropdown option, choose a company and save.</a:t>
            </a:r>
          </a:p>
          <a:p>
            <a:endParaRPr lang="en-CA" sz="1200" dirty="0">
              <a:latin typeface="Arial" pitchFamily="34" charset="0"/>
              <a:cs typeface="Arial" pitchFamily="34" charset="0"/>
            </a:endParaRPr>
          </a:p>
          <a:p>
            <a:r>
              <a:rPr lang="en-CA" sz="1200" dirty="0">
                <a:latin typeface="Arial" pitchFamily="34" charset="0"/>
                <a:cs typeface="Arial" pitchFamily="34" charset="0"/>
              </a:rPr>
              <a:t>Note: The company entered will be used to populate the Owner tab.</a:t>
            </a:r>
          </a:p>
          <a:p>
            <a:endParaRPr lang="en-CA" sz="1200" dirty="0">
              <a:latin typeface="Arial" pitchFamily="34" charset="0"/>
              <a:cs typeface="Arial" pitchFamily="34" charset="0"/>
            </a:endParaRPr>
          </a:p>
          <a:p>
            <a:r>
              <a:rPr lang="en-CA" sz="1200" dirty="0">
                <a:latin typeface="Arial" pitchFamily="34" charset="0"/>
                <a:cs typeface="Arial" pitchFamily="34" charset="0"/>
              </a:rPr>
              <a:t>An overview of what is needed to complete an OSR project application may be found by clicking on the text </a:t>
            </a:r>
            <a:r>
              <a:rPr lang="en-CA" sz="1200" b="1" dirty="0">
                <a:latin typeface="Arial" pitchFamily="34" charset="0"/>
                <a:cs typeface="Arial" pitchFamily="34" charset="0"/>
              </a:rPr>
              <a:t>OSR Project Application Rules</a:t>
            </a:r>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228600" y="715962"/>
            <a:ext cx="2590800" cy="808038"/>
          </a:xfrm>
        </p:spPr>
        <p:txBody>
          <a:bodyPr>
            <a:normAutofit/>
          </a:bodyPr>
          <a:lstStyle/>
          <a:p>
            <a:pPr algn="l"/>
            <a:r>
              <a:rPr lang="en-CA" sz="1600" b="1" dirty="0">
                <a:latin typeface="Arial" pitchFamily="34" charset="0"/>
                <a:cs typeface="Arial" pitchFamily="34" charset="0"/>
              </a:rPr>
              <a:t>Request Tab (Continued)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752600"/>
            <a:ext cx="55149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77529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38121"/>
            <a:ext cx="3200400" cy="3508653"/>
          </a:xfrm>
          <a:prstGeom prst="rect">
            <a:avLst/>
          </a:prstGeom>
        </p:spPr>
        <p:txBody>
          <a:bodyPr wrap="square" lIns="0" tIns="0" rIns="0" bIns="0">
            <a:spAutoFit/>
          </a:bodyPr>
          <a:lstStyle/>
          <a:p>
            <a:r>
              <a:rPr lang="en-CA" sz="1200" dirty="0">
                <a:latin typeface="Arial" pitchFamily="34" charset="0"/>
                <a:cs typeface="Arial" pitchFamily="34" charset="0"/>
              </a:rPr>
              <a:t>When the Project(s) tab is selected, the Project screen will be displayed.  Select the application type from the dropdown box. </a:t>
            </a:r>
          </a:p>
          <a:p>
            <a:endParaRPr lang="en-CA" sz="1200" dirty="0">
              <a:latin typeface="Arial" pitchFamily="34" charset="0"/>
              <a:cs typeface="Arial" pitchFamily="34" charset="0"/>
            </a:endParaRPr>
          </a:p>
          <a:p>
            <a:r>
              <a:rPr lang="en-CA" sz="1200" dirty="0">
                <a:latin typeface="Arial" pitchFamily="34" charset="0"/>
                <a:cs typeface="Arial" pitchFamily="34" charset="0"/>
              </a:rPr>
              <a:t>The Project Application choices are New, Amendment – Expansion, Amendment – Other, or Amalgamation.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Upon making a selection, the remainder of the screen will be expanded to accommodate your choice.</a:t>
            </a:r>
          </a:p>
          <a:p>
            <a:endParaRPr lang="en-CA" sz="1200" dirty="0">
              <a:latin typeface="Arial" pitchFamily="34" charset="0"/>
              <a:cs typeface="Arial" pitchFamily="34" charset="0"/>
            </a:endParaRPr>
          </a:p>
          <a:p>
            <a:r>
              <a:rPr lang="en-CA" sz="1200" dirty="0">
                <a:latin typeface="Arial" pitchFamily="34" charset="0"/>
                <a:cs typeface="Arial" pitchFamily="34" charset="0"/>
              </a:rPr>
              <a:t>Amendment – Expansion, Amendment – Other, and Amalgamation choices are explained in the following slides.</a:t>
            </a:r>
            <a:br>
              <a:rPr lang="en-CA" sz="1200" dirty="0">
                <a:latin typeface="Arial" pitchFamily="34" charset="0"/>
                <a:cs typeface="Arial" pitchFamily="34" charset="0"/>
              </a:rPr>
            </a:br>
            <a:endParaRPr lang="en-CA" sz="1200" dirty="0">
              <a:latin typeface="Arial" pitchFamily="34" charset="0"/>
              <a:cs typeface="Arial" pitchFamily="34" charset="0"/>
            </a:endParaRPr>
          </a:p>
          <a:p>
            <a:endParaRPr lang="en-CA" sz="1200" dirty="0">
              <a:latin typeface="Arial" pitchFamily="34" charset="0"/>
              <a:cs typeface="Arial" pitchFamily="34" charset="0"/>
            </a:endParaRPr>
          </a:p>
          <a:p>
            <a:endParaRPr lang="en-CA" sz="1200" dirty="0">
              <a:latin typeface="Arial" pitchFamily="34" charset="0"/>
              <a:cs typeface="Arial" pitchFamily="34" charset="0"/>
            </a:endParaRPr>
          </a:p>
          <a:p>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228600" y="791983"/>
            <a:ext cx="7315200" cy="732017"/>
          </a:xfrm>
        </p:spPr>
        <p:txBody>
          <a:bodyPr>
            <a:normAutofit/>
          </a:bodyPr>
          <a:lstStyle/>
          <a:p>
            <a:pPr algn="l"/>
            <a:r>
              <a:rPr lang="en-CA" sz="1600" b="1" dirty="0">
                <a:latin typeface="Arial" pitchFamily="34" charset="0"/>
                <a:cs typeface="Arial" pitchFamily="34" charset="0"/>
              </a:rPr>
              <a:t>Project(s) Tab</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38121"/>
            <a:ext cx="48482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23850" y="1600199"/>
            <a:ext cx="3657600" cy="4062651"/>
          </a:xfrm>
          <a:prstGeom prst="rect">
            <a:avLst/>
          </a:prstGeom>
        </p:spPr>
        <p:txBody>
          <a:bodyPr wrap="square" lIns="0" tIns="0" rIns="0" bIns="0">
            <a:spAutoFit/>
          </a:bodyPr>
          <a:lstStyle/>
          <a:p>
            <a:r>
              <a:rPr lang="en-CA" sz="1200" dirty="0">
                <a:latin typeface="Arial" pitchFamily="34" charset="0"/>
                <a:cs typeface="Arial" pitchFamily="34" charset="0"/>
              </a:rPr>
              <a:t>For an expansion to an existing or pending OSR Project select </a:t>
            </a:r>
            <a:r>
              <a:rPr lang="en-CA" sz="1200" b="1" dirty="0">
                <a:latin typeface="Arial" pitchFamily="34" charset="0"/>
                <a:cs typeface="Arial" pitchFamily="34" charset="0"/>
              </a:rPr>
              <a:t>Amendment - Expansion</a:t>
            </a:r>
            <a:r>
              <a:rPr lang="en-CA" sz="1200" dirty="0">
                <a:latin typeface="Arial" pitchFamily="34" charset="0"/>
                <a:cs typeface="Arial" pitchFamily="34" charset="0"/>
              </a:rPr>
              <a:t> from the Application Type dropdown list.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system will display a list of Approved OSR Projects and Pending New Project Applications assigned to the logged in user.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Approved OSR Projects</a:t>
            </a:r>
            <a:r>
              <a:rPr lang="en-CA" sz="1200" dirty="0">
                <a:latin typeface="Arial" pitchFamily="34" charset="0"/>
                <a:cs typeface="Arial" pitchFamily="34" charset="0"/>
              </a:rPr>
              <a:t>:  Lists the latest project approval.    </a:t>
            </a:r>
          </a:p>
          <a:p>
            <a:br>
              <a:rPr lang="en-CA" sz="1200" dirty="0">
                <a:latin typeface="Arial" pitchFamily="34" charset="0"/>
                <a:cs typeface="Arial" pitchFamily="34" charset="0"/>
              </a:rPr>
            </a:br>
            <a:r>
              <a:rPr lang="en-CA" sz="1200" b="1" dirty="0">
                <a:latin typeface="Arial" pitchFamily="34" charset="0"/>
                <a:cs typeface="Arial" pitchFamily="34" charset="0"/>
              </a:rPr>
              <a:t>Pending New Project Application(s)</a:t>
            </a:r>
            <a:r>
              <a:rPr lang="en-CA" sz="1200" dirty="0">
                <a:latin typeface="Arial" pitchFamily="34" charset="0"/>
                <a:cs typeface="Arial" pitchFamily="34" charset="0"/>
              </a:rPr>
              <a:t>: Lists OSR Project Applications submitted as ‘New’, which are not yet approved.   </a:t>
            </a:r>
          </a:p>
          <a:p>
            <a:endParaRPr lang="en-CA" sz="1200" dirty="0">
              <a:latin typeface="Arial" pitchFamily="34" charset="0"/>
              <a:cs typeface="Arial" pitchFamily="34" charset="0"/>
            </a:endParaRPr>
          </a:p>
          <a:p>
            <a:r>
              <a:rPr lang="en-CA" sz="1200" dirty="0">
                <a:latin typeface="Arial" pitchFamily="34" charset="0"/>
                <a:cs typeface="Arial" pitchFamily="34" charset="0"/>
              </a:rPr>
              <a:t>Note:  Approved OSR Projects are 3 digits and begin with OSR.  Pending applications are 4 digits and begin with ‘R’.  </a:t>
            </a:r>
          </a:p>
          <a:p>
            <a:endParaRPr lang="en-CA" sz="1200" dirty="0">
              <a:latin typeface="Arial" pitchFamily="34" charset="0"/>
              <a:cs typeface="Arial" pitchFamily="34" charset="0"/>
            </a:endParaRPr>
          </a:p>
          <a:p>
            <a:r>
              <a:rPr lang="en-CA" sz="1200" dirty="0">
                <a:latin typeface="Arial" pitchFamily="34" charset="0"/>
                <a:cs typeface="Arial" pitchFamily="34" charset="0"/>
              </a:rPr>
              <a:t>Upon making a selection, choose ‘Add’.</a:t>
            </a:r>
          </a:p>
          <a:p>
            <a:endParaRPr lang="en-CA" sz="1200" dirty="0">
              <a:latin typeface="Arial" pitchFamily="34" charset="0"/>
              <a:cs typeface="Arial" pitchFamily="34" charset="0"/>
            </a:endParaRPr>
          </a:p>
          <a:p>
            <a:endParaRPr lang="en-CA" sz="1200" dirty="0">
              <a:latin typeface="Arial" pitchFamily="34" charset="0"/>
              <a:cs typeface="Arial" pitchFamily="34" charset="0"/>
            </a:endParaRPr>
          </a:p>
        </p:txBody>
      </p:sp>
      <p:pic>
        <p:nvPicPr>
          <p:cNvPr id="3" name="Picture 4" descr="GAmend - Amend Expansion"/>
          <p:cNvPicPr>
            <a:picLocks noChangeArrowheads="1"/>
          </p:cNvPicPr>
          <p:nvPr/>
        </p:nvPicPr>
        <p:blipFill>
          <a:blip r:embed="rId2" cstate="print"/>
          <a:srcRect/>
          <a:stretch>
            <a:fillRect/>
          </a:stretch>
        </p:blipFill>
        <p:spPr bwMode="auto">
          <a:xfrm>
            <a:off x="4552950" y="1600200"/>
            <a:ext cx="4311650" cy="3302000"/>
          </a:xfrm>
          <a:prstGeom prst="rect">
            <a:avLst/>
          </a:prstGeom>
          <a:noFill/>
        </p:spPr>
      </p:pic>
      <p:sp>
        <p:nvSpPr>
          <p:cNvPr id="6" name="Title 5"/>
          <p:cNvSpPr>
            <a:spLocks noGrp="1"/>
          </p:cNvSpPr>
          <p:nvPr>
            <p:ph type="title" idx="4294967295"/>
          </p:nvPr>
        </p:nvSpPr>
        <p:spPr>
          <a:xfrm>
            <a:off x="228600" y="914400"/>
            <a:ext cx="5105400" cy="457200"/>
          </a:xfrm>
        </p:spPr>
        <p:txBody>
          <a:bodyPr>
            <a:normAutofit/>
          </a:bodyPr>
          <a:lstStyle/>
          <a:p>
            <a:pPr algn="l"/>
            <a:r>
              <a:rPr lang="en-CA" sz="1600" b="1" dirty="0">
                <a:latin typeface="Arial" pitchFamily="34" charset="0"/>
                <a:cs typeface="Arial" pitchFamily="34" charset="0"/>
              </a:rPr>
              <a:t>Project Application - Amendment - Expansion</a:t>
            </a:r>
          </a:p>
        </p:txBody>
      </p:sp>
    </p:spTree>
    <p:extLst>
      <p:ext uri="{BB962C8B-B14F-4D97-AF65-F5344CB8AC3E}">
        <p14:creationId xmlns:p14="http://schemas.microsoft.com/office/powerpoint/2010/main" val="4187823935"/>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08</Order1>
    <Course_x0020_Description xmlns="d317fc56-cd2a-4fee-83bf-2acf5d88d7a0">This module outlines the processes required to create an Amendment for an OSR Project, and Amalgamation for one or more OSR Projects.</Course_x0020_Description>
    <Module xmlns="d317fc56-cd2a-4fee-83bf-2acf5d88d7a0">Project Application</Module>
    <Area xmlns="d317fc56-cd2a-4fee-83bf-2acf5d88d7a0">Oil Sands</Area>
    <Area_x0020_2 xmlns="1509703c-35a2-4cc5-bc03-45b4c99b43c1">Main Page</Area_x0020_2>
    <Course_x0020_Description2 xmlns="1509703c-35a2-4cc5-bc03-45b4c99b43c1" xsi:nil="true"/>
  </documentManagement>
</p:properties>
</file>

<file path=customXml/item3.xml><?xml version="1.0" encoding="utf-8"?>
<?mso-contentType ?>
<SharedContentType xmlns="Microsoft.SharePoint.Taxonomy.ContentTypeSync" SourceId="8dedacd1-8ed8-4364-83a4-3ca25ad2d993" ContentTypeId="0x0101" PreviousValue="false"/>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61E9F-EEC6-4644-B4F5-168320F4CDC8}">
  <ds:schemaRefs>
    <ds:schemaRef ds:uri="http://schemas.microsoft.com/sharepoint/v3/contenttype/forms"/>
  </ds:schemaRefs>
</ds:datastoreItem>
</file>

<file path=customXml/itemProps2.xml><?xml version="1.0" encoding="utf-8"?>
<ds:datastoreItem xmlns:ds="http://schemas.openxmlformats.org/officeDocument/2006/customXml" ds:itemID="{739EAC3C-2346-49B3-B900-818094FB6523}">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3.xml><?xml version="1.0" encoding="utf-8"?>
<ds:datastoreItem xmlns:ds="http://schemas.openxmlformats.org/officeDocument/2006/customXml" ds:itemID="{CCE8C4D4-F055-4BAF-AAFA-074657D4A4C7}">
  <ds:schemaRefs>
    <ds:schemaRef ds:uri="Microsoft.SharePoint.Taxonomy.ContentTypeSync"/>
  </ds:schemaRefs>
</ds:datastoreItem>
</file>

<file path=customXml/itemProps4.xml><?xml version="1.0" encoding="utf-8"?>
<ds:datastoreItem xmlns:ds="http://schemas.openxmlformats.org/officeDocument/2006/customXml" ds:itemID="{EC3B09F0-25A6-4089-A42E-5DC4EFD81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4465</TotalTime>
  <Words>5574</Words>
  <Application>Microsoft Office PowerPoint</Application>
  <PresentationFormat>On-screen Show (4:3)</PresentationFormat>
  <Paragraphs>586</Paragraphs>
  <Slides>60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Courier New</vt:lpstr>
      <vt:lpstr>Freestyle Script</vt:lpstr>
      <vt:lpstr>Wingdings</vt:lpstr>
      <vt:lpstr>Office Theme</vt:lpstr>
      <vt:lpstr>Welcome</vt:lpstr>
      <vt:lpstr>Revisions</vt:lpstr>
      <vt:lpstr>Introduction</vt:lpstr>
      <vt:lpstr>Logon to Electronic Transfer System (ETS)</vt:lpstr>
      <vt:lpstr>ETS Tree Node</vt:lpstr>
      <vt:lpstr>Request Tab</vt:lpstr>
      <vt:lpstr>Request Tab (Continued)</vt:lpstr>
      <vt:lpstr>Project(s) Tab</vt:lpstr>
      <vt:lpstr>Project Application - Amendment - Expansion</vt:lpstr>
      <vt:lpstr>Project Application - Amendment - Expansion (Continued)</vt:lpstr>
      <vt:lpstr>Project Application – Amendment – Expansion (Continued)</vt:lpstr>
      <vt:lpstr>Project Application - Amendment - Other</vt:lpstr>
      <vt:lpstr>Project Application - Amalgamation</vt:lpstr>
      <vt:lpstr>Project Application - Amalgamation (Continued)</vt:lpstr>
      <vt:lpstr>Owner Tab</vt:lpstr>
      <vt:lpstr>Owner Tab – Add Owner</vt:lpstr>
      <vt:lpstr>Owner Tab – Delete Owner</vt:lpstr>
      <vt:lpstr>Owner Tab - Operating Agreement</vt:lpstr>
      <vt:lpstr>Owner Tab – Project Owner Contact and Courier Address</vt:lpstr>
      <vt:lpstr>Operator Tab – Same as Owner</vt:lpstr>
      <vt:lpstr>Operator Tab -  Update</vt:lpstr>
      <vt:lpstr>Operator Tab - Address Information</vt:lpstr>
      <vt:lpstr>Project Description Tab</vt:lpstr>
      <vt:lpstr>Project Description Tab - Project Overview  &amp; Development Plans</vt:lpstr>
      <vt:lpstr>Project Description Tab - ERCB Approvals</vt:lpstr>
      <vt:lpstr>Project Description Tab - ERCB Approvals – Add Scheme </vt:lpstr>
      <vt:lpstr>Project Description Tab - ERCB Approvals - Add Scheme (Continued)</vt:lpstr>
      <vt:lpstr>Project Description Tab - ERCB Approvals – Add Scheme (Continued)</vt:lpstr>
      <vt:lpstr>Project Description Tab - ERCB Approvals - Launch Map</vt:lpstr>
      <vt:lpstr>GeoView - Screen Layout</vt:lpstr>
      <vt:lpstr>GeoView - Getting Around - Zoom In</vt:lpstr>
      <vt:lpstr>GeoView – Map Contents - Application Layer</vt:lpstr>
      <vt:lpstr>GeoView – Editing for OASIS</vt:lpstr>
      <vt:lpstr>GeoView – Toolbar - Edit Tab</vt:lpstr>
      <vt:lpstr>GeoView – Toolbar - Edit Tab (Continued)</vt:lpstr>
      <vt:lpstr>GeoView – Removing lands from the Current Application (Added Lands) record </vt:lpstr>
      <vt:lpstr>GeoView – Removing lands from… (Continued)</vt:lpstr>
      <vt:lpstr>GeoView – Removing lands from… (Continued)</vt:lpstr>
      <vt:lpstr>GeoView – Adding more lands to the Current Application (Added Lands) record</vt:lpstr>
      <vt:lpstr>GeoView -  Adding more lands to …(Continued) </vt:lpstr>
      <vt:lpstr>GeoView – Adding more lands to…(Continued)</vt:lpstr>
      <vt:lpstr>GeoView - Removing lands from the Approve Project / Project(PILL) lands</vt:lpstr>
      <vt:lpstr>GeoView - Removing lands from the Approve … (Continued)</vt:lpstr>
      <vt:lpstr>GeoView - Removing lands from the Approve…(Continued)</vt:lpstr>
      <vt:lpstr>GeoView - Validation Results Errors</vt:lpstr>
      <vt:lpstr>GeoView - Closing the Map</vt:lpstr>
      <vt:lpstr>Project Description Tab - Lands</vt:lpstr>
      <vt:lpstr>Project Description Tab - Wells</vt:lpstr>
      <vt:lpstr>Project Description Tab - Agreements &amp; Mineral Rights</vt:lpstr>
      <vt:lpstr>Project Description Tab - Operations</vt:lpstr>
      <vt:lpstr>Project Description Tab - Facilities</vt:lpstr>
      <vt:lpstr>Project Description Tab - Capital Assets</vt:lpstr>
      <vt:lpstr>PNCB Tab</vt:lpstr>
      <vt:lpstr>PNCB Tab (Continued)</vt:lpstr>
      <vt:lpstr>Economic Tab</vt:lpstr>
      <vt:lpstr>Roles Tab</vt:lpstr>
      <vt:lpstr>Submit Tab</vt:lpstr>
      <vt:lpstr>Submit Tab - Confirmation</vt:lpstr>
      <vt:lpstr>Report Links</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an Amendment OSR Project Application</dc:title>
  <dc:creator>Karen Chinnery</dc:creator>
  <cp:lastModifiedBy>Lynn McIntosh</cp:lastModifiedBy>
  <cp:revision>251</cp:revision>
  <cp:lastPrinted>2013-06-19T22:44:32Z</cp:lastPrinted>
  <dcterms:created xsi:type="dcterms:W3CDTF">2012-06-04T23:11:51Z</dcterms:created>
  <dcterms:modified xsi:type="dcterms:W3CDTF">2025-10-29T20:40:52Z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2025-10-29T20:40:09Z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fb79934d-b7b8-4ef7-936c-9b44ebc45b77</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Theme:11</vt:lpwstr>
  </property>
  <property fmtid="{D5CDD505-2E9C-101B-9397-08002B2CF9AE}" pid="12" name="ClassificationContentMarkingFooterText">
    <vt:lpwstr>Classification: Protected A</vt:lpwstr>
  </property>
</Properties>
</file>