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64" r:id="rId7"/>
    <p:sldId id="257" r:id="rId8"/>
    <p:sldId id="259" r:id="rId9"/>
    <p:sldId id="266" r:id="rId10"/>
    <p:sldId id="267" r:id="rId11"/>
    <p:sldId id="261" r:id="rId12"/>
    <p:sldId id="268" r:id="rId13"/>
    <p:sldId id="269" r:id="rId14"/>
    <p:sldId id="270" r:id="rId15"/>
    <p:sldId id="271" r:id="rId16"/>
    <p:sldId id="272" r:id="rId17"/>
    <p:sldId id="273"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92" d="100"/>
          <a:sy n="92" d="100"/>
        </p:scale>
        <p:origin x="10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B6AA5E9-3DA3-40D8-B066-F2C12DF7D5C5}"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B6AA5E9-3DA3-40D8-B066-F2C12DF7D5C5}"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B6AA5E9-3DA3-40D8-B066-F2C12DF7D5C5}"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B6AA5E9-3DA3-40D8-B066-F2C12DF7D5C5}"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AA5E9-3DA3-40D8-B066-F2C12DF7D5C5}"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B6AA5E9-3DA3-40D8-B066-F2C12DF7D5C5}"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B6AA5E9-3DA3-40D8-B066-F2C12DF7D5C5}" type="datetimeFigureOut">
              <a:rPr lang="en-CA" smtClean="0"/>
              <a:t>2025-10-29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B6AA5E9-3DA3-40D8-B066-F2C12DF7D5C5}" type="datetimeFigureOut">
              <a:rPr lang="en-CA" smtClean="0"/>
              <a:t>2025-10-29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AA5E9-3DA3-40D8-B066-F2C12DF7D5C5}" type="datetimeFigureOut">
              <a:rPr lang="en-CA" smtClean="0"/>
              <a:t>2025-10-29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AA5E9-3DA3-40D8-B066-F2C12DF7D5C5}"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AA5E9-3DA3-40D8-B066-F2C12DF7D5C5}"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382786-2A26-4663-A09C-56563D3304F4}"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AA5E9-3DA3-40D8-B066-F2C12DF7D5C5}" type="datetimeFigureOut">
              <a:rPr lang="en-CA" smtClean="0"/>
              <a:t>2025-10-29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82786-2A26-4663-A09C-56563D3304F4}"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798576"/>
          </a:xfrm>
          <a:prstGeom prst="rect">
            <a:avLst/>
          </a:prstGeom>
        </p:spPr>
      </p:pic>
      <p:sp>
        <p:nvSpPr>
          <p:cNvPr id="8" name="TextBox 7"/>
          <p:cNvSpPr txBox="1"/>
          <p:nvPr userDrawn="1"/>
        </p:nvSpPr>
        <p:spPr>
          <a:xfrm>
            <a:off x="7924800" y="6581001"/>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623BF654-CDCD-4E0B-A4AB-36F1D683A0A3}" type="slidenum">
              <a:rPr lang="en-US" sz="1200" smtClean="0">
                <a:latin typeface="Arial" pitchFamily="34" charset="0"/>
                <a:cs typeface="Arial" pitchFamily="34" charset="0"/>
              </a:rPr>
              <a:t>‹#›</a:t>
            </a:fld>
            <a:r>
              <a:rPr lang="en-US" sz="1200" dirty="0">
                <a:latin typeface="Arial" pitchFamily="34" charset="0"/>
                <a:cs typeface="Arial" pitchFamily="34" charset="0"/>
              </a:rPr>
              <a:t> of 14</a:t>
            </a:r>
            <a:endParaRPr lang="en-CA" sz="1200" dirty="0">
              <a:latin typeface="Arial" pitchFamily="34" charset="0"/>
              <a:cs typeface="Arial" pitchFamily="34" charset="0"/>
            </a:endParaRPr>
          </a:p>
        </p:txBody>
      </p:sp>
      <p:sp>
        <p:nvSpPr>
          <p:cNvPr id="11" name="TextBox 10">
            <a:extLst>
              <a:ext uri="{FF2B5EF4-FFF2-40B4-BE49-F238E27FC236}">
                <a16:creationId xmlns:a16="http://schemas.microsoft.com/office/drawing/2014/main" id="{1BC91560-B79B-6283-8865-C44B446EFEFF}"/>
              </a:ext>
            </a:extLst>
          </p:cNvPr>
          <p:cNvSpPr txBox="1"/>
          <p:nvPr userDrawn="1">
            <p:extLst>
              <p:ext uri="{1162E1C5-73C7-4A58-AE30-91384D911F3F}">
                <p184:classification xmlns:p184="http://schemas.microsoft.com/office/powerpoint/2018/4/main" val="ftr"/>
              </p:ext>
            </p:extLst>
          </p:nvPr>
        </p:nvSpPr>
        <p:spPr>
          <a:xfrm>
            <a:off x="63500" y="6626860"/>
            <a:ext cx="1508125" cy="167640"/>
          </a:xfrm>
          <a:prstGeom prst="rect">
            <a:avLst/>
          </a:prstGeom>
        </p:spPr>
        <p:txBody>
          <a:bodyPr horzOverflow="overflow" lIns="0" tIns="0" rIns="0" bIns="0">
            <a:spAutoFit/>
          </a:bodyPr>
          <a:lstStyle/>
          <a:p>
            <a:pPr algn="l"/>
            <a:r>
              <a:rPr lang="en-CA"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hyperlink" Target="mailto:OSODmailbox@gov.ab.ca"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613275" y="2300407"/>
            <a:ext cx="3921125" cy="1661993"/>
          </a:xfrm>
          <a:prstGeom prst="rect">
            <a:avLst/>
          </a:prstGeom>
        </p:spPr>
        <p:txBody>
          <a:bodyPr wrap="square" lIns="0" tIns="0" rIns="0" bIns="0">
            <a:spAutoFit/>
          </a:bodyPr>
          <a:lstStyle/>
          <a:p>
            <a:r>
              <a:rPr lang="en-CA" sz="1200" dirty="0">
                <a:latin typeface="Arial" pitchFamily="34" charset="0"/>
                <a:cs typeface="Arial" pitchFamily="34" charset="0"/>
              </a:rPr>
              <a:t>The Work in Progress screen enables the user to search for, view or open for editing applications not yet submitted, and view applications and its reports that have been submitted.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screen displays all In Progress, Completed, and Cancelled Applications assigned to the logged in user. </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Welcome</a:t>
            </a:r>
          </a:p>
        </p:txBody>
      </p:sp>
      <p:sp>
        <p:nvSpPr>
          <p:cNvPr id="7" name="Text Box 5"/>
          <p:cNvSpPr txBox="1">
            <a:spLocks noChangeArrowheads="1"/>
          </p:cNvSpPr>
          <p:nvPr/>
        </p:nvSpPr>
        <p:spPr bwMode="auto">
          <a:xfrm>
            <a:off x="194919" y="14211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8" name="Rectangle 7"/>
          <p:cNvSpPr/>
          <p:nvPr/>
        </p:nvSpPr>
        <p:spPr>
          <a:xfrm>
            <a:off x="478160" y="3011269"/>
            <a:ext cx="4170040"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OASIS Work in Progress</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181600" cy="32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197382"/>
            <a:ext cx="5029201" cy="313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81280" y="6036547"/>
            <a:ext cx="144272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Review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RSR3</a:t>
            </a:r>
            <a:endParaRPr lang="en-CA" dirty="0">
              <a:solidFill>
                <a:schemeClr val="bg1"/>
              </a:solidFill>
            </a:endParaRPr>
          </a:p>
        </p:txBody>
      </p:sp>
    </p:spTree>
    <p:extLst>
      <p:ext uri="{BB962C8B-B14F-4D97-AF65-F5344CB8AC3E}">
        <p14:creationId xmlns:p14="http://schemas.microsoft.com/office/powerpoint/2010/main" val="181280748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86613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91562"/>
            <a:ext cx="5829300" cy="350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81280" y="6036547"/>
            <a:ext cx="144272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Review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RSR4</a:t>
            </a:r>
            <a:endParaRPr lang="en-CA" dirty="0">
              <a:solidFill>
                <a:schemeClr val="bg1"/>
              </a:solidFill>
            </a:endParaRPr>
          </a:p>
        </p:txBody>
      </p:sp>
    </p:spTree>
    <p:extLst>
      <p:ext uri="{BB962C8B-B14F-4D97-AF65-F5344CB8AC3E}">
        <p14:creationId xmlns:p14="http://schemas.microsoft.com/office/powerpoint/2010/main" val="224888325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838200"/>
            <a:ext cx="5648325" cy="352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83981"/>
            <a:ext cx="5800725" cy="36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81280" y="6036547"/>
            <a:ext cx="144272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Review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RSR5</a:t>
            </a:r>
          </a:p>
        </p:txBody>
      </p:sp>
    </p:spTree>
    <p:extLst>
      <p:ext uri="{BB962C8B-B14F-4D97-AF65-F5344CB8AC3E}">
        <p14:creationId xmlns:p14="http://schemas.microsoft.com/office/powerpoint/2010/main" val="4448706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791200" cy="348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37434"/>
            <a:ext cx="5753100" cy="346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81280" y="6036547"/>
            <a:ext cx="144272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Review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RSR6</a:t>
            </a:r>
          </a:p>
        </p:txBody>
      </p:sp>
    </p:spTree>
    <p:extLst>
      <p:ext uri="{BB962C8B-B14F-4D97-AF65-F5344CB8AC3E}">
        <p14:creationId xmlns:p14="http://schemas.microsoft.com/office/powerpoint/2010/main" val="335717127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pPr algn="l"/>
            <a:r>
              <a:rPr lang="en-CA" sz="100" dirty="0">
                <a:solidFill>
                  <a:schemeClr val="bg1"/>
                </a:solidFill>
              </a:rPr>
              <a:t>Conclusion</a:t>
            </a:r>
          </a:p>
        </p:txBody>
      </p:sp>
      <p:sp>
        <p:nvSpPr>
          <p:cNvPr id="7" name="Text Box 5"/>
          <p:cNvSpPr txBox="1">
            <a:spLocks noChangeArrowheads="1"/>
          </p:cNvSpPr>
          <p:nvPr/>
        </p:nvSpPr>
        <p:spPr bwMode="auto">
          <a:xfrm>
            <a:off x="323528" y="1613248"/>
            <a:ext cx="5857875" cy="1891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OASIS Work in Progress</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lvl="0"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p>
          <a:p>
            <a:pPr lvl="0" algn="ctr" fontAlgn="base">
              <a:spcBef>
                <a:spcPct val="0"/>
              </a:spcBef>
              <a:spcAft>
                <a:spcPct val="0"/>
              </a:spcAft>
            </a:pPr>
            <a:endParaRPr lang="en-US" b="1" dirty="0">
              <a:solidFill>
                <a:srgbClr val="2160AD"/>
              </a:solidFill>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07632"/>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323528" y="3962400"/>
            <a:ext cx="5451475" cy="1883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courses detailing other functionality of the OASIS application.</a:t>
            </a:r>
            <a:endParaRPr lang="en-US" sz="1400" dirty="0">
              <a:solidFill>
                <a:srgbClr val="0070C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70C0"/>
              </a:solidFill>
              <a:effectLst/>
              <a:latin typeface="Arial" pitchFamily="34" charset="0"/>
              <a:cs typeface="Arial" pitchFamily="34" charset="0"/>
            </a:endParaRPr>
          </a:p>
          <a:p>
            <a:pPr algn="ctr" fontAlgn="base">
              <a:spcBef>
                <a:spcPct val="0"/>
              </a:spcBef>
              <a:spcAft>
                <a:spcPct val="0"/>
              </a:spcAft>
            </a:pPr>
            <a:r>
              <a:rPr lang="en-US" sz="1400" b="1" dirty="0">
                <a:solidFill>
                  <a:schemeClr val="tx2">
                    <a:lumMod val="75000"/>
                  </a:schemeClr>
                </a:solidFill>
                <a:latin typeface="Arial" pitchFamily="34" charset="0"/>
                <a:cs typeface="Arial" pitchFamily="34" charset="0"/>
                <a:hlinkClick r:id="rId3"/>
              </a:rPr>
              <a:t>OSODmailbox@gov.ab.ca</a:t>
            </a:r>
            <a:endParaRPr lang="en-US" b="1" dirty="0">
              <a:solidFill>
                <a:schemeClr val="tx2">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70C0"/>
              </a:solidFill>
              <a:effectLst/>
              <a:latin typeface="Arial" pitchFamily="34" charset="0"/>
              <a:cs typeface="Arial" pitchFamily="34" charset="0"/>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63562"/>
            <a:ext cx="1219200" cy="808038"/>
          </a:xfrm>
        </p:spPr>
        <p:txBody>
          <a:bodyPr>
            <a:normAutofit/>
          </a:bodyPr>
          <a:lstStyle/>
          <a:p>
            <a:pPr algn="l"/>
            <a:r>
              <a:rPr lang="en-US" sz="1600" b="1" dirty="0">
                <a:latin typeface="Arial" pitchFamily="34" charset="0"/>
                <a:cs typeface="Arial" pitchFamily="34" charset="0"/>
              </a:rPr>
              <a:t>Revisions</a:t>
            </a:r>
            <a:endParaRPr lang="en-CA" sz="1600" b="1"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78771987"/>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202904">
                  <a:extLst>
                    <a:ext uri="{9D8B030D-6E8A-4147-A177-3AD203B41FA5}">
                      <a16:colId xmlns:a16="http://schemas.microsoft.com/office/drawing/2014/main" val="20000"/>
                    </a:ext>
                  </a:extLst>
                </a:gridCol>
                <a:gridCol w="186109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September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527722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5052291" y="3625334"/>
            <a:ext cx="3810338" cy="369332"/>
          </a:xfrm>
          <a:prstGeom prst="rect">
            <a:avLst/>
          </a:prstGeom>
        </p:spPr>
        <p:txBody>
          <a:bodyPr wrap="square" lIns="0" tIns="0" rIns="0" bIns="0">
            <a:spAutoFit/>
          </a:bodyPr>
          <a:lstStyle/>
          <a:p>
            <a:pPr marL="171450" indent="-171450">
              <a:buFont typeface="Arial" pitchFamily="34" charset="0"/>
              <a:buChar char="•"/>
            </a:pPr>
            <a:r>
              <a:rPr lang="en-CA" sz="1200" dirty="0">
                <a:latin typeface="Arial" pitchFamily="34" charset="0"/>
                <a:cs typeface="Arial" pitchFamily="34" charset="0"/>
              </a:rPr>
              <a:t>Create New OSR Application</a:t>
            </a:r>
          </a:p>
          <a:p>
            <a:pPr marL="171450" indent="-171450">
              <a:buFont typeface="Arial" pitchFamily="34" charset="0"/>
              <a:buChar char="•"/>
            </a:pPr>
            <a:r>
              <a:rPr lang="en-CA" sz="1200" dirty="0">
                <a:latin typeface="Arial" pitchFamily="34" charset="0"/>
                <a:cs typeface="Arial" pitchFamily="34" charset="0"/>
              </a:rPr>
              <a:t>Create an Amendment OSR Application</a:t>
            </a:r>
          </a:p>
        </p:txBody>
      </p:sp>
      <p:sp>
        <p:nvSpPr>
          <p:cNvPr id="4" name="Rectangle 3"/>
          <p:cNvSpPr>
            <a:spLocks/>
          </p:cNvSpPr>
          <p:nvPr/>
        </p:nvSpPr>
        <p:spPr>
          <a:xfrm>
            <a:off x="5029200" y="2885182"/>
            <a:ext cx="2978150" cy="723275"/>
          </a:xfrm>
          <a:prstGeom prst="rect">
            <a:avLst/>
          </a:prstGeom>
        </p:spPr>
        <p:txBody>
          <a:bodyPr wrap="square" lIns="0" tIns="0" rIns="0" bIns="0">
            <a:spAutoFit/>
          </a:bodyPr>
          <a:lstStyle/>
          <a:p>
            <a:r>
              <a:rPr lang="en-CA" sz="1200" u="sng" dirty="0">
                <a:latin typeface="Arial" pitchFamily="34" charset="0"/>
                <a:cs typeface="Arial" pitchFamily="34" charset="0"/>
              </a:rPr>
              <a:t>Prerequisite Learning Modules</a:t>
            </a:r>
            <a:br>
              <a:rPr lang="en-CA" sz="1200" dirty="0">
                <a:latin typeface="Arial" pitchFamily="34" charset="0"/>
                <a:cs typeface="Arial" pitchFamily="34" charset="0"/>
              </a:rPr>
            </a:br>
            <a:r>
              <a:rPr lang="en-CA" sz="1200" dirty="0">
                <a:latin typeface="Arial" pitchFamily="34" charset="0"/>
                <a:cs typeface="Arial" pitchFamily="34" charset="0"/>
              </a:rPr>
              <a:t>We recommend that you view the following modules before proceeding:</a:t>
            </a:r>
            <a:br>
              <a:rPr lang="en-CA" sz="1100" dirty="0"/>
            </a:br>
            <a:endParaRPr lang="en-CA" sz="1100" dirty="0"/>
          </a:p>
        </p:txBody>
      </p:sp>
      <p:sp>
        <p:nvSpPr>
          <p:cNvPr id="5" name="Rectangle 4"/>
          <p:cNvSpPr>
            <a:spLocks/>
          </p:cNvSpPr>
          <p:nvPr/>
        </p:nvSpPr>
        <p:spPr>
          <a:xfrm>
            <a:off x="5029200" y="1333500"/>
            <a:ext cx="3200400" cy="1277273"/>
          </a:xfrm>
          <a:prstGeom prst="rect">
            <a:avLst/>
          </a:prstGeom>
        </p:spPr>
        <p:txBody>
          <a:bodyPr wrap="square" lIns="0" tIns="0" rIns="0" bIns="0">
            <a:spAutoFit/>
          </a:bodyPr>
          <a:lstStyle/>
          <a:p>
            <a:r>
              <a:rPr lang="en-CA" sz="1200" dirty="0">
                <a:latin typeface="Arial" pitchFamily="34" charset="0"/>
                <a:cs typeface="Arial" pitchFamily="34" charset="0"/>
              </a:rPr>
              <a:t>In this module, you will learn how to:</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Access the Work in Progress (WIP) screen</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Retrieve OSR Project applications from the Work in Progress screen</a:t>
            </a:r>
            <a:br>
              <a:rPr lang="en-CA" sz="1100" dirty="0"/>
            </a:br>
            <a:endParaRPr lang="en-CA" sz="1100" dirty="0"/>
          </a:p>
        </p:txBody>
      </p:sp>
      <p:pic>
        <p:nvPicPr>
          <p:cNvPr id="6" name="Picture 1" descr="http://onboardenergytraining/ObjectFiles/New%20Oasis%20image%20copy.jpg"/>
          <p:cNvPicPr>
            <a:picLocks noChangeArrowheads="1"/>
          </p:cNvPicPr>
          <p:nvPr/>
        </p:nvPicPr>
        <p:blipFill>
          <a:blip r:embed="rId2" cstate="print"/>
          <a:srcRect/>
          <a:stretch>
            <a:fillRect/>
          </a:stretch>
        </p:blipFill>
        <p:spPr bwMode="auto">
          <a:xfrm>
            <a:off x="381000" y="1371600"/>
            <a:ext cx="4311650" cy="3302000"/>
          </a:xfrm>
          <a:prstGeom prst="rect">
            <a:avLst/>
          </a:prstGeom>
          <a:noFill/>
        </p:spPr>
      </p:pic>
      <p:sp>
        <p:nvSpPr>
          <p:cNvPr id="8" name="Title 7"/>
          <p:cNvSpPr>
            <a:spLocks noGrp="1"/>
          </p:cNvSpPr>
          <p:nvPr>
            <p:ph type="title" idx="4294967295"/>
          </p:nvPr>
        </p:nvSpPr>
        <p:spPr>
          <a:xfrm>
            <a:off x="685800" y="533400"/>
            <a:ext cx="1371600" cy="8080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953001" y="1524000"/>
            <a:ext cx="3352799" cy="1862048"/>
          </a:xfrm>
          <a:prstGeom prst="rect">
            <a:avLst/>
          </a:prstGeom>
        </p:spPr>
        <p:txBody>
          <a:bodyPr wrap="square" lIns="0" tIns="0" rIns="0" bIns="0">
            <a:spAutoFit/>
          </a:bodyPr>
          <a:lstStyle/>
          <a:p>
            <a:r>
              <a:rPr lang="en-CA" sz="1100" dirty="0">
                <a:latin typeface="Arial" pitchFamily="34" charset="0"/>
                <a:cs typeface="Arial" pitchFamily="34" charset="0"/>
              </a:rPr>
              <a:t>The </a:t>
            </a:r>
            <a:r>
              <a:rPr lang="en-CA" sz="1100" b="1" dirty="0">
                <a:latin typeface="Arial" pitchFamily="34" charset="0"/>
                <a:cs typeface="Arial" pitchFamily="34" charset="0"/>
              </a:rPr>
              <a:t>Work in Progress (WIP)</a:t>
            </a:r>
            <a:r>
              <a:rPr lang="en-CA" sz="1100" dirty="0">
                <a:latin typeface="Arial" pitchFamily="34" charset="0"/>
                <a:cs typeface="Arial" pitchFamily="34" charset="0"/>
              </a:rPr>
              <a:t> screen allows the user to retrieve, view, and open saved OSR applications associated with their User Id. They can only view or edit those applications for which they were assigned permissions via their ETS account.</a:t>
            </a:r>
            <a:br>
              <a:rPr lang="en-CA" sz="1100" dirty="0">
                <a:latin typeface="Arial" pitchFamily="34" charset="0"/>
                <a:cs typeface="Arial" pitchFamily="34" charset="0"/>
              </a:rPr>
            </a:br>
            <a:br>
              <a:rPr lang="en-CA" sz="1100" dirty="0">
                <a:latin typeface="Arial" pitchFamily="34" charset="0"/>
                <a:cs typeface="Arial" pitchFamily="34" charset="0"/>
              </a:rPr>
            </a:br>
            <a:r>
              <a:rPr lang="en-CA" sz="1100" dirty="0">
                <a:latin typeface="Arial" pitchFamily="34" charset="0"/>
                <a:cs typeface="Arial" pitchFamily="34" charset="0"/>
              </a:rPr>
              <a:t>The </a:t>
            </a:r>
            <a:r>
              <a:rPr lang="en-CA" sz="1100" b="1" dirty="0">
                <a:latin typeface="Arial" pitchFamily="34" charset="0"/>
                <a:cs typeface="Arial" pitchFamily="34" charset="0"/>
              </a:rPr>
              <a:t>Find</a:t>
            </a:r>
            <a:r>
              <a:rPr lang="en-CA" sz="1100" dirty="0">
                <a:latin typeface="Arial" pitchFamily="34" charset="0"/>
                <a:cs typeface="Arial" pitchFamily="34" charset="0"/>
              </a:rPr>
              <a:t> button retrieves the applications identified.</a:t>
            </a:r>
            <a:br>
              <a:rPr lang="en-CA" sz="1100" dirty="0">
                <a:latin typeface="Arial" pitchFamily="34" charset="0"/>
                <a:cs typeface="Arial" pitchFamily="34" charset="0"/>
              </a:rPr>
            </a:br>
            <a:br>
              <a:rPr lang="en-CA" sz="1100" dirty="0">
                <a:latin typeface="Arial" pitchFamily="34" charset="0"/>
                <a:cs typeface="Arial" pitchFamily="34" charset="0"/>
              </a:rPr>
            </a:br>
            <a:r>
              <a:rPr lang="en-CA" sz="1100" dirty="0">
                <a:latin typeface="Arial" pitchFamily="34" charset="0"/>
                <a:cs typeface="Arial" pitchFamily="34" charset="0"/>
              </a:rPr>
              <a:t>Click on More Information to view how to access the Work in Progress Screen.</a:t>
            </a:r>
            <a:br>
              <a:rPr lang="en-CA" sz="1100" dirty="0">
                <a:latin typeface="Arial" pitchFamily="34" charset="0"/>
                <a:cs typeface="Arial" pitchFamily="34" charset="0"/>
              </a:rPr>
            </a:br>
            <a:endParaRPr lang="en-CA" sz="1100" dirty="0">
              <a:latin typeface="Arial" pitchFamily="34" charset="0"/>
              <a:cs typeface="Arial" pitchFamily="34" charset="0"/>
            </a:endParaRPr>
          </a:p>
        </p:txBody>
      </p:sp>
      <p:sp>
        <p:nvSpPr>
          <p:cNvPr id="4" name="Rectangle 3"/>
          <p:cNvSpPr>
            <a:spLocks/>
          </p:cNvSpPr>
          <p:nvPr/>
        </p:nvSpPr>
        <p:spPr>
          <a:xfrm>
            <a:off x="7820025" y="838200"/>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More Information (Pages 5 and 6)</a:t>
            </a:r>
            <a:endParaRPr lang="en-CA" sz="1200" b="1" i="1" dirty="0">
              <a:latin typeface="Arial" pitchFamily="34" charset="0"/>
              <a:cs typeface="Arial" pitchFamily="34" charset="0"/>
            </a:endParaRPr>
          </a:p>
        </p:txBody>
      </p:sp>
      <p:sp>
        <p:nvSpPr>
          <p:cNvPr id="6" name="Title 5"/>
          <p:cNvSpPr>
            <a:spLocks noGrp="1"/>
          </p:cNvSpPr>
          <p:nvPr>
            <p:ph type="title" idx="4294967295"/>
          </p:nvPr>
        </p:nvSpPr>
        <p:spPr>
          <a:xfrm>
            <a:off x="685800" y="487362"/>
            <a:ext cx="2819400" cy="884238"/>
          </a:xfrm>
        </p:spPr>
        <p:txBody>
          <a:bodyPr>
            <a:normAutofit/>
          </a:bodyPr>
          <a:lstStyle/>
          <a:p>
            <a:pPr algn="l"/>
            <a:r>
              <a:rPr lang="en-CA" sz="1600" b="1" dirty="0">
                <a:latin typeface="Arial" pitchFamily="34" charset="0"/>
                <a:cs typeface="Arial" pitchFamily="34" charset="0"/>
              </a:rPr>
              <a:t>Accessing the WIP Screen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12"/>
          <a:stretch/>
        </p:blipFill>
        <p:spPr bwMode="auto">
          <a:xfrm>
            <a:off x="285750" y="1905000"/>
            <a:ext cx="4286250"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95800" y="3505200"/>
            <a:ext cx="4419600" cy="2677656"/>
          </a:xfrm>
          <a:prstGeom prst="rect">
            <a:avLst/>
          </a:prstGeom>
        </p:spPr>
        <p:txBody>
          <a:bodyPr wrap="square">
            <a:spAutoFit/>
          </a:bodyPr>
          <a:lstStyle/>
          <a:p>
            <a:pPr marL="171450" indent="-171450">
              <a:buFont typeface="Arial" pitchFamily="34" charset="0"/>
              <a:buChar char="•"/>
            </a:pPr>
            <a:r>
              <a:rPr lang="en-CA" sz="1050" b="1" dirty="0">
                <a:latin typeface="Arial" pitchFamily="34" charset="0"/>
                <a:cs typeface="Arial" pitchFamily="34" charset="0"/>
              </a:rPr>
              <a:t>Type</a:t>
            </a:r>
            <a:r>
              <a:rPr lang="en-CA" sz="1050" dirty="0">
                <a:latin typeface="Arial" pitchFamily="34" charset="0"/>
                <a:cs typeface="Arial" pitchFamily="34" charset="0"/>
              </a:rPr>
              <a:t> - defaults to OSR Project Application Request.</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Request</a:t>
            </a:r>
            <a:r>
              <a:rPr lang="en-CA" sz="1050" dirty="0">
                <a:latin typeface="Arial" pitchFamily="34" charset="0"/>
                <a:cs typeface="Arial" pitchFamily="34" charset="0"/>
              </a:rPr>
              <a:t> </a:t>
            </a:r>
            <a:r>
              <a:rPr lang="en-CA" sz="1050" b="1" dirty="0">
                <a:latin typeface="Arial" pitchFamily="34" charset="0"/>
                <a:cs typeface="Arial" pitchFamily="34" charset="0"/>
              </a:rPr>
              <a:t>Number</a:t>
            </a:r>
            <a:r>
              <a:rPr lang="en-CA" sz="1050" dirty="0">
                <a:latin typeface="Arial" pitchFamily="34" charset="0"/>
                <a:cs typeface="Arial" pitchFamily="34" charset="0"/>
              </a:rPr>
              <a:t> – (if known) is provided in the email notification of a transaction, or on-screen when conducting a query.</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Start</a:t>
            </a:r>
            <a:r>
              <a:rPr lang="en-CA" sz="1050" dirty="0">
                <a:latin typeface="Arial" pitchFamily="34" charset="0"/>
                <a:cs typeface="Arial" pitchFamily="34" charset="0"/>
              </a:rPr>
              <a:t> </a:t>
            </a:r>
            <a:r>
              <a:rPr lang="en-CA" sz="1050" b="1" dirty="0">
                <a:latin typeface="Arial" pitchFamily="34" charset="0"/>
                <a:cs typeface="Arial" pitchFamily="34" charset="0"/>
              </a:rPr>
              <a:t>and</a:t>
            </a:r>
            <a:r>
              <a:rPr lang="en-CA" sz="1050" dirty="0">
                <a:latin typeface="Arial" pitchFamily="34" charset="0"/>
                <a:cs typeface="Arial" pitchFamily="34" charset="0"/>
              </a:rPr>
              <a:t> </a:t>
            </a:r>
            <a:r>
              <a:rPr lang="en-CA" sz="1050" b="1" dirty="0">
                <a:latin typeface="Arial" pitchFamily="34" charset="0"/>
                <a:cs typeface="Arial" pitchFamily="34" charset="0"/>
              </a:rPr>
              <a:t>End</a:t>
            </a:r>
            <a:r>
              <a:rPr lang="en-CA" sz="1050" dirty="0">
                <a:latin typeface="Arial" pitchFamily="34" charset="0"/>
                <a:cs typeface="Arial" pitchFamily="34" charset="0"/>
              </a:rPr>
              <a:t> </a:t>
            </a:r>
            <a:r>
              <a:rPr lang="en-CA" sz="1050" b="1" dirty="0">
                <a:latin typeface="Arial" pitchFamily="34" charset="0"/>
                <a:cs typeface="Arial" pitchFamily="34" charset="0"/>
              </a:rPr>
              <a:t>Date</a:t>
            </a:r>
            <a:r>
              <a:rPr lang="en-CA" sz="1050" dirty="0">
                <a:latin typeface="Arial" pitchFamily="34" charset="0"/>
                <a:cs typeface="Arial" pitchFamily="34" charset="0"/>
              </a:rPr>
              <a:t> - narrows the time frame during which the application was created.  Dates defaulted depend on the Start and End dates in the preferences screen.  These date fields can be left blank.</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Status</a:t>
            </a:r>
            <a:r>
              <a:rPr lang="en-CA" sz="1050" dirty="0">
                <a:latin typeface="Arial" pitchFamily="34" charset="0"/>
                <a:cs typeface="Arial" pitchFamily="34" charset="0"/>
              </a:rPr>
              <a:t> - reflects the status of a WIP transaction.  It can be left blank to select all Requests created during the specified date range.</a:t>
            </a:r>
          </a:p>
          <a:p>
            <a:pPr marL="171450" indent="-171450">
              <a:buFont typeface="Arial" pitchFamily="34" charset="0"/>
              <a:buChar char="•"/>
            </a:pPr>
            <a:endParaRPr lang="en-CA" sz="1050" b="1"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Account</a:t>
            </a:r>
            <a:r>
              <a:rPr lang="en-CA" sz="1050" dirty="0">
                <a:latin typeface="Arial" pitchFamily="34" charset="0"/>
                <a:cs typeface="Arial" pitchFamily="34" charset="0"/>
              </a:rPr>
              <a:t> - has a dropdown list which will be available for Coordinators only and will default to users assigned to the Coordinator by the Site Administrator.</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486400" cy="33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97986"/>
            <a:ext cx="5486400" cy="33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81280" y="6036547"/>
            <a:ext cx="144272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Accessing the WIP Screen</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WIP1</a:t>
            </a:r>
          </a:p>
        </p:txBody>
      </p:sp>
    </p:spTree>
    <p:extLst>
      <p:ext uri="{BB962C8B-B14F-4D97-AF65-F5344CB8AC3E}">
        <p14:creationId xmlns:p14="http://schemas.microsoft.com/office/powerpoint/2010/main" val="340762948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897" y="1141476"/>
            <a:ext cx="7090903" cy="426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81280" y="6036547"/>
            <a:ext cx="144272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Accessing the WIP Screen</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WIP2</a:t>
            </a:r>
          </a:p>
        </p:txBody>
      </p:sp>
    </p:spTree>
    <p:extLst>
      <p:ext uri="{BB962C8B-B14F-4D97-AF65-F5344CB8AC3E}">
        <p14:creationId xmlns:p14="http://schemas.microsoft.com/office/powerpoint/2010/main" val="247729783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1333500"/>
            <a:ext cx="3810000" cy="3693319"/>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Work in Progress</a:t>
            </a:r>
            <a:r>
              <a:rPr lang="en-CA" sz="1200" dirty="0">
                <a:latin typeface="Arial" pitchFamily="34" charset="0"/>
                <a:cs typeface="Arial" pitchFamily="34" charset="0"/>
              </a:rPr>
              <a:t> screen provides active ETS Request links for the displayed applications that have a status of Work in Progress. Clicking on the active ETS Request links for a project application will allow you to view, edit or delete an application.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Work in Progress screen will only display OSR Project Applications created or updated in the last 6 months.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can also click on the active links to the </a:t>
            </a:r>
            <a:r>
              <a:rPr lang="en-CA" sz="1200" dirty="0" err="1">
                <a:latin typeface="Arial" pitchFamily="34" charset="0"/>
                <a:cs typeface="Arial" pitchFamily="34" charset="0"/>
              </a:rPr>
              <a:t>Pdf</a:t>
            </a:r>
            <a:r>
              <a:rPr lang="en-CA" sz="1200" dirty="0">
                <a:latin typeface="Arial" pitchFamily="34" charset="0"/>
                <a:cs typeface="Arial" pitchFamily="34" charset="0"/>
              </a:rPr>
              <a:t> reports displayed in the Files column. The reports must be generated before they can be accessed in this screen. Since all reports are generated upon submission, submitted applications will have all reports available.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More Information to view how to retrieve an OSR Project application from the Work in Progress Screen.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3" descr="Work In Progress –  Review Search Results - Graphics"/>
          <p:cNvPicPr>
            <a:picLocks noChangeArrowheads="1"/>
          </p:cNvPicPr>
          <p:nvPr/>
        </p:nvPicPr>
        <p:blipFill rotWithShape="1">
          <a:blip r:embed="rId2" cstate="print"/>
          <a:srcRect t="3" b="29135"/>
          <a:stretch/>
        </p:blipFill>
        <p:spPr bwMode="auto">
          <a:xfrm>
            <a:off x="228600" y="1622400"/>
            <a:ext cx="4311650" cy="2340000"/>
          </a:xfrm>
          <a:prstGeom prst="rect">
            <a:avLst/>
          </a:prstGeom>
          <a:noFill/>
        </p:spPr>
      </p:pic>
      <p:sp>
        <p:nvSpPr>
          <p:cNvPr id="6" name="Title 5"/>
          <p:cNvSpPr>
            <a:spLocks noGrp="1"/>
          </p:cNvSpPr>
          <p:nvPr>
            <p:ph type="title" idx="4294967295"/>
          </p:nvPr>
        </p:nvSpPr>
        <p:spPr>
          <a:xfrm>
            <a:off x="609600" y="563562"/>
            <a:ext cx="2438400" cy="808038"/>
          </a:xfrm>
        </p:spPr>
        <p:txBody>
          <a:bodyPr>
            <a:normAutofit/>
          </a:bodyPr>
          <a:lstStyle/>
          <a:p>
            <a:pPr algn="l"/>
            <a:r>
              <a:rPr lang="en-CA" sz="1600" b="1" dirty="0">
                <a:latin typeface="Arial" pitchFamily="34" charset="0"/>
                <a:cs typeface="Arial" pitchFamily="34" charset="0"/>
              </a:rPr>
              <a:t>Review Search Results</a:t>
            </a:r>
          </a:p>
        </p:txBody>
      </p:sp>
      <p:sp>
        <p:nvSpPr>
          <p:cNvPr id="7" name="Rectangle 6"/>
          <p:cNvSpPr>
            <a:spLocks/>
          </p:cNvSpPr>
          <p:nvPr/>
        </p:nvSpPr>
        <p:spPr>
          <a:xfrm>
            <a:off x="7820025" y="838200"/>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8 to 13)</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838200"/>
            <a:ext cx="594916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731" y="2819401"/>
            <a:ext cx="594916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81280" y="6036547"/>
            <a:ext cx="144272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Review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RSR1</a:t>
            </a:r>
            <a:endParaRPr lang="en-CA" dirty="0">
              <a:solidFill>
                <a:schemeClr val="bg1"/>
              </a:solidFill>
            </a:endParaRPr>
          </a:p>
        </p:txBody>
      </p:sp>
    </p:spTree>
    <p:extLst>
      <p:ext uri="{BB962C8B-B14F-4D97-AF65-F5344CB8AC3E}">
        <p14:creationId xmlns:p14="http://schemas.microsoft.com/office/powerpoint/2010/main" val="29360732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715000"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60369"/>
            <a:ext cx="5715000"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81280" y="6036547"/>
            <a:ext cx="144272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Review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RSR2</a:t>
            </a:r>
          </a:p>
        </p:txBody>
      </p:sp>
    </p:spTree>
    <p:extLst>
      <p:ext uri="{BB962C8B-B14F-4D97-AF65-F5344CB8AC3E}">
        <p14:creationId xmlns:p14="http://schemas.microsoft.com/office/powerpoint/2010/main" val="1445131302"/>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09</Order1>
    <Course_x0020_Description xmlns="d317fc56-cd2a-4fee-83bf-2acf5d88d7a0">This module describes the process for retrieving saved OSR Project Applications.</Course_x0020_Description>
    <Module xmlns="d317fc56-cd2a-4fee-83bf-2acf5d88d7a0">Project Application</Module>
    <Area xmlns="d317fc56-cd2a-4fee-83bf-2acf5d88d7a0">Oil Sands</Area>
    <Area_x0020_2 xmlns="1509703c-35a2-4cc5-bc03-45b4c99b43c1">Main Page</Area_x0020_2>
    <Course_x0020_Description2 xmlns="1509703c-35a2-4cc5-bc03-45b4c99b43c1" xsi:nil="true"/>
  </documentManagement>
</p:properties>
</file>

<file path=customXml/itemProps1.xml><?xml version="1.0" encoding="utf-8"?>
<ds:datastoreItem xmlns:ds="http://schemas.openxmlformats.org/officeDocument/2006/customXml" ds:itemID="{49B07656-7FB9-4019-972B-D8B014ED8E3D}">
  <ds:schemaRefs>
    <ds:schemaRef ds:uri="http://schemas.microsoft.com/sharepoint/v3/contenttype/forms"/>
  </ds:schemaRefs>
</ds:datastoreItem>
</file>

<file path=customXml/itemProps2.xml><?xml version="1.0" encoding="utf-8"?>
<ds:datastoreItem xmlns:ds="http://schemas.openxmlformats.org/officeDocument/2006/customXml" ds:itemID="{111C36A5-8BA1-41A9-B364-361442FB840A}">
  <ds:schemaRefs>
    <ds:schemaRef ds:uri="Microsoft.SharePoint.Taxonomy.ContentTypeSync"/>
  </ds:schemaRefs>
</ds:datastoreItem>
</file>

<file path=customXml/itemProps3.xml><?xml version="1.0" encoding="utf-8"?>
<ds:datastoreItem xmlns:ds="http://schemas.openxmlformats.org/officeDocument/2006/customXml" ds:itemID="{C1A54BB3-D316-4B65-A667-6D578A119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4A35800-F321-47D0-9EAA-1B321CFE0897}">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docProps/app.xml><?xml version="1.0" encoding="utf-8"?>
<Properties xmlns="http://schemas.openxmlformats.org/officeDocument/2006/extended-properties" xmlns:vt="http://schemas.openxmlformats.org/officeDocument/2006/docPropsVTypes">
  <TotalTime>1157</TotalTime>
  <Words>606</Words>
  <Application>Microsoft Office PowerPoint</Application>
  <PresentationFormat>On-screen Show (4:3)</PresentationFormat>
  <Paragraphs>64</Paragraphs>
  <Slides>14</Slides>
  <Notes>0</Notes>
  <HiddenSlides>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Freestyle Script</vt:lpstr>
      <vt:lpstr>Office Theme</vt:lpstr>
      <vt:lpstr>Welcome</vt:lpstr>
      <vt:lpstr>Revisions</vt:lpstr>
      <vt:lpstr>Introduction</vt:lpstr>
      <vt:lpstr>Accessing the WIP Screen</vt:lpstr>
      <vt:lpstr>WIP1</vt:lpstr>
      <vt:lpstr>WIP2</vt:lpstr>
      <vt:lpstr>Review Search Results</vt:lpstr>
      <vt:lpstr>RSR1</vt:lpstr>
      <vt:lpstr>RSR2</vt:lpstr>
      <vt:lpstr>RSR3</vt:lpstr>
      <vt:lpstr>RSR4</vt:lpstr>
      <vt:lpstr>RSR5</vt:lpstr>
      <vt:lpstr>RSR6</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Work in Progress</dc:title>
  <dc:creator>Karen Chinnery</dc:creator>
  <cp:lastModifiedBy>Lynn McIntosh</cp:lastModifiedBy>
  <cp:revision>29</cp:revision>
  <dcterms:created xsi:type="dcterms:W3CDTF">2012-06-04T23:12:58Z</dcterms:created>
  <dcterms:modified xsi:type="dcterms:W3CDTF">2025-10-29T18:09:16Z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2025-10-29T18:08:39Z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c77762e9-b97e-4d8d-8729-8e8d68bae411</vt:lpwstr>
  </property>
  <property fmtid="{D5CDD505-2E9C-101B-9397-08002B2CF9AE}" pid="9" name="MSIP_Label_abf2ea38-542c-4b75-bd7d-582ec36a519f_ContentBits">
    <vt:lpwstr>2</vt:lpwstr>
  </property>
  <property fmtid="{D5CDD505-2E9C-101B-9397-08002B2CF9AE}" pid="10" name="MSIP_Label_abf2ea38-542c-4b75-bd7d-582ec36a519f_Tag">
    <vt:lpwstr>10, 3, 0, 1</vt:lpwstr>
  </property>
  <property fmtid="{D5CDD505-2E9C-101B-9397-08002B2CF9AE}" pid="11" name="ClassificationContentMarkingFooterLocations">
    <vt:lpwstr>Office Theme:11</vt:lpwstr>
  </property>
  <property fmtid="{D5CDD505-2E9C-101B-9397-08002B2CF9AE}" pid="12" name="ClassificationContentMarkingFooterText">
    <vt:lpwstr>Classification: Protected A</vt:lpwstr>
  </property>
</Properties>
</file>