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7" r:id="rId7"/>
    <p:sldId id="258" r:id="rId8"/>
    <p:sldId id="309" r:id="rId9"/>
    <p:sldId id="307" r:id="rId10"/>
    <p:sldId id="308" r:id="rId11"/>
    <p:sldId id="310" r:id="rId12"/>
    <p:sldId id="312" r:id="rId13"/>
    <p:sldId id="313" r:id="rId14"/>
    <p:sldId id="321" r:id="rId15"/>
    <p:sldId id="315" r:id="rId16"/>
    <p:sldId id="317" r:id="rId17"/>
    <p:sldId id="316" r:id="rId18"/>
    <p:sldId id="322" r:id="rId19"/>
    <p:sldId id="319" r:id="rId20"/>
    <p:sldId id="320" r:id="rId21"/>
    <p:sldId id="323" r:id="rId22"/>
    <p:sldId id="324" r:id="rId23"/>
    <p:sldId id="326" r:id="rId24"/>
    <p:sldId id="325" r:id="rId25"/>
    <p:sldId id="327" r:id="rId26"/>
    <p:sldId id="276" r:id="rId27"/>
    <p:sldId id="262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47" autoAdjust="0"/>
  </p:normalViewPr>
  <p:slideViewPr>
    <p:cSldViewPr>
      <p:cViewPr varScale="1">
        <p:scale>
          <a:sx n="92" d="100"/>
          <a:sy n="92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howGuides="1">
      <p:cViewPr varScale="1">
        <p:scale>
          <a:sx n="84" d="100"/>
          <a:sy n="84" d="100"/>
        </p:scale>
        <p:origin x="-1884" y="-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21ED123-8121-4BCD-B5F3-DAF44722B6C1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472214E0-D943-47CE-A672-A3F7D8E06F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59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8A852A6-EF16-4294-8868-8D1386ED73FF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612A25DD-4FE8-4E6B-B235-998540425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2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70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32254-6AEF-48A5-82E8-B07646D4AA1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19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35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340x340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7248" y="1484784"/>
            <a:ext cx="3236400" cy="323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 340x340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07904" y="1484784"/>
            <a:ext cx="5256709" cy="46810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74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450x340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7248" y="1484784"/>
            <a:ext cx="4284000" cy="323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 450x340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7900" y="1484313"/>
            <a:ext cx="4105275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72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907x336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4384" y="1484784"/>
            <a:ext cx="8640000" cy="32004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Picture 969x336</a:t>
            </a:r>
          </a:p>
          <a:p>
            <a:r>
              <a:rPr lang="en-CA" dirty="0"/>
              <a:t>Note: The </a:t>
            </a:r>
            <a:r>
              <a:rPr lang="en-CA" dirty="0" err="1"/>
              <a:t>ForceTen</a:t>
            </a:r>
            <a:r>
              <a:rPr lang="en-CA" dirty="0"/>
              <a:t> pixel size goes over the margin. For consistency, the image will have to be resized to fit the new format.</a:t>
            </a:r>
          </a:p>
          <a:p>
            <a:r>
              <a:rPr lang="en-CA" dirty="0"/>
              <a:t>New format is 24 cm x 8.89 cm (907x336 pixels).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825" y="4797152"/>
            <a:ext cx="8642350" cy="1511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8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484313"/>
            <a:ext cx="8642350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53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F658-6C19-45CF-90B4-ED38091AEFBD}" type="datetimeFigureOut">
              <a:rPr lang="en-CA" smtClean="0"/>
              <a:t>2025-10-29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220A-40A3-451E-8A3B-AEB0639DEA9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2204864"/>
            <a:ext cx="8497887" cy="4103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75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F658-6C19-45CF-90B4-ED38091AEFBD}" type="datetimeFigureOut">
              <a:rPr lang="en-CA" smtClean="0"/>
              <a:t>2025-10-29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220A-40A3-451E-8A3B-AEB0639DEA9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47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70B-5D8A-40E6-9DFE-1592A9EE5037}" type="datetimeFigureOut">
              <a:rPr lang="en-CA" smtClean="0"/>
              <a:t>2025-10-29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4CFB-F685-4C6E-8290-620143F7E8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92676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496944" cy="39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F658-6C19-45CF-90B4-ED38091AEFBD}" type="datetimeFigureOut">
              <a:rPr lang="en-CA" smtClean="0"/>
              <a:t>2025-10-29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220A-40A3-451E-8A3B-AEB0639DEA9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2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56376" y="6553200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Page</a:t>
            </a:r>
            <a:r>
              <a:rPr lang="en-US" sz="1200" baseline="0" dirty="0">
                <a:latin typeface="Arial" pitchFamily="34" charset="0"/>
                <a:cs typeface="Arial" pitchFamily="34" charset="0"/>
              </a:rPr>
              <a:t> </a:t>
            </a:r>
            <a:fld id="{7BBEA47B-5C20-4D24-B980-3D3FEDDF151E}" type="slidenum">
              <a:rPr lang="en-US" sz="1200" baseline="0" smtClean="0">
                <a:latin typeface="Arial" pitchFamily="34" charset="0"/>
                <a:cs typeface="Arial" pitchFamily="34" charset="0"/>
              </a:rPr>
              <a:t>‹#›</a:t>
            </a:fld>
            <a:r>
              <a:rPr lang="en-US" sz="1200" baseline="0" dirty="0">
                <a:latin typeface="Arial" pitchFamily="34" charset="0"/>
                <a:cs typeface="Arial" pitchFamily="34" charset="0"/>
              </a:rPr>
              <a:t> of 26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khana\AppData\Local\Microsoft\Windows\Temporary Internet Files\Content.Outlook\31CKDS7B\OASIS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CC73C0-F2AC-FD76-D1D3-50EDAE2A8FB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26860"/>
            <a:ext cx="15081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1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22766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0" r:id="rId4"/>
    <p:sldLayoutId id="2147483711" r:id="rId5"/>
    <p:sldLayoutId id="2147483712" r:id="rId6"/>
    <p:sldLayoutId id="214748371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 rot="574002">
            <a:off x="99719" y="1340768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z="100" dirty="0">
                <a:solidFill>
                  <a:schemeClr val="bg1"/>
                </a:solidFill>
              </a:rPr>
              <a:t>Welcome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2202629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itchFamily="34" charset="0"/>
                <a:cs typeface="Arial" pitchFamily="34" charset="0"/>
              </a:rPr>
              <a:t>The Alberta Department of Energy provides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as a mapping interface to enable users to locate geographic information in Alberta, as well as Edit land tools.</a:t>
            </a:r>
            <a:br>
              <a:rPr lang="en-GB" sz="1200" dirty="0">
                <a:latin typeface="Arial" pitchFamily="34" charset="0"/>
                <a:cs typeface="Arial" pitchFamily="34" charset="0"/>
              </a:rPr>
            </a:br>
            <a:br>
              <a:rPr lang="en-GB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This module outlines the functionality of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Edit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lands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for the purposes of adding lands or modifying lands in an OSR Application.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Prerequisite:  Please refer to the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Overview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module for a full review of the mapping tools offered.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2998693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US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Geoview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Editing for OSR Applications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20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458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Add Lands to the Current Application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76901"/>
            <a:ext cx="2514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Lands can be added to the application by way of the ‘Application Added Lands’ Edit Layer.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Steps: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Selection layer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the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tool</a:t>
            </a:r>
            <a:b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Appl.Added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</a:t>
            </a:r>
            <a:b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[Edit Layer]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the map to select Land(s)</a:t>
            </a:r>
          </a:p>
          <a:p>
            <a:pPr marL="228600" indent="-228600">
              <a:buAutoNum type="arabicPeriod" startAt="3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Lands</a:t>
            </a:r>
            <a:endParaRPr lang="en-CA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23307"/>
            <a:ext cx="5040560" cy="41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3124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Add Lands to the Current Application (...continued)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676400"/>
            <a:ext cx="2230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Selected Lands will be identified in Information Panel under </a:t>
            </a:r>
            <a:b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 Selection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Land has been selected, click on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Land(s)</a:t>
            </a:r>
          </a:p>
        </p:txBody>
      </p:sp>
      <p:pic>
        <p:nvPicPr>
          <p:cNvPr id="2050" name="Picture 2" descr="C:\Users\DUCHESD\AppData\Local\Temp\SNAGHTMLeba37e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47825"/>
            <a:ext cx="5669995" cy="38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9039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Add Lands to the Current Application (...continued)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74674"/>
            <a:ext cx="22305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clicking on Add Land(s), a validation screen is displayed.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Apply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finalize the lands being added, or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Cancel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return back to map.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 Validation will identify whether selected lands are allowed, if not an error message will appear.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43" y="1828800"/>
            <a:ext cx="5508395" cy="20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43" y="4262068"/>
            <a:ext cx="5498870" cy="182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6324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Add Lands to the Current Application (...continued)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524000"/>
            <a:ext cx="21602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After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Applying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the land changes;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arenR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the Map information (Land key tree &amp; Land boundary) is updated</a:t>
            </a:r>
          </a:p>
          <a:p>
            <a:pPr marL="228600" indent="-228600">
              <a:buAutoNum type="alphaLcParenR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and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b) the Lands tab in the application is updated.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701552"/>
            <a:ext cx="5542479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13" y="4365104"/>
            <a:ext cx="5829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29634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Land Key Tree (sort order)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524000"/>
            <a:ext cx="2160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Land Key Tree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will display those lands which are in the application at the time of last saved action and land boundary will be adjusted accordingly.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Land Keys sort order are as follows: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Meridian</a:t>
            </a: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Range</a:t>
            </a: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Township</a:t>
            </a: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Sections</a:t>
            </a: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Quarter Sections</a:t>
            </a: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Legal Sub Divisions </a:t>
            </a: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Quadrants</a:t>
            </a:r>
          </a:p>
          <a:p>
            <a:pPr indent="-17145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The icon for the Land Key Tree may be selected to display the lands.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87" y="1551434"/>
            <a:ext cx="5255861" cy="24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4622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458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Remove Lands from the Current Application record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76901"/>
            <a:ext cx="251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Lands which are recorded in the application as Added Lands can be removed.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Steps: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Selection layer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the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tool</a:t>
            </a:r>
            <a:b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Appl.Added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</a:t>
            </a:r>
            <a:b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[Edit Layer]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the map to select Land(s)</a:t>
            </a:r>
          </a:p>
          <a:p>
            <a:pPr marL="228600" indent="-228600">
              <a:buAutoNum type="arabicPeriod" startAt="3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Remove Land</a:t>
            </a:r>
            <a:endParaRPr lang="en-CA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Users\DUCHESD\AppData\Local\Temp\SNAGHTML12324c8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9627"/>
            <a:ext cx="5451475" cy="29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12612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Map– Remove Lands from the Current Application record (...continued)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96031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Cancel will close the popup window and return back to edit session.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60553"/>
            <a:ext cx="448767" cy="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94" y="1828800"/>
            <a:ext cx="5014131" cy="27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74674"/>
            <a:ext cx="22305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clicking on Remove Land(s), a validation screen is displayed.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Apply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finalize the lands being removed, or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Cancel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return back to map.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 Validation will identify whether selected lands are allowed for removal, if not an error message will appear.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0740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Map– Remove Lands from the Current Application record (...continued)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524000"/>
            <a:ext cx="21602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After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Applying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the land changes;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arenR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the Map information (Land key tree &amp; Land boundary) is updated</a:t>
            </a:r>
          </a:p>
          <a:p>
            <a:pPr marL="228600" indent="-228600">
              <a:buAutoNum type="alphaLcParenR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and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b) the Lands tab in the application will is updated.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91" y="4437112"/>
            <a:ext cx="5772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64" y="1628800"/>
            <a:ext cx="579672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25558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458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Amendments – Existing Approval project lands requested for removal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76901"/>
            <a:ext cx="3187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Lands in an approved project may be requested for removal in an amendment application.</a:t>
            </a:r>
          </a:p>
          <a:p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lands requested for removal are recorded;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under the Lands Tab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Current Application – Removed Lands,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map as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Removed Land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these lands with have a Red boundary.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248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70" y="3008062"/>
            <a:ext cx="1857177" cy="187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07" y="3510531"/>
            <a:ext cx="2419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693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Amendments – Existing Approval project lands requested for removal (Continued)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96031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Cancel will close the popup window and return back to edit session.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60553"/>
            <a:ext cx="448767" cy="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74674"/>
            <a:ext cx="3259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 edits, for the purpose of removing lands from and an existing approved project need to be made using the Edit layer “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Appl.Removed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Since the ‘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Appl.Removed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 record represents lands to be removed from an existing approved project; your land selection on the map may be followed by the action;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 ‘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lands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 to record additional lands to be removed from the existing project.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 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Remove lands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 to record less lands to be removed form the existing project.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35147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84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89506"/>
              </p:ext>
            </p:extLst>
          </p:nvPr>
        </p:nvGraphicFramePr>
        <p:xfrm>
          <a:off x="1835696" y="2708920"/>
          <a:ext cx="556025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May 30, 2013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July 17,</a:t>
                      </a:r>
                      <a:r>
                        <a:rPr lang="en-US" baseline="0" dirty="0"/>
                        <a:t> 2016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30832" y="76470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550550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458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Amendments – Existing Approval project lands requested for removal (Continued)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76901"/>
            <a:ext cx="251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Land which are recorded in an approved project may requested for removal.  These lands would be identified under the Edit Layer “Application Remove Lands’.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To add approved project lands to the Remove land record follow these steps.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Steps: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Selection layer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the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tool</a:t>
            </a:r>
            <a:b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sz="1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Appl.Removed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[Edit Layer]</a:t>
            </a: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the map to select Land(s)</a:t>
            </a:r>
          </a:p>
          <a:p>
            <a:pPr marL="228600" indent="-228600">
              <a:buAutoNum type="arabicPeriod" startAt="3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Land</a:t>
            </a:r>
            <a:endParaRPr lang="en-CA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4948223" cy="35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693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Amendments – Existing Approval project lands requested for removal (Continued)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96031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Cancel will close the popup window and return back to edit session.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60553"/>
            <a:ext cx="448767" cy="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74674"/>
            <a:ext cx="22305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clicking on Add (to the Removed Land record) a validation screen is displayed.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Apply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finalize the lands being removed, or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Cancel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return back to map.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 Validation will identify whether selected lands are allowed for removal, if not an error message will appear.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UCHESD\AppData\Local\Temp\SNAGHTML10170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4979336" cy="41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2526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9512" y="836712"/>
            <a:ext cx="8229600" cy="504056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Validation Results - Errors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7784" y="1126485"/>
            <a:ext cx="437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While editing, if an action is performed which is contrary to the Business Rules allowing the action, a warning window will appear. Here are some examples: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11256" r="14233" b="12044"/>
          <a:stretch/>
        </p:blipFill>
        <p:spPr bwMode="auto">
          <a:xfrm>
            <a:off x="180000" y="1471224"/>
            <a:ext cx="3852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3118" r="4946" b="7484"/>
          <a:stretch/>
        </p:blipFill>
        <p:spPr bwMode="auto">
          <a:xfrm>
            <a:off x="2627784" y="2348880"/>
            <a:ext cx="3780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1686" r="2187" b="1686"/>
          <a:stretch/>
        </p:blipFill>
        <p:spPr bwMode="auto">
          <a:xfrm>
            <a:off x="5220072" y="3501378"/>
            <a:ext cx="3816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8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1396802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kumimoji="0" lang="en-US" sz="1800" b="1" i="0" u="none" strike="noStrike" cap="none" normalizeH="0" baseline="0" dirty="0" err="1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Geoview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 – Editing for OSR Applications Online Training Course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35696" y="4833739"/>
            <a:ext cx="54514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 the following email address: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ENERGY-MOGISSupport@gov.ab.ca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100" dirty="0">
                <a:solidFill>
                  <a:schemeClr val="bg1"/>
                </a:solidFill>
              </a:rPr>
              <a:t>Conclusion</a:t>
            </a:r>
            <a:endParaRPr lang="en-CA" sz="100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672" y="3573016"/>
            <a:ext cx="4803403" cy="124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r>
              <a:rPr lang="en-CA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Supplemental training materials are available and can be accessed from the Alberta Energy Online Learning home page under:</a:t>
            </a:r>
          </a:p>
          <a:p>
            <a:endParaRPr lang="en-C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Interactive Map – </a:t>
            </a:r>
            <a:r>
              <a:rPr lang="en-CA" sz="1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GeoView</a:t>
            </a:r>
            <a:r>
              <a:rPr lang="en-CA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System Overview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Oil Sands – Create New OSR Project Application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Oil Sands – Create an Amendment OSR Project Application</a:t>
            </a:r>
            <a:endParaRPr lang="en-C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0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30832" y="908720"/>
            <a:ext cx="8229600" cy="36004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latin typeface="Arial" pitchFamily="34" charset="0"/>
                <a:cs typeface="Arial" pitchFamily="34" charset="0"/>
              </a:rPr>
              <a:t>Introduction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58882"/>
            <a:ext cx="31683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In this module you will learn how adding Schemes affects the application lands, access and use the Edit land tools used to update the lands in the application.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following are reviewed: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Map (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Scheme/Application Lands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Launch Map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Edit Tools 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Editing Current Application Lands.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Defaulted Lands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Edit Tab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How to Add Land(s)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How to Remove Land(s)</a:t>
            </a:r>
            <a:br>
              <a:rPr lang="en-US" sz="1200" dirty="0"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latin typeface="Arial" pitchFamily="34" charset="0"/>
                <a:cs typeface="Arial" pitchFamily="34" charset="0"/>
              </a:rPr>
              <a:t>   - from current application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How to request lands for removal from an existing approved project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Reference the module “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Syst.Overview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” for Map tool options.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577564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CA" sz="1200" b="1" dirty="0">
                <a:latin typeface="Arial" pitchFamily="34" charset="0"/>
                <a:cs typeface="Arial" pitchFamily="34" charset="0"/>
              </a:rPr>
              <a:t>Note: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As this course demonstrates the use of the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Edit tools, the data in some instances may not portray the actual Crown or Freehold ownership.</a:t>
            </a:r>
          </a:p>
        </p:txBody>
      </p:sp>
      <p:pic>
        <p:nvPicPr>
          <p:cNvPr id="6" name="Picture 4" descr="C:\Users\DUCHESD\AppData\Local\Temp\SNAGHTML1269a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50" y="1546562"/>
            <a:ext cx="4658052" cy="361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4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>
          <a:xfrm>
            <a:off x="349250" y="1543883"/>
            <a:ext cx="3214638" cy="4093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Schemes added to the current application will be used for determining the lands available.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By default, if a scheme is added which has available lands both the Land Tab, and the Map will be updated.   </a:t>
            </a:r>
          </a:p>
          <a:p>
            <a:r>
              <a:rPr lang="en-CA" sz="1000" i="1" dirty="0">
                <a:latin typeface="Arial" pitchFamily="34" charset="0"/>
                <a:cs typeface="Arial" pitchFamily="34" charset="0"/>
              </a:rPr>
              <a:t>The defaulted lands are limited to the Development Area of the scheme record.</a:t>
            </a:r>
          </a:p>
          <a:p>
            <a:endParaRPr lang="en-US" sz="1000" i="1" dirty="0">
              <a:latin typeface="Arial" pitchFamily="34" charset="0"/>
              <a:cs typeface="Arial" pitchFamily="34" charset="0"/>
            </a:endParaRPr>
          </a:p>
          <a:p>
            <a:endParaRPr lang="en-US" sz="1000" i="1" dirty="0">
              <a:latin typeface="Arial" pitchFamily="34" charset="0"/>
              <a:cs typeface="Arial" pitchFamily="34" charset="0"/>
            </a:endParaRPr>
          </a:p>
          <a:p>
            <a:endParaRPr lang="en-US" sz="1000" i="1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Lands are recorded in the current application as either;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Added lands, or  Removed lands.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Added land(s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) – these are lands treated as application lands.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Removed land(s)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– these are lands which are part of an existing OSR Project, PILL, Pending Project, or Pending New Project which have been </a:t>
            </a:r>
            <a:r>
              <a:rPr lang="en-US" sz="1200" u="sng" dirty="0">
                <a:latin typeface="Arial" pitchFamily="34" charset="0"/>
                <a:cs typeface="Arial" pitchFamily="34" charset="0"/>
              </a:rPr>
              <a:t>selected by the applicant for removal in the current application.</a:t>
            </a:r>
            <a:endParaRPr lang="en-CA" sz="1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28600" y="854573"/>
            <a:ext cx="6769100" cy="593227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Current Application – Scheme/Land and Map (</a:t>
            </a:r>
            <a:r>
              <a:rPr lang="en-CA" sz="1600" b="1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5797550"/>
            <a:ext cx="8446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Application lands will be defaulted to those lands which are in the added Scheme(s) Development Area, and are not 100% freehold, or already in an OSR Project, Pending Application, or Pending New Project.</a:t>
            </a:r>
          </a:p>
        </p:txBody>
      </p:sp>
      <p:pic>
        <p:nvPicPr>
          <p:cNvPr id="11" name="Picture 12" descr="C:\Users\DUCHESD\AppData\Local\Temp\SNAGHTML13c781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43883"/>
            <a:ext cx="5005433" cy="33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2588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838200"/>
            <a:ext cx="8229600" cy="5794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AER Approvals (Schemes) - Launch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Map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068" y="5786735"/>
            <a:ext cx="8446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Launch Map is only available to the user who represents the Primary Owner, and has the role of Creator or Delegate.  For a Delegate to make edits, they must be assigned to the application.</a:t>
            </a:r>
          </a:p>
        </p:txBody>
      </p:sp>
      <p:pic>
        <p:nvPicPr>
          <p:cNvPr id="8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448767" cy="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>
          <a:xfrm>
            <a:off x="304800" y="1752600"/>
            <a:ext cx="3577184" cy="341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map can be launched from the Project Description tab / sub-tab AER Approval.   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Launch Map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function is located at the bottom of page.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map will provide a graphical representation of the subject application by displaying all associated scheme land as well as the application ‘Added Lands’ (if applicable).  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000" i="1" dirty="0">
                <a:latin typeface="Arial" pitchFamily="34" charset="0"/>
                <a:cs typeface="Arial" pitchFamily="34" charset="0"/>
              </a:rPr>
              <a:t>For Amendments or Amalgamations, additional information would be provided for the Approved Project(s), Pending Applications or Pending New Projects.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Use the map Edit tools to modify lands for the Current Application.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The following pages demonstrate how to edit the application lands.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99" y="1676400"/>
            <a:ext cx="471620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344838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829146"/>
            <a:ext cx="5715744" cy="6556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Initial Map View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60" y="1372342"/>
            <a:ext cx="4601319" cy="6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76" y="2089669"/>
            <a:ext cx="3445371" cy="367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367495"/>
            <a:ext cx="3816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Edit tool function will be enabled if;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Font typeface="+mj-lt"/>
              <a:buAutoNum type="alphaLcParenR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Application has Project, Potentially Includable lands &amp; Leases (PILL), or available lands via the added Scheme,</a:t>
            </a:r>
          </a:p>
          <a:p>
            <a:pPr marL="228600" lvl="0" indent="-228600">
              <a:buFont typeface="+mj-lt"/>
              <a:buAutoNum type="alphaLcParenR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Font typeface="+mj-lt"/>
              <a:buAutoNum type="alphaLcParenR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User represents the Primary Owner,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And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c) User is the Creator, or assigned Creator/Delegate.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Left Panel of the map screen defaults to the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Land Keys in the application.  If there are no lands added, the panel will be empty.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* details in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Overview module</a:t>
            </a:r>
          </a:p>
        </p:txBody>
      </p:sp>
    </p:spTree>
    <p:extLst>
      <p:ext uri="{BB962C8B-B14F-4D97-AF65-F5344CB8AC3E}">
        <p14:creationId xmlns:p14="http://schemas.microsoft.com/office/powerpoint/2010/main" val="2665253312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55430" y="1412776"/>
            <a:ext cx="4210050" cy="4801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Map Contents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panel will display layers specific to the current project application under the heading OASIS. Each layer can be turned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On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or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Off. </a:t>
            </a:r>
            <a:br>
              <a:rPr lang="en-CA" sz="1200" b="1" dirty="0">
                <a:latin typeface="Arial" pitchFamily="34" charset="0"/>
                <a:cs typeface="Arial" pitchFamily="34" charset="0"/>
              </a:rPr>
            </a:br>
            <a:endParaRPr lang="en-CA" sz="1200" b="1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layers under OASIS are:</a:t>
            </a:r>
          </a:p>
          <a:p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b="1" dirty="0">
                <a:latin typeface="Arial" pitchFamily="34" charset="0"/>
                <a:cs typeface="Arial" pitchFamily="34" charset="0"/>
              </a:rPr>
              <a:t>Application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– represents the lands recorded for the Current Application.</a:t>
            </a:r>
          </a:p>
          <a:p>
            <a:endParaRPr lang="en-CA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b="1" dirty="0">
                <a:latin typeface="Arial" pitchFamily="34" charset="0"/>
                <a:cs typeface="Arial" pitchFamily="34" charset="0"/>
              </a:rPr>
              <a:t>Added Land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– land added in the Current Application.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b="1" dirty="0">
                <a:latin typeface="Arial" pitchFamily="34" charset="0"/>
                <a:cs typeface="Arial" pitchFamily="34" charset="0"/>
              </a:rPr>
              <a:t>Removed Land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- lands to be removed from an existing record; </a:t>
            </a:r>
            <a:r>
              <a:rPr lang="en-CA" sz="1200" dirty="0" err="1">
                <a:latin typeface="Arial" pitchFamily="34" charset="0"/>
                <a:cs typeface="Arial" pitchFamily="34" charset="0"/>
              </a:rPr>
              <a:t>eg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. Approved OSR Project, Approved PILL, </a:t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Pending New Project, or Pending Application.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Pending Application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– displays those lands requested under a prior submitted application on the same project.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Project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– displays the existing OSR Project. 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Potentially Includable Leases and Lands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– displays those lands approved as PILL lands under the existing OSR Project.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Oil Sands Scheme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– displays the AER Approval lands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>
                <a:latin typeface="Arial" pitchFamily="34" charset="0"/>
                <a:cs typeface="Arial" pitchFamily="34" charset="0"/>
              </a:rPr>
              <a:t>Oil Sands Development Area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– displays the Development Area lands for the AER Approval.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" y="838200"/>
            <a:ext cx="8305800" cy="609600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 – Map Contents - Application Layer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66862"/>
            <a:ext cx="32861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8353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65878"/>
              </p:ext>
            </p:extLst>
          </p:nvPr>
        </p:nvGraphicFramePr>
        <p:xfrm>
          <a:off x="251520" y="2434239"/>
          <a:ext cx="8496944" cy="3290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these tools: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To: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85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Defines at which level the lands can be selected. </a:t>
                      </a:r>
                      <a:r>
                        <a:rPr kumimoji="0" lang="en-CA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Eg</a:t>
                      </a:r>
                      <a:r>
                        <a:rPr kumimoji="0" lang="en-CA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. Section, ¼ section, LSD, or quadrant.</a:t>
                      </a:r>
                      <a:endParaRPr lang="en-C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28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Activates the map selection tool.  Upon activation, a 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R-mouse click will either select or unselect lands.   (1</a:t>
                      </a:r>
                      <a:r>
                        <a:rPr kumimoji="0" lang="en-CA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click is to select, 2</a:t>
                      </a:r>
                      <a:r>
                        <a:rPr kumimoji="0" lang="en-CA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nd</a:t>
                      </a: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click on same lands is to unselect).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00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Current selected lands are cleared.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2400" y="7620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 - Toolbar</a:t>
            </a:r>
            <a:r>
              <a:rPr lang="en-US" sz="1600" b="1" baseline="0" dirty="0">
                <a:latin typeface="Arial" pitchFamily="34" charset="0"/>
                <a:cs typeface="Arial" pitchFamily="34" charset="0"/>
              </a:rPr>
              <a:t> - Edit Tab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DUCHESD\AppData\Local\Temp\SNAGHTMLe8ace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698863" cy="1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3" y="4029075"/>
            <a:ext cx="619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6" y="4953000"/>
            <a:ext cx="647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8419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51920"/>
              </p:ext>
            </p:extLst>
          </p:nvPr>
        </p:nvGraphicFramePr>
        <p:xfrm>
          <a:off x="323528" y="1412776"/>
          <a:ext cx="8496944" cy="4032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these tools: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To: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19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Edit Layer: </a:t>
                      </a:r>
                      <a:r>
                        <a:rPr kumimoji="0" lang="en-CA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Used to identify what land record is being modified.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a) Application Added Lands – lands that are newly applied for lands.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b) Application Remove Lands – lands being requested for removal from an existing record (</a:t>
                      </a:r>
                      <a:r>
                        <a:rPr kumimoji="0" lang="en-CA" sz="12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eg</a:t>
                      </a:r>
                      <a:r>
                        <a:rPr kumimoji="0" lang="en-CA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. Project, Pending application, PILL)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Add Land(s) – Action to add the selected lands to the Edit Layer.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Remove Land(s) – Action to remove the selected lands from the Editing Layer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Displays the Selected Land keys in the Left panel.</a:t>
                      </a:r>
                      <a:br>
                        <a:rPr kumimoji="0" lang="en-CA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CA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[ used when a previous instance was closed ]</a:t>
                      </a:r>
                      <a:endParaRPr kumimoji="0" lang="en-CA" sz="12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9" y="2780928"/>
            <a:ext cx="476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3" y="3645024"/>
            <a:ext cx="5619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2400" y="762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err="1">
                <a:latin typeface="Arial" pitchFamily="34" charset="0"/>
                <a:cs typeface="Arial" pitchFamily="34" charset="0"/>
              </a:rPr>
              <a:t>GeoView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  - Toolbar -</a:t>
            </a:r>
            <a:r>
              <a:rPr lang="en-CA" sz="1600" b="1" baseline="0" dirty="0">
                <a:latin typeface="Arial" pitchFamily="34" charset="0"/>
                <a:cs typeface="Arial" pitchFamily="34" charset="0"/>
              </a:rPr>
              <a:t> Edit Tab (Continued)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2" y="1919354"/>
            <a:ext cx="1707380" cy="5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58" y="4581128"/>
            <a:ext cx="51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281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NewTraining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03</Order1>
    <Course_x0020_Description xmlns="d317fc56-cd2a-4fee-83bf-2acf5d88d7a0">This module outlines the functionality of the Edit feature in GeoView.</Course_x0020_Description>
    <Module xmlns="d317fc56-cd2a-4fee-83bf-2acf5d88d7a0">Geoview System</Module>
    <Area xmlns="d317fc56-cd2a-4fee-83bf-2acf5d88d7a0">Oil Sands</Area>
    <Area_x0020_2 xmlns="1509703c-35a2-4cc5-bc03-45b4c99b43c1">Main Page</Area_x0020_2>
    <Course_x0020_Description2 xmlns="1509703c-35a2-4cc5-bc03-45b4c99b43c1" xsi:nil="true"/>
  </documentManagement>
</p:properties>
</file>

<file path=customXml/item2.xml><?xml version="1.0" encoding="utf-8"?>
<?mso-contentType ?>
<SharedContentType xmlns="Microsoft.SharePoint.Taxonomy.ContentTypeSync" SourceId="8dedacd1-8ed8-4364-83a4-3ca25ad2d99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DAE80C-899B-44E6-A6F3-A7FFBE1EDD4B}">
  <ds:schemaRefs>
    <ds:schemaRef ds:uri="http://schemas.microsoft.com/office/2006/metadata/properties"/>
    <ds:schemaRef ds:uri="http://schemas.microsoft.com/office/infopath/2007/PartnerControls"/>
    <ds:schemaRef ds:uri="cd3b5d7d-85b8-485a-94e1-bd5df7614905"/>
    <ds:schemaRef ds:uri="d317fc56-cd2a-4fee-83bf-2acf5d88d7a0"/>
    <ds:schemaRef ds:uri="1509703c-35a2-4cc5-bc03-45b4c99b43c1"/>
  </ds:schemaRefs>
</ds:datastoreItem>
</file>

<file path=customXml/itemProps2.xml><?xml version="1.0" encoding="utf-8"?>
<ds:datastoreItem xmlns:ds="http://schemas.openxmlformats.org/officeDocument/2006/customXml" ds:itemID="{F0D5930A-654B-4E45-9780-F7F0FCEB12D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A32FA8A-3BA4-4782-939E-D53CD5A6D4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BA4FB5B-5F7F-4672-9C3F-71F317F1E5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NewTrainingTemplate</Template>
  <TotalTime>5476</TotalTime>
  <Words>1940</Words>
  <Application>Microsoft Office PowerPoint</Application>
  <PresentationFormat>On-screen Show (4:3)</PresentationFormat>
  <Paragraphs>247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Freestyle Script</vt:lpstr>
      <vt:lpstr>Wingdings</vt:lpstr>
      <vt:lpstr>NewTrainingTemplate</vt:lpstr>
      <vt:lpstr>Welcome</vt:lpstr>
      <vt:lpstr>Revision</vt:lpstr>
      <vt:lpstr>Introduction</vt:lpstr>
      <vt:lpstr>Current Application – Scheme/Land and Map (Geoview)</vt:lpstr>
      <vt:lpstr>AER Approvals (Schemes) - Launch Map</vt:lpstr>
      <vt:lpstr>Map – Initial Map View</vt:lpstr>
      <vt:lpstr>Geoview – Map Contents - Application Layer</vt:lpstr>
      <vt:lpstr>GeoView  - Toolbar - Edit Tab</vt:lpstr>
      <vt:lpstr>GeoView  - Toolbar - Edit Tab (Continued)</vt:lpstr>
      <vt:lpstr>Map – Add Lands to the Current Application</vt:lpstr>
      <vt:lpstr>Map – Add Lands to the Current Application (...continued)</vt:lpstr>
      <vt:lpstr>Map – Add Lands to the Current Application (...continued)</vt:lpstr>
      <vt:lpstr>Map – Add Lands to the Current Application (...continued)</vt:lpstr>
      <vt:lpstr>Map – Land Key Tree (sort order)</vt:lpstr>
      <vt:lpstr>Map – Remove Lands from the Current Application record </vt:lpstr>
      <vt:lpstr>Map– Remove Lands from the Current Application record (...continued)</vt:lpstr>
      <vt:lpstr>Map– Remove Lands from the Current Application record (...continued)</vt:lpstr>
      <vt:lpstr>Map – Amendments – Existing Approval project lands requested for removal</vt:lpstr>
      <vt:lpstr>Map – Amendments – Existing Approval project lands requested for removal (Continued)</vt:lpstr>
      <vt:lpstr>Map – Amendments – Existing Approval project lands requested for removal (Continued)</vt:lpstr>
      <vt:lpstr>Map – Amendments – Existing Approval project lands requested for removal (Continued)</vt:lpstr>
      <vt:lpstr>Validation Results - Errors</vt:lpstr>
      <vt:lpstr>Conclusion</vt:lpstr>
    </vt:vector>
  </TitlesOfParts>
  <Company>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GeoView - Editing for OSR Applications</dc:title>
  <dc:creator>Department of Energy</dc:creator>
  <cp:lastModifiedBy>Lynn McIntosh</cp:lastModifiedBy>
  <cp:revision>232</cp:revision>
  <cp:lastPrinted>2016-06-17T22:27:43Z</cp:lastPrinted>
  <dcterms:created xsi:type="dcterms:W3CDTF">2012-05-10T21:15:37Z</dcterms:created>
  <dcterms:modified xsi:type="dcterms:W3CDTF">2025-10-29T18:04:22Z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MSIP_Label_abf2ea38-542c-4b75-bd7d-582ec36a519f_Enabled">
    <vt:lpwstr>true</vt:lpwstr>
  </property>
  <property fmtid="{D5CDD505-2E9C-101B-9397-08002B2CF9AE}" pid="4" name="MSIP_Label_abf2ea38-542c-4b75-bd7d-582ec36a519f_SetDate">
    <vt:lpwstr>2025-10-29T18:03:28Z</vt:lpwstr>
  </property>
  <property fmtid="{D5CDD505-2E9C-101B-9397-08002B2CF9AE}" pid="5" name="MSIP_Label_abf2ea38-542c-4b75-bd7d-582ec36a519f_Method">
    <vt:lpwstr>Standard</vt:lpwstr>
  </property>
  <property fmtid="{D5CDD505-2E9C-101B-9397-08002B2CF9AE}" pid="6" name="MSIP_Label_abf2ea38-542c-4b75-bd7d-582ec36a519f_Name">
    <vt:lpwstr>Protected A</vt:lpwstr>
  </property>
  <property fmtid="{D5CDD505-2E9C-101B-9397-08002B2CF9AE}" pid="7" name="MSIP_Label_abf2ea38-542c-4b75-bd7d-582ec36a519f_SiteId">
    <vt:lpwstr>2bb51c06-af9b-42c5-8bf5-3c3b7b10850b</vt:lpwstr>
  </property>
  <property fmtid="{D5CDD505-2E9C-101B-9397-08002B2CF9AE}" pid="8" name="MSIP_Label_abf2ea38-542c-4b75-bd7d-582ec36a519f_ActionId">
    <vt:lpwstr>8394e031-aa58-4275-a8bc-4a8517c127fb</vt:lpwstr>
  </property>
  <property fmtid="{D5CDD505-2E9C-101B-9397-08002B2CF9AE}" pid="9" name="MSIP_Label_abf2ea38-542c-4b75-bd7d-582ec36a519f_ContentBits">
    <vt:lpwstr>2</vt:lpwstr>
  </property>
  <property fmtid="{D5CDD505-2E9C-101B-9397-08002B2CF9AE}" pid="10" name="MSIP_Label_abf2ea38-542c-4b75-bd7d-582ec36a519f_Tag">
    <vt:lpwstr>10, 3, 0, 1</vt:lpwstr>
  </property>
  <property fmtid="{D5CDD505-2E9C-101B-9397-08002B2CF9AE}" pid="11" name="ClassificationContentMarkingFooterLocations">
    <vt:lpwstr>NewTrainingTemplate:11</vt:lpwstr>
  </property>
  <property fmtid="{D5CDD505-2E9C-101B-9397-08002B2CF9AE}" pid="12" name="ClassificationContentMarkingFooterText">
    <vt:lpwstr>Classification: Protected A</vt:lpwstr>
  </property>
</Properties>
</file>