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8" r:id="rId6"/>
    <p:sldId id="266" r:id="rId7"/>
    <p:sldId id="257" r:id="rId8"/>
    <p:sldId id="259" r:id="rId9"/>
    <p:sldId id="260" r:id="rId10"/>
    <p:sldId id="261" r:id="rId11"/>
    <p:sldId id="262" r:id="rId12"/>
    <p:sldId id="263" r:id="rId13"/>
    <p:sldId id="264"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47" autoAdjust="0"/>
  </p:normalViewPr>
  <p:slideViewPr>
    <p:cSldViewPr>
      <p:cViewPr varScale="1">
        <p:scale>
          <a:sx n="100" d="100"/>
          <a:sy n="100" d="100"/>
        </p:scale>
        <p:origin x="79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C289845E-5E41-47A5-BE19-563C84F18D35}"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C289845E-5E41-47A5-BE19-563C84F18D35}"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C289845E-5E41-47A5-BE19-563C84F18D35}"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C289845E-5E41-47A5-BE19-563C84F18D35}"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89845E-5E41-47A5-BE19-563C84F18D35}" type="datetimeFigureOut">
              <a:rPr lang="en-CA" smtClean="0"/>
              <a:t>2025-10-29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C289845E-5E41-47A5-BE19-563C84F18D35}"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C289845E-5E41-47A5-BE19-563C84F18D35}" type="datetimeFigureOut">
              <a:rPr lang="en-CA" smtClean="0"/>
              <a:t>2025-10-29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C289845E-5E41-47A5-BE19-563C84F18D35}" type="datetimeFigureOut">
              <a:rPr lang="en-CA" smtClean="0"/>
              <a:t>2025-10-29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89845E-5E41-47A5-BE19-563C84F18D35}" type="datetimeFigureOut">
              <a:rPr lang="en-CA" smtClean="0"/>
              <a:t>2025-10-29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89845E-5E41-47A5-BE19-563C84F18D35}"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89845E-5E41-47A5-BE19-563C84F18D35}" type="datetimeFigureOut">
              <a:rPr lang="en-CA" smtClean="0"/>
              <a:t>2025-10-29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4B7B4D6-73C2-4260-A2BE-142DDB13B3BA}" type="slidenum">
              <a:rPr lang="en-CA" smtClean="0"/>
              <a:t>‹#›</a:t>
            </a:fld>
            <a:endParaRPr lang="en-CA"/>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89845E-5E41-47A5-BE19-563C84F18D35}" type="datetimeFigureOut">
              <a:rPr lang="en-CA" smtClean="0"/>
              <a:t>2025-10-29</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7B4D6-73C2-4260-A2BE-142DDB13B3BA}" type="slidenum">
              <a:rPr lang="en-CA" smtClean="0"/>
              <a:t>‹#›</a:t>
            </a:fld>
            <a:endParaRPr lang="en-CA"/>
          </a:p>
        </p:txBody>
      </p:sp>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430963"/>
            <a:ext cx="91440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52400" y="0"/>
            <a:ext cx="8991600" cy="798576"/>
          </a:xfrm>
          <a:prstGeom prst="rect">
            <a:avLst/>
          </a:prstGeom>
        </p:spPr>
      </p:pic>
      <p:sp>
        <p:nvSpPr>
          <p:cNvPr id="8" name="TextBox 7"/>
          <p:cNvSpPr txBox="1"/>
          <p:nvPr userDrawn="1"/>
        </p:nvSpPr>
        <p:spPr>
          <a:xfrm>
            <a:off x="7924800" y="6553200"/>
            <a:ext cx="1219200" cy="276999"/>
          </a:xfrm>
          <a:prstGeom prst="rect">
            <a:avLst/>
          </a:prstGeom>
          <a:noFill/>
        </p:spPr>
        <p:txBody>
          <a:bodyPr wrap="square" rtlCol="0">
            <a:spAutoFit/>
          </a:bodyPr>
          <a:lstStyle/>
          <a:p>
            <a:r>
              <a:rPr lang="en-US" sz="1200" dirty="0">
                <a:latin typeface="Arial" pitchFamily="34" charset="0"/>
                <a:cs typeface="Arial" pitchFamily="34" charset="0"/>
              </a:rPr>
              <a:t>Page </a:t>
            </a:r>
            <a:fld id="{8AD75DD0-D219-4ACF-B587-EDB76F88F9AB}" type="slidenum">
              <a:rPr lang="en-US" sz="1200" smtClean="0">
                <a:latin typeface="Arial" pitchFamily="34" charset="0"/>
                <a:cs typeface="Arial" pitchFamily="34" charset="0"/>
              </a:rPr>
              <a:t>‹#›</a:t>
            </a:fld>
            <a:r>
              <a:rPr lang="en-US" sz="1200" dirty="0">
                <a:latin typeface="Arial" pitchFamily="34" charset="0"/>
                <a:cs typeface="Arial" pitchFamily="34" charset="0"/>
              </a:rPr>
              <a:t> of 10</a:t>
            </a:r>
            <a:endParaRPr lang="en-CA" sz="12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mailto:OSODmailbox@gov.ab.ca" TargetMode="External"/><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onboardenergytraining/ObjectFiles/Application.pdf" TargetMode="External"/><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onboardenergytraining/ObjectFiles/Warning%20and%20Error%20Report.pdf" TargetMode="External"/><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onboardenergytraining/ObjectFiles/PNCB.pdf" TargetMode="External"/><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onboardenergytraining/ObjectFiles/Economic.pdf" TargetMode="External"/><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onboardenergytraining/ObjectFiles/Wells.pdf" TargetMode="External"/><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onboardenergytraining/ObjectFiles/Map.pdf" TargetMode="External"/><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210051" y="1412081"/>
            <a:ext cx="4705349" cy="3693319"/>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Links to reports are available in the appropriate screens as soon as the data is saved successfully. </a:t>
            </a:r>
            <a:br>
              <a:rPr kumimoji="0" lang="en-US" sz="1200" b="0" i="0" u="none" strike="noStrike" cap="none" normalizeH="0" baseline="0" dirty="0">
                <a:ln>
                  <a:noFill/>
                </a:ln>
                <a:solidFill>
                  <a:srgbClr val="000000"/>
                </a:solidFill>
                <a:effectLst/>
                <a:latin typeface="Arial" pitchFamily="34" charset="0"/>
                <a:cs typeface="Arial" pitchFamily="34" charset="0"/>
              </a:rPr>
            </a:b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rPr>
              <a:t>After an application has been submitted, all reports are generated and available for up to six months from the time of submission in the Work in Progress screen.</a:t>
            </a:r>
            <a:br>
              <a:rPr kumimoji="0" lang="en-US" sz="1200" b="0" i="0" u="none" strike="noStrike" cap="none" normalizeH="0" baseline="0" dirty="0">
                <a:ln>
                  <a:noFill/>
                </a:ln>
                <a:solidFill>
                  <a:srgbClr val="000000"/>
                </a:solidFill>
                <a:effectLst/>
                <a:latin typeface="Arial" pitchFamily="34" charset="0"/>
                <a:cs typeface="Arial" pitchFamily="34" charset="0"/>
              </a:rPr>
            </a:br>
            <a:br>
              <a:rPr kumimoji="0" lang="en-US" sz="1200" b="0" i="0" u="none" strike="noStrike" cap="none" normalizeH="0" baseline="0" dirty="0">
                <a:ln>
                  <a:noFill/>
                </a:ln>
                <a:solidFill>
                  <a:srgbClr val="000000"/>
                </a:solidFill>
                <a:effectLst/>
                <a:latin typeface="Arial" pitchFamily="34" charset="0"/>
                <a:cs typeface="Arial" pitchFamily="34" charset="0"/>
              </a:rPr>
            </a:br>
            <a:r>
              <a:rPr kumimoji="0" lang="en-US" sz="1200" b="0" i="0" u="none" strike="noStrike" cap="none" normalizeH="0" baseline="0" dirty="0">
                <a:ln>
                  <a:noFill/>
                </a:ln>
                <a:solidFill>
                  <a:srgbClr val="000000"/>
                </a:solidFill>
                <a:effectLst/>
                <a:latin typeface="Arial" pitchFamily="34" charset="0"/>
                <a:cs typeface="Arial" pitchFamily="34" charset="0"/>
              </a:rPr>
              <a:t>The following reports are available in OASIS in PDF format:</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Application Report</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Warning/Error Report</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PNCB Report</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Economic Evaluation Report</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a:ln>
                  <a:noFill/>
                </a:ln>
                <a:solidFill>
                  <a:srgbClr val="000000"/>
                </a:solidFill>
                <a:effectLst/>
                <a:latin typeface="Arial" pitchFamily="34" charset="0"/>
                <a:cs typeface="Arial" pitchFamily="34" charset="0"/>
              </a:rPr>
              <a:t>Well Report</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0" i="0" u="none" strike="noStrike" cap="none" normalizeH="0" baseline="0" dirty="0" err="1">
                <a:ln>
                  <a:noFill/>
                </a:ln>
                <a:solidFill>
                  <a:srgbClr val="000000"/>
                </a:solidFill>
                <a:effectLst/>
                <a:latin typeface="Arial" pitchFamily="34" charset="0"/>
                <a:cs typeface="Arial" pitchFamily="34" charset="0"/>
              </a:rPr>
              <a:t>GeoView</a:t>
            </a:r>
            <a:r>
              <a:rPr kumimoji="0" lang="en-US" sz="1200" b="0" i="0" u="none" strike="noStrike" cap="none" normalizeH="0" baseline="0" dirty="0">
                <a:ln>
                  <a:noFill/>
                </a:ln>
                <a:solidFill>
                  <a:srgbClr val="000000"/>
                </a:solidFill>
                <a:effectLst/>
                <a:latin typeface="Arial" pitchFamily="34" charset="0"/>
                <a:cs typeface="Arial" pitchFamily="34" charset="0"/>
              </a:rPr>
              <a:t> Map Report</a:t>
            </a:r>
            <a:endParaRPr kumimoji="0" lang="en-US" sz="1200" b="0" i="0" u="none" strike="noStrike" cap="none" normalizeH="0" baseline="0" dirty="0">
              <a:ln>
                <a:noFill/>
              </a:ln>
              <a:solidFill>
                <a:schemeClr val="tx1"/>
              </a:solidFill>
              <a:effectLst/>
              <a:latin typeface="Arial" pitchFamily="34" charset="0"/>
            </a:endParaRPr>
          </a:p>
        </p:txBody>
      </p:sp>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p:txBody>
          <a:bodyPr>
            <a:normAutofit/>
          </a:bodyPr>
          <a:lstStyle/>
          <a:p>
            <a:r>
              <a:rPr lang="en-CA" sz="100" dirty="0">
                <a:solidFill>
                  <a:schemeClr val="bg1"/>
                </a:solidFill>
              </a:rPr>
              <a:t>Welcome</a:t>
            </a:r>
          </a:p>
        </p:txBody>
      </p:sp>
      <p:sp>
        <p:nvSpPr>
          <p:cNvPr id="7" name="Text Box 5"/>
          <p:cNvSpPr txBox="1">
            <a:spLocks noChangeArrowheads="1"/>
          </p:cNvSpPr>
          <p:nvPr/>
        </p:nvSpPr>
        <p:spPr bwMode="auto">
          <a:xfrm>
            <a:off x="76200" y="1421160"/>
            <a:ext cx="4474165" cy="2160240"/>
          </a:xfrm>
          <a:prstGeom prst="rect">
            <a:avLst/>
          </a:prstGeom>
          <a:noFill/>
          <a:ln w="0"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scene3d>
              <a:camera prst="orthographicFront">
                <a:rot lat="0" lon="600000" rev="600000"/>
              </a:camera>
              <a:lightRig rig="threePt" dir="t"/>
            </a:scene3d>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0" b="1" i="0" u="none" strike="noStrike" cap="none" normalizeH="0" dirty="0">
                <a:ln>
                  <a:noFill/>
                </a:ln>
                <a:solidFill>
                  <a:srgbClr val="2160AD"/>
                </a:solidFill>
                <a:effectLst/>
                <a:latin typeface="Freestyle Script" pitchFamily="66" charset="0"/>
                <a:cs typeface="Arial" pitchFamily="34" charset="0"/>
              </a:rPr>
              <a:t>Welcome!</a:t>
            </a:r>
          </a:p>
        </p:txBody>
      </p:sp>
      <p:sp>
        <p:nvSpPr>
          <p:cNvPr id="8" name="Rectangle 7"/>
          <p:cNvSpPr/>
          <p:nvPr/>
        </p:nvSpPr>
        <p:spPr>
          <a:xfrm>
            <a:off x="76200" y="3011269"/>
            <a:ext cx="4170040" cy="923330"/>
          </a:xfrm>
          <a:prstGeom prst="rect">
            <a:avLst/>
          </a:prstGeom>
        </p:spPr>
        <p:txBody>
          <a:bodyPr wrap="square">
            <a:spAutoFit/>
          </a:bodyPr>
          <a:lstStyle/>
          <a:p>
            <a:pPr lvl="0" algn="ctr" fontAlgn="base">
              <a:spcBef>
                <a:spcPct val="0"/>
              </a:spcBef>
              <a:spcAft>
                <a:spcPct val="0"/>
              </a:spcAft>
            </a:pPr>
            <a:r>
              <a:rPr lang="en-US" b="1" dirty="0">
                <a:solidFill>
                  <a:srgbClr val="0070C0"/>
                </a:solidFill>
                <a:latin typeface="Arial" pitchFamily="34" charset="0"/>
                <a:cs typeface="Arial" pitchFamily="34" charset="0"/>
              </a:rPr>
              <a:t>To the OASIS Generate OSR Project Application Reports Online Training Course</a:t>
            </a:r>
          </a:p>
        </p:txBody>
      </p:sp>
    </p:spTree>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p:txBody>
          <a:bodyPr/>
          <a:lstStyle/>
          <a:p>
            <a:r>
              <a:rPr lang="en-CA" sz="100" dirty="0">
                <a:solidFill>
                  <a:schemeClr val="bg1"/>
                </a:solidFill>
              </a:rPr>
              <a:t>Conclusion</a:t>
            </a:r>
            <a:endParaRPr lang="en-CA" dirty="0">
              <a:solidFill>
                <a:schemeClr val="bg1"/>
              </a:solidFill>
            </a:endParaRPr>
          </a:p>
        </p:txBody>
      </p:sp>
      <p:sp>
        <p:nvSpPr>
          <p:cNvPr id="8" name="Text Box 5"/>
          <p:cNvSpPr txBox="1">
            <a:spLocks noChangeArrowheads="1"/>
          </p:cNvSpPr>
          <p:nvPr/>
        </p:nvSpPr>
        <p:spPr bwMode="auto">
          <a:xfrm>
            <a:off x="323528" y="1613248"/>
            <a:ext cx="5857875" cy="20443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200" b="1" i="0" u="none" strike="noStrike" cap="none" normalizeH="0" baseline="0" dirty="0">
                <a:ln>
                  <a:noFill/>
                </a:ln>
                <a:solidFill>
                  <a:srgbClr val="2160AD"/>
                </a:solidFill>
                <a:effectLst/>
                <a:latin typeface="Freestyle Script" pitchFamily="66" charset="0"/>
                <a:cs typeface="Arial" pitchFamily="34" charset="0"/>
              </a:rPr>
              <a:t>Congratulations!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You have completed the </a:t>
            </a:r>
            <a:r>
              <a:rPr lang="en-US" b="1" dirty="0">
                <a:solidFill>
                  <a:srgbClr val="2160AD"/>
                </a:solidFill>
                <a:latin typeface="Arial" pitchFamily="34" charset="0"/>
                <a:cs typeface="Arial" pitchFamily="34" charset="0"/>
              </a:rPr>
              <a:t>OASIS Generate OSR Project Application Reports</a:t>
            </a:r>
            <a:endParaRPr kumimoji="0" lang="en-US" sz="1800" b="1" i="0" u="none" strike="noStrike" cap="none" normalizeH="0" baseline="0" dirty="0">
              <a:ln>
                <a:noFill/>
              </a:ln>
              <a:solidFill>
                <a:srgbClr val="2160AD"/>
              </a:solidFill>
              <a:effectLst/>
              <a:latin typeface="Arial" pitchFamily="34" charset="0"/>
              <a:cs typeface="Arial" pitchFamily="34" charset="0"/>
            </a:endParaRPr>
          </a:p>
          <a:p>
            <a:pPr lvl="0" algn="ctr" fontAlgn="base">
              <a:spcBef>
                <a:spcPct val="0"/>
              </a:spcBef>
              <a:spcAft>
                <a:spcPct val="0"/>
              </a:spcAft>
            </a:pPr>
            <a:r>
              <a:rPr kumimoji="0" lang="en-US" sz="1800" b="1" i="0" u="none" strike="noStrike" cap="none" normalizeH="0" baseline="0" dirty="0">
                <a:ln>
                  <a:noFill/>
                </a:ln>
                <a:solidFill>
                  <a:srgbClr val="2160AD"/>
                </a:solidFill>
                <a:effectLst/>
                <a:latin typeface="Arial" pitchFamily="34" charset="0"/>
                <a:cs typeface="Arial" pitchFamily="34" charset="0"/>
              </a:rPr>
              <a:t>Online Training Course</a:t>
            </a:r>
          </a:p>
          <a:p>
            <a:pPr lvl="0" algn="ctr" fontAlgn="base">
              <a:spcBef>
                <a:spcPct val="0"/>
              </a:spcBef>
              <a:spcAft>
                <a:spcPct val="0"/>
              </a:spcAft>
            </a:pPr>
            <a:endParaRPr lang="en-US" b="1" dirty="0">
              <a:solidFill>
                <a:srgbClr val="2160AD"/>
              </a:solidFill>
              <a:latin typeface="Arial" pitchFamily="34" charset="0"/>
              <a:cs typeface="Arial" pitchFamily="34" charset="0"/>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307632"/>
            <a:ext cx="4219575" cy="479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 Box 3"/>
          <p:cNvSpPr txBox="1">
            <a:spLocks noChangeArrowheads="1"/>
          </p:cNvSpPr>
          <p:nvPr/>
        </p:nvSpPr>
        <p:spPr bwMode="auto">
          <a:xfrm>
            <a:off x="323528" y="3962400"/>
            <a:ext cx="5451475" cy="18839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algn="ctr" fontAlgn="base">
              <a:spcBef>
                <a:spcPct val="0"/>
              </a:spcBef>
              <a:spcAft>
                <a:spcPct val="0"/>
              </a:spcAft>
            </a:pPr>
            <a:r>
              <a:rPr lang="en-CA" sz="1400" dirty="0">
                <a:solidFill>
                  <a:srgbClr val="0070C0"/>
                </a:solidFill>
                <a:latin typeface="Arial" pitchFamily="34" charset="0"/>
                <a:cs typeface="Arial" pitchFamily="34" charset="0"/>
              </a:rPr>
              <a:t>Please proceed to the subsequent courses detailing other functionality of the OASIS application.</a:t>
            </a:r>
            <a:endParaRPr lang="en-US" sz="1400" dirty="0">
              <a:solidFill>
                <a:srgbClr val="0070C0"/>
              </a:solidFill>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If you have any comments or questions on this training course,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please forward them to the following email address: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70C0"/>
              </a:solidFill>
              <a:effectLst/>
              <a:latin typeface="Arial" pitchFamily="34" charset="0"/>
              <a:cs typeface="Arial" pitchFamily="34" charset="0"/>
            </a:endParaRPr>
          </a:p>
          <a:p>
            <a:pPr algn="ctr" fontAlgn="base">
              <a:spcBef>
                <a:spcPct val="0"/>
              </a:spcBef>
              <a:spcAft>
                <a:spcPct val="0"/>
              </a:spcAft>
            </a:pPr>
            <a:r>
              <a:rPr lang="en-US" sz="1400" b="1" dirty="0">
                <a:solidFill>
                  <a:schemeClr val="tx2">
                    <a:lumMod val="75000"/>
                  </a:schemeClr>
                </a:solidFill>
                <a:latin typeface="Arial" pitchFamily="34" charset="0"/>
                <a:cs typeface="Arial" pitchFamily="34" charset="0"/>
                <a:hlinkClick r:id="rId3"/>
              </a:rPr>
              <a:t>OSODmailbox@gov.ab.ca</a:t>
            </a:r>
            <a:endParaRPr lang="en-US" b="1" dirty="0">
              <a:solidFill>
                <a:schemeClr val="tx2">
                  <a:lumMod val="75000"/>
                </a:schemeClr>
              </a:solidFill>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70C0"/>
              </a:solidFill>
              <a:effectLst/>
              <a:latin typeface="Arial" pitchFamily="34" charset="0"/>
              <a:cs typeface="Arial" pitchFamily="34" charset="0"/>
            </a:endParaRPr>
          </a:p>
        </p:txBody>
      </p:sp>
    </p:spTree>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487362"/>
            <a:ext cx="1219200" cy="884238"/>
          </a:xfrm>
        </p:spPr>
        <p:txBody>
          <a:bodyPr>
            <a:normAutofit/>
          </a:bodyPr>
          <a:lstStyle/>
          <a:p>
            <a:pPr algn="l"/>
            <a:r>
              <a:rPr lang="en-CA" sz="1600" b="1" dirty="0">
                <a:latin typeface="Arial" pitchFamily="34" charset="0"/>
                <a:cs typeface="Arial" pitchFamily="34" charset="0"/>
              </a:rPr>
              <a:t>Revisions</a:t>
            </a:r>
          </a:p>
        </p:txBody>
      </p:sp>
      <p:graphicFrame>
        <p:nvGraphicFramePr>
          <p:cNvPr id="3" name="Table 2"/>
          <p:cNvGraphicFramePr>
            <a:graphicFrameLocks noGrp="1"/>
          </p:cNvGraphicFramePr>
          <p:nvPr>
            <p:extLst>
              <p:ext uri="{D42A27DB-BD31-4B8C-83A1-F6EECF244321}">
                <p14:modId xmlns:p14="http://schemas.microsoft.com/office/powerpoint/2010/main" val="3078386209"/>
              </p:ext>
            </p:extLst>
          </p:nvPr>
        </p:nvGraphicFramePr>
        <p:xfrm>
          <a:off x="1835696" y="2708920"/>
          <a:ext cx="6096000" cy="1112520"/>
        </p:xfrm>
        <a:graphic>
          <a:graphicData uri="http://schemas.openxmlformats.org/drawingml/2006/table">
            <a:tbl>
              <a:tblPr firstRow="1" bandRow="1">
                <a:tableStyleId>{5C22544A-7EE6-4342-B048-85BDC9FD1C3A}</a:tableStyleId>
              </a:tblPr>
              <a:tblGrid>
                <a:gridCol w="2202904">
                  <a:extLst>
                    <a:ext uri="{9D8B030D-6E8A-4147-A177-3AD203B41FA5}">
                      <a16:colId xmlns:a16="http://schemas.microsoft.com/office/drawing/2014/main" val="20000"/>
                    </a:ext>
                  </a:extLst>
                </a:gridCol>
                <a:gridCol w="1861096">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r>
                        <a:rPr lang="en-US" dirty="0"/>
                        <a:t>Date</a:t>
                      </a:r>
                      <a:endParaRPr lang="en-CA" dirty="0"/>
                    </a:p>
                  </a:txBody>
                  <a:tcPr/>
                </a:tc>
                <a:tc>
                  <a:txBody>
                    <a:bodyPr/>
                    <a:lstStyle/>
                    <a:p>
                      <a:r>
                        <a:rPr lang="en-US" dirty="0"/>
                        <a:t>Revisions Type</a:t>
                      </a:r>
                      <a:endParaRPr lang="en-CA" dirty="0"/>
                    </a:p>
                  </a:txBody>
                  <a:tcPr/>
                </a:tc>
                <a:tc>
                  <a:txBody>
                    <a:bodyPr/>
                    <a:lstStyle/>
                    <a:p>
                      <a:r>
                        <a:rPr lang="en-US" dirty="0"/>
                        <a:t>Page Number</a:t>
                      </a:r>
                      <a:endParaRPr lang="en-CA" dirty="0"/>
                    </a:p>
                  </a:txBody>
                  <a:tcPr/>
                </a:tc>
                <a:extLst>
                  <a:ext uri="{0D108BD9-81ED-4DB2-BD59-A6C34878D82A}">
                    <a16:rowId xmlns:a16="http://schemas.microsoft.com/office/drawing/2014/main" val="10000"/>
                  </a:ext>
                </a:extLst>
              </a:tr>
              <a:tr h="370840">
                <a:tc>
                  <a:txBody>
                    <a:bodyPr/>
                    <a:lstStyle/>
                    <a:p>
                      <a:r>
                        <a:rPr lang="en-US" dirty="0"/>
                        <a:t>September 31, 2012</a:t>
                      </a:r>
                      <a:endParaRPr lang="en-CA" dirty="0"/>
                    </a:p>
                  </a:txBody>
                  <a:tcPr/>
                </a:tc>
                <a:tc>
                  <a:txBody>
                    <a:bodyPr/>
                    <a:lstStyle/>
                    <a:p>
                      <a:r>
                        <a:rPr lang="en-US" dirty="0"/>
                        <a:t>Conversion</a:t>
                      </a:r>
                      <a:endParaRPr lang="en-CA" dirty="0"/>
                    </a:p>
                  </a:txBody>
                  <a:tcPr/>
                </a:tc>
                <a:tc>
                  <a:txBody>
                    <a:bodyPr/>
                    <a:lstStyle/>
                    <a:p>
                      <a:r>
                        <a:rPr lang="en-US" dirty="0"/>
                        <a:t>All</a:t>
                      </a:r>
                      <a:endParaRPr lang="en-CA" dirty="0"/>
                    </a:p>
                  </a:txBody>
                  <a:tcPr/>
                </a:tc>
                <a:extLst>
                  <a:ext uri="{0D108BD9-81ED-4DB2-BD59-A6C34878D82A}">
                    <a16:rowId xmlns:a16="http://schemas.microsoft.com/office/drawing/2014/main" val="10001"/>
                  </a:ext>
                </a:extLst>
              </a:tr>
              <a:tr h="370840">
                <a:tc>
                  <a:txBody>
                    <a:bodyPr/>
                    <a:lstStyle/>
                    <a:p>
                      <a:endParaRPr lang="en-CA" dirty="0"/>
                    </a:p>
                  </a:txBody>
                  <a:tcPr/>
                </a:tc>
                <a:tc>
                  <a:txBody>
                    <a:bodyPr/>
                    <a:lstStyle/>
                    <a:p>
                      <a:endParaRPr lang="en-CA"/>
                    </a:p>
                  </a:txBody>
                  <a:tcPr/>
                </a:tc>
                <a:tc>
                  <a:txBody>
                    <a:bodyPr/>
                    <a:lstStyle/>
                    <a:p>
                      <a:endParaRPr lang="en-CA"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49366950"/>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5181600" y="1662261"/>
            <a:ext cx="2882900" cy="1461939"/>
          </a:xfrm>
          <a:prstGeom prst="rect">
            <a:avLst/>
          </a:prstGeom>
        </p:spPr>
        <p:txBody>
          <a:bodyPr wrap="square" lIns="0" tIns="0" rIns="0" bIns="0">
            <a:spAutoFit/>
          </a:bodyPr>
          <a:lstStyle/>
          <a:p>
            <a:r>
              <a:rPr lang="en-CA" sz="1200" dirty="0">
                <a:latin typeface="Arial" pitchFamily="34" charset="0"/>
                <a:cs typeface="Arial" pitchFamily="34" charset="0"/>
              </a:rPr>
              <a:t>In this module, you will learn:</a:t>
            </a:r>
          </a:p>
          <a:p>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How to generate and retrieve reports that are available in OASIS</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OASIS Report description and parameters</a:t>
            </a:r>
            <a:br>
              <a:rPr lang="en-CA" sz="1100" dirty="0"/>
            </a:br>
            <a:endParaRPr lang="en-CA" sz="1100" dirty="0"/>
          </a:p>
        </p:txBody>
      </p:sp>
      <p:pic>
        <p:nvPicPr>
          <p:cNvPr id="3" name="Picture 1" descr="http://onboardenergytraining/ObjectFiles/New%20Oasis%20image%20copy.jpg"/>
          <p:cNvPicPr>
            <a:picLocks noChangeArrowheads="1"/>
          </p:cNvPicPr>
          <p:nvPr/>
        </p:nvPicPr>
        <p:blipFill>
          <a:blip r:embed="rId2" cstate="print"/>
          <a:srcRect/>
          <a:stretch>
            <a:fillRect/>
          </a:stretch>
        </p:blipFill>
        <p:spPr bwMode="auto">
          <a:xfrm>
            <a:off x="336550" y="1422400"/>
            <a:ext cx="4311650" cy="3302000"/>
          </a:xfrm>
          <a:prstGeom prst="rect">
            <a:avLst/>
          </a:prstGeom>
          <a:noFill/>
        </p:spPr>
      </p:pic>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685800" y="457200"/>
            <a:ext cx="1447800" cy="960438"/>
          </a:xfrm>
        </p:spPr>
        <p:txBody>
          <a:bodyPr>
            <a:normAutofit/>
          </a:bodyPr>
          <a:lstStyle/>
          <a:p>
            <a:pPr algn="l"/>
            <a:r>
              <a:rPr lang="en-CA" sz="1600" b="1" dirty="0">
                <a:latin typeface="Arial" pitchFamily="34" charset="0"/>
                <a:cs typeface="Arial" pitchFamily="34" charset="0"/>
              </a:rPr>
              <a:t>Introduction</a:t>
            </a:r>
          </a:p>
        </p:txBody>
      </p:sp>
    </p:spTree>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705350" y="1782395"/>
            <a:ext cx="3905250" cy="1646605"/>
          </a:xfrm>
          <a:prstGeom prst="rect">
            <a:avLst/>
          </a:prstGeom>
        </p:spPr>
        <p:txBody>
          <a:bodyPr wrap="square" lIns="0" tIns="0" rIns="0" bIns="0">
            <a:spAutoFit/>
          </a:bodyPr>
          <a:lstStyle/>
          <a:p>
            <a:r>
              <a:rPr lang="en-CA" sz="1200" dirty="0">
                <a:latin typeface="Arial" pitchFamily="34" charset="0"/>
                <a:cs typeface="Arial" pitchFamily="34" charset="0"/>
              </a:rPr>
              <a:t>The </a:t>
            </a:r>
            <a:r>
              <a:rPr lang="en-CA" sz="1200" b="1" dirty="0">
                <a:latin typeface="Arial" pitchFamily="34" charset="0"/>
                <a:cs typeface="Arial" pitchFamily="34" charset="0"/>
              </a:rPr>
              <a:t>OSR Project Application Report</a:t>
            </a:r>
            <a:r>
              <a:rPr lang="en-CA" sz="1200" dirty="0">
                <a:latin typeface="Arial" pitchFamily="34" charset="0"/>
                <a:cs typeface="Arial" pitchFamily="34" charset="0"/>
              </a:rPr>
              <a:t> can be generated at any time and saved locally while the OSR Application is in progress.</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The report is also automatically generated when the application is submitted.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Click on </a:t>
            </a:r>
            <a:r>
              <a:rPr lang="en-CA" sz="1200" b="1" i="1" dirty="0">
                <a:latin typeface="Arial" pitchFamily="34" charset="0"/>
                <a:cs typeface="Arial" pitchFamily="34" charset="0"/>
              </a:rPr>
              <a:t>Report Example</a:t>
            </a:r>
            <a:r>
              <a:rPr lang="en-CA" sz="1200" i="1" dirty="0">
                <a:latin typeface="Arial" pitchFamily="34" charset="0"/>
                <a:cs typeface="Arial" pitchFamily="34" charset="0"/>
              </a:rPr>
              <a:t> to view report.</a:t>
            </a:r>
            <a:br>
              <a:rPr lang="en-CA" sz="1100" i="1" dirty="0"/>
            </a:br>
            <a:endParaRPr lang="en-CA" sz="1100" dirty="0"/>
          </a:p>
        </p:txBody>
      </p:sp>
      <p:pic>
        <p:nvPicPr>
          <p:cNvPr id="3" name="Picture 4" descr="Reports – Application in PDF - Graphic"/>
          <p:cNvPicPr>
            <a:picLocks noChangeArrowheads="1"/>
          </p:cNvPicPr>
          <p:nvPr/>
        </p:nvPicPr>
        <p:blipFill rotWithShape="1">
          <a:blip r:embed="rId2" cstate="print"/>
          <a:srcRect t="2" b="24775"/>
          <a:stretch/>
        </p:blipFill>
        <p:spPr bwMode="auto">
          <a:xfrm>
            <a:off x="228600" y="1346200"/>
            <a:ext cx="4311650" cy="2484000"/>
          </a:xfrm>
          <a:prstGeom prst="rect">
            <a:avLst/>
          </a:prstGeom>
          <a:noFill/>
        </p:spPr>
      </p:pic>
      <p:sp>
        <p:nvSpPr>
          <p:cNvPr id="4" name="Rectangle 3"/>
          <p:cNvSpPr>
            <a:spLocks/>
          </p:cNvSpPr>
          <p:nvPr/>
        </p:nvSpPr>
        <p:spPr>
          <a:xfrm>
            <a:off x="5905500" y="952501"/>
            <a:ext cx="1511632" cy="215444"/>
          </a:xfrm>
          <a:prstGeom prst="rect">
            <a:avLst/>
          </a:prstGeom>
        </p:spPr>
        <p:txBody>
          <a:bodyPr wrap="square" lIns="0" tIns="0" rIns="0" bIns="0">
            <a:spAutoFit/>
          </a:bodyPr>
          <a:lstStyle/>
          <a:p>
            <a:r>
              <a:rPr lang="en-CA" sz="1400" b="1" i="1">
                <a:hlinkClick r:id="rId3"/>
              </a:rPr>
              <a:t>Report Example</a:t>
            </a:r>
            <a:endParaRPr lang="en-CA" sz="1400" b="1" i="1"/>
          </a:p>
        </p:txBody>
      </p:sp>
      <p:sp>
        <p:nvSpPr>
          <p:cNvPr id="6" name="Title 5"/>
          <p:cNvSpPr>
            <a:spLocks noGrp="1"/>
          </p:cNvSpPr>
          <p:nvPr>
            <p:ph type="title" idx="4294967295"/>
          </p:nvPr>
        </p:nvSpPr>
        <p:spPr>
          <a:xfrm>
            <a:off x="685800" y="487362"/>
            <a:ext cx="2209800" cy="884238"/>
          </a:xfrm>
        </p:spPr>
        <p:txBody>
          <a:bodyPr>
            <a:normAutofit/>
          </a:bodyPr>
          <a:lstStyle/>
          <a:p>
            <a:pPr algn="l"/>
            <a:r>
              <a:rPr lang="en-CA" sz="1600" b="1" dirty="0">
                <a:latin typeface="Arial" pitchFamily="34" charset="0"/>
                <a:cs typeface="Arial" pitchFamily="34" charset="0"/>
              </a:rPr>
              <a:t>Application Report</a:t>
            </a:r>
          </a:p>
        </p:txBody>
      </p:sp>
    </p:spTree>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781550" y="1887141"/>
            <a:ext cx="3981450" cy="1846659"/>
          </a:xfrm>
          <a:prstGeom prst="rect">
            <a:avLst/>
          </a:prstGeom>
        </p:spPr>
        <p:txBody>
          <a:bodyPr wrap="square" lIns="0" tIns="0" rIns="0" bIns="0">
            <a:spAutoFit/>
          </a:bodyPr>
          <a:lstStyle/>
          <a:p>
            <a:r>
              <a:rPr lang="en-CA" sz="1200" dirty="0">
                <a:latin typeface="Arial" pitchFamily="34" charset="0"/>
                <a:cs typeface="Arial" pitchFamily="34" charset="0"/>
              </a:rPr>
              <a:t>The </a:t>
            </a:r>
            <a:r>
              <a:rPr lang="en-CA" sz="1200" b="1" dirty="0">
                <a:latin typeface="Arial" pitchFamily="34" charset="0"/>
                <a:cs typeface="Arial" pitchFamily="34" charset="0"/>
              </a:rPr>
              <a:t>Warning/Error Report</a:t>
            </a:r>
            <a:r>
              <a:rPr lang="en-CA" sz="1200" dirty="0">
                <a:latin typeface="Arial" pitchFamily="34" charset="0"/>
                <a:cs typeface="Arial" pitchFamily="34" charset="0"/>
              </a:rPr>
              <a:t> displays all the warnings and errors related to the currently open OSR Project Application. The report can be generated at any time in PDF format and can also be saved locally.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Note:</a:t>
            </a:r>
            <a:r>
              <a:rPr lang="en-CA" sz="1200" dirty="0">
                <a:latin typeface="Arial" pitchFamily="34" charset="0"/>
                <a:cs typeface="Arial" pitchFamily="34" charset="0"/>
              </a:rPr>
              <a:t> Errors must be cleared before the application can be submitted, whereas, warnings will not stop submission.</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Click on </a:t>
            </a:r>
            <a:r>
              <a:rPr lang="en-CA" sz="1200" b="1" i="1" dirty="0">
                <a:latin typeface="Arial" pitchFamily="34" charset="0"/>
                <a:cs typeface="Arial" pitchFamily="34" charset="0"/>
              </a:rPr>
              <a:t>Report Example</a:t>
            </a:r>
            <a:r>
              <a:rPr lang="en-CA" sz="1200" i="1" dirty="0">
                <a:latin typeface="Arial" pitchFamily="34" charset="0"/>
                <a:cs typeface="Arial" pitchFamily="34" charset="0"/>
              </a:rPr>
              <a:t> to view report.</a:t>
            </a:r>
            <a:br>
              <a:rPr lang="en-CA" sz="1200" i="1" dirty="0">
                <a:latin typeface="Arial" pitchFamily="34" charset="0"/>
                <a:cs typeface="Arial" pitchFamily="34" charset="0"/>
              </a:rPr>
            </a:br>
            <a:endParaRPr lang="en-CA" sz="1200" dirty="0">
              <a:latin typeface="Arial" pitchFamily="34" charset="0"/>
              <a:cs typeface="Arial" pitchFamily="34" charset="0"/>
            </a:endParaRPr>
          </a:p>
        </p:txBody>
      </p:sp>
      <p:pic>
        <p:nvPicPr>
          <p:cNvPr id="3" name="Picture 5" descr="Reports – Warning Report - Graphic"/>
          <p:cNvPicPr>
            <a:picLocks noChangeArrowheads="1"/>
          </p:cNvPicPr>
          <p:nvPr/>
        </p:nvPicPr>
        <p:blipFill rotWithShape="1">
          <a:blip r:embed="rId2" cstate="print"/>
          <a:srcRect t="2" b="24775"/>
          <a:stretch/>
        </p:blipFill>
        <p:spPr bwMode="auto">
          <a:xfrm>
            <a:off x="184150" y="1554600"/>
            <a:ext cx="4311650" cy="2484000"/>
          </a:xfrm>
          <a:prstGeom prst="rect">
            <a:avLst/>
          </a:prstGeom>
          <a:noFill/>
        </p:spPr>
      </p:pic>
      <p:sp>
        <p:nvSpPr>
          <p:cNvPr id="4" name="Rectangle 3"/>
          <p:cNvSpPr>
            <a:spLocks/>
          </p:cNvSpPr>
          <p:nvPr/>
        </p:nvSpPr>
        <p:spPr>
          <a:xfrm>
            <a:off x="5905500" y="952501"/>
            <a:ext cx="1511632" cy="215444"/>
          </a:xfrm>
          <a:prstGeom prst="rect">
            <a:avLst/>
          </a:prstGeom>
        </p:spPr>
        <p:txBody>
          <a:bodyPr wrap="square" lIns="0" tIns="0" rIns="0" bIns="0">
            <a:spAutoFit/>
          </a:bodyPr>
          <a:lstStyle/>
          <a:p>
            <a:r>
              <a:rPr lang="en-CA" sz="1400" b="1" i="1">
                <a:hlinkClick r:id="rId3"/>
              </a:rPr>
              <a:t>Report Example</a:t>
            </a:r>
            <a:endParaRPr lang="en-CA" sz="1400" b="1" i="1"/>
          </a:p>
        </p:txBody>
      </p:sp>
      <p:sp>
        <p:nvSpPr>
          <p:cNvPr id="6" name="Title 5"/>
          <p:cNvSpPr>
            <a:spLocks noGrp="1"/>
          </p:cNvSpPr>
          <p:nvPr>
            <p:ph type="title" idx="4294967295"/>
          </p:nvPr>
        </p:nvSpPr>
        <p:spPr>
          <a:xfrm>
            <a:off x="685800" y="563562"/>
            <a:ext cx="2362200" cy="808038"/>
          </a:xfrm>
        </p:spPr>
        <p:txBody>
          <a:bodyPr>
            <a:normAutofit/>
          </a:bodyPr>
          <a:lstStyle/>
          <a:p>
            <a:pPr algn="l"/>
            <a:r>
              <a:rPr lang="en-CA" sz="1600" b="1" dirty="0">
                <a:latin typeface="Arial" pitchFamily="34" charset="0"/>
                <a:cs typeface="Arial" pitchFamily="34" charset="0"/>
              </a:rPr>
              <a:t>Warning/Error</a:t>
            </a:r>
            <a:r>
              <a:rPr lang="en-CA" sz="1600" b="1" baseline="0" dirty="0">
                <a:latin typeface="Arial" pitchFamily="34" charset="0"/>
                <a:cs typeface="Arial" pitchFamily="34" charset="0"/>
              </a:rPr>
              <a:t> Report</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781550" y="1594009"/>
            <a:ext cx="3981450" cy="2215991"/>
          </a:xfrm>
          <a:prstGeom prst="rect">
            <a:avLst/>
          </a:prstGeom>
        </p:spPr>
        <p:txBody>
          <a:bodyPr wrap="square" lIns="0" tIns="0" rIns="0" bIns="0">
            <a:spAutoFit/>
          </a:bodyPr>
          <a:lstStyle/>
          <a:p>
            <a:r>
              <a:rPr lang="en-CA" sz="1200" dirty="0">
                <a:latin typeface="Arial" pitchFamily="34" charset="0"/>
                <a:cs typeface="Arial" pitchFamily="34" charset="0"/>
              </a:rPr>
              <a:t>The </a:t>
            </a:r>
            <a:r>
              <a:rPr lang="en-CA" sz="1200" b="1" dirty="0">
                <a:latin typeface="Arial" pitchFamily="34" charset="0"/>
                <a:cs typeface="Arial" pitchFamily="34" charset="0"/>
              </a:rPr>
              <a:t>PNCB</a:t>
            </a:r>
            <a:r>
              <a:rPr lang="en-CA" sz="1200" dirty="0">
                <a:latin typeface="Arial" pitchFamily="34" charset="0"/>
                <a:cs typeface="Arial" pitchFamily="34" charset="0"/>
              </a:rPr>
              <a:t> Report shows the Operating Cost, Capital Cost and Revenue Details as well as the Total Costs Summary of the PNCB period.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The report is retrieved from the last saved PNCB data. The report is in PDF format and can also be saved locally.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Once generated, the report is available in the Work In Progress screen too.</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Click on </a:t>
            </a:r>
            <a:r>
              <a:rPr lang="en-CA" sz="1200" b="1" i="1" dirty="0">
                <a:latin typeface="Arial" pitchFamily="34" charset="0"/>
                <a:cs typeface="Arial" pitchFamily="34" charset="0"/>
              </a:rPr>
              <a:t>Report Example</a:t>
            </a:r>
            <a:r>
              <a:rPr lang="en-CA" sz="1200" b="1" dirty="0">
                <a:latin typeface="Arial" pitchFamily="34" charset="0"/>
                <a:cs typeface="Arial" pitchFamily="34" charset="0"/>
              </a:rPr>
              <a:t> to view report.</a:t>
            </a:r>
            <a:br>
              <a:rPr lang="en-CA" sz="1200" b="1" dirty="0">
                <a:latin typeface="Arial" pitchFamily="34" charset="0"/>
                <a:cs typeface="Arial" pitchFamily="34" charset="0"/>
              </a:rPr>
            </a:br>
            <a:endParaRPr lang="en-CA" sz="1200" dirty="0">
              <a:latin typeface="Arial" pitchFamily="34" charset="0"/>
              <a:cs typeface="Arial" pitchFamily="34" charset="0"/>
            </a:endParaRPr>
          </a:p>
        </p:txBody>
      </p:sp>
      <p:pic>
        <p:nvPicPr>
          <p:cNvPr id="3" name="Picture 6" descr="Reports – PNCB Report - Graphic"/>
          <p:cNvPicPr>
            <a:picLocks noChangeArrowheads="1"/>
          </p:cNvPicPr>
          <p:nvPr/>
        </p:nvPicPr>
        <p:blipFill rotWithShape="1">
          <a:blip r:embed="rId2" cstate="print"/>
          <a:srcRect t="2" b="16054"/>
          <a:stretch/>
        </p:blipFill>
        <p:spPr bwMode="auto">
          <a:xfrm>
            <a:off x="336550" y="1419000"/>
            <a:ext cx="4311650" cy="2772000"/>
          </a:xfrm>
          <a:prstGeom prst="rect">
            <a:avLst/>
          </a:prstGeom>
          <a:noFill/>
        </p:spPr>
      </p:pic>
      <p:sp>
        <p:nvSpPr>
          <p:cNvPr id="4" name="Rectangle 3"/>
          <p:cNvSpPr>
            <a:spLocks/>
          </p:cNvSpPr>
          <p:nvPr/>
        </p:nvSpPr>
        <p:spPr>
          <a:xfrm>
            <a:off x="5905500" y="952501"/>
            <a:ext cx="1511632" cy="215444"/>
          </a:xfrm>
          <a:prstGeom prst="rect">
            <a:avLst/>
          </a:prstGeom>
        </p:spPr>
        <p:txBody>
          <a:bodyPr wrap="square" lIns="0" tIns="0" rIns="0" bIns="0">
            <a:spAutoFit/>
          </a:bodyPr>
          <a:lstStyle/>
          <a:p>
            <a:r>
              <a:rPr lang="en-CA" sz="1400" b="1" i="1">
                <a:hlinkClick r:id="rId3"/>
              </a:rPr>
              <a:t>Report Example</a:t>
            </a:r>
            <a:endParaRPr lang="en-CA" sz="1400" b="1" i="1"/>
          </a:p>
        </p:txBody>
      </p:sp>
      <p:sp>
        <p:nvSpPr>
          <p:cNvPr id="6" name="Title 5"/>
          <p:cNvSpPr>
            <a:spLocks noGrp="1"/>
          </p:cNvSpPr>
          <p:nvPr>
            <p:ph type="title" idx="4294967295"/>
          </p:nvPr>
        </p:nvSpPr>
        <p:spPr>
          <a:xfrm>
            <a:off x="685800" y="533400"/>
            <a:ext cx="1524000" cy="884238"/>
          </a:xfrm>
        </p:spPr>
        <p:txBody>
          <a:bodyPr>
            <a:normAutofit/>
          </a:bodyPr>
          <a:lstStyle/>
          <a:p>
            <a:pPr algn="l"/>
            <a:r>
              <a:rPr lang="en-CA" sz="1600" b="1" dirty="0">
                <a:latin typeface="Arial" pitchFamily="34" charset="0"/>
                <a:cs typeface="Arial" pitchFamily="34" charset="0"/>
              </a:rPr>
              <a:t>PNCB</a:t>
            </a:r>
            <a:r>
              <a:rPr lang="en-CA" sz="1600" b="1" baseline="0" dirty="0">
                <a:latin typeface="Arial" pitchFamily="34" charset="0"/>
                <a:cs typeface="Arial" pitchFamily="34" charset="0"/>
              </a:rPr>
              <a:t> Report</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781550" y="1681877"/>
            <a:ext cx="3981450" cy="2585323"/>
          </a:xfrm>
          <a:prstGeom prst="rect">
            <a:avLst/>
          </a:prstGeom>
        </p:spPr>
        <p:txBody>
          <a:bodyPr wrap="square" lIns="0" tIns="0" rIns="0" bIns="0">
            <a:spAutoFit/>
          </a:bodyPr>
          <a:lstStyle/>
          <a:p>
            <a:r>
              <a:rPr lang="en-CA" sz="1200" dirty="0">
                <a:latin typeface="Arial" pitchFamily="34" charset="0"/>
                <a:cs typeface="Arial" pitchFamily="34" charset="0"/>
              </a:rPr>
              <a:t>The </a:t>
            </a:r>
            <a:r>
              <a:rPr lang="en-CA" sz="1200" b="1" dirty="0">
                <a:latin typeface="Arial" pitchFamily="34" charset="0"/>
                <a:cs typeface="Arial" pitchFamily="34" charset="0"/>
              </a:rPr>
              <a:t>Economic Evaluation</a:t>
            </a:r>
            <a:r>
              <a:rPr lang="en-CA" sz="1200" dirty="0">
                <a:latin typeface="Arial" pitchFamily="34" charset="0"/>
                <a:cs typeface="Arial" pitchFamily="34" charset="0"/>
              </a:rPr>
              <a:t> Report shows the Economic data for each of the three data sheets: New/Existing; Amend; and Amended, if necessary.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Report data is retrieved from the last saved Economic Evaluation data. The report can only be generated from the Economic Evaluation screens. The report is in PDF format and can also be saved locally.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Once generated, the report is available in the Work in Progress screen too.</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Click on </a:t>
            </a:r>
            <a:r>
              <a:rPr lang="en-CA" sz="1200" b="1" i="1" dirty="0">
                <a:latin typeface="Arial" pitchFamily="34" charset="0"/>
                <a:cs typeface="Arial" pitchFamily="34" charset="0"/>
              </a:rPr>
              <a:t>Report Example</a:t>
            </a:r>
            <a:r>
              <a:rPr lang="en-CA" sz="1200" b="1" dirty="0">
                <a:latin typeface="Arial" pitchFamily="34" charset="0"/>
                <a:cs typeface="Arial" pitchFamily="34" charset="0"/>
              </a:rPr>
              <a:t> to view report.</a:t>
            </a:r>
            <a:br>
              <a:rPr lang="en-CA" sz="1200" b="1" dirty="0">
                <a:latin typeface="Arial" pitchFamily="34" charset="0"/>
                <a:cs typeface="Arial" pitchFamily="34" charset="0"/>
              </a:rPr>
            </a:br>
            <a:endParaRPr lang="en-CA" sz="1200" dirty="0">
              <a:latin typeface="Arial" pitchFamily="34" charset="0"/>
              <a:cs typeface="Arial" pitchFamily="34" charset="0"/>
            </a:endParaRPr>
          </a:p>
        </p:txBody>
      </p:sp>
      <p:pic>
        <p:nvPicPr>
          <p:cNvPr id="3" name="Picture 7" descr="Reports – Economic Evaluation Report - Graphic"/>
          <p:cNvPicPr>
            <a:picLocks noChangeArrowheads="1"/>
          </p:cNvPicPr>
          <p:nvPr/>
        </p:nvPicPr>
        <p:blipFill rotWithShape="1">
          <a:blip r:embed="rId2" cstate="print"/>
          <a:srcRect b="2969"/>
          <a:stretch/>
        </p:blipFill>
        <p:spPr bwMode="auto">
          <a:xfrm>
            <a:off x="228600" y="1368000"/>
            <a:ext cx="4311650" cy="3204000"/>
          </a:xfrm>
          <a:prstGeom prst="rect">
            <a:avLst/>
          </a:prstGeom>
          <a:noFill/>
        </p:spPr>
      </p:pic>
      <p:sp>
        <p:nvSpPr>
          <p:cNvPr id="4" name="Rectangle 3"/>
          <p:cNvSpPr>
            <a:spLocks/>
          </p:cNvSpPr>
          <p:nvPr/>
        </p:nvSpPr>
        <p:spPr>
          <a:xfrm>
            <a:off x="5905500" y="952501"/>
            <a:ext cx="1511632" cy="215444"/>
          </a:xfrm>
          <a:prstGeom prst="rect">
            <a:avLst/>
          </a:prstGeom>
        </p:spPr>
        <p:txBody>
          <a:bodyPr wrap="square" lIns="0" tIns="0" rIns="0" bIns="0">
            <a:spAutoFit/>
          </a:bodyPr>
          <a:lstStyle/>
          <a:p>
            <a:r>
              <a:rPr lang="en-CA" sz="1400" b="1" i="1">
                <a:hlinkClick r:id="rId3"/>
              </a:rPr>
              <a:t>Report Example</a:t>
            </a:r>
            <a:endParaRPr lang="en-CA" sz="1400" b="1" i="1"/>
          </a:p>
        </p:txBody>
      </p:sp>
      <p:sp>
        <p:nvSpPr>
          <p:cNvPr id="6" name="Title 5"/>
          <p:cNvSpPr>
            <a:spLocks noGrp="1"/>
          </p:cNvSpPr>
          <p:nvPr>
            <p:ph type="title" idx="4294967295"/>
          </p:nvPr>
        </p:nvSpPr>
        <p:spPr>
          <a:xfrm>
            <a:off x="609600" y="563562"/>
            <a:ext cx="3124200" cy="808038"/>
          </a:xfrm>
        </p:spPr>
        <p:txBody>
          <a:bodyPr>
            <a:normAutofit/>
          </a:bodyPr>
          <a:lstStyle/>
          <a:p>
            <a:pPr algn="l"/>
            <a:r>
              <a:rPr lang="en-CA" sz="1600" b="1" dirty="0">
                <a:latin typeface="Arial" pitchFamily="34" charset="0"/>
                <a:cs typeface="Arial" pitchFamily="34" charset="0"/>
              </a:rPr>
              <a:t>Economic</a:t>
            </a:r>
            <a:r>
              <a:rPr lang="en-CA" sz="1600" b="1" baseline="0" dirty="0">
                <a:latin typeface="Arial" pitchFamily="34" charset="0"/>
                <a:cs typeface="Arial" pitchFamily="34" charset="0"/>
              </a:rPr>
              <a:t> Evaluation Report</a:t>
            </a:r>
            <a:endParaRPr lang="en-CA" sz="1600" b="1" dirty="0">
              <a:latin typeface="Arial" pitchFamily="34" charset="0"/>
              <a:cs typeface="Arial" pitchFamily="34" charset="0"/>
            </a:endParaRPr>
          </a:p>
        </p:txBody>
      </p:sp>
    </p:spTree>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629150" y="1714143"/>
            <a:ext cx="4057650" cy="2400657"/>
          </a:xfrm>
          <a:prstGeom prst="rect">
            <a:avLst/>
          </a:prstGeom>
        </p:spPr>
        <p:txBody>
          <a:bodyPr wrap="square" lIns="0" tIns="0" rIns="0" bIns="0">
            <a:spAutoFit/>
          </a:bodyPr>
          <a:lstStyle/>
          <a:p>
            <a:r>
              <a:rPr lang="en-CA" sz="1200" dirty="0">
                <a:latin typeface="Arial" pitchFamily="34" charset="0"/>
                <a:cs typeface="Arial" pitchFamily="34" charset="0"/>
              </a:rPr>
              <a:t>The </a:t>
            </a:r>
            <a:r>
              <a:rPr lang="en-CA" sz="1200" b="1" dirty="0">
                <a:latin typeface="Arial" pitchFamily="34" charset="0"/>
                <a:cs typeface="Arial" pitchFamily="34" charset="0"/>
              </a:rPr>
              <a:t>Well Report</a:t>
            </a:r>
            <a:r>
              <a:rPr lang="en-CA" sz="1200" dirty="0">
                <a:latin typeface="Arial" pitchFamily="34" charset="0"/>
                <a:cs typeface="Arial" pitchFamily="34" charset="0"/>
              </a:rPr>
              <a:t> provides all the wells associated with current application lands and any added explicit wells.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The report can only be generated in the ‘Wells’ sub-tab of the ‘Project Description’ tab and once generated, is accessible from the Work in Progress screen.</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Report data is retrieved from OASIS based on Application Lands. The report is in PDF format and can also be saved locally.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Click on </a:t>
            </a:r>
            <a:r>
              <a:rPr lang="en-CA" sz="1200" b="1" i="1" dirty="0">
                <a:latin typeface="Arial" pitchFamily="34" charset="0"/>
                <a:cs typeface="Arial" pitchFamily="34" charset="0"/>
              </a:rPr>
              <a:t>Report Example</a:t>
            </a:r>
            <a:r>
              <a:rPr lang="en-CA" sz="1200" b="1" dirty="0">
                <a:latin typeface="Arial" pitchFamily="34" charset="0"/>
                <a:cs typeface="Arial" pitchFamily="34" charset="0"/>
              </a:rPr>
              <a:t> to view report.</a:t>
            </a:r>
            <a:br>
              <a:rPr lang="en-CA" sz="1200" b="1" dirty="0">
                <a:latin typeface="Arial" pitchFamily="34" charset="0"/>
                <a:cs typeface="Arial" pitchFamily="34" charset="0"/>
              </a:rPr>
            </a:br>
            <a:endParaRPr lang="en-CA" sz="1200" dirty="0">
              <a:latin typeface="Arial" pitchFamily="34" charset="0"/>
              <a:cs typeface="Arial" pitchFamily="34" charset="0"/>
            </a:endParaRPr>
          </a:p>
        </p:txBody>
      </p:sp>
      <p:pic>
        <p:nvPicPr>
          <p:cNvPr id="3" name="Picture 8" descr="Reports – Well Report - Graphic"/>
          <p:cNvPicPr>
            <a:picLocks noChangeArrowheads="1"/>
          </p:cNvPicPr>
          <p:nvPr/>
        </p:nvPicPr>
        <p:blipFill rotWithShape="1">
          <a:blip r:embed="rId2" cstate="print"/>
          <a:srcRect l="1706" r="13617"/>
          <a:stretch/>
        </p:blipFill>
        <p:spPr bwMode="auto">
          <a:xfrm>
            <a:off x="334800" y="1498600"/>
            <a:ext cx="3780000" cy="3302000"/>
          </a:xfrm>
          <a:prstGeom prst="rect">
            <a:avLst/>
          </a:prstGeom>
          <a:noFill/>
        </p:spPr>
      </p:pic>
      <p:sp>
        <p:nvSpPr>
          <p:cNvPr id="4" name="Rectangle 3"/>
          <p:cNvSpPr>
            <a:spLocks/>
          </p:cNvSpPr>
          <p:nvPr/>
        </p:nvSpPr>
        <p:spPr>
          <a:xfrm>
            <a:off x="5905500" y="952501"/>
            <a:ext cx="1511632" cy="215444"/>
          </a:xfrm>
          <a:prstGeom prst="rect">
            <a:avLst/>
          </a:prstGeom>
        </p:spPr>
        <p:txBody>
          <a:bodyPr wrap="square" lIns="0" tIns="0" rIns="0" bIns="0">
            <a:spAutoFit/>
          </a:bodyPr>
          <a:lstStyle/>
          <a:p>
            <a:r>
              <a:rPr lang="en-CA" sz="1400" b="1" i="1">
                <a:hlinkClick r:id="rId3"/>
              </a:rPr>
              <a:t>Report Example</a:t>
            </a:r>
            <a:endParaRPr lang="en-CA" sz="1400" b="1" i="1"/>
          </a:p>
        </p:txBody>
      </p:sp>
      <p:sp>
        <p:nvSpPr>
          <p:cNvPr id="6" name="Title 5"/>
          <p:cNvSpPr>
            <a:spLocks noGrp="1"/>
          </p:cNvSpPr>
          <p:nvPr>
            <p:ph type="title" idx="4294967295"/>
          </p:nvPr>
        </p:nvSpPr>
        <p:spPr>
          <a:xfrm>
            <a:off x="609600" y="609600"/>
            <a:ext cx="1371600" cy="731838"/>
          </a:xfrm>
        </p:spPr>
        <p:txBody>
          <a:bodyPr>
            <a:normAutofit/>
          </a:bodyPr>
          <a:lstStyle/>
          <a:p>
            <a:pPr algn="l"/>
            <a:r>
              <a:rPr lang="en-CA" sz="1600" b="1" dirty="0">
                <a:latin typeface="Arial" pitchFamily="34" charset="0"/>
                <a:cs typeface="Arial" pitchFamily="34" charset="0"/>
              </a:rPr>
              <a:t>Well Report</a:t>
            </a:r>
          </a:p>
        </p:txBody>
      </p:sp>
    </p:spTree>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p:cNvSpPr>
            <a:spLocks noChangeArrowheads="1"/>
          </p:cNvSpPr>
          <p:nvPr/>
        </p:nvSpPr>
        <p:spPr bwMode="auto">
          <a:xfrm>
            <a:off x="4629150" y="1648601"/>
            <a:ext cx="4362450" cy="4247317"/>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The </a:t>
            </a:r>
            <a:r>
              <a:rPr kumimoji="0" lang="en-US" sz="1200" b="1" i="0" u="none" strike="noStrike" cap="none" normalizeH="0" baseline="0" dirty="0" err="1">
                <a:ln>
                  <a:noFill/>
                </a:ln>
                <a:solidFill>
                  <a:srgbClr val="000000"/>
                </a:solidFill>
                <a:effectLst/>
                <a:latin typeface="Arial" pitchFamily="34" charset="0"/>
                <a:cs typeface="Arial" pitchFamily="34" charset="0"/>
              </a:rPr>
              <a:t>GeoView</a:t>
            </a:r>
            <a:r>
              <a:rPr kumimoji="0" lang="en-US" sz="1200" b="1" i="0" u="none" strike="noStrike" cap="none" normalizeH="0" baseline="0" dirty="0">
                <a:ln>
                  <a:noFill/>
                </a:ln>
                <a:solidFill>
                  <a:srgbClr val="000000"/>
                </a:solidFill>
                <a:effectLst/>
                <a:latin typeface="Arial" pitchFamily="34" charset="0"/>
                <a:cs typeface="Arial" pitchFamily="34" charset="0"/>
              </a:rPr>
              <a:t> Map</a:t>
            </a:r>
            <a:r>
              <a:rPr kumimoji="0" lang="en-US" sz="1200" b="0" i="0" u="none" strike="noStrike" cap="none" normalizeH="0" baseline="0" dirty="0">
                <a:ln>
                  <a:noFill/>
                </a:ln>
                <a:solidFill>
                  <a:srgbClr val="000000"/>
                </a:solidFill>
                <a:effectLst/>
                <a:latin typeface="Arial" pitchFamily="34" charset="0"/>
                <a:cs typeface="Arial" pitchFamily="34" charset="0"/>
              </a:rPr>
              <a:t> Report displays the following layers of information:</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rgbClr val="000000"/>
                </a:solidFill>
                <a:effectLst/>
                <a:latin typeface="Arial" pitchFamily="34" charset="0"/>
                <a:cs typeface="Arial" pitchFamily="34" charset="0"/>
              </a:rPr>
              <a:t>Approved Project Lands</a:t>
            </a:r>
            <a:r>
              <a:rPr kumimoji="0" lang="en-US" sz="1200" b="0" i="0" u="none" strike="noStrike" cap="none" normalizeH="0" baseline="0" dirty="0">
                <a:ln>
                  <a:noFill/>
                </a:ln>
                <a:solidFill>
                  <a:srgbClr val="000000"/>
                </a:solidFill>
                <a:effectLst/>
                <a:latin typeface="Arial" pitchFamily="34" charset="0"/>
                <a:cs typeface="Arial" pitchFamily="34" charset="0"/>
              </a:rPr>
              <a:t> and Potentially Includable Leases and Lands along with Meridian, Range, Township, Section, Project borders with project numbers and its applicable amendment letter.</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rgbClr val="000000"/>
                </a:solidFill>
                <a:effectLst/>
                <a:latin typeface="Arial" pitchFamily="34" charset="0"/>
                <a:cs typeface="Arial" pitchFamily="34" charset="0"/>
              </a:rPr>
              <a:t>Pending Project Application Lands</a:t>
            </a:r>
            <a:r>
              <a:rPr kumimoji="0" lang="en-US" sz="1200" b="0" i="0" u="none" strike="noStrike" cap="none" normalizeH="0" baseline="0" dirty="0">
                <a:ln>
                  <a:noFill/>
                </a:ln>
                <a:solidFill>
                  <a:srgbClr val="000000"/>
                </a:solidFill>
                <a:effectLst/>
                <a:latin typeface="Arial" pitchFamily="34" charset="0"/>
                <a:cs typeface="Arial" pitchFamily="34" charset="0"/>
              </a:rPr>
              <a:t> along with Meridian, Range, Township, Section, Pending Application borders with application numbers and its applicable amendment letter.</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rgbClr val="000000"/>
                </a:solidFill>
                <a:effectLst/>
                <a:latin typeface="Arial" pitchFamily="34" charset="0"/>
                <a:cs typeface="Arial" pitchFamily="34" charset="0"/>
              </a:rPr>
              <a:t>Current Project Application Lands</a:t>
            </a:r>
            <a:r>
              <a:rPr kumimoji="0" lang="en-US" sz="1200" b="0" i="0" u="none" strike="noStrike" cap="none" normalizeH="0" baseline="0" dirty="0">
                <a:ln>
                  <a:noFill/>
                </a:ln>
                <a:solidFill>
                  <a:srgbClr val="000000"/>
                </a:solidFill>
                <a:effectLst/>
                <a:latin typeface="Arial" pitchFamily="34" charset="0"/>
                <a:cs typeface="Arial" pitchFamily="34" charset="0"/>
              </a:rPr>
              <a:t> for newly added lands and removed lands along with Meridian, Range, Township and Section.</a:t>
            </a: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endParaRPr lang="en-US" sz="1200" dirty="0">
              <a:solidFill>
                <a:srgbClr val="000000"/>
              </a:solidFill>
              <a:latin typeface="Arial" pitchFamily="34" charset="0"/>
              <a:cs typeface="Arial"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rgbClr val="000000"/>
                </a:solidFill>
                <a:effectLst/>
                <a:latin typeface="Arial" pitchFamily="34" charset="0"/>
                <a:cs typeface="Arial" pitchFamily="34" charset="0"/>
              </a:rPr>
              <a:t>Well-specific Schemes</a:t>
            </a:r>
            <a:r>
              <a:rPr kumimoji="0" lang="en-US" sz="1200" b="0" i="0" u="none" strike="noStrike" cap="none" normalizeH="0" baseline="0" dirty="0">
                <a:ln>
                  <a:noFill/>
                </a:ln>
                <a:solidFill>
                  <a:srgbClr val="000000"/>
                </a:solidFill>
                <a:effectLst/>
                <a:latin typeface="Arial" pitchFamily="34" charset="0"/>
                <a:cs typeface="Arial" pitchFamily="34" charset="0"/>
              </a:rPr>
              <a:t> contain only project wells along with Meridian, Range, Township and Section.</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a:solidFill>
                <a:srgbClr val="000000"/>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This report is generated from the ERCB sub-tab and can only be accessed from the Work in Progress screen.</a:t>
            </a:r>
            <a:br>
              <a:rPr kumimoji="0" lang="en-US" sz="1200" b="0" i="0" u="none" strike="noStrike" cap="none" normalizeH="0" baseline="0" dirty="0">
                <a:ln>
                  <a:noFill/>
                </a:ln>
                <a:solidFill>
                  <a:srgbClr val="000000"/>
                </a:solidFill>
                <a:effectLst/>
                <a:latin typeface="Arial" pitchFamily="34" charset="0"/>
                <a:cs typeface="Arial" pitchFamily="34" charset="0"/>
              </a:rPr>
            </a:br>
            <a:br>
              <a:rPr kumimoji="0" lang="en-US" sz="1200" b="0" i="0" u="none" strike="noStrike" cap="none" normalizeH="0" baseline="0" dirty="0">
                <a:ln>
                  <a:noFill/>
                </a:ln>
                <a:solidFill>
                  <a:srgbClr val="000000"/>
                </a:solidFill>
                <a:effectLst/>
                <a:latin typeface="Arial" pitchFamily="34" charset="0"/>
                <a:cs typeface="Arial" pitchFamily="34" charset="0"/>
              </a:rPr>
            </a:br>
            <a:endParaRPr kumimoji="0" lang="en-US" sz="1200" b="0" i="0" u="none" strike="noStrike" cap="none" normalizeH="0" baseline="0" dirty="0">
              <a:ln>
                <a:noFill/>
              </a:ln>
              <a:solidFill>
                <a:schemeClr val="tx1"/>
              </a:solidFill>
              <a:effectLst/>
              <a:latin typeface="Arial" pitchFamily="34" charset="0"/>
            </a:endParaRPr>
          </a:p>
        </p:txBody>
      </p:sp>
      <p:pic>
        <p:nvPicPr>
          <p:cNvPr id="3" name="Picture 10" descr="Reports  - GeoView Map in PDF Report - Graphic"/>
          <p:cNvPicPr>
            <a:picLocks noChangeArrowheads="1"/>
          </p:cNvPicPr>
          <p:nvPr/>
        </p:nvPicPr>
        <p:blipFill rotWithShape="1">
          <a:blip r:embed="rId2" cstate="print"/>
          <a:srcRect t="2" b="14963"/>
          <a:stretch/>
        </p:blipFill>
        <p:spPr bwMode="auto">
          <a:xfrm>
            <a:off x="107950" y="1687800"/>
            <a:ext cx="4311650" cy="2808000"/>
          </a:xfrm>
          <a:prstGeom prst="rect">
            <a:avLst/>
          </a:prstGeom>
          <a:noFill/>
        </p:spPr>
      </p:pic>
      <p:sp>
        <p:nvSpPr>
          <p:cNvPr id="4" name="Rectangle 3"/>
          <p:cNvSpPr>
            <a:spLocks/>
          </p:cNvSpPr>
          <p:nvPr/>
        </p:nvSpPr>
        <p:spPr>
          <a:xfrm>
            <a:off x="5905500" y="952501"/>
            <a:ext cx="1511632" cy="215444"/>
          </a:xfrm>
          <a:prstGeom prst="rect">
            <a:avLst/>
          </a:prstGeom>
        </p:spPr>
        <p:txBody>
          <a:bodyPr wrap="square" lIns="0" tIns="0" rIns="0" bIns="0">
            <a:spAutoFit/>
          </a:bodyPr>
          <a:lstStyle/>
          <a:p>
            <a:r>
              <a:rPr lang="en-CA" sz="1400" b="1" i="1">
                <a:hlinkClick r:id="rId3"/>
              </a:rPr>
              <a:t>Report Example</a:t>
            </a:r>
            <a:endParaRPr lang="en-CA" sz="1400" b="1" i="1"/>
          </a:p>
        </p:txBody>
      </p:sp>
      <p:sp>
        <p:nvSpPr>
          <p:cNvPr id="6" name="Title 5"/>
          <p:cNvSpPr>
            <a:spLocks noGrp="1"/>
          </p:cNvSpPr>
          <p:nvPr>
            <p:ph type="title" idx="4294967295"/>
          </p:nvPr>
        </p:nvSpPr>
        <p:spPr>
          <a:xfrm>
            <a:off x="609600" y="614005"/>
            <a:ext cx="2362200" cy="833795"/>
          </a:xfrm>
        </p:spPr>
        <p:txBody>
          <a:bodyPr>
            <a:normAutofit/>
          </a:bodyPr>
          <a:lstStyle/>
          <a:p>
            <a:pPr algn="l"/>
            <a:r>
              <a:rPr lang="en-CA" sz="1600" b="1" dirty="0" err="1">
                <a:latin typeface="Arial" pitchFamily="34" charset="0"/>
                <a:cs typeface="Arial" pitchFamily="34" charset="0"/>
              </a:rPr>
              <a:t>GeoView</a:t>
            </a:r>
            <a:r>
              <a:rPr lang="en-CA" sz="1600" b="1" dirty="0">
                <a:latin typeface="Arial" pitchFamily="34" charset="0"/>
                <a:cs typeface="Arial" pitchFamily="34" charset="0"/>
              </a:rPr>
              <a:t> Map Report</a:t>
            </a:r>
          </a:p>
        </p:txBody>
      </p:sp>
    </p:spTree>
  </p:cSld>
  <p:clrMapOvr>
    <a:masterClrMapping/>
  </p:clrMapOvr>
  <p:transition spd="slow">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8dedacd1-8ed8-4364-83a4-3ca25ad2d993" ContentTypeId="0x0101" PreviousValue="false"/>
</file>

<file path=customXml/item3.xml><?xml version="1.0" encoding="utf-8"?>
<ct:contentTypeSchema xmlns:ct="http://schemas.microsoft.com/office/2006/metadata/contentType" xmlns:ma="http://schemas.microsoft.com/office/2006/metadata/properties/metaAttributes" ct:_="" ma:_="" ma:contentTypeName="General Course" ma:contentTypeID="0x0101004CF9B3243FA46A47A5D45CADF07EB49500869333630F2EE44D93EB5262DF3C44F2" ma:contentTypeVersion="11" ma:contentTypeDescription="This is the base content type for all of the courses." ma:contentTypeScope="" ma:versionID="c604288cd4f6bd19e3eda76a8a050d32">
  <xsd:schema xmlns:xsd="http://www.w3.org/2001/XMLSchema" xmlns:xs="http://www.w3.org/2001/XMLSchema" xmlns:p="http://schemas.microsoft.com/office/2006/metadata/properties" xmlns:ns2="d317fc56-cd2a-4fee-83bf-2acf5d88d7a0" xmlns:ns3="cd3b5d7d-85b8-485a-94e1-bd5df7614905" xmlns:ns4="e6d83808-03cb-4f3c-af89-207626cead88" xmlns:ns5="1509703c-35a2-4cc5-bc03-45b4c99b43c1" targetNamespace="http://schemas.microsoft.com/office/2006/metadata/properties" ma:root="true" ma:fieldsID="b1f7dacc3d924f099186cce2e07bebea" ns2:_="" ns3:_="" ns4:_="" ns5:_="">
    <xsd:import namespace="d317fc56-cd2a-4fee-83bf-2acf5d88d7a0"/>
    <xsd:import namespace="cd3b5d7d-85b8-485a-94e1-bd5df7614905"/>
    <xsd:import namespace="e6d83808-03cb-4f3c-af89-207626cead88"/>
    <xsd:import namespace="1509703c-35a2-4cc5-bc03-45b4c99b43c1"/>
    <xsd:element name="properties">
      <xsd:complexType>
        <xsd:sequence>
          <xsd:element name="documentManagement">
            <xsd:complexType>
              <xsd:all>
                <xsd:element ref="ns2:Area"/>
                <xsd:element ref="ns2:Module"/>
                <xsd:element ref="ns2:Course_x0020_Description" minOccurs="0"/>
                <xsd:element ref="ns2:Order1" minOccurs="0"/>
                <xsd:element ref="ns2:Audience1" minOccurs="0"/>
                <xsd:element ref="ns3:Hide_x0020_Me" minOccurs="0"/>
                <xsd:element ref="ns2:EOL_x0020_Thumbnail" minOccurs="0"/>
                <xsd:element ref="ns4:SharedWithUsers" minOccurs="0"/>
                <xsd:element ref="ns5:Area_x0020_2" minOccurs="0"/>
                <xsd:element ref="ns5:Course_x0020_Description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17fc56-cd2a-4fee-83bf-2acf5d88d7a0" elementFormDefault="qualified">
    <xsd:import namespace="http://schemas.microsoft.com/office/2006/documentManagement/types"/>
    <xsd:import namespace="http://schemas.microsoft.com/office/infopath/2007/PartnerControls"/>
    <xsd:element name="Area" ma:index="8" ma:displayName="Area" ma:description="This will define the area of the Learning material." ma:format="Dropdown" ma:internalName="Area">
      <xsd:simpleType>
        <xsd:restriction base="dms:Choice">
          <xsd:enumeration value="Main Page"/>
          <xsd:enumeration value="Accounts (ETS) Administration"/>
          <xsd:enumeration value="Agreement Management"/>
          <xsd:enumeration value="Air"/>
          <xsd:enumeration value="Assignments"/>
          <xsd:enumeration value="Bidding"/>
          <xsd:enumeration value="Carbon Sequestration Tenure​​​​"/>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Module" ma:index="9" ma:displayName="Module" ma:description="Select the module type" ma:format="Dropdown" ma:internalName="Module">
      <xsd:simpleType>
        <xsd:restriction base="dms:Choice">
          <xsd:enumeration value="Industry Module"/>
          <xsd:enumeration value="DoE Module"/>
          <xsd:enumeration value="CARE Reporting"/>
          <xsd:enumeration value="Royalty Reporting"/>
          <xsd:enumeration value="Royalty Reporting Process and Royalty Reports"/>
          <xsd:enumeration value="Royalty Business"/>
          <xsd:enumeration value="OSR Projects"/>
          <xsd:enumeration value="OASIS"/>
          <xsd:enumeration value="Module"/>
          <xsd:enumeration value="Acts And Regulations"/>
          <xsd:enumeration value="Project Application"/>
          <xsd:enumeration value="AMD Reporting Forms - Version 2.0 Changes - October 31, 2018"/>
          <xsd:enumeration value="Supplemental Reporting"/>
          <xsd:enumeration value="Supplemental Reporting Submission and Audit Processes"/>
        </xsd:restriction>
      </xsd:simpleType>
    </xsd:element>
    <xsd:element name="Course_x0020_Description" ma:index="10" nillable="true" ma:displayName="Course Description" ma:description="Description of what the course is about." ma:internalName="Course_x0020_Description" ma:readOnly="false">
      <xsd:simpleType>
        <xsd:restriction base="dms:Note"/>
      </xsd:simpleType>
    </xsd:element>
    <xsd:element name="Order1" ma:index="11" nillable="true" ma:displayName="Order" ma:description="To define the order of the file on the page." ma:format="Dropdown" ma:internalName="Order1">
      <xsd:simpleType>
        <xsd:restriction base="dms:Choice">
          <xsd:enumeration value="00"/>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element name="Audience1" ma:index="12" nillable="true" ma:displayName="Audience" ma:description="Defines the target audience." ma:internalName="Audience1">
      <xsd:complexType>
        <xsd:complexContent>
          <xsd:extension base="dms:MultiChoice">
            <xsd:sequence>
              <xsd:element name="Value" maxOccurs="unbounded" minOccurs="0" nillable="true">
                <xsd:simpleType>
                  <xsd:restriction base="dms:Choice">
                    <xsd:enumeration value="Contractor"/>
                    <xsd:enumeration value="Employee"/>
                    <xsd:enumeration value="Manager"/>
                  </xsd:restriction>
                </xsd:simpleType>
              </xsd:element>
            </xsd:sequence>
          </xsd:extension>
        </xsd:complexContent>
      </xsd:complexType>
    </xsd:element>
    <xsd:element name="EOL_x0020_Thumbnail" ma:index="14" nillable="true" ma:displayName="EOL Thumbnail" ma:internalName="EOL_x0020_Thumbnail">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3b5d7d-85b8-485a-94e1-bd5df7614905" elementFormDefault="qualified">
    <xsd:import namespace="http://schemas.microsoft.com/office/2006/documentManagement/types"/>
    <xsd:import namespace="http://schemas.microsoft.com/office/infopath/2007/PartnerControls"/>
    <xsd:element name="Hide_x0020_Me" ma:index="13" nillable="true" ma:displayName="Hide Me" ma:default="0" ma:description="Use this option to hide the file from showing on other lists." ma:internalName="Hide_x0020_M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6d83808-03cb-4f3c-af89-207626cead88" elementFormDefault="qualified">
    <xsd:import namespace="http://schemas.microsoft.com/office/2006/documentManagement/types"/>
    <xsd:import namespace="http://schemas.microsoft.com/office/infopath/2007/PartnerControls"/>
    <xsd:element name="SharedWithUsers" ma:index="1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509703c-35a2-4cc5-bc03-45b4c99b43c1" elementFormDefault="qualified">
    <xsd:import namespace="http://schemas.microsoft.com/office/2006/documentManagement/types"/>
    <xsd:import namespace="http://schemas.microsoft.com/office/infopath/2007/PartnerControls"/>
    <xsd:element name="Area_x0020_2" ma:index="16" nillable="true" ma:displayName="Area 2" ma:default="Main Page" ma:format="Dropdown" ma:internalName="Area_x0020_2">
      <xsd:simpleType>
        <xsd:restriction base="dms:Choice">
          <xsd:enumeration value="Main Page"/>
          <xsd:enumeration value="Accounts (ETS) Administration"/>
          <xsd:enumeration value="Agreement Management"/>
          <xsd:enumeration value="Air"/>
          <xsd:enumeration value="Assignments"/>
          <xsd:enumeration value="Bidding"/>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Course_x0020_Description2" ma:index="17" nillable="true" ma:displayName="Course Description2" ma:internalName="Course_x0020_Description2">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Hide_x0020_Me xmlns="cd3b5d7d-85b8-485a-94e1-bd5df7614905">false</Hide_x0020_Me>
    <Audience1 xmlns="d317fc56-cd2a-4fee-83bf-2acf5d88d7a0"/>
    <EOL_x0020_Thumbnail xmlns="d317fc56-cd2a-4fee-83bf-2acf5d88d7a0">&lt;img alt="" src="/PublishingImages/Pages/Presenation.png" style="BORDER&amp;#58;0px solid;" /&gt;</EOL_x0020_Thumbnail>
    <Order1 xmlns="d317fc56-cd2a-4fee-83bf-2acf5d88d7a0">10</Order1>
    <Course_x0020_Description xmlns="d317fc56-cd2a-4fee-83bf-2acf5d88d7a0">This module describes the various reports that can be generated for a new OSR Project Application.</Course_x0020_Description>
    <Module xmlns="d317fc56-cd2a-4fee-83bf-2acf5d88d7a0">Project Application</Module>
    <Area xmlns="d317fc56-cd2a-4fee-83bf-2acf5d88d7a0">Oil Sands</Area>
    <Area_x0020_2 xmlns="1509703c-35a2-4cc5-bc03-45b4c99b43c1">Main Page</Area_x0020_2>
    <Course_x0020_Description2 xmlns="1509703c-35a2-4cc5-bc03-45b4c99b43c1" xsi:nil="true"/>
  </documentManagement>
</p:properties>
</file>

<file path=customXml/itemProps1.xml><?xml version="1.0" encoding="utf-8"?>
<ds:datastoreItem xmlns:ds="http://schemas.openxmlformats.org/officeDocument/2006/customXml" ds:itemID="{07E5776A-C9BA-4656-B9F0-B381E4D08FDF}">
  <ds:schemaRefs>
    <ds:schemaRef ds:uri="http://schemas.microsoft.com/sharepoint/v3/contenttype/forms"/>
  </ds:schemaRefs>
</ds:datastoreItem>
</file>

<file path=customXml/itemProps2.xml><?xml version="1.0" encoding="utf-8"?>
<ds:datastoreItem xmlns:ds="http://schemas.openxmlformats.org/officeDocument/2006/customXml" ds:itemID="{D1C49FBC-BD88-44A6-875E-05B75E44CC1F}">
  <ds:schemaRefs>
    <ds:schemaRef ds:uri="Microsoft.SharePoint.Taxonomy.ContentTypeSync"/>
  </ds:schemaRefs>
</ds:datastoreItem>
</file>

<file path=customXml/itemProps3.xml><?xml version="1.0" encoding="utf-8"?>
<ds:datastoreItem xmlns:ds="http://schemas.openxmlformats.org/officeDocument/2006/customXml" ds:itemID="{69B9425C-24F9-447A-8B43-62C64D0502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17fc56-cd2a-4fee-83bf-2acf5d88d7a0"/>
    <ds:schemaRef ds:uri="cd3b5d7d-85b8-485a-94e1-bd5df7614905"/>
    <ds:schemaRef ds:uri="e6d83808-03cb-4f3c-af89-207626cead88"/>
    <ds:schemaRef ds:uri="1509703c-35a2-4cc5-bc03-45b4c99b43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6B15552A-6528-4FCA-9287-87A3BD1D5046}">
  <ds:schemaRefs>
    <ds:schemaRef ds:uri="http://schemas.microsoft.com/office/2006/metadata/properties"/>
    <ds:schemaRef ds:uri="http://schemas.microsoft.com/office/infopath/2007/PartnerControls"/>
    <ds:schemaRef ds:uri="cd3b5d7d-85b8-485a-94e1-bd5df7614905"/>
    <ds:schemaRef ds:uri="d317fc56-cd2a-4fee-83bf-2acf5d88d7a0"/>
    <ds:schemaRef ds:uri="1509703c-35a2-4cc5-bc03-45b4c99b43c1"/>
  </ds:schemaRefs>
</ds:datastoreItem>
</file>

<file path=docProps/app.xml><?xml version="1.0" encoding="utf-8"?>
<Properties xmlns="http://schemas.openxmlformats.org/officeDocument/2006/extended-properties" xmlns:vt="http://schemas.openxmlformats.org/officeDocument/2006/docPropsVTypes">
  <TotalTime>63</TotalTime>
  <Words>728</Words>
  <Application>Microsoft Office PowerPoint</Application>
  <PresentationFormat>On-screen Show (4:3)</PresentationFormat>
  <Paragraphs>70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Freestyle Script</vt:lpstr>
      <vt:lpstr>Office Theme</vt:lpstr>
      <vt:lpstr>Welcome</vt:lpstr>
      <vt:lpstr>Revisions</vt:lpstr>
      <vt:lpstr>Introduction</vt:lpstr>
      <vt:lpstr>Application Report</vt:lpstr>
      <vt:lpstr>Warning/Error Report</vt:lpstr>
      <vt:lpstr>PNCB Report</vt:lpstr>
      <vt:lpstr>Economic Evaluation Report</vt:lpstr>
      <vt:lpstr>Well Report</vt:lpstr>
      <vt:lpstr>GeoView Map Report</vt:lpstr>
      <vt:lpstr>Conclusion</vt:lpstr>
    </vt:vector>
  </TitlesOfParts>
  <Company>Government of Alberta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Generate OSR Project Application Reports</dc:title>
  <dc:creator>Karen Chinnery</dc:creator>
  <cp:lastModifiedBy>Lynn McIntosh</cp:lastModifiedBy>
  <cp:revision>19</cp:revision>
  <dcterms:created xsi:type="dcterms:W3CDTF">2012-06-04T23:13:50Z</dcterms:created>
  <dcterms:modified xsi:type="dcterms:W3CDTF">2025-10-29T18:10:15Z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0x0101004CF9B3243FA46A47A5D45CADF07EB49500869333630F2EE44D93EB5262DF3C44F2</vt:lpwstr>
  </property>
  <property fmtid="{D5CDD505-2E9C-101B-9397-08002B2CF9AE}" pid="3" name="_MarkAsFinal">
    <vt:bool>true</vt:bool>
  </property>
</Properties>
</file>