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8"/>
  </p:notesMasterIdLst>
  <p:sldIdLst>
    <p:sldId id="258" r:id="rId6"/>
    <p:sldId id="316" r:id="rId7"/>
    <p:sldId id="257" r:id="rId8"/>
    <p:sldId id="500" r:id="rId9"/>
    <p:sldId id="259" r:id="rId10"/>
    <p:sldId id="499" r:id="rId11"/>
    <p:sldId id="261" r:id="rId12"/>
    <p:sldId id="263" r:id="rId13"/>
    <p:sldId id="265" r:id="rId14"/>
    <p:sldId id="509" r:id="rId15"/>
    <p:sldId id="267" r:id="rId16"/>
    <p:sldId id="271" r:id="rId17"/>
    <p:sldId id="269" r:id="rId18"/>
    <p:sldId id="510" r:id="rId19"/>
    <p:sldId id="275" r:id="rId20"/>
    <p:sldId id="276" r:id="rId21"/>
    <p:sldId id="514" r:id="rId22"/>
    <p:sldId id="278" r:id="rId23"/>
    <p:sldId id="280" r:id="rId24"/>
    <p:sldId id="496" r:id="rId25"/>
    <p:sldId id="497" r:id="rId26"/>
    <p:sldId id="531" r:id="rId27"/>
    <p:sldId id="535" r:id="rId28"/>
    <p:sldId id="536" r:id="rId29"/>
    <p:sldId id="537" r:id="rId30"/>
    <p:sldId id="538" r:id="rId31"/>
    <p:sldId id="539" r:id="rId32"/>
    <p:sldId id="540" r:id="rId33"/>
    <p:sldId id="541" r:id="rId34"/>
    <p:sldId id="542" r:id="rId35"/>
    <p:sldId id="543" r:id="rId36"/>
    <p:sldId id="544" r:id="rId37"/>
    <p:sldId id="545" r:id="rId38"/>
    <p:sldId id="546" r:id="rId39"/>
    <p:sldId id="547" r:id="rId40"/>
    <p:sldId id="548" r:id="rId41"/>
    <p:sldId id="549" r:id="rId42"/>
    <p:sldId id="285" r:id="rId43"/>
    <p:sldId id="288" r:id="rId44"/>
    <p:sldId id="289" r:id="rId45"/>
    <p:sldId id="291" r:id="rId46"/>
    <p:sldId id="507" r:id="rId47"/>
    <p:sldId id="293" r:id="rId48"/>
    <p:sldId id="517" r:id="rId49"/>
    <p:sldId id="518" r:id="rId50"/>
    <p:sldId id="519" r:id="rId51"/>
    <p:sldId id="309" r:id="rId52"/>
    <p:sldId id="311" r:id="rId53"/>
    <p:sldId id="521" r:id="rId54"/>
    <p:sldId id="313" r:id="rId55"/>
    <p:sldId id="511" r:id="rId56"/>
    <p:sldId id="315" r:id="rId5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7" autoAdjust="0"/>
    <p:restoredTop sz="97346" autoAdjust="0"/>
  </p:normalViewPr>
  <p:slideViewPr>
    <p:cSldViewPr>
      <p:cViewPr varScale="1">
        <p:scale>
          <a:sx n="102" d="100"/>
          <a:sy n="102" d="100"/>
        </p:scale>
        <p:origin x="1110" y="114"/>
      </p:cViewPr>
      <p:guideLst>
        <p:guide orient="horz" pos="2160"/>
        <p:guide pos="2880"/>
      </p:guideLst>
    </p:cSldViewPr>
  </p:slideViewPr>
  <p:outlineViewPr>
    <p:cViewPr>
      <p:scale>
        <a:sx n="33" d="100"/>
        <a:sy n="33" d="100"/>
      </p:scale>
      <p:origin x="66" y="512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CA"/>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A580F265-1035-4AC0-B736-5B93B6FA862D}" type="datetimeFigureOut">
              <a:rPr lang="en-CA" smtClean="0"/>
              <a:t>2025-10-29</a:t>
            </a:fld>
            <a:endParaRPr lang="en-CA"/>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CA"/>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82432254-6AEF-48A5-82E8-B07646D4AA1B}" type="slidenum">
              <a:rPr lang="en-CA" smtClean="0"/>
              <a:t>‹#›</a:t>
            </a:fld>
            <a:endParaRPr lang="en-CA"/>
          </a:p>
        </p:txBody>
      </p:sp>
    </p:spTree>
    <p:extLst>
      <p:ext uri="{BB962C8B-B14F-4D97-AF65-F5344CB8AC3E}">
        <p14:creationId xmlns:p14="http://schemas.microsoft.com/office/powerpoint/2010/main" val="1211453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32254-6AEF-48A5-82E8-B07646D4AA1B}" type="slidenum">
              <a:rPr lang="en-CA" smtClean="0"/>
              <a:t>28</a:t>
            </a:fld>
            <a:endParaRPr lang="en-CA"/>
          </a:p>
        </p:txBody>
      </p:sp>
    </p:spTree>
    <p:extLst>
      <p:ext uri="{BB962C8B-B14F-4D97-AF65-F5344CB8AC3E}">
        <p14:creationId xmlns:p14="http://schemas.microsoft.com/office/powerpoint/2010/main" val="1892199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F7B370B-5D8A-40E6-9DFE-1592A9EE5037}"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054CFB-F685-4C6E-8290-620143F7E8D5}"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F7B370B-5D8A-40E6-9DFE-1592A9EE5037}"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054CFB-F685-4C6E-8290-620143F7E8D5}"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F7B370B-5D8A-40E6-9DFE-1592A9EE5037}"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054CFB-F685-4C6E-8290-620143F7E8D5}" type="slidenum">
              <a:rPr lang="en-CA" smtClean="0"/>
              <a:t>‹#›</a:t>
            </a:fld>
            <a:endParaRPr lang="en-CA"/>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640960" cy="360040"/>
          </a:xfrm>
        </p:spPr>
        <p:txBody>
          <a:bodyPr>
            <a:normAutofit/>
          </a:bodyPr>
          <a:lstStyle>
            <a:lvl1pPr marL="0" indent="0">
              <a:buNone/>
              <a:defRPr sz="1600"/>
            </a:lvl1pPr>
          </a:lstStyle>
          <a:p>
            <a:pPr lvl="0"/>
            <a:r>
              <a:rPr lang="en-US"/>
              <a:t>Click to edit Master text styles</a:t>
            </a:r>
          </a:p>
        </p:txBody>
      </p:sp>
      <p:sp>
        <p:nvSpPr>
          <p:cNvPr id="4" name="Date Placeholder 3"/>
          <p:cNvSpPr>
            <a:spLocks noGrp="1"/>
          </p:cNvSpPr>
          <p:nvPr>
            <p:ph type="dt" sz="half" idx="10"/>
          </p:nvPr>
        </p:nvSpPr>
        <p:spPr/>
        <p:txBody>
          <a:bodyPr/>
          <a:lstStyle/>
          <a:p>
            <a:fld id="{BB0F149C-F1BD-475B-969A-D0D119C66F8A}"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5A50C50-A4C6-4009-BDC0-5F2DC508A22C}" type="slidenum">
              <a:rPr lang="en-CA" smtClean="0"/>
              <a:t>‹#›</a:t>
            </a:fld>
            <a:endParaRPr lang="en-CA"/>
          </a:p>
        </p:txBody>
      </p:sp>
      <p:sp>
        <p:nvSpPr>
          <p:cNvPr id="7" name="Text Placeholder 6"/>
          <p:cNvSpPr>
            <a:spLocks noGrp="1"/>
          </p:cNvSpPr>
          <p:nvPr>
            <p:ph type="body" sz="quarter" idx="13"/>
          </p:nvPr>
        </p:nvSpPr>
        <p:spPr>
          <a:xfrm>
            <a:off x="250825" y="1484313"/>
            <a:ext cx="8642350" cy="475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9175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F7B370B-5D8A-40E6-9DFE-1592A9EE5037}"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054CFB-F685-4C6E-8290-620143F7E8D5}"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7B370B-5D8A-40E6-9DFE-1592A9EE5037}" type="datetimeFigureOut">
              <a:rPr lang="en-CA" smtClean="0"/>
              <a:t>2025-10-29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054CFB-F685-4C6E-8290-620143F7E8D5}"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F7B370B-5D8A-40E6-9DFE-1592A9EE5037}" type="datetimeFigureOut">
              <a:rPr lang="en-CA" smtClean="0"/>
              <a:t>2025-10-29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054CFB-F685-4C6E-8290-620143F7E8D5}"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F7B370B-5D8A-40E6-9DFE-1592A9EE5037}" type="datetimeFigureOut">
              <a:rPr lang="en-CA" smtClean="0"/>
              <a:t>2025-10-29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5054CFB-F685-4C6E-8290-620143F7E8D5}"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F7B370B-5D8A-40E6-9DFE-1592A9EE5037}" type="datetimeFigureOut">
              <a:rPr lang="en-CA" smtClean="0"/>
              <a:t>2025-10-29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5054CFB-F685-4C6E-8290-620143F7E8D5}"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B370B-5D8A-40E6-9DFE-1592A9EE5037}" type="datetimeFigureOut">
              <a:rPr lang="en-CA" smtClean="0"/>
              <a:t>2025-10-29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5054CFB-F685-4C6E-8290-620143F7E8D5}" type="slidenum">
              <a:rPr lang="en-CA" smtClean="0"/>
              <a:t>‹#›</a:t>
            </a:fld>
            <a:endParaRPr lang="en-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7B370B-5D8A-40E6-9DFE-1592A9EE5037}" type="datetimeFigureOut">
              <a:rPr lang="en-CA" smtClean="0"/>
              <a:t>2025-10-29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054CFB-F685-4C6E-8290-620143F7E8D5}"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7B370B-5D8A-40E6-9DFE-1592A9EE5037}" type="datetimeFigureOut">
              <a:rPr lang="en-CA" smtClean="0"/>
              <a:t>2025-10-29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054CFB-F685-4C6E-8290-620143F7E8D5}"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B370B-5D8A-40E6-9DFE-1592A9EE5037}" type="datetimeFigureOut">
              <a:rPr lang="en-CA" smtClean="0"/>
              <a:t>2025-10-29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54CFB-F685-4C6E-8290-620143F7E8D5}" type="slidenum">
              <a:rPr lang="en-CA" smtClean="0"/>
              <a:t>‹#›</a:t>
            </a:fld>
            <a:endParaRPr lang="en-CA"/>
          </a:p>
        </p:txBody>
      </p:sp>
      <p:pic>
        <p:nvPicPr>
          <p:cNvPr id="7" name="Picture 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643096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740445" y="6581000"/>
            <a:ext cx="1371600" cy="276999"/>
          </a:xfrm>
          <a:prstGeom prst="rect">
            <a:avLst/>
          </a:prstGeom>
          <a:noFill/>
        </p:spPr>
        <p:txBody>
          <a:bodyPr wrap="square" rtlCol="0">
            <a:spAutoFit/>
          </a:bodyPr>
          <a:lstStyle/>
          <a:p>
            <a:r>
              <a:rPr lang="en-US" sz="1200" dirty="0">
                <a:latin typeface="Arial" pitchFamily="34" charset="0"/>
                <a:cs typeface="Arial" pitchFamily="34" charset="0"/>
              </a:rPr>
              <a:t>Page </a:t>
            </a:r>
            <a:fld id="{2FC4FFE5-035E-4924-B44C-499FB2AD5295}" type="slidenum">
              <a:rPr lang="en-US" sz="1200" smtClean="0">
                <a:latin typeface="Arial" pitchFamily="34" charset="0"/>
                <a:cs typeface="Arial" pitchFamily="34" charset="0"/>
              </a:rPr>
              <a:t>‹#›</a:t>
            </a:fld>
            <a:r>
              <a:rPr lang="en-US" sz="1200" dirty="0">
                <a:latin typeface="Arial" pitchFamily="34" charset="0"/>
                <a:cs typeface="Arial" pitchFamily="34" charset="0"/>
              </a:rPr>
              <a:t> of 55</a:t>
            </a:r>
            <a:endParaRPr lang="en-CA" sz="1200" dirty="0">
              <a:latin typeface="Arial" pitchFamily="34" charset="0"/>
              <a:cs typeface="Arial" pitchFamily="34" charset="0"/>
            </a:endParaRPr>
          </a:p>
        </p:txBody>
      </p:sp>
      <p:pic>
        <p:nvPicPr>
          <p:cNvPr id="11" name="Picture 2" descr="C:\Users\khana\AppData\Local\Microsoft\Windows\Temporary Internet Files\Content.Outlook\31CKDS7B\OASIS1.jpg"/>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1" y="0"/>
            <a:ext cx="9144001" cy="838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30CF113-9B23-D288-C81F-ECEB7153D9F1}"/>
              </a:ext>
            </a:extLst>
          </p:cNvPr>
          <p:cNvSpPr txBox="1"/>
          <p:nvPr userDrawn="1">
            <p:extLst>
              <p:ext uri="{1162E1C5-73C7-4A58-AE30-91384D911F3F}">
                <p184:classification xmlns:p184="http://schemas.microsoft.com/office/powerpoint/2018/4/main" val="ftr"/>
              </p:ext>
            </p:extLst>
          </p:nvPr>
        </p:nvSpPr>
        <p:spPr>
          <a:xfrm>
            <a:off x="63500" y="6626860"/>
            <a:ext cx="1508125" cy="167640"/>
          </a:xfrm>
          <a:prstGeom prst="rect">
            <a:avLst/>
          </a:prstGeom>
        </p:spPr>
        <p:txBody>
          <a:bodyPr horzOverflow="overflow" lIns="0" tIns="0" rIns="0" bIns="0">
            <a:spAutoFit/>
          </a:bodyPr>
          <a:lstStyle/>
          <a:p>
            <a:pPr algn="l"/>
            <a:r>
              <a:rPr lang="en-CA" sz="11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Classification: Protected 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6.png"/><Relationship Id="rId4" Type="http://schemas.openxmlformats.org/officeDocument/2006/relationships/hyperlink" Target="http://www.energy.alberta.ca/oilsands/811.asp"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energy.alberta.ca/oilsands/811.asp" TargetMode="External"/><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689475" y="2288738"/>
            <a:ext cx="3921125" cy="2585323"/>
          </a:xfrm>
          <a:prstGeom prst="rect">
            <a:avLst/>
          </a:prstGeom>
        </p:spPr>
        <p:txBody>
          <a:bodyPr wrap="square" lIns="0" tIns="0" rIns="0" bIns="0">
            <a:spAutoFit/>
          </a:bodyPr>
          <a:lstStyle/>
          <a:p>
            <a:r>
              <a:rPr lang="en-CA" sz="1200" dirty="0">
                <a:latin typeface="Arial" pitchFamily="34" charset="0"/>
                <a:cs typeface="Arial" pitchFamily="34" charset="0"/>
              </a:rPr>
              <a:t>This module outlines the processes required to create an application for a </a:t>
            </a:r>
            <a:r>
              <a:rPr lang="en-CA" sz="1200" b="1" dirty="0">
                <a:latin typeface="Arial" pitchFamily="34" charset="0"/>
                <a:cs typeface="Arial" pitchFamily="34" charset="0"/>
              </a:rPr>
              <a:t>New OSR Project</a:t>
            </a:r>
            <a:r>
              <a:rPr lang="en-CA" sz="1200" dirty="0">
                <a:latin typeface="Arial" pitchFamily="34" charset="0"/>
                <a:cs typeface="Arial" pitchFamily="34" charset="0"/>
              </a:rPr>
              <a: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An OSR (Oil Sands Royalty) Project is considered new if the lands, leases, wells, facilities, and operations within an application have not formed any part of an existing OSR Project.</a:t>
            </a:r>
          </a:p>
          <a:p>
            <a:endParaRPr lang="en-US" sz="1200" dirty="0">
              <a:latin typeface="Arial" pitchFamily="34" charset="0"/>
              <a:cs typeface="Arial" pitchFamily="34" charset="0"/>
            </a:endParaRPr>
          </a:p>
          <a:p>
            <a:r>
              <a:rPr lang="en-CA" sz="1200" b="1" dirty="0">
                <a:latin typeface="Arial" pitchFamily="34" charset="0"/>
                <a:cs typeface="Arial" pitchFamily="34" charset="0"/>
              </a:rPr>
              <a:t>Prerequisites:</a:t>
            </a:r>
          </a:p>
          <a:p>
            <a:endParaRPr lang="en-CA" sz="1200" b="1"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OSR Application Roles</a:t>
            </a:r>
          </a:p>
          <a:p>
            <a:pPr marL="171450" indent="-171450">
              <a:buFont typeface="Arial" pitchFamily="34" charset="0"/>
              <a:buChar char="•"/>
            </a:pPr>
            <a:r>
              <a:rPr lang="en-CA" sz="1200" dirty="0">
                <a:latin typeface="Arial" pitchFamily="34" charset="0"/>
                <a:cs typeface="Arial" pitchFamily="34" charset="0"/>
              </a:rPr>
              <a:t>ETS Accounts</a:t>
            </a:r>
          </a:p>
          <a:p>
            <a:pPr marL="171450" indent="-171450">
              <a:buFont typeface="Arial" pitchFamily="34" charset="0"/>
              <a:buChar char="•"/>
            </a:pPr>
            <a:r>
              <a:rPr lang="en-CA" sz="1200" dirty="0" err="1">
                <a:latin typeface="Arial" pitchFamily="34" charset="0"/>
                <a:cs typeface="Arial" pitchFamily="34" charset="0"/>
              </a:rPr>
              <a:t>Geoview</a:t>
            </a:r>
            <a:r>
              <a:rPr lang="en-CA" sz="1200" dirty="0">
                <a:latin typeface="Arial" pitchFamily="34" charset="0"/>
                <a:cs typeface="Arial" pitchFamily="34" charset="0"/>
              </a:rPr>
              <a:t> System Overview</a:t>
            </a:r>
          </a:p>
          <a:p>
            <a:pPr marL="171450" indent="-171450">
              <a:buFont typeface="Arial" pitchFamily="34" charset="0"/>
              <a:buChar char="•"/>
            </a:pPr>
            <a:r>
              <a:rPr lang="en-CA" sz="1200" dirty="0" err="1">
                <a:latin typeface="Arial" pitchFamily="34" charset="0"/>
                <a:cs typeface="Arial" pitchFamily="34" charset="0"/>
              </a:rPr>
              <a:t>Geoview</a:t>
            </a:r>
            <a:r>
              <a:rPr lang="en-CA" sz="1200" dirty="0">
                <a:latin typeface="Arial" pitchFamily="34" charset="0"/>
                <a:cs typeface="Arial" pitchFamily="34" charset="0"/>
              </a:rPr>
              <a:t> Editing for OSR Applications</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a:solidFill>
                  <a:schemeClr val="bg1"/>
                </a:solidFill>
              </a:rPr>
              <a:t>Welcome</a:t>
            </a:r>
          </a:p>
        </p:txBody>
      </p:sp>
      <p:sp>
        <p:nvSpPr>
          <p:cNvPr id="7" name="Text Box 5"/>
          <p:cNvSpPr txBox="1">
            <a:spLocks noChangeArrowheads="1"/>
          </p:cNvSpPr>
          <p:nvPr/>
        </p:nvSpPr>
        <p:spPr bwMode="auto">
          <a:xfrm>
            <a:off x="97835" y="1268760"/>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8" name="Rectangle 7"/>
          <p:cNvSpPr/>
          <p:nvPr/>
        </p:nvSpPr>
        <p:spPr>
          <a:xfrm>
            <a:off x="82352" y="3011269"/>
            <a:ext cx="4642048" cy="923330"/>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Create New OSR Project Application</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04800" y="1676400"/>
            <a:ext cx="4191000" cy="4247317"/>
          </a:xfrm>
          <a:prstGeom prst="rect">
            <a:avLst/>
          </a:prstGeom>
        </p:spPr>
        <p:txBody>
          <a:bodyPr wrap="square" lIns="0" tIns="0" rIns="0" bIns="0">
            <a:spAutoFit/>
          </a:bodyPr>
          <a:lstStyle/>
          <a:p>
            <a:r>
              <a:rPr lang="en-CA" sz="1200" dirty="0">
                <a:latin typeface="Arial" pitchFamily="34" charset="0"/>
                <a:cs typeface="Arial" pitchFamily="34" charset="0"/>
              </a:rPr>
              <a:t>If there are multiple owners for the project application, they need to be added.   </a:t>
            </a:r>
          </a:p>
          <a:p>
            <a:endParaRPr lang="en-CA" sz="1200" dirty="0">
              <a:latin typeface="Arial" pitchFamily="34" charset="0"/>
              <a:cs typeface="Arial" pitchFamily="34" charset="0"/>
            </a:endParaRPr>
          </a:p>
          <a:p>
            <a:r>
              <a:rPr lang="en-CA" sz="1200" dirty="0">
                <a:latin typeface="Arial" pitchFamily="34" charset="0"/>
                <a:cs typeface="Arial" pitchFamily="34" charset="0"/>
              </a:rPr>
              <a:t>Select the ‘Add Owner’ function and search by either company name or Client ID.</a:t>
            </a:r>
          </a:p>
          <a:p>
            <a:endParaRPr lang="en-CA" sz="1200" dirty="0">
              <a:latin typeface="Arial" pitchFamily="34" charset="0"/>
              <a:cs typeface="Arial" pitchFamily="34" charset="0"/>
            </a:endParaRPr>
          </a:p>
          <a:p>
            <a:r>
              <a:rPr lang="en-CA" sz="1200" dirty="0">
                <a:latin typeface="Arial" pitchFamily="34" charset="0"/>
                <a:cs typeface="Arial" pitchFamily="34" charset="0"/>
              </a:rPr>
              <a:t>To find a company by name, enter the first four characters of that company and select ‘Find’.</a:t>
            </a:r>
          </a:p>
          <a:p>
            <a:endParaRPr lang="en-CA" sz="1200" dirty="0">
              <a:latin typeface="Arial" pitchFamily="34" charset="0"/>
              <a:cs typeface="Arial" pitchFamily="34" charset="0"/>
            </a:endParaRPr>
          </a:p>
          <a:p>
            <a:r>
              <a:rPr lang="en-CA" sz="1200" dirty="0">
                <a:latin typeface="Arial" pitchFamily="34" charset="0"/>
                <a:cs typeface="Arial" pitchFamily="34" charset="0"/>
              </a:rPr>
              <a:t>To find a company by Client ID, change the first field from Client Name to Client ID, enter the four digit BA ID for that company and select Find.</a:t>
            </a:r>
            <a:br>
              <a:rPr lang="en-CA" sz="1200" dirty="0">
                <a:latin typeface="Arial" pitchFamily="34" charset="0"/>
                <a:cs typeface="Arial" pitchFamily="34" charset="0"/>
              </a:rPr>
            </a:br>
            <a:endParaRPr lang="en-CA" sz="1200" dirty="0">
              <a:latin typeface="Arial" pitchFamily="34" charset="0"/>
              <a:cs typeface="Arial" pitchFamily="34" charset="0"/>
            </a:endParaRPr>
          </a:p>
          <a:p>
            <a:r>
              <a:rPr lang="en-CA" sz="1200" dirty="0">
                <a:latin typeface="Arial" pitchFamily="34" charset="0"/>
                <a:cs typeface="Arial" pitchFamily="34" charset="0"/>
              </a:rPr>
              <a:t>A search will be made to match the search entry.  Locate the company you want added to the Owner List and choose ‘Select’ (located beside the company name)</a:t>
            </a:r>
          </a:p>
          <a:p>
            <a:endParaRPr lang="en-CA" sz="1200" dirty="0">
              <a:latin typeface="Arial" pitchFamily="34" charset="0"/>
              <a:cs typeface="Arial" pitchFamily="34" charset="0"/>
            </a:endParaRPr>
          </a:p>
          <a:p>
            <a:r>
              <a:rPr lang="en-CA" sz="1200" dirty="0">
                <a:latin typeface="Arial" pitchFamily="34" charset="0"/>
                <a:cs typeface="Arial" pitchFamily="34" charset="0"/>
              </a:rPr>
              <a:t>The Owner list will be updated.   The corresponding </a:t>
            </a:r>
            <a:r>
              <a:rPr lang="en-CA" sz="1200" b="1" dirty="0">
                <a:latin typeface="Arial" pitchFamily="34" charset="0"/>
                <a:cs typeface="Arial" pitchFamily="34" charset="0"/>
              </a:rPr>
              <a:t>Ownership %</a:t>
            </a:r>
            <a:r>
              <a:rPr lang="en-CA" sz="1200" dirty="0">
                <a:latin typeface="Arial" pitchFamily="34" charset="0"/>
                <a:cs typeface="Arial" pitchFamily="34" charset="0"/>
              </a:rPr>
              <a:t> must also be updated. The total ownership % must always equal 100%.</a:t>
            </a:r>
          </a:p>
          <a:p>
            <a:endParaRPr lang="en-CA" sz="1200" dirty="0">
              <a:latin typeface="Arial" pitchFamily="34" charset="0"/>
              <a:cs typeface="Arial" pitchFamily="34" charset="0"/>
            </a:endParaRPr>
          </a:p>
          <a:p>
            <a:r>
              <a:rPr lang="en-CA" sz="1200" dirty="0">
                <a:latin typeface="Arial" pitchFamily="34" charset="0"/>
                <a:cs typeface="Arial" pitchFamily="34" charset="0"/>
              </a:rPr>
              <a:t>Choose Save after changes have been made.</a:t>
            </a:r>
          </a:p>
          <a:p>
            <a:endParaRPr lang="en-CA" sz="1200" dirty="0">
              <a:latin typeface="Arial" pitchFamily="34" charset="0"/>
              <a:cs typeface="Arial" pitchFamily="34" charset="0"/>
            </a:endParaRPr>
          </a:p>
        </p:txBody>
      </p:sp>
      <p:sp>
        <p:nvSpPr>
          <p:cNvPr id="6" name="Title 5"/>
          <p:cNvSpPr>
            <a:spLocks noGrp="1"/>
          </p:cNvSpPr>
          <p:nvPr>
            <p:ph type="title" idx="4294967295"/>
          </p:nvPr>
        </p:nvSpPr>
        <p:spPr>
          <a:xfrm>
            <a:off x="228600" y="685800"/>
            <a:ext cx="7620000" cy="884238"/>
          </a:xfrm>
        </p:spPr>
        <p:txBody>
          <a:bodyPr>
            <a:normAutofit/>
          </a:bodyPr>
          <a:lstStyle/>
          <a:p>
            <a:pPr algn="l"/>
            <a:r>
              <a:rPr lang="en-CA" sz="1600" b="1" dirty="0">
                <a:latin typeface="Arial" pitchFamily="34" charset="0"/>
                <a:cs typeface="Arial" pitchFamily="34" charset="0"/>
              </a:rPr>
              <a:t>Owner Tab – Add Owner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09160" y="1714500"/>
            <a:ext cx="428625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23048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14325" y="1752600"/>
            <a:ext cx="3810000" cy="2400657"/>
          </a:xfrm>
          <a:prstGeom prst="rect">
            <a:avLst/>
          </a:prstGeom>
        </p:spPr>
        <p:txBody>
          <a:bodyPr wrap="square" lIns="0" tIns="0" rIns="0" bIns="0">
            <a:spAutoFit/>
          </a:bodyPr>
          <a:lstStyle/>
          <a:p>
            <a:r>
              <a:rPr lang="en-CA" sz="1200" dirty="0">
                <a:latin typeface="Arial" pitchFamily="34" charset="0"/>
                <a:cs typeface="Arial" pitchFamily="34" charset="0"/>
              </a:rPr>
              <a:t>If an owner needs to be removed, the ‘Delete’ box is used.</a:t>
            </a:r>
          </a:p>
          <a:p>
            <a:endParaRPr lang="en-CA" sz="1200" dirty="0">
              <a:latin typeface="Arial" pitchFamily="34" charset="0"/>
              <a:cs typeface="Arial" pitchFamily="34" charset="0"/>
            </a:endParaRPr>
          </a:p>
          <a:p>
            <a:r>
              <a:rPr lang="en-CA" sz="1200" dirty="0">
                <a:latin typeface="Arial" pitchFamily="34" charset="0"/>
                <a:cs typeface="Arial" pitchFamily="34" charset="0"/>
              </a:rPr>
              <a:t>To remove one or more of the owners, click on the Delete box and select the ‘Delete Selected Owner(s)’ button.</a:t>
            </a:r>
          </a:p>
          <a:p>
            <a:endParaRPr lang="en-CA" sz="1200" dirty="0">
              <a:latin typeface="Arial" pitchFamily="34" charset="0"/>
              <a:cs typeface="Arial" pitchFamily="34" charset="0"/>
            </a:endParaRPr>
          </a:p>
          <a:p>
            <a:r>
              <a:rPr lang="en-CA" sz="1200" dirty="0">
                <a:latin typeface="Arial" pitchFamily="34" charset="0"/>
                <a:cs typeface="Arial" pitchFamily="34" charset="0"/>
              </a:rPr>
              <a:t>The corresponding </a:t>
            </a:r>
            <a:r>
              <a:rPr lang="en-CA" sz="1200" b="1" dirty="0">
                <a:latin typeface="Arial" pitchFamily="34" charset="0"/>
                <a:cs typeface="Arial" pitchFamily="34" charset="0"/>
              </a:rPr>
              <a:t>Ownership %</a:t>
            </a:r>
            <a:r>
              <a:rPr lang="en-CA" sz="1200" dirty="0">
                <a:latin typeface="Arial" pitchFamily="34" charset="0"/>
                <a:cs typeface="Arial" pitchFamily="34" charset="0"/>
              </a:rPr>
              <a:t> must also be updated. The total ownership % must always equal 100%.</a:t>
            </a:r>
          </a:p>
          <a:p>
            <a:endParaRPr lang="en-CA" sz="1200" dirty="0">
              <a:latin typeface="Arial" pitchFamily="34" charset="0"/>
              <a:cs typeface="Arial" pitchFamily="34" charset="0"/>
            </a:endParaRPr>
          </a:p>
          <a:p>
            <a:r>
              <a:rPr lang="en-CA" sz="1200" dirty="0">
                <a:latin typeface="Arial" pitchFamily="34" charset="0"/>
                <a:cs typeface="Arial" pitchFamily="34" charset="0"/>
              </a:rPr>
              <a:t>Choose Save after changes have been made.</a:t>
            </a:r>
          </a:p>
          <a:p>
            <a:endParaRPr lang="en-CA" sz="1200" dirty="0">
              <a:latin typeface="Arial" pitchFamily="34" charset="0"/>
              <a:cs typeface="Arial" pitchFamily="34" charset="0"/>
            </a:endParaRPr>
          </a:p>
        </p:txBody>
      </p:sp>
      <p:sp>
        <p:nvSpPr>
          <p:cNvPr id="6" name="Title 5"/>
          <p:cNvSpPr>
            <a:spLocks noGrp="1"/>
          </p:cNvSpPr>
          <p:nvPr>
            <p:ph type="title" idx="4294967295"/>
          </p:nvPr>
        </p:nvSpPr>
        <p:spPr>
          <a:xfrm>
            <a:off x="228599" y="762000"/>
            <a:ext cx="8776335" cy="731838"/>
          </a:xfrm>
        </p:spPr>
        <p:txBody>
          <a:bodyPr>
            <a:normAutofit/>
          </a:bodyPr>
          <a:lstStyle/>
          <a:p>
            <a:pPr algn="l"/>
            <a:r>
              <a:rPr lang="en-CA" sz="1600" b="1" dirty="0">
                <a:latin typeface="Arial" pitchFamily="34" charset="0"/>
                <a:cs typeface="Arial" pitchFamily="34" charset="0"/>
              </a:rPr>
              <a:t>Owner Tab – Delete Owner</a:t>
            </a:r>
          </a:p>
        </p:txBody>
      </p:sp>
      <p:sp>
        <p:nvSpPr>
          <p:cNvPr id="7" name="Rectangle 6"/>
          <p:cNvSpPr/>
          <p:nvPr/>
        </p:nvSpPr>
        <p:spPr>
          <a:xfrm>
            <a:off x="603250" y="5777060"/>
            <a:ext cx="8159750" cy="461665"/>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The company on the first line is considered the Primary Owner; this record cannot be deleted. A request to change the project ownership needs to be submitted to the department.</a:t>
            </a:r>
          </a:p>
        </p:txBody>
      </p:sp>
      <p:pic>
        <p:nvPicPr>
          <p:cNvPr id="8"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5791200"/>
            <a:ext cx="45085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17684" y="1950723"/>
            <a:ext cx="4359591" cy="100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04800" y="1676400"/>
            <a:ext cx="2895600" cy="2585323"/>
          </a:xfrm>
          <a:prstGeom prst="rect">
            <a:avLst/>
          </a:prstGeom>
        </p:spPr>
        <p:txBody>
          <a:bodyPr wrap="square" lIns="0" tIns="0" rIns="0" bIns="0">
            <a:spAutoFit/>
          </a:bodyPr>
          <a:lstStyle/>
          <a:p>
            <a:r>
              <a:rPr lang="en-CA" sz="1200" dirty="0">
                <a:latin typeface="Arial" pitchFamily="34" charset="0"/>
                <a:cs typeface="Arial" pitchFamily="34" charset="0"/>
              </a:rPr>
              <a:t>An </a:t>
            </a:r>
            <a:r>
              <a:rPr lang="en-CA" sz="1200" b="1" dirty="0">
                <a:latin typeface="Arial" pitchFamily="34" charset="0"/>
                <a:cs typeface="Arial" pitchFamily="34" charset="0"/>
              </a:rPr>
              <a:t>Operating Agreement</a:t>
            </a:r>
            <a:r>
              <a:rPr lang="en-CA" sz="1200" dirty="0">
                <a:latin typeface="Arial" pitchFamily="34" charset="0"/>
                <a:cs typeface="Arial" pitchFamily="34" charset="0"/>
              </a:rPr>
              <a:t> is required when:</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There is more than one owner on an OSR Project Application</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The Owner is different from the Operator</a:t>
            </a:r>
          </a:p>
          <a:p>
            <a:endParaRPr lang="en-CA" sz="1200" dirty="0">
              <a:latin typeface="Arial" pitchFamily="34" charset="0"/>
              <a:cs typeface="Arial" pitchFamily="34" charset="0"/>
            </a:endParaRPr>
          </a:p>
          <a:p>
            <a:r>
              <a:rPr lang="en-CA" sz="1200" dirty="0">
                <a:latin typeface="Arial" pitchFamily="34" charset="0"/>
                <a:cs typeface="Arial" pitchFamily="34" charset="0"/>
              </a:rPr>
              <a:t>Operating Agreement documents can be submitted in Microsoft Word (.doc) and Adobe PDF (.PDF) formats.</a:t>
            </a:r>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685800"/>
            <a:ext cx="3733800" cy="884238"/>
          </a:xfrm>
        </p:spPr>
        <p:txBody>
          <a:bodyPr>
            <a:normAutofit/>
          </a:bodyPr>
          <a:lstStyle/>
          <a:p>
            <a:pPr algn="l"/>
            <a:r>
              <a:rPr lang="en-CA" sz="1600" b="1" dirty="0">
                <a:latin typeface="Arial" pitchFamily="34" charset="0"/>
                <a:cs typeface="Arial" pitchFamily="34" charset="0"/>
              </a:rPr>
              <a:t>Owner Tab - Operating Agreement</a:t>
            </a:r>
          </a:p>
        </p:txBody>
      </p:sp>
      <p:pic>
        <p:nvPicPr>
          <p:cNvPr id="819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124200" y="1666875"/>
            <a:ext cx="5829300" cy="24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306653" y="1641672"/>
            <a:ext cx="3961537" cy="332398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en-US" sz="1200" dirty="0">
                <a:solidFill>
                  <a:srgbClr val="000000"/>
                </a:solidFill>
                <a:latin typeface="Arial" pitchFamily="34" charset="0"/>
                <a:cs typeface="Arial" pitchFamily="34" charset="0"/>
              </a:rPr>
              <a:t>Update the Project Owner Contact address information if there are any changes.</a:t>
            </a:r>
          </a:p>
          <a:p>
            <a:pPr lvl="0" fontAlgn="base">
              <a:spcBef>
                <a:spcPct val="0"/>
              </a:spcBef>
              <a:spcAft>
                <a:spcPct val="0"/>
              </a:spcAft>
            </a:pPr>
            <a:endParaRPr lang="en-US" sz="1200" dirty="0">
              <a:solidFill>
                <a:srgbClr val="000000"/>
              </a:solidFill>
              <a:latin typeface="Arial" pitchFamily="34" charset="0"/>
              <a:cs typeface="Arial" pitchFamily="34" charset="0"/>
            </a:endParaRPr>
          </a:p>
          <a:p>
            <a:pPr lvl="0" fontAlgn="base">
              <a:spcBef>
                <a:spcPct val="0"/>
              </a:spcBef>
              <a:spcAft>
                <a:spcPct val="0"/>
              </a:spcAft>
            </a:pPr>
            <a:r>
              <a:rPr lang="en-US" sz="1200" dirty="0">
                <a:solidFill>
                  <a:srgbClr val="000000"/>
                </a:solidFill>
                <a:latin typeface="Arial" pitchFamily="34" charset="0"/>
                <a:cs typeface="Arial" pitchFamily="34" charset="0"/>
              </a:rPr>
              <a:t>Complete the Courier address only when it is different from the Contact address.     The ‘Enter Courier Address’ button is available to access the Courier Address fields.</a:t>
            </a:r>
          </a:p>
          <a:p>
            <a:pPr lvl="0" fontAlgn="base">
              <a:spcBef>
                <a:spcPct val="0"/>
              </a:spcBef>
              <a:spcAft>
                <a:spcPct val="0"/>
              </a:spcAft>
            </a:pPr>
            <a:endParaRPr lang="en-US" sz="1200" dirty="0">
              <a:solidFill>
                <a:srgbClr val="000000"/>
              </a:solidFill>
              <a:latin typeface="Arial" pitchFamily="34" charset="0"/>
              <a:cs typeface="Arial" pitchFamily="34" charset="0"/>
            </a:endParaRPr>
          </a:p>
          <a:p>
            <a:pPr lvl="0" fontAlgn="base">
              <a:spcBef>
                <a:spcPct val="0"/>
              </a:spcBef>
              <a:spcAft>
                <a:spcPct val="0"/>
              </a:spcAft>
            </a:pPr>
            <a:r>
              <a:rPr lang="en-US" sz="1200" dirty="0">
                <a:solidFill>
                  <a:srgbClr val="000000"/>
                </a:solidFill>
                <a:latin typeface="Arial" pitchFamily="34" charset="0"/>
                <a:cs typeface="Arial" pitchFamily="34" charset="0"/>
              </a:rPr>
              <a:t>The following information is required:</a:t>
            </a:r>
          </a:p>
          <a:p>
            <a:pPr lvl="0" fontAlgn="base">
              <a:spcBef>
                <a:spcPct val="0"/>
              </a:spcBef>
              <a:spcAft>
                <a:spcPct val="0"/>
              </a:spcAft>
            </a:pPr>
            <a:endParaRPr lang="en-US" sz="1200" dirty="0">
              <a:solidFill>
                <a:srgbClr val="000000"/>
              </a:solidFill>
              <a:latin typeface="Arial" pitchFamily="34" charset="0"/>
              <a:cs typeface="Arial" pitchFamily="34" charset="0"/>
            </a:endParaRPr>
          </a:p>
          <a:p>
            <a:pPr marL="171450" lvl="0" indent="-171450" fontAlgn="base">
              <a:spcBef>
                <a:spcPct val="0"/>
              </a:spcBef>
              <a:spcAft>
                <a:spcPct val="0"/>
              </a:spcAft>
              <a:buFont typeface="Arial" pitchFamily="34" charset="0"/>
              <a:buChar char="•"/>
            </a:pPr>
            <a:r>
              <a:rPr lang="en-US" sz="1200" dirty="0">
                <a:solidFill>
                  <a:srgbClr val="000000"/>
                </a:solidFill>
                <a:latin typeface="Arial" pitchFamily="34" charset="0"/>
                <a:cs typeface="Arial" pitchFamily="34" charset="0"/>
              </a:rPr>
              <a:t>Address</a:t>
            </a:r>
          </a:p>
          <a:p>
            <a:pPr marL="171450" lvl="0" indent="-171450" fontAlgn="base">
              <a:spcBef>
                <a:spcPct val="0"/>
              </a:spcBef>
              <a:spcAft>
                <a:spcPct val="0"/>
              </a:spcAft>
              <a:buFont typeface="Arial" pitchFamily="34" charset="0"/>
              <a:buChar char="•"/>
            </a:pPr>
            <a:r>
              <a:rPr lang="en-US" sz="1200" dirty="0">
                <a:solidFill>
                  <a:srgbClr val="000000"/>
                </a:solidFill>
                <a:latin typeface="Arial" pitchFamily="34" charset="0"/>
                <a:cs typeface="Arial" pitchFamily="34" charset="0"/>
              </a:rPr>
              <a:t>City</a:t>
            </a:r>
          </a:p>
          <a:p>
            <a:pPr marL="171450" lvl="0" indent="-171450" fontAlgn="base">
              <a:spcBef>
                <a:spcPct val="0"/>
              </a:spcBef>
              <a:spcAft>
                <a:spcPct val="0"/>
              </a:spcAft>
              <a:buFont typeface="Arial" pitchFamily="34" charset="0"/>
              <a:buChar char="•"/>
            </a:pPr>
            <a:r>
              <a:rPr lang="en-US" sz="1200" dirty="0">
                <a:solidFill>
                  <a:srgbClr val="000000"/>
                </a:solidFill>
                <a:latin typeface="Arial" pitchFamily="34" charset="0"/>
                <a:cs typeface="Arial" pitchFamily="34" charset="0"/>
              </a:rPr>
              <a:t>Province</a:t>
            </a:r>
          </a:p>
          <a:p>
            <a:pPr marL="171450" lvl="0" indent="-171450" fontAlgn="base">
              <a:spcBef>
                <a:spcPct val="0"/>
              </a:spcBef>
              <a:spcAft>
                <a:spcPct val="0"/>
              </a:spcAft>
              <a:buFont typeface="Arial" pitchFamily="34" charset="0"/>
              <a:buChar char="•"/>
            </a:pPr>
            <a:r>
              <a:rPr lang="en-US" sz="1200" dirty="0">
                <a:solidFill>
                  <a:srgbClr val="000000"/>
                </a:solidFill>
                <a:latin typeface="Arial" pitchFamily="34" charset="0"/>
                <a:cs typeface="Arial" pitchFamily="34" charset="0"/>
              </a:rPr>
              <a:t>Country</a:t>
            </a:r>
          </a:p>
          <a:p>
            <a:pPr marL="171450" lvl="0" indent="-171450" fontAlgn="base">
              <a:spcBef>
                <a:spcPct val="0"/>
              </a:spcBef>
              <a:spcAft>
                <a:spcPct val="0"/>
              </a:spcAft>
              <a:buFont typeface="Arial" pitchFamily="34" charset="0"/>
              <a:buChar char="•"/>
            </a:pPr>
            <a:r>
              <a:rPr lang="en-US" sz="1200" dirty="0">
                <a:solidFill>
                  <a:srgbClr val="000000"/>
                </a:solidFill>
                <a:latin typeface="Arial" pitchFamily="34" charset="0"/>
                <a:cs typeface="Arial" pitchFamily="34" charset="0"/>
              </a:rPr>
              <a:t>Postal Code</a:t>
            </a:r>
          </a:p>
          <a:p>
            <a:pPr marL="171450" lvl="0" indent="-171450" fontAlgn="base">
              <a:spcBef>
                <a:spcPct val="0"/>
              </a:spcBef>
              <a:spcAft>
                <a:spcPct val="0"/>
              </a:spcAft>
              <a:buFont typeface="Arial" pitchFamily="34" charset="0"/>
              <a:buChar char="•"/>
            </a:pPr>
            <a:endParaRPr lang="en-US" sz="1200" dirty="0">
              <a:solidFill>
                <a:srgbClr val="000000"/>
              </a:solidFill>
              <a:latin typeface="Arial" pitchFamily="34" charset="0"/>
              <a:cs typeface="Arial" pitchFamily="34" charset="0"/>
            </a:endParaRPr>
          </a:p>
          <a:p>
            <a:pPr fontAlgn="base">
              <a:spcBef>
                <a:spcPct val="0"/>
              </a:spcBef>
              <a:spcAft>
                <a:spcPct val="0"/>
              </a:spcAft>
            </a:pPr>
            <a:r>
              <a:rPr lang="en-US" sz="1200" dirty="0">
                <a:solidFill>
                  <a:srgbClr val="000000"/>
                </a:solidFill>
                <a:latin typeface="Arial" pitchFamily="34" charset="0"/>
                <a:cs typeface="Arial" pitchFamily="34" charset="0"/>
              </a:rPr>
              <a:t>Note:  If the Operator and Contact is the same as the Owner Tab, choose the option “Operator same as owner”.</a:t>
            </a:r>
          </a:p>
          <a:p>
            <a:pPr marL="171450" lvl="0" indent="-171450" fontAlgn="base">
              <a:spcBef>
                <a:spcPct val="0"/>
              </a:spcBef>
              <a:spcAft>
                <a:spcPct val="0"/>
              </a:spcAft>
              <a:buFont typeface="Arial" pitchFamily="34" charset="0"/>
              <a:buChar char="•"/>
            </a:pPr>
            <a:endParaRPr lang="en-US" sz="1200" dirty="0">
              <a:solidFill>
                <a:srgbClr val="000000"/>
              </a:solidFill>
              <a:latin typeface="Arial" pitchFamily="34" charset="0"/>
              <a:cs typeface="Arial" pitchFamily="34" charset="0"/>
            </a:endParaRPr>
          </a:p>
        </p:txBody>
      </p:sp>
      <p:sp>
        <p:nvSpPr>
          <p:cNvPr id="6" name="Title 5"/>
          <p:cNvSpPr>
            <a:spLocks noGrp="1"/>
          </p:cNvSpPr>
          <p:nvPr>
            <p:ph type="title" idx="4294967295"/>
          </p:nvPr>
        </p:nvSpPr>
        <p:spPr>
          <a:xfrm>
            <a:off x="187325" y="914400"/>
            <a:ext cx="6661150" cy="457200"/>
          </a:xfrm>
        </p:spPr>
        <p:txBody>
          <a:bodyPr>
            <a:normAutofit/>
          </a:bodyPr>
          <a:lstStyle/>
          <a:p>
            <a:pPr algn="l"/>
            <a:r>
              <a:rPr lang="en-CA" sz="1600" b="1" dirty="0">
                <a:latin typeface="Arial" pitchFamily="34" charset="0"/>
                <a:cs typeface="Arial" pitchFamily="34" charset="0"/>
              </a:rPr>
              <a:t>Owner Tab  - Project Owner Contact  and Courier Address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05350" y="1638300"/>
            <a:ext cx="428625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105400"/>
            <a:ext cx="263842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1676400"/>
            <a:ext cx="3498273" cy="1292662"/>
          </a:xfrm>
          <a:prstGeom prst="rect">
            <a:avLst/>
          </a:prstGeom>
        </p:spPr>
        <p:txBody>
          <a:bodyPr wrap="square" lIns="0" tIns="0" rIns="0" bIns="0">
            <a:spAutoFit/>
          </a:bodyPr>
          <a:lstStyle/>
          <a:p>
            <a:r>
              <a:rPr lang="en-CA" sz="1200" dirty="0">
                <a:latin typeface="Arial" pitchFamily="34" charset="0"/>
                <a:cs typeface="Arial" pitchFamily="34" charset="0"/>
              </a:rPr>
              <a:t>If the option “Operator same as owner” is selected on the Owner tab, this information will be not be editable.</a:t>
            </a:r>
          </a:p>
          <a:p>
            <a:endParaRPr lang="en-CA" sz="1200" dirty="0">
              <a:latin typeface="Arial" pitchFamily="34" charset="0"/>
              <a:cs typeface="Arial" pitchFamily="34" charset="0"/>
            </a:endParaRPr>
          </a:p>
          <a:p>
            <a:r>
              <a:rPr lang="en-CA" sz="1200" dirty="0">
                <a:latin typeface="Arial" pitchFamily="34" charset="0"/>
                <a:cs typeface="Arial" pitchFamily="34" charset="0"/>
              </a:rPr>
              <a:t>To make changes on this screen, return back to the Owner tab and deselect the ‘Operator same as owner’. </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685800"/>
            <a:ext cx="3810000" cy="808038"/>
          </a:xfrm>
        </p:spPr>
        <p:txBody>
          <a:bodyPr>
            <a:normAutofit/>
          </a:bodyPr>
          <a:lstStyle/>
          <a:p>
            <a:pPr algn="l"/>
            <a:r>
              <a:rPr lang="en-CA" sz="1600" b="1" dirty="0">
                <a:latin typeface="Arial" pitchFamily="34" charset="0"/>
                <a:cs typeface="Arial" pitchFamily="34" charset="0"/>
              </a:rPr>
              <a:t>Operator Tab – Same as Owner</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67200" y="1676400"/>
            <a:ext cx="4310063"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034048"/>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04800" y="1649611"/>
            <a:ext cx="2743200" cy="3139321"/>
          </a:xfrm>
          <a:prstGeom prst="rect">
            <a:avLst/>
          </a:prstGeom>
        </p:spPr>
        <p:txBody>
          <a:bodyPr wrap="square" lIns="0" tIns="0" rIns="0" bIns="0">
            <a:spAutoFit/>
          </a:bodyPr>
          <a:lstStyle/>
          <a:p>
            <a:r>
              <a:rPr lang="en-CA" sz="1200" dirty="0">
                <a:latin typeface="Arial" pitchFamily="34" charset="0"/>
                <a:cs typeface="Arial" pitchFamily="34" charset="0"/>
              </a:rPr>
              <a:t>To update the Project Operator, search by company name or Client ID, and select.  </a:t>
            </a:r>
          </a:p>
          <a:p>
            <a:endParaRPr lang="en-CA" sz="1200" dirty="0">
              <a:latin typeface="Arial" pitchFamily="34" charset="0"/>
              <a:cs typeface="Arial" pitchFamily="34" charset="0"/>
            </a:endParaRPr>
          </a:p>
          <a:p>
            <a:r>
              <a:rPr lang="en-CA" sz="1200" dirty="0">
                <a:latin typeface="Arial" pitchFamily="34" charset="0"/>
                <a:cs typeface="Arial" pitchFamily="34" charset="0"/>
              </a:rPr>
              <a:t>Recorded contacts for the company selected are provided in the Existing Contact dropdown menu.   If not available, the default will be ‘New’.</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Existing contacts associated to the Project Operator can be selected and the system will populate the contact and address information fields with the Project Operator details.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Ensure the contact and address fields are updated; including an email address.</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762000"/>
            <a:ext cx="4038600" cy="685800"/>
          </a:xfrm>
        </p:spPr>
        <p:txBody>
          <a:bodyPr>
            <a:normAutofit/>
          </a:bodyPr>
          <a:lstStyle/>
          <a:p>
            <a:pPr algn="l"/>
            <a:r>
              <a:rPr lang="en-CA" sz="1600" b="1" dirty="0">
                <a:latin typeface="Arial" pitchFamily="34" charset="0"/>
                <a:cs typeface="Arial" pitchFamily="34" charset="0"/>
              </a:rPr>
              <a:t>Operator Tab -  New</a:t>
            </a:r>
          </a:p>
        </p:txBody>
      </p:sp>
      <p:sp>
        <p:nvSpPr>
          <p:cNvPr id="7" name="Rectangle 6"/>
          <p:cNvSpPr/>
          <p:nvPr/>
        </p:nvSpPr>
        <p:spPr>
          <a:xfrm>
            <a:off x="469268" y="5895201"/>
            <a:ext cx="8446132" cy="461665"/>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Project Operator Contact Information fields are enabled for update only if the "Operator same as owner" checkbox is not selected on the Owner screen.</a:t>
            </a:r>
          </a:p>
        </p:txBody>
      </p:sp>
      <p:pic>
        <p:nvPicPr>
          <p:cNvPr id="8" name="Picture 4" descr="C:\Users\khana\AppData\Local\Microsoft\Windows\Temporary Internet Files\Content.IE5\W69D9NLS\MC900432617[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5875833"/>
            <a:ext cx="448767" cy="4487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1752600"/>
            <a:ext cx="57245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descr="C:\Users\chinnek\AppData\Local\Temp\SNAGHTML7130bf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060223"/>
            <a:ext cx="15144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775" y="2607528"/>
            <a:ext cx="58483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descr="C:\Users\chinnek\AppData\Local\Temp\SNAGHTML7157b8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250" y="3522107"/>
            <a:ext cx="1933575"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04800" y="1681877"/>
            <a:ext cx="3962400" cy="1846659"/>
          </a:xfrm>
          <a:prstGeom prst="rect">
            <a:avLst/>
          </a:prstGeom>
        </p:spPr>
        <p:txBody>
          <a:bodyPr wrap="square" lIns="0" tIns="0" rIns="0" bIns="0">
            <a:spAutoFit/>
          </a:bodyPr>
          <a:lstStyle/>
          <a:p>
            <a:r>
              <a:rPr lang="en-CA" sz="1200" dirty="0">
                <a:latin typeface="Arial" pitchFamily="34" charset="0"/>
                <a:cs typeface="Arial" pitchFamily="34" charset="0"/>
              </a:rPr>
              <a:t>The following fields are mandatory for </a:t>
            </a:r>
            <a:r>
              <a:rPr lang="en-CA" sz="1200" b="1" dirty="0">
                <a:latin typeface="Arial" pitchFamily="34" charset="0"/>
                <a:cs typeface="Arial" pitchFamily="34" charset="0"/>
              </a:rPr>
              <a:t>Operator Address Information</a:t>
            </a:r>
            <a:r>
              <a:rPr lang="en-CA" sz="1200" dirty="0">
                <a:latin typeface="Arial" pitchFamily="34" charset="0"/>
                <a:cs typeface="Arial" pitchFamily="34" charset="0"/>
              </a:rPr>
              <a:t>:</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Address: Address text (maximum 255 characters)</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Postal code: Postal Code (maximum 12 characters)</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City</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Province</a:t>
            </a:r>
          </a:p>
        </p:txBody>
      </p:sp>
      <p:pic>
        <p:nvPicPr>
          <p:cNvPr id="3" name="Picture 17" descr="Create OSR Application - Operator - Address Information - Graphic"/>
          <p:cNvPicPr>
            <a:picLocks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451350" y="1752600"/>
            <a:ext cx="4311650" cy="25560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715962"/>
            <a:ext cx="3733800" cy="808038"/>
          </a:xfrm>
        </p:spPr>
        <p:txBody>
          <a:bodyPr>
            <a:normAutofit/>
          </a:bodyPr>
          <a:lstStyle/>
          <a:p>
            <a:pPr algn="l"/>
            <a:r>
              <a:rPr lang="en-CA" sz="1600" b="1" dirty="0">
                <a:latin typeface="Arial" pitchFamily="34" charset="0"/>
                <a:cs typeface="Arial" pitchFamily="34" charset="0"/>
              </a:rPr>
              <a:t>Operator Tab - Address Information</a:t>
            </a:r>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333375" y="1752600"/>
            <a:ext cx="3720440" cy="276998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en-CA" sz="1200" dirty="0">
                <a:solidFill>
                  <a:srgbClr val="000000"/>
                </a:solidFill>
                <a:latin typeface="Arial" pitchFamily="34" charset="0"/>
                <a:cs typeface="Arial" pitchFamily="34" charset="0"/>
              </a:rPr>
              <a:t>The Project Description tab shows a series of items displayed in a column on the left hand side of the screen.  Clicking on each item displays a new screen which must be filled out.  These are described in the following slides.</a:t>
            </a:r>
          </a:p>
          <a:p>
            <a:pPr lvl="0" fontAlgn="base">
              <a:spcBef>
                <a:spcPct val="0"/>
              </a:spcBef>
              <a:spcAft>
                <a:spcPct val="0"/>
              </a:spcAf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Project Overview and Development Plans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AER Approvals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Lands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Wells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Agreements and Mineral Rights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Operations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Facilities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Capital Assets</a:t>
            </a:r>
          </a:p>
          <a:p>
            <a:pPr marR="0" lvl="0" algn="l" defTabSz="914400" rtl="0" eaLnBrk="1" fontAlgn="base" latinLnBrk="0" hangingPunct="1">
              <a:lnSpc>
                <a:spcPct val="100000"/>
              </a:lnSpc>
              <a:spcBef>
                <a:spcPct val="0"/>
              </a:spcBef>
              <a:spcAft>
                <a:spcPct val="0"/>
              </a:spcAft>
              <a:buClrTx/>
              <a:buSzTx/>
              <a:tabLst/>
            </a:pPr>
            <a:endParaRPr lang="en-US" sz="1200" dirty="0">
              <a:solidFill>
                <a:srgbClr val="000000"/>
              </a:solidFill>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821949"/>
            <a:ext cx="2590800" cy="691992"/>
          </a:xfrm>
        </p:spPr>
        <p:txBody>
          <a:bodyPr>
            <a:normAutofit/>
          </a:bodyPr>
          <a:lstStyle/>
          <a:p>
            <a:pPr algn="l"/>
            <a:r>
              <a:rPr lang="en-CA" sz="1600" b="1" dirty="0">
                <a:latin typeface="Arial" pitchFamily="34" charset="0"/>
                <a:cs typeface="Arial" pitchFamily="34" charset="0"/>
              </a:rPr>
              <a:t>Project</a:t>
            </a:r>
            <a:r>
              <a:rPr lang="en-CA" sz="1600" b="1" baseline="0" dirty="0">
                <a:latin typeface="Arial" pitchFamily="34" charset="0"/>
                <a:cs typeface="Arial" pitchFamily="34" charset="0"/>
              </a:rPr>
              <a:t> Description Tab</a:t>
            </a:r>
            <a:endParaRPr lang="en-CA" sz="1600" b="1" dirty="0">
              <a:latin typeface="Arial" pitchFamily="34" charset="0"/>
              <a:cs typeface="Arial" pitchFamily="34" charset="0"/>
            </a:endParaRPr>
          </a:p>
        </p:txBody>
      </p:sp>
      <p:sp>
        <p:nvSpPr>
          <p:cNvPr id="7" name="Rectangle 6"/>
          <p:cNvSpPr/>
          <p:nvPr/>
        </p:nvSpPr>
        <p:spPr>
          <a:xfrm>
            <a:off x="469268" y="5971401"/>
            <a:ext cx="6541132" cy="276999"/>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Project Overview and Development Plan text cannot exceed 4000 characters.</a:t>
            </a:r>
          </a:p>
        </p:txBody>
      </p:sp>
      <p:pic>
        <p:nvPicPr>
          <p:cNvPr id="8" name="Picture 4" descr="C:\Users\khana\AppData\Local\Microsoft\Windows\Temporary Internet Files\Content.IE5\W69D9NLS\MC900432617[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5875833"/>
            <a:ext cx="448767" cy="4487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14800" y="1743074"/>
            <a:ext cx="452659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604763"/>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a:spLocks noChangeArrowheads="1"/>
          </p:cNvSpPr>
          <p:nvPr/>
        </p:nvSpPr>
        <p:spPr bwMode="auto">
          <a:xfrm>
            <a:off x="228600" y="1676400"/>
            <a:ext cx="4267200" cy="332398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The Project Overview and Development Plans should contain the following information: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Summary of project’s history and developing plans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Description of lands and facilities included within the proposed project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Dates when lands and leases were acquired</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Locations of the first wells on project site and dates they were drilled</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Annual Production to date and other relevant details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Future development plans for Project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Reservoir Properties information</a:t>
            </a:r>
            <a:endParaRPr lang="en-US" sz="1200" dirty="0">
              <a:solidFill>
                <a:srgbClr val="000000"/>
              </a:solidFill>
              <a:latin typeface="Arial" pitchFamily="34" charset="0"/>
              <a:cs typeface="Arial" pitchFamily="34" charset="0"/>
            </a:endParaRPr>
          </a:p>
        </p:txBody>
      </p:sp>
      <p:sp>
        <p:nvSpPr>
          <p:cNvPr id="6" name="Title 5"/>
          <p:cNvSpPr>
            <a:spLocks noGrp="1"/>
          </p:cNvSpPr>
          <p:nvPr>
            <p:ph type="title" idx="4294967295"/>
          </p:nvPr>
        </p:nvSpPr>
        <p:spPr>
          <a:xfrm>
            <a:off x="228600" y="762000"/>
            <a:ext cx="6781800" cy="808038"/>
          </a:xfrm>
        </p:spPr>
        <p:txBody>
          <a:bodyPr>
            <a:normAutofit/>
          </a:bodyPr>
          <a:lstStyle/>
          <a:p>
            <a:pPr algn="l"/>
            <a:r>
              <a:rPr lang="en-CA" sz="1600" b="1" dirty="0">
                <a:latin typeface="Arial" pitchFamily="34" charset="0"/>
                <a:cs typeface="Arial" pitchFamily="34" charset="0"/>
              </a:rPr>
              <a:t>Project Description Tab - Project Overview  &amp; Development Plans</a:t>
            </a:r>
          </a:p>
        </p:txBody>
      </p:sp>
      <p:sp>
        <p:nvSpPr>
          <p:cNvPr id="8" name="Rectangle 7"/>
          <p:cNvSpPr/>
          <p:nvPr/>
        </p:nvSpPr>
        <p:spPr>
          <a:xfrm>
            <a:off x="469268" y="5710535"/>
            <a:ext cx="8293732" cy="461665"/>
          </a:xfrm>
          <a:prstGeom prst="rect">
            <a:avLst/>
          </a:prstGeom>
        </p:spPr>
        <p:txBody>
          <a:bodyPr wrap="square">
            <a:spAutoFit/>
          </a:bodyPr>
          <a:lstStyle/>
          <a:p>
            <a:r>
              <a:rPr lang="en-US" sz="1200" dirty="0">
                <a:solidFill>
                  <a:schemeClr val="accent3">
                    <a:lumMod val="50000"/>
                  </a:schemeClr>
                </a:solidFill>
                <a:latin typeface="Arial" pitchFamily="34" charset="0"/>
                <a:cs typeface="Arial" pitchFamily="34" charset="0"/>
              </a:rPr>
              <a:t>Project Overview and Development Plans can be provided by entering text (maximum of 4000 characters) or uploading the document (Word, Text, or PDF are acceptable).</a:t>
            </a:r>
            <a:endParaRPr lang="en-CA" sz="1200" dirty="0">
              <a:solidFill>
                <a:schemeClr val="accent3">
                  <a:lumMod val="50000"/>
                </a:schemeClr>
              </a:solidFill>
              <a:latin typeface="Arial" pitchFamily="34" charset="0"/>
              <a:cs typeface="Arial" pitchFamily="34" charset="0"/>
            </a:endParaRPr>
          </a:p>
        </p:txBody>
      </p:sp>
      <p:pic>
        <p:nvPicPr>
          <p:cNvPr id="9" name="Picture 4" descr="C:\Users\khana\AppData\Local\Microsoft\Windows\Temporary Internet Files\Content.IE5\W69D9NLS\MC900432617[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5715000"/>
            <a:ext cx="448767" cy="4487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76750" y="1676400"/>
            <a:ext cx="4114800" cy="2900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228600" y="1676400"/>
            <a:ext cx="3810000" cy="2769989"/>
          </a:xfrm>
          <a:prstGeom prst="rect">
            <a:avLst/>
          </a:prstGeom>
        </p:spPr>
        <p:txBody>
          <a:bodyPr wrap="square" lIns="0" tIns="0" rIns="0" bIns="0">
            <a:spAutoFit/>
          </a:bodyPr>
          <a:lstStyle/>
          <a:p>
            <a:r>
              <a:rPr lang="en-CA" sz="1200" dirty="0">
                <a:latin typeface="Arial" pitchFamily="34" charset="0"/>
                <a:cs typeface="Arial" pitchFamily="34" charset="0"/>
              </a:rPr>
              <a:t>The </a:t>
            </a:r>
            <a:r>
              <a:rPr lang="en-CA" sz="1200" b="1" dirty="0">
                <a:latin typeface="Arial" pitchFamily="34" charset="0"/>
                <a:cs typeface="Arial" pitchFamily="34" charset="0"/>
              </a:rPr>
              <a:t>AER Approvals</a:t>
            </a:r>
            <a:r>
              <a:rPr lang="en-CA" sz="1200" dirty="0">
                <a:latin typeface="Arial" pitchFamily="34" charset="0"/>
                <a:cs typeface="Arial" pitchFamily="34" charset="0"/>
              </a:rPr>
              <a:t> screen is used to update scheme information for the Current Application.  The latest scheme can be added.  Added Schemes can be deleted.</a:t>
            </a:r>
          </a:p>
          <a:p>
            <a:endParaRPr lang="en-CA" sz="1200" dirty="0">
              <a:latin typeface="Arial" pitchFamily="34" charset="0"/>
              <a:cs typeface="Arial" pitchFamily="34" charset="0"/>
            </a:endParaRPr>
          </a:p>
          <a:p>
            <a:r>
              <a:rPr lang="en-CA" sz="1200" dirty="0">
                <a:latin typeface="Arial" pitchFamily="34" charset="0"/>
                <a:cs typeface="Arial" pitchFamily="34" charset="0"/>
              </a:rPr>
              <a:t>Each schemes must be accompanied by a copy of the AER Approval document”.</a:t>
            </a:r>
          </a:p>
          <a:p>
            <a:r>
              <a:rPr lang="en-CA" sz="1200" dirty="0">
                <a:latin typeface="Arial" pitchFamily="34" charset="0"/>
                <a:cs typeface="Arial" pitchFamily="34" charset="0"/>
              </a:rPr>
              <a:t> </a:t>
            </a:r>
          </a:p>
          <a:p>
            <a:r>
              <a:rPr lang="en-CA" sz="1200" b="1" dirty="0">
                <a:latin typeface="Arial" pitchFamily="34" charset="0"/>
                <a:cs typeface="Arial" pitchFamily="34" charset="0"/>
              </a:rPr>
              <a:t>Launch Map </a:t>
            </a:r>
            <a:r>
              <a:rPr lang="en-CA" sz="1200" dirty="0">
                <a:latin typeface="Arial" pitchFamily="34" charset="0"/>
                <a:cs typeface="Arial" pitchFamily="34" charset="0"/>
              </a:rPr>
              <a:t>- Opens an interactive Map of the current Application.   Edits to lands are made within this feature.  The online map may be printed or exported.</a:t>
            </a:r>
          </a:p>
          <a:p>
            <a:endParaRPr lang="en-CA" sz="1200" dirty="0">
              <a:latin typeface="Arial" pitchFamily="34" charset="0"/>
              <a:cs typeface="Arial" pitchFamily="34" charset="0"/>
            </a:endParaRPr>
          </a:p>
          <a:p>
            <a:r>
              <a:rPr lang="en-CA" sz="1200" dirty="0">
                <a:latin typeface="Arial" pitchFamily="34" charset="0"/>
                <a:cs typeface="Arial" pitchFamily="34" charset="0"/>
              </a:rPr>
              <a:t>If additional maps or schematics are to be included, upload the map, or use the checkbox to indicate it is being sent separately (</a:t>
            </a:r>
            <a:r>
              <a:rPr lang="en-CA" sz="1200" dirty="0" err="1">
                <a:latin typeface="Arial" pitchFamily="34" charset="0"/>
                <a:cs typeface="Arial" pitchFamily="34" charset="0"/>
              </a:rPr>
              <a:t>eg</a:t>
            </a:r>
            <a:r>
              <a:rPr lang="en-CA" sz="1200" dirty="0">
                <a:latin typeface="Arial" pitchFamily="34" charset="0"/>
                <a:cs typeface="Arial" pitchFamily="34" charset="0"/>
              </a:rPr>
              <a:t>. CD)</a:t>
            </a:r>
          </a:p>
          <a:p>
            <a:endParaRPr lang="en-CA" sz="1200" dirty="0">
              <a:latin typeface="Arial" pitchFamily="34" charset="0"/>
              <a:cs typeface="Arial" pitchFamily="34" charset="0"/>
            </a:endParaRPr>
          </a:p>
        </p:txBody>
      </p:sp>
      <p:sp>
        <p:nvSpPr>
          <p:cNvPr id="6" name="Title 5"/>
          <p:cNvSpPr>
            <a:spLocks noGrp="1"/>
          </p:cNvSpPr>
          <p:nvPr>
            <p:ph type="title" idx="4294967295"/>
          </p:nvPr>
        </p:nvSpPr>
        <p:spPr>
          <a:xfrm>
            <a:off x="152400" y="715962"/>
            <a:ext cx="4267200" cy="884238"/>
          </a:xfrm>
        </p:spPr>
        <p:txBody>
          <a:bodyPr>
            <a:normAutofit/>
          </a:bodyPr>
          <a:lstStyle/>
          <a:p>
            <a:pPr algn="l"/>
            <a:r>
              <a:rPr lang="en-CA" sz="1600" b="1" dirty="0">
                <a:latin typeface="Arial" pitchFamily="34" charset="0"/>
                <a:cs typeface="Arial" pitchFamily="34" charset="0"/>
              </a:rPr>
              <a:t>Project Description Tab – AER Approvals</a:t>
            </a:r>
          </a:p>
        </p:txBody>
      </p:sp>
      <p:sp>
        <p:nvSpPr>
          <p:cNvPr id="8" name="Rectangle 7"/>
          <p:cNvSpPr/>
          <p:nvPr/>
        </p:nvSpPr>
        <p:spPr>
          <a:xfrm>
            <a:off x="393068" y="5715000"/>
            <a:ext cx="8446132" cy="461665"/>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Added Schemes by a Primary Owner user will automatically update the Application lands with available Development Area lands; you can change the lands using the </a:t>
            </a:r>
            <a:r>
              <a:rPr lang="en-CA" sz="1200" b="1" dirty="0">
                <a:solidFill>
                  <a:schemeClr val="accent3">
                    <a:lumMod val="50000"/>
                  </a:schemeClr>
                </a:solidFill>
                <a:latin typeface="Arial" pitchFamily="34" charset="0"/>
                <a:cs typeface="Arial" pitchFamily="34" charset="0"/>
              </a:rPr>
              <a:t>Launch Map </a:t>
            </a:r>
            <a:r>
              <a:rPr lang="en-CA" sz="1200" dirty="0">
                <a:solidFill>
                  <a:schemeClr val="accent3">
                    <a:lumMod val="50000"/>
                  </a:schemeClr>
                </a:solidFill>
                <a:latin typeface="Arial" pitchFamily="34" charset="0"/>
                <a:cs typeface="Arial" pitchFamily="34" charset="0"/>
              </a:rPr>
              <a:t>function.</a:t>
            </a:r>
          </a:p>
        </p:txBody>
      </p:sp>
      <p:pic>
        <p:nvPicPr>
          <p:cNvPr id="9" name="Picture 4" descr="C:\Users\khana\AppData\Local\Microsoft\Windows\Temporary Internet Files\Content.IE5\W69D9NLS\MC900432617[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715000"/>
            <a:ext cx="448767" cy="4487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UCHESD\AppData\Local\Temp\SNAGHTMLc22889.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62109" y="1524000"/>
            <a:ext cx="4437625" cy="2462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15962"/>
            <a:ext cx="1295400" cy="808038"/>
          </a:xfrm>
        </p:spPr>
        <p:txBody>
          <a:bodyPr/>
          <a:lstStyle/>
          <a:p>
            <a:pPr algn="l"/>
            <a:r>
              <a:rPr lang="en-CA" sz="1600" b="1" dirty="0">
                <a:latin typeface="Arial" pitchFamily="34" charset="0"/>
                <a:cs typeface="Arial" pitchFamily="34" charset="0"/>
              </a:rPr>
              <a:t>Revisions</a:t>
            </a:r>
          </a:p>
        </p:txBody>
      </p:sp>
      <p:graphicFrame>
        <p:nvGraphicFramePr>
          <p:cNvPr id="3" name="Table 2"/>
          <p:cNvGraphicFramePr>
            <a:graphicFrameLocks noGrp="1"/>
          </p:cNvGraphicFramePr>
          <p:nvPr>
            <p:extLst>
              <p:ext uri="{D42A27DB-BD31-4B8C-83A1-F6EECF244321}">
                <p14:modId xmlns:p14="http://schemas.microsoft.com/office/powerpoint/2010/main" val="2932526726"/>
              </p:ext>
            </p:extLst>
          </p:nvPr>
        </p:nvGraphicFramePr>
        <p:xfrm>
          <a:off x="1835696" y="2708920"/>
          <a:ext cx="6096000" cy="1752600"/>
        </p:xfrm>
        <a:graphic>
          <a:graphicData uri="http://schemas.openxmlformats.org/drawingml/2006/table">
            <a:tbl>
              <a:tblPr firstRow="1" bandRow="1">
                <a:tableStyleId>{5C22544A-7EE6-4342-B048-85BDC9FD1C3A}</a:tableStyleId>
              </a:tblPr>
              <a:tblGrid>
                <a:gridCol w="2126704">
                  <a:extLst>
                    <a:ext uri="{9D8B030D-6E8A-4147-A177-3AD203B41FA5}">
                      <a16:colId xmlns:a16="http://schemas.microsoft.com/office/drawing/2014/main" val="20000"/>
                    </a:ext>
                  </a:extLst>
                </a:gridCol>
                <a:gridCol w="1937296">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September 31,</a:t>
                      </a:r>
                      <a:r>
                        <a:rPr lang="en-US" baseline="0" dirty="0"/>
                        <a:t> 2012</a:t>
                      </a:r>
                      <a:endParaRPr lang="en-CA" dirty="0"/>
                    </a:p>
                  </a:txBody>
                  <a:tcPr/>
                </a:tc>
                <a:tc>
                  <a:txBody>
                    <a:bodyPr/>
                    <a:lstStyle/>
                    <a:p>
                      <a:r>
                        <a:rPr lang="en-US" dirty="0"/>
                        <a:t>Conversion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US" dirty="0"/>
                        <a:t>July 2,</a:t>
                      </a:r>
                      <a:r>
                        <a:rPr lang="en-US" baseline="0" dirty="0"/>
                        <a:t> 2013</a:t>
                      </a:r>
                      <a:endParaRPr lang="en-CA" dirty="0"/>
                    </a:p>
                  </a:txBody>
                  <a:tcPr/>
                </a:tc>
                <a:tc>
                  <a:txBody>
                    <a:bodyPr/>
                    <a:lstStyle/>
                    <a:p>
                      <a:r>
                        <a:rPr lang="en-US" dirty="0"/>
                        <a:t>Content</a:t>
                      </a:r>
                      <a:r>
                        <a:rPr lang="en-US" baseline="0" dirty="0"/>
                        <a:t> Updated</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2"/>
                  </a:ext>
                </a:extLst>
              </a:tr>
              <a:tr h="370840">
                <a:tc>
                  <a:txBody>
                    <a:bodyPr/>
                    <a:lstStyle/>
                    <a:p>
                      <a:r>
                        <a:rPr lang="en-US" dirty="0">
                          <a:solidFill>
                            <a:schemeClr val="tx1"/>
                          </a:solidFill>
                        </a:rPr>
                        <a:t>June ,</a:t>
                      </a:r>
                      <a:r>
                        <a:rPr lang="en-US" baseline="0" dirty="0">
                          <a:solidFill>
                            <a:schemeClr val="tx1"/>
                          </a:solidFill>
                        </a:rPr>
                        <a:t> 2016</a:t>
                      </a:r>
                      <a:endParaRPr lang="en-CA" dirty="0">
                        <a:solidFill>
                          <a:schemeClr val="tx1"/>
                        </a:solidFill>
                      </a:endParaRPr>
                    </a:p>
                  </a:txBody>
                  <a:tcPr/>
                </a:tc>
                <a:tc>
                  <a:txBody>
                    <a:bodyPr/>
                    <a:lstStyle/>
                    <a:p>
                      <a:r>
                        <a:rPr lang="en-US" dirty="0">
                          <a:solidFill>
                            <a:schemeClr val="tx1"/>
                          </a:solidFill>
                        </a:rPr>
                        <a:t>Content Updated</a:t>
                      </a:r>
                      <a:endParaRPr lang="en-CA" dirty="0">
                        <a:solidFill>
                          <a:schemeClr val="tx1"/>
                        </a:solidFill>
                      </a:endParaRPr>
                    </a:p>
                  </a:txBody>
                  <a:tcPr/>
                </a:tc>
                <a:tc>
                  <a:txBody>
                    <a:bodyPr/>
                    <a:lstStyle/>
                    <a:p>
                      <a:r>
                        <a:rPr lang="en-US">
                          <a:solidFill>
                            <a:schemeClr val="tx1"/>
                          </a:solidFill>
                        </a:rPr>
                        <a:t>Edit</a:t>
                      </a:r>
                      <a:r>
                        <a:rPr lang="en-US" baseline="0">
                          <a:solidFill>
                            <a:schemeClr val="tx1"/>
                          </a:solidFill>
                        </a:rPr>
                        <a:t> Lands &amp;  AER Approvals</a:t>
                      </a:r>
                      <a:endParaRPr lang="en-CA" dirty="0">
                        <a:solidFill>
                          <a:schemeClr val="tx1"/>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1472254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UCHESD\AppData\Local\Temp\SNAGHTMLc22889.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29000" y="1382405"/>
            <a:ext cx="5242159" cy="29086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228600" y="762000"/>
            <a:ext cx="8229600" cy="731838"/>
          </a:xfrm>
        </p:spPr>
        <p:txBody>
          <a:bodyPr>
            <a:normAutofit/>
          </a:bodyPr>
          <a:lstStyle/>
          <a:p>
            <a:pPr algn="l"/>
            <a:r>
              <a:rPr lang="en-CA" sz="1600" b="1" dirty="0">
                <a:latin typeface="Arial" pitchFamily="34" charset="0"/>
                <a:cs typeface="Arial" pitchFamily="34" charset="0"/>
              </a:rPr>
              <a:t>AER </a:t>
            </a:r>
            <a:r>
              <a:rPr lang="en-CA" sz="1600" b="1" baseline="0" dirty="0">
                <a:latin typeface="Arial" pitchFamily="34" charset="0"/>
                <a:cs typeface="Arial" pitchFamily="34" charset="0"/>
              </a:rPr>
              <a:t>Approvals – Add Scheme (...continued)</a:t>
            </a:r>
            <a:endParaRPr lang="en-CA" sz="1600" b="1" dirty="0">
              <a:latin typeface="Arial" pitchFamily="34" charset="0"/>
              <a:cs typeface="Arial" pitchFamily="34" charset="0"/>
            </a:endParaRPr>
          </a:p>
        </p:txBody>
      </p:sp>
      <p:sp>
        <p:nvSpPr>
          <p:cNvPr id="3" name="Rectangle 2"/>
          <p:cNvSpPr/>
          <p:nvPr/>
        </p:nvSpPr>
        <p:spPr>
          <a:xfrm>
            <a:off x="304800" y="1524000"/>
            <a:ext cx="2590800" cy="2492990"/>
          </a:xfrm>
          <a:prstGeom prst="rect">
            <a:avLst/>
          </a:prstGeom>
        </p:spPr>
        <p:txBody>
          <a:bodyPr wrap="square">
            <a:spAutoFit/>
          </a:bodyPr>
          <a:lstStyle/>
          <a:p>
            <a:r>
              <a:rPr lang="en-CA" sz="1200" dirty="0">
                <a:latin typeface="Arial" pitchFamily="34" charset="0"/>
                <a:cs typeface="Arial" pitchFamily="34" charset="0"/>
              </a:rPr>
              <a:t>Attachment of all added scheme approvals is required.</a:t>
            </a:r>
          </a:p>
          <a:p>
            <a:endParaRPr lang="en-CA" sz="1200" dirty="0">
              <a:latin typeface="Arial" pitchFamily="34" charset="0"/>
              <a:cs typeface="Arial" pitchFamily="34" charset="0"/>
            </a:endParaRPr>
          </a:p>
          <a:p>
            <a:r>
              <a:rPr lang="en-CA" sz="1200" dirty="0">
                <a:latin typeface="Arial" pitchFamily="34" charset="0"/>
                <a:cs typeface="Arial" pitchFamily="34" charset="0"/>
              </a:rPr>
              <a:t>To Attach a file, select the ‘Browse’ option, select the file you want to attach.  Save must be selected to store the file in the application.</a:t>
            </a:r>
          </a:p>
          <a:p>
            <a:endParaRPr lang="en-CA" sz="1200" dirty="0">
              <a:latin typeface="Arial" pitchFamily="34" charset="0"/>
              <a:cs typeface="Arial" pitchFamily="34" charset="0"/>
            </a:endParaRPr>
          </a:p>
          <a:p>
            <a:r>
              <a:rPr lang="en-CA" sz="1200" dirty="0">
                <a:latin typeface="Arial" pitchFamily="34" charset="0"/>
                <a:cs typeface="Arial" pitchFamily="34" charset="0"/>
              </a:rPr>
              <a:t>Acknowledgment that you will send in the scheme applications to the Department on CD is required.</a:t>
            </a:r>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7" name="Rounded Rectangular Callout 6"/>
          <p:cNvSpPr/>
          <p:nvPr/>
        </p:nvSpPr>
        <p:spPr>
          <a:xfrm>
            <a:off x="6172200" y="2503795"/>
            <a:ext cx="1152526" cy="533400"/>
          </a:xfrm>
          <a:prstGeom prst="wedgeRoundRectCallout">
            <a:avLst>
              <a:gd name="adj1" fmla="val 12248"/>
              <a:gd name="adj2" fmla="val -8511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1. Upload the Approval Document</a:t>
            </a:r>
            <a:endParaRPr lang="en-CA" sz="1200" dirty="0"/>
          </a:p>
        </p:txBody>
      </p:sp>
      <p:sp>
        <p:nvSpPr>
          <p:cNvPr id="8" name="Rounded Rectangular Callout 7"/>
          <p:cNvSpPr/>
          <p:nvPr/>
        </p:nvSpPr>
        <p:spPr>
          <a:xfrm>
            <a:off x="3581400" y="3590924"/>
            <a:ext cx="2276475" cy="700088"/>
          </a:xfrm>
          <a:prstGeom prst="wedgeRoundRectCallout">
            <a:avLst>
              <a:gd name="adj1" fmla="val -17542"/>
              <a:gd name="adj2" fmla="val -18143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2. </a:t>
            </a:r>
            <a:r>
              <a:rPr lang="en-CA" sz="1200" dirty="0"/>
              <a:t>Check to acknowledge AER Scheme Application will be sent separately</a:t>
            </a:r>
          </a:p>
        </p:txBody>
      </p:sp>
    </p:spTree>
    <p:extLst>
      <p:ext uri="{BB962C8B-B14F-4D97-AF65-F5344CB8AC3E}">
        <p14:creationId xmlns:p14="http://schemas.microsoft.com/office/powerpoint/2010/main" val="4006846473"/>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15962"/>
            <a:ext cx="8229600" cy="808038"/>
          </a:xfrm>
        </p:spPr>
        <p:txBody>
          <a:bodyPr>
            <a:normAutofit/>
          </a:bodyPr>
          <a:lstStyle/>
          <a:p>
            <a:pPr algn="l"/>
            <a:r>
              <a:rPr lang="en-CA" sz="1600" b="1" dirty="0">
                <a:latin typeface="Arial" pitchFamily="34" charset="0"/>
                <a:cs typeface="Arial" pitchFamily="34" charset="0"/>
              </a:rPr>
              <a:t>AER Approvals – Add Scheme (Continued)</a:t>
            </a:r>
          </a:p>
        </p:txBody>
      </p:sp>
      <p:sp>
        <p:nvSpPr>
          <p:cNvPr id="4" name="Rectangle 3"/>
          <p:cNvSpPr/>
          <p:nvPr/>
        </p:nvSpPr>
        <p:spPr>
          <a:xfrm>
            <a:off x="272306" y="1752600"/>
            <a:ext cx="2851894" cy="830997"/>
          </a:xfrm>
          <a:prstGeom prst="rect">
            <a:avLst/>
          </a:prstGeom>
        </p:spPr>
        <p:txBody>
          <a:bodyPr wrap="square">
            <a:spAutoFit/>
          </a:bodyPr>
          <a:lstStyle/>
          <a:p>
            <a:r>
              <a:rPr lang="en-CA" sz="1200" dirty="0">
                <a:latin typeface="Arial" pitchFamily="34" charset="0"/>
                <a:cs typeface="Arial" pitchFamily="34" charset="0"/>
              </a:rPr>
              <a:t>If additional maps or schematics are to be included, select the checkbox to indicate this or attach files using the upload field.</a:t>
            </a:r>
          </a:p>
        </p:txBody>
      </p:sp>
      <p:pic>
        <p:nvPicPr>
          <p:cNvPr id="3080" name="Picture 8" descr="C:\Users\DUCHESD\AppData\Local\Temp\SNAGHTMLa6ffc4.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53673" y="1676400"/>
            <a:ext cx="5304552" cy="294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0713"/>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349250" y="1543883"/>
            <a:ext cx="3536950" cy="4247317"/>
          </a:xfrm>
          <a:prstGeom prst="rect">
            <a:avLst/>
          </a:prstGeom>
        </p:spPr>
        <p:txBody>
          <a:bodyPr wrap="square" lIns="0" tIns="0" rIns="0" bIns="0">
            <a:spAutoFit/>
          </a:bodyPr>
          <a:lstStyle/>
          <a:p>
            <a:r>
              <a:rPr lang="en-CA" sz="1200" dirty="0">
                <a:latin typeface="Arial" pitchFamily="34" charset="0"/>
                <a:cs typeface="Arial" pitchFamily="34" charset="0"/>
              </a:rPr>
              <a:t>Schemes added to the OSR Application will be listed in the section </a:t>
            </a:r>
            <a:r>
              <a:rPr lang="en-CA" sz="1200" b="1" dirty="0">
                <a:latin typeface="Arial" pitchFamily="34" charset="0"/>
                <a:cs typeface="Arial" pitchFamily="34" charset="0"/>
              </a:rPr>
              <a:t>Current Application – Added Scheme(s).</a:t>
            </a:r>
            <a:r>
              <a:rPr lang="en-CA" sz="1200" dirty="0">
                <a:latin typeface="Arial" pitchFamily="34" charset="0"/>
                <a:cs typeface="Arial" pitchFamily="34" charset="0"/>
              </a:rPr>
              <a:t> </a:t>
            </a:r>
          </a:p>
          <a:p>
            <a:endParaRPr lang="en-CA" sz="1200" dirty="0">
              <a:latin typeface="Arial" pitchFamily="34" charset="0"/>
              <a:cs typeface="Arial" pitchFamily="34" charset="0"/>
            </a:endParaRPr>
          </a:p>
          <a:p>
            <a:r>
              <a:rPr lang="en-CA" sz="1200" dirty="0">
                <a:latin typeface="Arial" pitchFamily="34" charset="0"/>
                <a:cs typeface="Arial" pitchFamily="34" charset="0"/>
              </a:rPr>
              <a:t>Enter the latest AER approval number, and click on the </a:t>
            </a:r>
            <a:r>
              <a:rPr lang="en-CA" sz="1200" b="1" dirty="0">
                <a:latin typeface="Arial" pitchFamily="34" charset="0"/>
                <a:cs typeface="Arial" pitchFamily="34" charset="0"/>
              </a:rPr>
              <a:t>Add </a:t>
            </a:r>
            <a:r>
              <a:rPr lang="en-CA" sz="1200" dirty="0">
                <a:latin typeface="Arial" pitchFamily="34" charset="0"/>
                <a:cs typeface="Arial" pitchFamily="34" charset="0"/>
              </a:rPr>
              <a:t>button</a:t>
            </a:r>
            <a:r>
              <a:rPr lang="en-CA" sz="1200" b="1" dirty="0">
                <a:latin typeface="Arial" pitchFamily="34" charset="0"/>
                <a:cs typeface="Arial" pitchFamily="34" charset="0"/>
              </a:rPr>
              <a:t>.</a:t>
            </a:r>
          </a:p>
          <a:p>
            <a:endParaRPr lang="en-CA" sz="1200" b="1" dirty="0">
              <a:latin typeface="Arial" pitchFamily="34" charset="0"/>
              <a:cs typeface="Arial" pitchFamily="34" charset="0"/>
            </a:endParaRPr>
          </a:p>
          <a:p>
            <a:pPr lvl="1"/>
            <a:r>
              <a:rPr lang="en-US" sz="1200" dirty="0">
                <a:latin typeface="Arial" pitchFamily="34" charset="0"/>
                <a:cs typeface="Arial" pitchFamily="34" charset="0"/>
              </a:rPr>
              <a:t>a) </a:t>
            </a:r>
            <a:r>
              <a:rPr lang="en-CA" sz="1200" dirty="0">
                <a:latin typeface="Arial" pitchFamily="34" charset="0"/>
                <a:cs typeface="Arial" pitchFamily="34" charset="0"/>
              </a:rPr>
              <a:t>If the entry is the latest AER approval, the number is the list.</a:t>
            </a:r>
          </a:p>
          <a:p>
            <a:endParaRPr lang="en-CA" sz="1200" dirty="0">
              <a:latin typeface="Arial" pitchFamily="34" charset="0"/>
              <a:cs typeface="Arial" pitchFamily="34" charset="0"/>
            </a:endParaRPr>
          </a:p>
          <a:p>
            <a:pPr lvl="1"/>
            <a:r>
              <a:rPr lang="en-CA" sz="1200" dirty="0">
                <a:latin typeface="Arial" pitchFamily="34" charset="0"/>
                <a:cs typeface="Arial" pitchFamily="34" charset="0"/>
              </a:rPr>
              <a:t>b) If the entry is not the latest, the system will replace the entry with the latest approval stored in OASIS; click on Add again to store the record.</a:t>
            </a:r>
          </a:p>
          <a:p>
            <a:endParaRPr lang="en-CA" sz="1200" dirty="0">
              <a:latin typeface="Arial" pitchFamily="34" charset="0"/>
              <a:cs typeface="Arial" pitchFamily="34" charset="0"/>
            </a:endParaRPr>
          </a:p>
          <a:p>
            <a:r>
              <a:rPr lang="en-CA" sz="1200" dirty="0">
                <a:latin typeface="Arial" pitchFamily="34" charset="0"/>
                <a:cs typeface="Arial" pitchFamily="34" charset="0"/>
              </a:rPr>
              <a:t>Any edits to this page requires a Save action before moving onto another page.</a:t>
            </a:r>
          </a:p>
          <a:p>
            <a:endParaRPr lang="en-CA" sz="1200" dirty="0">
              <a:latin typeface="Arial" pitchFamily="34" charset="0"/>
              <a:cs typeface="Arial" pitchFamily="34" charset="0"/>
            </a:endParaRPr>
          </a:p>
          <a:p>
            <a:r>
              <a:rPr lang="en-US" sz="1200" b="1" dirty="0">
                <a:latin typeface="Arial" pitchFamily="34" charset="0"/>
                <a:cs typeface="Arial" pitchFamily="34" charset="0"/>
              </a:rPr>
              <a:t>Save</a:t>
            </a:r>
            <a:r>
              <a:rPr lang="en-US" sz="1200" dirty="0">
                <a:latin typeface="Arial" pitchFamily="34" charset="0"/>
                <a:cs typeface="Arial" pitchFamily="34" charset="0"/>
              </a:rPr>
              <a:t> will</a:t>
            </a:r>
          </a:p>
          <a:p>
            <a:pPr marL="685800" lvl="1" indent="-228600">
              <a:buAutoNum type="alphaLcParenR"/>
            </a:pPr>
            <a:r>
              <a:rPr lang="en-US" sz="1200" dirty="0">
                <a:latin typeface="Arial" pitchFamily="34" charset="0"/>
                <a:cs typeface="Arial" pitchFamily="34" charset="0"/>
              </a:rPr>
              <a:t>store the latest edits made on the page, </a:t>
            </a:r>
          </a:p>
          <a:p>
            <a:pPr marL="685800" lvl="1" indent="-228600">
              <a:buAutoNum type="alphaLcParenR"/>
            </a:pPr>
            <a:r>
              <a:rPr lang="en-US" sz="1200" dirty="0">
                <a:latin typeface="Arial" pitchFamily="34" charset="0"/>
                <a:cs typeface="Arial" pitchFamily="34" charset="0"/>
              </a:rPr>
              <a:t>update the land list for the Current Application, and</a:t>
            </a:r>
          </a:p>
          <a:p>
            <a:pPr marL="685800" lvl="1" indent="-228600">
              <a:buAutoNum type="alphaLcParenR"/>
            </a:pPr>
            <a:r>
              <a:rPr lang="en-US" sz="1200" dirty="0">
                <a:latin typeface="Arial" pitchFamily="34" charset="0"/>
                <a:cs typeface="Arial" pitchFamily="34" charset="0"/>
              </a:rPr>
              <a:t>update the map</a:t>
            </a:r>
            <a:endParaRPr lang="en-CA" sz="1200" dirty="0">
              <a:latin typeface="Arial" pitchFamily="34" charset="0"/>
              <a:cs typeface="Arial" pitchFamily="34" charset="0"/>
            </a:endParaRPr>
          </a:p>
        </p:txBody>
      </p:sp>
      <p:sp>
        <p:nvSpPr>
          <p:cNvPr id="5" name="Rectangle 4"/>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228600" y="854573"/>
            <a:ext cx="6769100" cy="593227"/>
          </a:xfrm>
        </p:spPr>
        <p:txBody>
          <a:bodyPr>
            <a:normAutofit/>
          </a:bodyPr>
          <a:lstStyle/>
          <a:p>
            <a:pPr algn="l"/>
            <a:r>
              <a:rPr lang="en-CA" sz="1600" b="1" dirty="0">
                <a:latin typeface="Arial" pitchFamily="34" charset="0"/>
                <a:cs typeface="Arial" pitchFamily="34" charset="0"/>
              </a:rPr>
              <a:t>Project Description Tab – AER Approvals – Add Scheme </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5791200"/>
            <a:ext cx="450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33400" y="5797550"/>
            <a:ext cx="8446132" cy="461665"/>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Application lands will be defaulted to those lands which are in the added Scheme(s) Development Area, and are not 100% freehold, or already in an OSR Project, or Pending Application.</a:t>
            </a:r>
          </a:p>
        </p:txBody>
      </p:sp>
      <p:pic>
        <p:nvPicPr>
          <p:cNvPr id="2054" name="Picture 6" descr="C:\Users\DUCHESD\AppData\Local\Temp\SNAGHTML13ea234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67469" y="1543883"/>
            <a:ext cx="4515362" cy="12450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53706" y="3276600"/>
            <a:ext cx="4429125" cy="110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3706" y="4800600"/>
            <a:ext cx="2647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754920"/>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349250" y="1543883"/>
            <a:ext cx="3214638" cy="3785652"/>
          </a:xfrm>
          <a:prstGeom prst="rect">
            <a:avLst/>
          </a:prstGeom>
        </p:spPr>
        <p:txBody>
          <a:bodyPr wrap="square" lIns="0" tIns="0" rIns="0" bIns="0">
            <a:spAutoFit/>
          </a:bodyPr>
          <a:lstStyle/>
          <a:p>
            <a:r>
              <a:rPr lang="en-CA" sz="1200" dirty="0">
                <a:latin typeface="Arial" pitchFamily="34" charset="0"/>
                <a:cs typeface="Arial" pitchFamily="34" charset="0"/>
              </a:rPr>
              <a:t>Schemes added to the current application will be used for determining the lands available.</a:t>
            </a:r>
          </a:p>
          <a:p>
            <a:endParaRPr lang="en-CA" sz="1200" dirty="0">
              <a:latin typeface="Arial" pitchFamily="34" charset="0"/>
              <a:cs typeface="Arial" pitchFamily="34" charset="0"/>
            </a:endParaRPr>
          </a:p>
          <a:p>
            <a:r>
              <a:rPr lang="en-CA" sz="1200" dirty="0">
                <a:latin typeface="Arial" pitchFamily="34" charset="0"/>
                <a:cs typeface="Arial" pitchFamily="34" charset="0"/>
              </a:rPr>
              <a:t>By default, if a scheme is added which has available lands both the Land Tab, and the Map will be updated.   </a:t>
            </a:r>
          </a:p>
          <a:p>
            <a:r>
              <a:rPr lang="en-CA" sz="1000" i="1" dirty="0">
                <a:latin typeface="Arial" pitchFamily="34" charset="0"/>
                <a:cs typeface="Arial" pitchFamily="34" charset="0"/>
              </a:rPr>
              <a:t>The defaulted lands are limited to the Development Area of the scheme record.</a:t>
            </a:r>
          </a:p>
          <a:p>
            <a:endParaRPr lang="en-US" sz="1000" i="1" dirty="0">
              <a:latin typeface="Arial" pitchFamily="34" charset="0"/>
              <a:cs typeface="Arial" pitchFamily="34" charset="0"/>
            </a:endParaRPr>
          </a:p>
          <a:p>
            <a:r>
              <a:rPr lang="en-US" sz="1200" dirty="0">
                <a:latin typeface="Arial" pitchFamily="34" charset="0"/>
                <a:cs typeface="Arial" pitchFamily="34" charset="0"/>
              </a:rPr>
              <a:t>Lands are recorded in the current application as either;</a:t>
            </a:r>
          </a:p>
          <a:p>
            <a:r>
              <a:rPr lang="en-US" sz="1200" dirty="0">
                <a:latin typeface="Arial" pitchFamily="34" charset="0"/>
                <a:cs typeface="Arial" pitchFamily="34" charset="0"/>
              </a:rPr>
              <a:t>Added lands, or  Removed lands.</a:t>
            </a:r>
          </a:p>
          <a:p>
            <a:endParaRPr lang="en-US" sz="1200" dirty="0">
              <a:latin typeface="Arial" pitchFamily="34" charset="0"/>
              <a:cs typeface="Arial" pitchFamily="34" charset="0"/>
            </a:endParaRPr>
          </a:p>
          <a:p>
            <a:r>
              <a:rPr lang="en-US" sz="1200" b="1" dirty="0">
                <a:latin typeface="Arial" pitchFamily="34" charset="0"/>
                <a:cs typeface="Arial" pitchFamily="34" charset="0"/>
              </a:rPr>
              <a:t>Added land(s</a:t>
            </a:r>
            <a:r>
              <a:rPr lang="en-US" sz="1200" dirty="0">
                <a:latin typeface="Arial" pitchFamily="34" charset="0"/>
                <a:cs typeface="Arial" pitchFamily="34" charset="0"/>
              </a:rPr>
              <a:t>) – these are lands treated as application lands.</a:t>
            </a:r>
          </a:p>
          <a:p>
            <a:endParaRPr lang="en-US" sz="1200" dirty="0">
              <a:latin typeface="Arial" pitchFamily="34" charset="0"/>
              <a:cs typeface="Arial" pitchFamily="34" charset="0"/>
            </a:endParaRPr>
          </a:p>
          <a:p>
            <a:r>
              <a:rPr lang="en-US" sz="1200" b="1" dirty="0">
                <a:latin typeface="Arial" pitchFamily="34" charset="0"/>
                <a:cs typeface="Arial" pitchFamily="34" charset="0"/>
              </a:rPr>
              <a:t>Removed land(s)</a:t>
            </a:r>
            <a:r>
              <a:rPr lang="en-US" sz="1200" dirty="0">
                <a:latin typeface="Arial" pitchFamily="34" charset="0"/>
                <a:cs typeface="Arial" pitchFamily="34" charset="0"/>
              </a:rPr>
              <a:t> – these are lands which are part of an existing OSR Project, PILL, Pending Project, or Pending New Project which have been selected for removal in the current application.</a:t>
            </a:r>
            <a:endParaRPr lang="en-CA" sz="1200" dirty="0">
              <a:latin typeface="Arial" pitchFamily="34" charset="0"/>
              <a:cs typeface="Arial" pitchFamily="34" charset="0"/>
            </a:endParaRPr>
          </a:p>
        </p:txBody>
      </p:sp>
      <p:sp>
        <p:nvSpPr>
          <p:cNvPr id="5" name="Rectangle 4"/>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228600" y="854573"/>
            <a:ext cx="6769100" cy="593227"/>
          </a:xfrm>
        </p:spPr>
        <p:txBody>
          <a:bodyPr>
            <a:normAutofit/>
          </a:bodyPr>
          <a:lstStyle/>
          <a:p>
            <a:pPr algn="l"/>
            <a:r>
              <a:rPr lang="en-CA" sz="1600" b="1" dirty="0">
                <a:latin typeface="Arial" pitchFamily="34" charset="0"/>
                <a:cs typeface="Arial" pitchFamily="34" charset="0"/>
              </a:rPr>
              <a:t>Current Application – Scheme/Land and Map (</a:t>
            </a:r>
            <a:r>
              <a:rPr lang="en-CA" sz="1600" b="1" dirty="0" err="1">
                <a:latin typeface="Arial" pitchFamily="34" charset="0"/>
                <a:cs typeface="Arial" pitchFamily="34" charset="0"/>
              </a:rPr>
              <a:t>Geoview</a:t>
            </a:r>
            <a:r>
              <a:rPr lang="en-CA" sz="1600" b="1" dirty="0">
                <a:latin typeface="Arial" pitchFamily="34" charset="0"/>
                <a:cs typeface="Arial" pitchFamily="34" charset="0"/>
              </a:rPr>
              <a:t>)</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5791200"/>
            <a:ext cx="450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33400" y="5797550"/>
            <a:ext cx="8446132" cy="461665"/>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Application lands will be defaulted to those lands which are in the added Scheme(s) Development Area, and are not 100% freehold, or already in an OSR Project, Pending Application, or Pending New Project.</a:t>
            </a:r>
          </a:p>
        </p:txBody>
      </p:sp>
      <p:pic>
        <p:nvPicPr>
          <p:cNvPr id="10" name="Picture 12" descr="C:\Users\DUCHESD\AppData\Local\Temp\SNAGHTML13c7815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49877" y="1570176"/>
            <a:ext cx="5005433" cy="330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389709"/>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838200"/>
            <a:ext cx="8229600" cy="579438"/>
          </a:xfrm>
        </p:spPr>
        <p:txBody>
          <a:bodyPr>
            <a:normAutofit/>
          </a:bodyPr>
          <a:lstStyle/>
          <a:p>
            <a:pPr algn="l"/>
            <a:r>
              <a:rPr lang="en-CA" sz="1600" b="1" dirty="0">
                <a:latin typeface="Arial" pitchFamily="34" charset="0"/>
                <a:cs typeface="Arial" pitchFamily="34" charset="0"/>
              </a:rPr>
              <a:t>AER Approvals (Schemes) - Launch</a:t>
            </a:r>
            <a:r>
              <a:rPr lang="en-CA" sz="1600" b="1" baseline="0" dirty="0">
                <a:latin typeface="Arial" pitchFamily="34" charset="0"/>
                <a:cs typeface="Arial" pitchFamily="34" charset="0"/>
              </a:rPr>
              <a:t> Map</a:t>
            </a:r>
            <a:endParaRPr lang="en-CA" sz="1600" b="1" dirty="0">
              <a:latin typeface="Arial" pitchFamily="34" charset="0"/>
              <a:cs typeface="Arial" pitchFamily="34" charset="0"/>
            </a:endParaRPr>
          </a:p>
        </p:txBody>
      </p:sp>
      <p:sp>
        <p:nvSpPr>
          <p:cNvPr id="7" name="Rectangle 6"/>
          <p:cNvSpPr/>
          <p:nvPr/>
        </p:nvSpPr>
        <p:spPr>
          <a:xfrm>
            <a:off x="393068" y="5786735"/>
            <a:ext cx="8446132" cy="461665"/>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Launch Map is only available to the user who represents the Primary Owner, and has the role of Creator or Delegate.  For a Delegate to make edits, they must be assigned to the application.</a:t>
            </a:r>
          </a:p>
        </p:txBody>
      </p:sp>
      <p:pic>
        <p:nvPicPr>
          <p:cNvPr id="8" name="Picture 4" descr="C:\Users\khana\AppData\Local\Microsoft\Windows\Temporary Internet Files\Content.IE5\W69D9NLS\MC900432617[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791200"/>
            <a:ext cx="448767" cy="4487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p:cNvSpPr>
          <p:nvPr/>
        </p:nvSpPr>
        <p:spPr>
          <a:xfrm>
            <a:off x="304800" y="1752600"/>
            <a:ext cx="3577184" cy="3416320"/>
          </a:xfrm>
          <a:prstGeom prst="rect">
            <a:avLst/>
          </a:prstGeom>
        </p:spPr>
        <p:txBody>
          <a:bodyPr wrap="square" lIns="0" tIns="0" rIns="0" bIns="0">
            <a:spAutoFit/>
          </a:bodyPr>
          <a:lstStyle/>
          <a:p>
            <a:r>
              <a:rPr lang="en-CA" sz="1200" dirty="0">
                <a:latin typeface="Arial" pitchFamily="34" charset="0"/>
                <a:cs typeface="Arial" pitchFamily="34" charset="0"/>
              </a:rPr>
              <a:t>The map can be launched from the Project Description tab / sub-tab AER Approval.   The </a:t>
            </a:r>
            <a:r>
              <a:rPr lang="en-CA" sz="1200" b="1" dirty="0">
                <a:latin typeface="Arial" pitchFamily="34" charset="0"/>
                <a:cs typeface="Arial" pitchFamily="34" charset="0"/>
              </a:rPr>
              <a:t>Launch Map</a:t>
            </a:r>
            <a:r>
              <a:rPr lang="en-CA" sz="1200" dirty="0">
                <a:latin typeface="Arial" pitchFamily="34" charset="0"/>
                <a:cs typeface="Arial" pitchFamily="34" charset="0"/>
              </a:rPr>
              <a:t> function is located at the bottom of page.</a:t>
            </a:r>
          </a:p>
          <a:p>
            <a:endParaRPr lang="en-CA" sz="1200" dirty="0">
              <a:latin typeface="Arial" pitchFamily="34" charset="0"/>
              <a:cs typeface="Arial" pitchFamily="34" charset="0"/>
            </a:endParaRPr>
          </a:p>
          <a:p>
            <a:r>
              <a:rPr lang="en-CA" sz="1200" dirty="0">
                <a:latin typeface="Arial" pitchFamily="34" charset="0"/>
                <a:cs typeface="Arial" pitchFamily="34" charset="0"/>
              </a:rPr>
              <a:t>The map will provide a graphical representation of the subject application by displaying all associated scheme land as well as the application ‘Added Lands’ (if applicable).  </a:t>
            </a:r>
          </a:p>
          <a:p>
            <a:endParaRPr lang="en-CA" sz="1200" dirty="0">
              <a:latin typeface="Arial" pitchFamily="34" charset="0"/>
              <a:cs typeface="Arial" pitchFamily="34" charset="0"/>
            </a:endParaRPr>
          </a:p>
          <a:p>
            <a:r>
              <a:rPr lang="en-CA" sz="1000" i="1" dirty="0">
                <a:latin typeface="Arial" pitchFamily="34" charset="0"/>
                <a:cs typeface="Arial" pitchFamily="34" charset="0"/>
              </a:rPr>
              <a:t>For Amendments or Amalgamations, additional information would be provided for the Approved Project(s), Pending Applications or Pending New Projects.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Use the map Edit tools to modify lands for the Current Application.</a:t>
            </a:r>
          </a:p>
          <a:p>
            <a:endParaRPr lang="en-CA" sz="1200" dirty="0">
              <a:latin typeface="Arial" pitchFamily="34" charset="0"/>
              <a:cs typeface="Arial" pitchFamily="34" charset="0"/>
            </a:endParaRPr>
          </a:p>
          <a:p>
            <a:r>
              <a:rPr lang="en-US" sz="1200" dirty="0">
                <a:latin typeface="Arial" pitchFamily="34" charset="0"/>
                <a:cs typeface="Arial" pitchFamily="34" charset="0"/>
              </a:rPr>
              <a:t>The following pages demonstrate how to edit the application lands.</a:t>
            </a:r>
            <a:endParaRPr lang="en-CA" sz="1200" dirty="0">
              <a:latin typeface="Arial" pitchFamily="34" charset="0"/>
              <a:cs typeface="Arial" pitchFamily="34" charset="0"/>
            </a:endParaRP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2999" y="1676400"/>
            <a:ext cx="4716201"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194692"/>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829146"/>
            <a:ext cx="5715744" cy="655638"/>
          </a:xfrm>
        </p:spPr>
        <p:txBody>
          <a:bodyPr>
            <a:normAutofit/>
          </a:bodyPr>
          <a:lstStyle/>
          <a:p>
            <a:pPr algn="l"/>
            <a:r>
              <a:rPr lang="en-CA" sz="1600" b="1" dirty="0">
                <a:latin typeface="Arial" pitchFamily="34" charset="0"/>
                <a:cs typeface="Arial" pitchFamily="34" charset="0"/>
              </a:rPr>
              <a:t>Map – Initial Map View</a:t>
            </a:r>
          </a:p>
        </p:txBody>
      </p:sp>
      <p:pic>
        <p:nvPicPr>
          <p:cNvPr id="6"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21460" y="1372342"/>
            <a:ext cx="4601319" cy="68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51176" y="2089669"/>
            <a:ext cx="3445371" cy="3678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1520" y="1367495"/>
            <a:ext cx="3816424" cy="3600986"/>
          </a:xfrm>
          <a:prstGeom prst="rect">
            <a:avLst/>
          </a:prstGeom>
          <a:noFill/>
        </p:spPr>
        <p:txBody>
          <a:bodyPr wrap="square" rtlCol="0">
            <a:spAutoFit/>
          </a:bodyPr>
          <a:lstStyle/>
          <a:p>
            <a:endParaRPr lang="en-CA" sz="1200" dirty="0">
              <a:latin typeface="Arial" pitchFamily="34" charset="0"/>
              <a:cs typeface="Arial" pitchFamily="34" charset="0"/>
            </a:endParaRPr>
          </a:p>
          <a:p>
            <a:r>
              <a:rPr lang="en-CA" sz="1200" dirty="0">
                <a:latin typeface="Arial" pitchFamily="34" charset="0"/>
                <a:cs typeface="Arial" pitchFamily="34" charset="0"/>
              </a:rPr>
              <a:t>Edit tool function will be enabled if;</a:t>
            </a:r>
          </a:p>
          <a:p>
            <a:endParaRPr lang="en-CA" sz="1200" dirty="0">
              <a:latin typeface="Arial" pitchFamily="34" charset="0"/>
              <a:cs typeface="Arial" pitchFamily="34" charset="0"/>
            </a:endParaRPr>
          </a:p>
          <a:p>
            <a:pPr marL="228600" lvl="0" indent="-228600">
              <a:buFont typeface="+mj-lt"/>
              <a:buAutoNum type="alphaLcParenR"/>
            </a:pPr>
            <a:r>
              <a:rPr lang="en-CA" sz="1200" dirty="0">
                <a:latin typeface="Arial" pitchFamily="34" charset="0"/>
                <a:cs typeface="Arial" pitchFamily="34" charset="0"/>
              </a:rPr>
              <a:t>Application has Project, Potentially Includable lands &amp; Leases (PILL), or available lands via the added Scheme,</a:t>
            </a:r>
          </a:p>
          <a:p>
            <a:pPr marL="228600" lvl="0" indent="-228600">
              <a:buFont typeface="+mj-lt"/>
              <a:buAutoNum type="alphaLcParenR"/>
            </a:pPr>
            <a:endParaRPr lang="en-CA" sz="1200" dirty="0">
              <a:latin typeface="Arial" pitchFamily="34" charset="0"/>
              <a:cs typeface="Arial" pitchFamily="34" charset="0"/>
            </a:endParaRPr>
          </a:p>
          <a:p>
            <a:pPr marL="228600" lvl="0" indent="-228600">
              <a:buFont typeface="+mj-lt"/>
              <a:buAutoNum type="alphaLcParenR"/>
            </a:pPr>
            <a:r>
              <a:rPr lang="en-CA" sz="1200" dirty="0">
                <a:latin typeface="Arial" pitchFamily="34" charset="0"/>
                <a:cs typeface="Arial" pitchFamily="34" charset="0"/>
              </a:rPr>
              <a:t>User represents the Primary Owner,</a:t>
            </a:r>
          </a:p>
          <a:p>
            <a:r>
              <a:rPr lang="en-CA" sz="1200" dirty="0">
                <a:latin typeface="Arial" pitchFamily="34" charset="0"/>
                <a:cs typeface="Arial" pitchFamily="34" charset="0"/>
              </a:rPr>
              <a:t> </a:t>
            </a:r>
          </a:p>
          <a:p>
            <a:r>
              <a:rPr lang="en-CA" sz="1200" dirty="0">
                <a:latin typeface="Arial" pitchFamily="34" charset="0"/>
                <a:cs typeface="Arial" pitchFamily="34" charset="0"/>
              </a:rPr>
              <a:t>And</a:t>
            </a:r>
          </a:p>
          <a:p>
            <a:endParaRPr lang="en-CA" sz="1200" dirty="0">
              <a:latin typeface="Arial" pitchFamily="34" charset="0"/>
              <a:cs typeface="Arial" pitchFamily="34" charset="0"/>
            </a:endParaRPr>
          </a:p>
          <a:p>
            <a:r>
              <a:rPr lang="en-CA" sz="1200" dirty="0">
                <a:latin typeface="Arial" pitchFamily="34" charset="0"/>
                <a:cs typeface="Arial" pitchFamily="34" charset="0"/>
              </a:rPr>
              <a:t>c) User is the Creator, or assigned Creator/Delegate.</a:t>
            </a:r>
          </a:p>
          <a:p>
            <a:r>
              <a:rPr lang="en-CA" sz="1200" dirty="0">
                <a:latin typeface="Arial" pitchFamily="34" charset="0"/>
                <a:cs typeface="Arial" pitchFamily="34" charset="0"/>
              </a:rPr>
              <a:t> </a:t>
            </a:r>
          </a:p>
          <a:p>
            <a:r>
              <a:rPr lang="en-CA" sz="1200" dirty="0">
                <a:latin typeface="Arial" pitchFamily="34" charset="0"/>
                <a:cs typeface="Arial" pitchFamily="34" charset="0"/>
              </a:rPr>
              <a:t>Left Panel of the map screen defaults to the</a:t>
            </a:r>
          </a:p>
          <a:p>
            <a:r>
              <a:rPr lang="en-CA" sz="1200" dirty="0">
                <a:latin typeface="Arial" pitchFamily="34" charset="0"/>
                <a:cs typeface="Arial" pitchFamily="34" charset="0"/>
              </a:rPr>
              <a:t>Land Keys in the application.  If there are no lands added, the panel will be empty.</a:t>
            </a:r>
          </a:p>
          <a:p>
            <a:endParaRPr lang="en-US" sz="1200" dirty="0">
              <a:latin typeface="Arial" pitchFamily="34" charset="0"/>
              <a:cs typeface="Arial" pitchFamily="34" charset="0"/>
            </a:endParaRPr>
          </a:p>
          <a:p>
            <a:endParaRPr lang="en-CA" sz="1200" dirty="0">
              <a:latin typeface="Arial" pitchFamily="34" charset="0"/>
              <a:cs typeface="Arial" pitchFamily="34" charset="0"/>
            </a:endParaRPr>
          </a:p>
          <a:p>
            <a:r>
              <a:rPr lang="en-CA" sz="1200" dirty="0">
                <a:latin typeface="Arial" pitchFamily="34" charset="0"/>
                <a:cs typeface="Arial" pitchFamily="34" charset="0"/>
              </a:rPr>
              <a:t>* details in </a:t>
            </a:r>
            <a:r>
              <a:rPr lang="en-CA" sz="1200" dirty="0" err="1">
                <a:latin typeface="Arial" pitchFamily="34" charset="0"/>
                <a:cs typeface="Arial" pitchFamily="34" charset="0"/>
              </a:rPr>
              <a:t>Geoview</a:t>
            </a:r>
            <a:r>
              <a:rPr lang="en-CA" sz="1200" dirty="0">
                <a:latin typeface="Arial" pitchFamily="34" charset="0"/>
                <a:cs typeface="Arial" pitchFamily="34" charset="0"/>
              </a:rPr>
              <a:t> Overview module</a:t>
            </a:r>
          </a:p>
        </p:txBody>
      </p:sp>
    </p:spTree>
    <p:extLst>
      <p:ext uri="{BB962C8B-B14F-4D97-AF65-F5344CB8AC3E}">
        <p14:creationId xmlns:p14="http://schemas.microsoft.com/office/powerpoint/2010/main" val="1857542945"/>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55430" y="1412776"/>
            <a:ext cx="4210050" cy="4801314"/>
          </a:xfrm>
          <a:prstGeom prst="rect">
            <a:avLst/>
          </a:prstGeom>
        </p:spPr>
        <p:txBody>
          <a:bodyPr wrap="square" lIns="0" tIns="0" rIns="0" bIns="0">
            <a:spAutoFit/>
          </a:bodyPr>
          <a:lstStyle/>
          <a:p>
            <a:r>
              <a:rPr lang="en-CA" sz="1200" dirty="0">
                <a:latin typeface="Arial" pitchFamily="34" charset="0"/>
                <a:cs typeface="Arial" pitchFamily="34" charset="0"/>
              </a:rPr>
              <a:t>The </a:t>
            </a:r>
            <a:r>
              <a:rPr lang="en-CA" sz="1200" b="1" dirty="0">
                <a:latin typeface="Arial" pitchFamily="34" charset="0"/>
                <a:cs typeface="Arial" pitchFamily="34" charset="0"/>
              </a:rPr>
              <a:t>Map Contents</a:t>
            </a:r>
            <a:r>
              <a:rPr lang="en-CA" sz="1200" dirty="0">
                <a:latin typeface="Arial" pitchFamily="34" charset="0"/>
                <a:cs typeface="Arial" pitchFamily="34" charset="0"/>
              </a:rPr>
              <a:t> panel will display layers specific to the current project application under the heading OASIS. Each layer can be turned </a:t>
            </a:r>
            <a:r>
              <a:rPr lang="en-CA" sz="1200" b="1" dirty="0">
                <a:latin typeface="Arial" pitchFamily="34" charset="0"/>
                <a:cs typeface="Arial" pitchFamily="34" charset="0"/>
              </a:rPr>
              <a:t>On</a:t>
            </a:r>
            <a:r>
              <a:rPr lang="en-CA" sz="1200" dirty="0">
                <a:latin typeface="Arial" pitchFamily="34" charset="0"/>
                <a:cs typeface="Arial" pitchFamily="34" charset="0"/>
              </a:rPr>
              <a:t> or </a:t>
            </a:r>
            <a:r>
              <a:rPr lang="en-CA" sz="1200" b="1" dirty="0">
                <a:latin typeface="Arial" pitchFamily="34" charset="0"/>
                <a:cs typeface="Arial" pitchFamily="34" charset="0"/>
              </a:rPr>
              <a:t>Off. </a:t>
            </a:r>
            <a:br>
              <a:rPr lang="en-CA" sz="1200" b="1" dirty="0">
                <a:latin typeface="Arial" pitchFamily="34" charset="0"/>
                <a:cs typeface="Arial" pitchFamily="34" charset="0"/>
              </a:rPr>
            </a:br>
            <a:endParaRPr lang="en-CA" sz="1200" b="1" dirty="0">
              <a:latin typeface="Arial" pitchFamily="34" charset="0"/>
              <a:cs typeface="Arial" pitchFamily="34" charset="0"/>
            </a:endParaRPr>
          </a:p>
          <a:p>
            <a:r>
              <a:rPr lang="en-CA" sz="1200" dirty="0">
                <a:latin typeface="Arial" pitchFamily="34" charset="0"/>
                <a:cs typeface="Arial" pitchFamily="34" charset="0"/>
              </a:rPr>
              <a:t>The layers under OASIS are:</a:t>
            </a:r>
          </a:p>
          <a:p>
            <a:br>
              <a:rPr lang="en-CA" sz="1200" dirty="0">
                <a:latin typeface="Arial" pitchFamily="34" charset="0"/>
                <a:cs typeface="Arial" pitchFamily="34" charset="0"/>
              </a:rPr>
            </a:br>
            <a:r>
              <a:rPr lang="en-CA" sz="1200" b="1" dirty="0">
                <a:latin typeface="Arial" pitchFamily="34" charset="0"/>
                <a:cs typeface="Arial" pitchFamily="34" charset="0"/>
              </a:rPr>
              <a:t>Application </a:t>
            </a:r>
            <a:r>
              <a:rPr lang="en-CA" sz="1200" dirty="0">
                <a:latin typeface="Arial" pitchFamily="34" charset="0"/>
                <a:cs typeface="Arial" pitchFamily="34" charset="0"/>
              </a:rPr>
              <a:t>– represents the lands recorded for the Current Application.</a:t>
            </a:r>
          </a:p>
          <a:p>
            <a:endParaRPr lang="en-CA" sz="1200" b="1" dirty="0">
              <a:latin typeface="Arial" pitchFamily="34" charset="0"/>
              <a:cs typeface="Arial" pitchFamily="34" charset="0"/>
            </a:endParaRPr>
          </a:p>
          <a:p>
            <a:pPr marL="171450" indent="-171450">
              <a:buFont typeface="Arial" pitchFamily="34" charset="0"/>
              <a:buChar char="•"/>
            </a:pPr>
            <a:r>
              <a:rPr lang="en-CA" sz="1200" b="1" dirty="0">
                <a:latin typeface="Arial" pitchFamily="34" charset="0"/>
                <a:cs typeface="Arial" pitchFamily="34" charset="0"/>
              </a:rPr>
              <a:t>Added Land </a:t>
            </a:r>
            <a:r>
              <a:rPr lang="en-CA" sz="1200" dirty="0">
                <a:latin typeface="Arial" pitchFamily="34" charset="0"/>
                <a:cs typeface="Arial" pitchFamily="34" charset="0"/>
              </a:rPr>
              <a:t>– land added in the Current Application.</a:t>
            </a:r>
          </a:p>
          <a:p>
            <a:pPr marL="171450" indent="-171450">
              <a:buFont typeface="Arial" pitchFamily="34" charset="0"/>
              <a:buChar char="•"/>
            </a:pPr>
            <a:r>
              <a:rPr lang="en-CA" sz="1200" b="1" dirty="0">
                <a:latin typeface="Arial" pitchFamily="34" charset="0"/>
                <a:cs typeface="Arial" pitchFamily="34" charset="0"/>
              </a:rPr>
              <a:t>Removed Land </a:t>
            </a:r>
            <a:r>
              <a:rPr lang="en-CA" sz="1200" dirty="0">
                <a:latin typeface="Arial" pitchFamily="34" charset="0"/>
                <a:cs typeface="Arial" pitchFamily="34" charset="0"/>
              </a:rPr>
              <a:t>- lands to be removed from an existing record; </a:t>
            </a:r>
            <a:r>
              <a:rPr lang="en-CA" sz="1200" dirty="0" err="1">
                <a:latin typeface="Arial" pitchFamily="34" charset="0"/>
                <a:cs typeface="Arial" pitchFamily="34" charset="0"/>
              </a:rPr>
              <a:t>eg</a:t>
            </a:r>
            <a:r>
              <a:rPr lang="en-CA" sz="1200" dirty="0">
                <a:latin typeface="Arial" pitchFamily="34" charset="0"/>
                <a:cs typeface="Arial" pitchFamily="34" charset="0"/>
              </a:rPr>
              <a:t>. Approved OSR Project, Approved PILL, </a:t>
            </a:r>
            <a:br>
              <a:rPr lang="en-CA" sz="1200" dirty="0">
                <a:latin typeface="Arial" pitchFamily="34" charset="0"/>
                <a:cs typeface="Arial" pitchFamily="34" charset="0"/>
              </a:rPr>
            </a:br>
            <a:r>
              <a:rPr lang="en-CA" sz="1200" dirty="0">
                <a:latin typeface="Arial" pitchFamily="34" charset="0"/>
                <a:cs typeface="Arial" pitchFamily="34" charset="0"/>
              </a:rPr>
              <a:t>Pending New Project, or Pending Application.</a:t>
            </a:r>
          </a:p>
          <a:p>
            <a:pPr marL="171450" indent="-171450">
              <a:buFont typeface="Arial" pitchFamily="34" charset="0"/>
              <a:buChar char="•"/>
            </a:pPr>
            <a:endParaRPr lang="en-CA" sz="1200" dirty="0">
              <a:latin typeface="Arial" pitchFamily="34" charset="0"/>
              <a:cs typeface="Arial" pitchFamily="34" charset="0"/>
            </a:endParaRPr>
          </a:p>
          <a:p>
            <a:r>
              <a:rPr lang="en-CA" sz="1200" b="1" dirty="0">
                <a:latin typeface="Arial" pitchFamily="34" charset="0"/>
                <a:cs typeface="Arial" pitchFamily="34" charset="0"/>
              </a:rPr>
              <a:t>Pending Application</a:t>
            </a:r>
            <a:r>
              <a:rPr lang="en-CA" sz="1200" dirty="0">
                <a:latin typeface="Arial" pitchFamily="34" charset="0"/>
                <a:cs typeface="Arial" pitchFamily="34" charset="0"/>
              </a:rPr>
              <a:t>– displays those lands requested under a prior submitted application on the same project.</a:t>
            </a:r>
          </a:p>
          <a:p>
            <a:endParaRPr lang="en-CA" sz="1200" dirty="0">
              <a:latin typeface="Arial" pitchFamily="34" charset="0"/>
              <a:cs typeface="Arial" pitchFamily="34" charset="0"/>
            </a:endParaRPr>
          </a:p>
          <a:p>
            <a:r>
              <a:rPr lang="en-CA" sz="1200" b="1" dirty="0">
                <a:latin typeface="Arial" pitchFamily="34" charset="0"/>
                <a:cs typeface="Arial" pitchFamily="34" charset="0"/>
              </a:rPr>
              <a:t>Project</a:t>
            </a:r>
            <a:r>
              <a:rPr lang="en-CA" sz="1200" dirty="0">
                <a:latin typeface="Arial" pitchFamily="34" charset="0"/>
                <a:cs typeface="Arial" pitchFamily="34" charset="0"/>
              </a:rPr>
              <a:t>– displays the existing OSR Project. </a:t>
            </a:r>
          </a:p>
          <a:p>
            <a:endParaRPr lang="en-CA" sz="1200" dirty="0">
              <a:latin typeface="Arial" pitchFamily="34" charset="0"/>
              <a:cs typeface="Arial" pitchFamily="34" charset="0"/>
            </a:endParaRPr>
          </a:p>
          <a:p>
            <a:r>
              <a:rPr lang="en-CA" sz="1200" b="1" dirty="0">
                <a:latin typeface="Arial" pitchFamily="34" charset="0"/>
                <a:cs typeface="Arial" pitchFamily="34" charset="0"/>
              </a:rPr>
              <a:t>Potentially Includable Leases and Lands </a:t>
            </a:r>
            <a:r>
              <a:rPr lang="en-CA" sz="1200" dirty="0">
                <a:latin typeface="Arial" pitchFamily="34" charset="0"/>
                <a:cs typeface="Arial" pitchFamily="34" charset="0"/>
              </a:rPr>
              <a:t>– displays those lands approved as PILL lands under the existing OSR Project.</a:t>
            </a:r>
          </a:p>
          <a:p>
            <a:endParaRPr lang="en-CA" sz="1200" dirty="0">
              <a:latin typeface="Arial" pitchFamily="34" charset="0"/>
              <a:cs typeface="Arial" pitchFamily="34" charset="0"/>
            </a:endParaRPr>
          </a:p>
          <a:p>
            <a:r>
              <a:rPr lang="en-CA" sz="1200" b="1" dirty="0">
                <a:latin typeface="Arial" pitchFamily="34" charset="0"/>
                <a:cs typeface="Arial" pitchFamily="34" charset="0"/>
              </a:rPr>
              <a:t>Oil Sands Scheme </a:t>
            </a:r>
            <a:r>
              <a:rPr lang="en-CA" sz="1200" dirty="0">
                <a:latin typeface="Arial" pitchFamily="34" charset="0"/>
                <a:cs typeface="Arial" pitchFamily="34" charset="0"/>
              </a:rPr>
              <a:t>– displays the AER Approval lands</a:t>
            </a:r>
          </a:p>
          <a:p>
            <a:endParaRPr lang="en-CA" sz="1200" dirty="0">
              <a:latin typeface="Arial" pitchFamily="34" charset="0"/>
              <a:cs typeface="Arial" pitchFamily="34" charset="0"/>
            </a:endParaRPr>
          </a:p>
          <a:p>
            <a:r>
              <a:rPr lang="en-CA" sz="1200" b="1" dirty="0">
                <a:latin typeface="Arial" pitchFamily="34" charset="0"/>
                <a:cs typeface="Arial" pitchFamily="34" charset="0"/>
              </a:rPr>
              <a:t>Oil Sands Development Area </a:t>
            </a:r>
            <a:r>
              <a:rPr lang="en-CA" sz="1200" dirty="0">
                <a:latin typeface="Arial" pitchFamily="34" charset="0"/>
                <a:cs typeface="Arial" pitchFamily="34" charset="0"/>
              </a:rPr>
              <a:t>– displays the Development Area lands for the AER Approval.</a:t>
            </a:r>
          </a:p>
        </p:txBody>
      </p:sp>
      <p:sp>
        <p:nvSpPr>
          <p:cNvPr id="4" name="Title 3"/>
          <p:cNvSpPr>
            <a:spLocks noGrp="1"/>
          </p:cNvSpPr>
          <p:nvPr>
            <p:ph type="title" idx="4294967295"/>
          </p:nvPr>
        </p:nvSpPr>
        <p:spPr>
          <a:xfrm>
            <a:off x="152400" y="838200"/>
            <a:ext cx="8305800" cy="609600"/>
          </a:xfrm>
        </p:spPr>
        <p:txBody>
          <a:bodyPr>
            <a:normAutofit/>
          </a:bodyPr>
          <a:lstStyle/>
          <a:p>
            <a:pPr algn="l"/>
            <a:r>
              <a:rPr lang="en-CA" sz="1600" b="1" dirty="0" err="1">
                <a:latin typeface="Arial" pitchFamily="34" charset="0"/>
                <a:cs typeface="Arial" pitchFamily="34" charset="0"/>
              </a:rPr>
              <a:t>Geoview</a:t>
            </a:r>
            <a:r>
              <a:rPr lang="en-CA" sz="1600" b="1" dirty="0">
                <a:latin typeface="Arial" pitchFamily="34" charset="0"/>
                <a:cs typeface="Arial" pitchFamily="34" charset="0"/>
              </a:rPr>
              <a:t> – Map Contents - Application Layer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66862"/>
            <a:ext cx="3286125"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820528"/>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46361697"/>
              </p:ext>
            </p:extLst>
          </p:nvPr>
        </p:nvGraphicFramePr>
        <p:xfrm>
          <a:off x="251520" y="2434239"/>
          <a:ext cx="8496944" cy="3290116"/>
        </p:xfrm>
        <a:graphic>
          <a:graphicData uri="http://schemas.openxmlformats.org/drawingml/2006/table">
            <a:tbl>
              <a:tblPr firstRow="1" bandRow="1">
                <a:tableStyleId>{2D5ABB26-0587-4C30-8999-92F81FD0307C}</a:tableStyleId>
              </a:tblPr>
              <a:tblGrid>
                <a:gridCol w="1512168">
                  <a:extLst>
                    <a:ext uri="{9D8B030D-6E8A-4147-A177-3AD203B41FA5}">
                      <a16:colId xmlns:a16="http://schemas.microsoft.com/office/drawing/2014/main" val="20000"/>
                    </a:ext>
                  </a:extLst>
                </a:gridCol>
                <a:gridCol w="6984776">
                  <a:extLst>
                    <a:ext uri="{9D8B030D-6E8A-4147-A177-3AD203B41FA5}">
                      <a16:colId xmlns:a16="http://schemas.microsoft.com/office/drawing/2014/main" val="20001"/>
                    </a:ext>
                  </a:extLst>
                </a:gridCol>
              </a:tblGrid>
              <a:tr h="327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effectLst/>
                          <a:uLnTx/>
                          <a:uFillTx/>
                        </a:rPr>
                        <a:t>Use these tools:</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effectLst/>
                          <a:uLnTx/>
                          <a:uFillTx/>
                        </a:rPr>
                        <a:t>To:</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42859">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u="none" strike="noStrike" kern="1200" cap="none" spc="0" normalizeH="0" baseline="0" noProof="0" dirty="0">
                        <a:ln>
                          <a:noFill/>
                        </a:ln>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u="none" strike="noStrike" kern="1200" cap="none" spc="0" normalizeH="0" baseline="0" noProof="0" dirty="0">
                          <a:ln>
                            <a:noFill/>
                          </a:ln>
                          <a:effectLst/>
                          <a:uLnTx/>
                          <a:uFillTx/>
                          <a:latin typeface="Arial" pitchFamily="34" charset="0"/>
                          <a:cs typeface="Arial" pitchFamily="34" charset="0"/>
                        </a:rPr>
                        <a:t>Defines at which level the lands can be selected. </a:t>
                      </a:r>
                      <a:r>
                        <a:rPr kumimoji="0" lang="en-CA" sz="1200" u="none" strike="noStrike" kern="1200" cap="none" spc="0" normalizeH="0" baseline="0" noProof="0" dirty="0" err="1">
                          <a:ln>
                            <a:noFill/>
                          </a:ln>
                          <a:effectLst/>
                          <a:uLnTx/>
                          <a:uFillTx/>
                          <a:latin typeface="Arial" pitchFamily="34" charset="0"/>
                          <a:cs typeface="Arial" pitchFamily="34" charset="0"/>
                        </a:rPr>
                        <a:t>Eg</a:t>
                      </a:r>
                      <a:r>
                        <a:rPr kumimoji="0" lang="en-CA" sz="1200" u="none" strike="noStrike" kern="1200" cap="none" spc="0" normalizeH="0" baseline="0" noProof="0" dirty="0">
                          <a:ln>
                            <a:noFill/>
                          </a:ln>
                          <a:effectLst/>
                          <a:uLnTx/>
                          <a:uFillTx/>
                          <a:latin typeface="Arial" pitchFamily="34" charset="0"/>
                          <a:cs typeface="Arial" pitchFamily="34" charset="0"/>
                        </a:rPr>
                        <a:t>. Section, ¼ section, LSD, or quadrant.</a:t>
                      </a:r>
                      <a:endParaRPr lang="en-CA"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52289">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Activates the map selection tool.  Upon activation, a </a:t>
                      </a:r>
                      <a:r>
                        <a:rPr kumimoji="0" lang="en-CA"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R-mouse click will either select or unselect lands.   (1</a:t>
                      </a:r>
                      <a:r>
                        <a:rPr kumimoji="0" lang="en-CA" sz="12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st</a:t>
                      </a:r>
                      <a:r>
                        <a:rPr kumimoji="0" lang="en-CA"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click is to select, 2</a:t>
                      </a:r>
                      <a:r>
                        <a:rPr kumimoji="0" lang="en-CA" sz="1200" b="0" i="0" u="none" strike="noStrike" kern="1200" cap="none" spc="0" normalizeH="0" baseline="30000" noProof="0" dirty="0">
                          <a:ln>
                            <a:noFill/>
                          </a:ln>
                          <a:solidFill>
                            <a:prstClr val="black"/>
                          </a:solidFill>
                          <a:effectLst/>
                          <a:uLnTx/>
                          <a:uFillTx/>
                          <a:latin typeface="Arial" pitchFamily="34" charset="0"/>
                          <a:ea typeface="+mn-ea"/>
                          <a:cs typeface="Arial" pitchFamily="34" charset="0"/>
                        </a:rPr>
                        <a:t>nd</a:t>
                      </a:r>
                      <a:r>
                        <a:rPr kumimoji="0" lang="en-CA"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click on same lands is to unselect).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67002">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Current selected lands are cleared.</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itle 6"/>
          <p:cNvSpPr>
            <a:spLocks noGrp="1"/>
          </p:cNvSpPr>
          <p:nvPr>
            <p:ph type="title" idx="4294967295"/>
          </p:nvPr>
        </p:nvSpPr>
        <p:spPr>
          <a:xfrm>
            <a:off x="152400" y="762000"/>
            <a:ext cx="8229600" cy="762000"/>
          </a:xfrm>
        </p:spPr>
        <p:txBody>
          <a:bodyPr>
            <a:normAutofit/>
          </a:bodyPr>
          <a:lstStyle/>
          <a:p>
            <a:pPr algn="l"/>
            <a:r>
              <a:rPr lang="en-US" sz="1600" b="1" dirty="0" err="1">
                <a:latin typeface="Arial" pitchFamily="34" charset="0"/>
                <a:cs typeface="Arial" pitchFamily="34" charset="0"/>
              </a:rPr>
              <a:t>GeoView</a:t>
            </a:r>
            <a:r>
              <a:rPr lang="en-US" sz="1600" b="1" dirty="0">
                <a:latin typeface="Arial" pitchFamily="34" charset="0"/>
                <a:cs typeface="Arial" pitchFamily="34" charset="0"/>
              </a:rPr>
              <a:t>  - Toolbar</a:t>
            </a:r>
            <a:r>
              <a:rPr lang="en-US" sz="1600" b="1" baseline="0" dirty="0">
                <a:latin typeface="Arial" pitchFamily="34" charset="0"/>
                <a:cs typeface="Arial" pitchFamily="34" charset="0"/>
              </a:rPr>
              <a:t> - Edit Tab</a:t>
            </a:r>
            <a:endParaRPr lang="en-CA" sz="1600" b="1" dirty="0">
              <a:latin typeface="Arial" pitchFamily="34" charset="0"/>
              <a:cs typeface="Arial" pitchFamily="34" charset="0"/>
            </a:endParaRPr>
          </a:p>
        </p:txBody>
      </p:sp>
      <p:pic>
        <p:nvPicPr>
          <p:cNvPr id="4098" name="Picture 2" descr="C:\Users\DUCHESD\AppData\Local\Temp\SNAGHTMLe8ace2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1412776"/>
            <a:ext cx="7698863" cy="102146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52936"/>
            <a:ext cx="12192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93" y="4029075"/>
            <a:ext cx="6191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886" y="4953000"/>
            <a:ext cx="6477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619443"/>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3145206"/>
              </p:ext>
            </p:extLst>
          </p:nvPr>
        </p:nvGraphicFramePr>
        <p:xfrm>
          <a:off x="323528" y="1412776"/>
          <a:ext cx="8496944" cy="4032448"/>
        </p:xfrm>
        <a:graphic>
          <a:graphicData uri="http://schemas.openxmlformats.org/drawingml/2006/table">
            <a:tbl>
              <a:tblPr firstRow="1" bandRow="1">
                <a:tableStyleId>{2D5ABB26-0587-4C30-8999-92F81FD0307C}</a:tableStyleId>
              </a:tblPr>
              <a:tblGrid>
                <a:gridCol w="1728192">
                  <a:extLst>
                    <a:ext uri="{9D8B030D-6E8A-4147-A177-3AD203B41FA5}">
                      <a16:colId xmlns:a16="http://schemas.microsoft.com/office/drawing/2014/main" val="20000"/>
                    </a:ext>
                  </a:extLst>
                </a:gridCol>
                <a:gridCol w="6768752">
                  <a:extLst>
                    <a:ext uri="{9D8B030D-6E8A-4147-A177-3AD203B41FA5}">
                      <a16:colId xmlns:a16="http://schemas.microsoft.com/office/drawing/2014/main" val="20001"/>
                    </a:ext>
                  </a:extLst>
                </a:gridCol>
              </a:tblGrid>
              <a:tr h="471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effectLst/>
                          <a:uLnTx/>
                          <a:uFillTx/>
                        </a:rPr>
                        <a:t>Use these tools:</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effectLst/>
                          <a:uLnTx/>
                          <a:uFillTx/>
                        </a:rPr>
                        <a:t>To:</a:t>
                      </a:r>
                      <a:endParaRPr lang="en-CA"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24195">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u="none" strike="noStrike" kern="1200" cap="none" spc="0" normalizeH="0" baseline="0" noProof="0" dirty="0">
                          <a:ln>
                            <a:noFill/>
                          </a:ln>
                          <a:effectLst/>
                          <a:uLnTx/>
                          <a:uFillTx/>
                          <a:latin typeface="Arial" pitchFamily="34" charset="0"/>
                          <a:cs typeface="Arial" pitchFamily="34" charset="0"/>
                        </a:rPr>
                        <a:t>Edit Layer: </a:t>
                      </a:r>
                      <a:r>
                        <a:rPr kumimoji="0" lang="en-CA" sz="1200" u="none" strike="noStrike" kern="1200" cap="none" spc="0" normalizeH="0" baseline="0" noProof="0" dirty="0">
                          <a:ln>
                            <a:noFill/>
                          </a:ln>
                          <a:effectLst/>
                          <a:uLnTx/>
                          <a:uFillTx/>
                          <a:latin typeface="Arial" pitchFamily="34" charset="0"/>
                          <a:cs typeface="Arial" pitchFamily="34" charset="0"/>
                        </a:rPr>
                        <a:t> Used to identify what land record is being modified.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u="none" strike="noStrike" kern="1200" cap="none" spc="0" normalizeH="0" baseline="0" noProof="0" dirty="0">
                          <a:ln>
                            <a:noFill/>
                          </a:ln>
                          <a:effectLst/>
                          <a:uLnTx/>
                          <a:uFillTx/>
                          <a:latin typeface="Arial" pitchFamily="34" charset="0"/>
                          <a:cs typeface="Arial" pitchFamily="34" charset="0"/>
                        </a:rPr>
                        <a:t>a) Application Added Lands – lands that are newly applied for lands.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u="none" strike="noStrike" kern="1200" cap="none" spc="0" normalizeH="0" baseline="0" noProof="0" dirty="0">
                          <a:ln>
                            <a:noFill/>
                          </a:ln>
                          <a:effectLst/>
                          <a:uLnTx/>
                          <a:uFillTx/>
                          <a:latin typeface="Arial" pitchFamily="34" charset="0"/>
                          <a:cs typeface="Arial" pitchFamily="34" charset="0"/>
                        </a:rPr>
                        <a:t>b) Application Remove Lands – lands being requested for removal from an existing record (</a:t>
                      </a:r>
                      <a:r>
                        <a:rPr kumimoji="0" lang="en-CA" sz="1200" u="none" strike="noStrike" kern="1200" cap="none" spc="0" normalizeH="0" baseline="0" noProof="0" dirty="0" err="1">
                          <a:ln>
                            <a:noFill/>
                          </a:ln>
                          <a:effectLst/>
                          <a:uLnTx/>
                          <a:uFillTx/>
                          <a:latin typeface="Arial" pitchFamily="34" charset="0"/>
                          <a:cs typeface="Arial" pitchFamily="34" charset="0"/>
                        </a:rPr>
                        <a:t>eg</a:t>
                      </a:r>
                      <a:r>
                        <a:rPr kumimoji="0" lang="en-CA" sz="1200" u="none" strike="noStrike" kern="1200" cap="none" spc="0" normalizeH="0" baseline="0" noProof="0" dirty="0">
                          <a:ln>
                            <a:noFill/>
                          </a:ln>
                          <a:effectLst/>
                          <a:uLnTx/>
                          <a:uFillTx/>
                          <a:latin typeface="Arial" pitchFamily="34" charset="0"/>
                          <a:cs typeface="Arial" pitchFamily="34" charset="0"/>
                        </a:rPr>
                        <a:t>. Project, Pending application, PILL)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64096">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Add Land(s) – Action to add the selected lands to the Edit Layer.</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36104">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Remove Land(s) – Action to remove the selected lands from the Editing Layer</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36104">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Displays the Selected Land keys in the Left panel.</a:t>
                      </a:r>
                      <a:br>
                        <a:rPr kumimoji="0" lang="en-CA"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en-CA" sz="12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 used when a previous instance was closed ]</a:t>
                      </a:r>
                      <a:endParaRPr kumimoji="0" lang="en-CA" sz="1200" b="0" i="1" u="none" strike="noStrike" kern="1200" cap="none" spc="0" normalizeH="0" baseline="0" dirty="0">
                        <a:ln>
                          <a:noFill/>
                        </a:ln>
                        <a:solidFill>
                          <a:prstClr val="black"/>
                        </a:solidFill>
                        <a:effectLst/>
                        <a:uLnTx/>
                        <a:uFillTx/>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679" y="2780928"/>
            <a:ext cx="47625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633" y="3645024"/>
            <a:ext cx="5619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idx="4294967295"/>
          </p:nvPr>
        </p:nvSpPr>
        <p:spPr>
          <a:xfrm>
            <a:off x="152400" y="762000"/>
            <a:ext cx="8229600" cy="731838"/>
          </a:xfrm>
        </p:spPr>
        <p:txBody>
          <a:bodyPr>
            <a:normAutofit/>
          </a:bodyPr>
          <a:lstStyle/>
          <a:p>
            <a:pPr algn="l"/>
            <a:r>
              <a:rPr lang="en-CA" sz="1600" b="1" dirty="0" err="1">
                <a:latin typeface="Arial" pitchFamily="34" charset="0"/>
                <a:cs typeface="Arial" pitchFamily="34" charset="0"/>
              </a:rPr>
              <a:t>GeoView</a:t>
            </a:r>
            <a:r>
              <a:rPr lang="en-CA" sz="1600" b="1" dirty="0">
                <a:latin typeface="Arial" pitchFamily="34" charset="0"/>
                <a:cs typeface="Arial" pitchFamily="34" charset="0"/>
              </a:rPr>
              <a:t>  - Toolbar -</a:t>
            </a:r>
            <a:r>
              <a:rPr lang="en-CA" sz="1600" b="1" baseline="0" dirty="0">
                <a:latin typeface="Arial" pitchFamily="34" charset="0"/>
                <a:cs typeface="Arial" pitchFamily="34" charset="0"/>
              </a:rPr>
              <a:t> Edit Tab (Continued)</a:t>
            </a:r>
            <a:endParaRPr lang="en-CA" sz="1600" b="1" dirty="0">
              <a:latin typeface="Arial" pitchFamily="34" charset="0"/>
              <a:cs typeface="Arial" pitchFamily="34" charset="0"/>
            </a:endParaRPr>
          </a:p>
        </p:txBody>
      </p:sp>
      <p:pic>
        <p:nvPicPr>
          <p:cNvPr id="819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8092" y="1919354"/>
            <a:ext cx="1707380" cy="571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258" y="4581128"/>
            <a:ext cx="5143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808099"/>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15962"/>
            <a:ext cx="8458200" cy="808038"/>
          </a:xfrm>
        </p:spPr>
        <p:txBody>
          <a:bodyPr>
            <a:normAutofit/>
          </a:bodyPr>
          <a:lstStyle/>
          <a:p>
            <a:pPr algn="l"/>
            <a:r>
              <a:rPr lang="en-CA" sz="1600" b="1" dirty="0">
                <a:latin typeface="Arial" pitchFamily="34" charset="0"/>
                <a:cs typeface="Arial" pitchFamily="34" charset="0"/>
              </a:rPr>
              <a:t>Map – Add Lands to the Current Application</a:t>
            </a:r>
          </a:p>
        </p:txBody>
      </p:sp>
      <p:sp>
        <p:nvSpPr>
          <p:cNvPr id="3" name="Rectangle 2"/>
          <p:cNvSpPr/>
          <p:nvPr/>
        </p:nvSpPr>
        <p:spPr>
          <a:xfrm>
            <a:off x="304800" y="1576901"/>
            <a:ext cx="2514600" cy="3600986"/>
          </a:xfrm>
          <a:prstGeom prst="rect">
            <a:avLst/>
          </a:prstGeom>
        </p:spPr>
        <p:txBody>
          <a:bodyPr wrap="square">
            <a:spAutoFit/>
          </a:bodyPr>
          <a:lstStyle/>
          <a:p>
            <a:r>
              <a:rPr lang="en-CA" sz="1200" dirty="0">
                <a:latin typeface="Arial" pitchFamily="34" charset="0"/>
                <a:cs typeface="Arial" pitchFamily="34" charset="0"/>
              </a:rPr>
              <a:t>Lands can be added to the application by way of the ‘Application Added Lands’ Edit Layer.</a:t>
            </a:r>
          </a:p>
          <a:p>
            <a:endParaRPr lang="en-CA" sz="1200" dirty="0">
              <a:latin typeface="Arial" pitchFamily="34" charset="0"/>
              <a:cs typeface="Arial" pitchFamily="34" charset="0"/>
            </a:endParaRPr>
          </a:p>
          <a:p>
            <a:r>
              <a:rPr lang="en-US" sz="1200" b="1" dirty="0">
                <a:solidFill>
                  <a:prstClr val="black"/>
                </a:solidFill>
                <a:latin typeface="Arial" pitchFamily="34" charset="0"/>
                <a:cs typeface="Arial" pitchFamily="34" charset="0"/>
              </a:rPr>
              <a:t>Steps:</a:t>
            </a:r>
          </a:p>
          <a:p>
            <a:endParaRPr lang="en-US" sz="1200" dirty="0">
              <a:solidFill>
                <a:prstClr val="black"/>
              </a:solidFill>
              <a:latin typeface="Arial" pitchFamily="34" charset="0"/>
              <a:cs typeface="Arial" pitchFamily="34" charset="0"/>
            </a:endParaRPr>
          </a:p>
          <a:p>
            <a:pPr marL="228600" indent="-228600">
              <a:buAutoNum type="arabicPeriod"/>
            </a:pPr>
            <a:r>
              <a:rPr lang="en-US" sz="1200" dirty="0">
                <a:solidFill>
                  <a:prstClr val="black"/>
                </a:solidFill>
                <a:latin typeface="Arial" pitchFamily="34" charset="0"/>
                <a:cs typeface="Arial" pitchFamily="34" charset="0"/>
              </a:rPr>
              <a:t>Set </a:t>
            </a:r>
            <a:r>
              <a:rPr lang="en-US" sz="1200" b="1" dirty="0">
                <a:solidFill>
                  <a:prstClr val="black"/>
                </a:solidFill>
                <a:latin typeface="Arial" pitchFamily="34" charset="0"/>
                <a:cs typeface="Arial" pitchFamily="34" charset="0"/>
              </a:rPr>
              <a:t>Selection layer</a:t>
            </a:r>
          </a:p>
          <a:p>
            <a:pPr marL="228600" indent="-228600">
              <a:buAutoNum type="arabicPeriod"/>
            </a:pPr>
            <a:endParaRPr lang="en-US" sz="1200" dirty="0">
              <a:solidFill>
                <a:prstClr val="black"/>
              </a:solidFill>
              <a:latin typeface="Arial" pitchFamily="34" charset="0"/>
              <a:cs typeface="Arial" pitchFamily="34" charset="0"/>
            </a:endParaRPr>
          </a:p>
          <a:p>
            <a:pPr marL="228600" indent="-228600">
              <a:buAutoNum type="arabicPeriod"/>
            </a:pPr>
            <a:r>
              <a:rPr lang="en-US" sz="1200" dirty="0">
                <a:solidFill>
                  <a:prstClr val="black"/>
                </a:solidFill>
                <a:latin typeface="Arial" pitchFamily="34" charset="0"/>
                <a:cs typeface="Arial" pitchFamily="34" charset="0"/>
              </a:rPr>
              <a:t>Click on the </a:t>
            </a:r>
            <a:r>
              <a:rPr lang="en-US" sz="1200" b="1" dirty="0">
                <a:solidFill>
                  <a:prstClr val="black"/>
                </a:solidFill>
                <a:latin typeface="Arial" pitchFamily="34" charset="0"/>
                <a:cs typeface="Arial" pitchFamily="34" charset="0"/>
              </a:rPr>
              <a:t>Select</a:t>
            </a:r>
            <a:r>
              <a:rPr lang="en-US" sz="1200" dirty="0">
                <a:solidFill>
                  <a:prstClr val="black"/>
                </a:solidFill>
                <a:latin typeface="Arial" pitchFamily="34" charset="0"/>
                <a:cs typeface="Arial" pitchFamily="34" charset="0"/>
              </a:rPr>
              <a:t> tool</a:t>
            </a:r>
            <a:br>
              <a:rPr lang="en-US" sz="1200" dirty="0">
                <a:solidFill>
                  <a:prstClr val="black"/>
                </a:solidFill>
                <a:latin typeface="Arial" pitchFamily="34" charset="0"/>
                <a:cs typeface="Arial" pitchFamily="34" charset="0"/>
              </a:rPr>
            </a:br>
            <a:endParaRPr lang="en-US" sz="1200" dirty="0">
              <a:solidFill>
                <a:prstClr val="black"/>
              </a:solidFill>
              <a:latin typeface="Arial" pitchFamily="34" charset="0"/>
              <a:cs typeface="Arial" pitchFamily="34" charset="0"/>
            </a:endParaRPr>
          </a:p>
          <a:p>
            <a:pPr marL="228600" indent="-228600">
              <a:buAutoNum type="arabicPeriod"/>
            </a:pPr>
            <a:r>
              <a:rPr lang="en-US" sz="1200" dirty="0">
                <a:solidFill>
                  <a:prstClr val="black"/>
                </a:solidFill>
                <a:latin typeface="Arial" pitchFamily="34" charset="0"/>
                <a:cs typeface="Arial" pitchFamily="34" charset="0"/>
              </a:rPr>
              <a:t>Choose </a:t>
            </a:r>
            <a:r>
              <a:rPr lang="en-US" sz="1200" b="1" dirty="0" err="1">
                <a:solidFill>
                  <a:prstClr val="black"/>
                </a:solidFill>
                <a:latin typeface="Arial" pitchFamily="34" charset="0"/>
                <a:cs typeface="Arial" pitchFamily="34" charset="0"/>
              </a:rPr>
              <a:t>Appl.Added</a:t>
            </a:r>
            <a:r>
              <a:rPr lang="en-US" sz="1200" b="1" dirty="0">
                <a:solidFill>
                  <a:prstClr val="black"/>
                </a:solidFill>
                <a:latin typeface="Arial" pitchFamily="34" charset="0"/>
                <a:cs typeface="Arial" pitchFamily="34" charset="0"/>
              </a:rPr>
              <a:t> Lands</a:t>
            </a:r>
            <a:br>
              <a:rPr lang="en-US" sz="1200" b="1" dirty="0">
                <a:solidFill>
                  <a:prstClr val="black"/>
                </a:solidFill>
                <a:latin typeface="Arial" pitchFamily="34" charset="0"/>
                <a:cs typeface="Arial" pitchFamily="34" charset="0"/>
              </a:rPr>
            </a:br>
            <a:r>
              <a:rPr lang="en-US" sz="1200" dirty="0">
                <a:solidFill>
                  <a:prstClr val="black"/>
                </a:solidFill>
                <a:latin typeface="Arial" pitchFamily="34" charset="0"/>
                <a:cs typeface="Arial" pitchFamily="34" charset="0"/>
              </a:rPr>
              <a:t>[Edit Layer]</a:t>
            </a:r>
          </a:p>
          <a:p>
            <a:pPr marL="228600" indent="-228600">
              <a:buAutoNum type="arabicPeriod"/>
            </a:pPr>
            <a:endParaRPr lang="en-US" sz="1200" dirty="0">
              <a:solidFill>
                <a:prstClr val="black"/>
              </a:solidFill>
              <a:latin typeface="Arial" pitchFamily="34" charset="0"/>
              <a:cs typeface="Arial" pitchFamily="34" charset="0"/>
            </a:endParaRPr>
          </a:p>
          <a:p>
            <a:pPr marL="228600" indent="-228600">
              <a:buAutoNum type="arabicPeriod" startAt="3"/>
            </a:pPr>
            <a:r>
              <a:rPr lang="en-US" sz="1200" dirty="0">
                <a:solidFill>
                  <a:prstClr val="black"/>
                </a:solidFill>
                <a:latin typeface="Arial" pitchFamily="34" charset="0"/>
                <a:cs typeface="Arial" pitchFamily="34" charset="0"/>
              </a:rPr>
              <a:t>Click on the map to select Land(s)</a:t>
            </a:r>
          </a:p>
          <a:p>
            <a:pPr marL="228600" indent="-228600">
              <a:buAutoNum type="arabicPeriod" startAt="3"/>
            </a:pPr>
            <a:endParaRPr lang="en-US" sz="1200" dirty="0">
              <a:solidFill>
                <a:prstClr val="black"/>
              </a:solidFill>
              <a:latin typeface="Arial" pitchFamily="34" charset="0"/>
              <a:cs typeface="Arial" pitchFamily="34" charset="0"/>
            </a:endParaRPr>
          </a:p>
          <a:p>
            <a:pPr marL="228600" indent="-228600">
              <a:buAutoNum type="arabicPeriod" startAt="3"/>
            </a:pPr>
            <a:r>
              <a:rPr lang="en-US" sz="1200" dirty="0">
                <a:solidFill>
                  <a:prstClr val="black"/>
                </a:solidFill>
                <a:latin typeface="Arial" pitchFamily="34" charset="0"/>
                <a:cs typeface="Arial" pitchFamily="34" charset="0"/>
              </a:rPr>
              <a:t>Click </a:t>
            </a:r>
            <a:r>
              <a:rPr lang="en-US" sz="1200" b="1" dirty="0">
                <a:solidFill>
                  <a:prstClr val="black"/>
                </a:solidFill>
                <a:latin typeface="Arial" pitchFamily="34" charset="0"/>
                <a:cs typeface="Arial" pitchFamily="34" charset="0"/>
              </a:rPr>
              <a:t>Add Lands</a:t>
            </a:r>
            <a:endParaRPr lang="en-CA" sz="1200" b="1" dirty="0">
              <a:solidFill>
                <a:prstClr val="black"/>
              </a:solidFill>
              <a:latin typeface="Arial" pitchFamily="34" charset="0"/>
              <a:cs typeface="Arial" pitchFamily="34" charset="0"/>
            </a:endParaRPr>
          </a:p>
          <a:p>
            <a:endParaRPr lang="en-CA" sz="1200" dirty="0">
              <a:latin typeface="Arial" pitchFamily="34" charset="0"/>
              <a:cs typeface="Arial" pitchFamily="34" charset="0"/>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63888" y="1423307"/>
            <a:ext cx="5040560" cy="412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660544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onboardenergytraining/ObjectFiles/New%20Oasis%20image%20copy.jpg"/>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72000" y="2286000"/>
            <a:ext cx="4311650" cy="3302000"/>
          </a:xfrm>
          <a:prstGeom prst="rect">
            <a:avLst/>
          </a:prstGeom>
          <a:noFill/>
        </p:spPr>
      </p:pic>
      <p:sp>
        <p:nvSpPr>
          <p:cNvPr id="8" name="Title 7"/>
          <p:cNvSpPr>
            <a:spLocks noGrp="1"/>
          </p:cNvSpPr>
          <p:nvPr>
            <p:ph type="title" idx="4294967295"/>
          </p:nvPr>
        </p:nvSpPr>
        <p:spPr>
          <a:xfrm>
            <a:off x="228600" y="736441"/>
            <a:ext cx="1524000" cy="711359"/>
          </a:xfrm>
        </p:spPr>
        <p:txBody>
          <a:bodyPr>
            <a:normAutofit/>
          </a:bodyPr>
          <a:lstStyle/>
          <a:p>
            <a:pPr algn="l"/>
            <a:r>
              <a:rPr lang="en-CA" sz="1600" b="1" dirty="0">
                <a:latin typeface="Arial" pitchFamily="34" charset="0"/>
                <a:cs typeface="Arial" pitchFamily="34" charset="0"/>
              </a:rPr>
              <a:t>Introduction</a:t>
            </a:r>
          </a:p>
        </p:txBody>
      </p:sp>
      <p:sp>
        <p:nvSpPr>
          <p:cNvPr id="9" name="Rectangle 8"/>
          <p:cNvSpPr/>
          <p:nvPr/>
        </p:nvSpPr>
        <p:spPr>
          <a:xfrm>
            <a:off x="545468" y="5952033"/>
            <a:ext cx="6769732" cy="276999"/>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For more information on </a:t>
            </a:r>
            <a:r>
              <a:rPr lang="en-CA" sz="1200" b="1" dirty="0">
                <a:solidFill>
                  <a:schemeClr val="accent3">
                    <a:lumMod val="50000"/>
                  </a:schemeClr>
                </a:solidFill>
                <a:latin typeface="Arial" pitchFamily="34" charset="0"/>
                <a:cs typeface="Arial" pitchFamily="34" charset="0"/>
              </a:rPr>
              <a:t>OSR Project Application</a:t>
            </a:r>
            <a:r>
              <a:rPr lang="en-CA" sz="1200" dirty="0">
                <a:solidFill>
                  <a:schemeClr val="accent3">
                    <a:lumMod val="50000"/>
                  </a:schemeClr>
                </a:solidFill>
                <a:latin typeface="Arial" pitchFamily="34" charset="0"/>
                <a:cs typeface="Arial" pitchFamily="34" charset="0"/>
              </a:rPr>
              <a:t>, see Oil Sands Overview and Oil Sands Roles</a:t>
            </a:r>
          </a:p>
        </p:txBody>
      </p:sp>
      <p:pic>
        <p:nvPicPr>
          <p:cNvPr id="10" name="Picture 4" descr="C:\Users\khana\AppData\Local\Microsoft\Windows\Temporary Internet Files\Content.IE5\W69D9NLS\MC900432617[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5875833"/>
            <a:ext cx="448767" cy="4487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a:spLocks noChangeArrowheads="1"/>
          </p:cNvSpPr>
          <p:nvPr/>
        </p:nvSpPr>
        <p:spPr bwMode="auto">
          <a:xfrm>
            <a:off x="357732" y="1219200"/>
            <a:ext cx="8405267" cy="443198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In this module, you will learn</a:t>
            </a:r>
            <a:r>
              <a:rPr kumimoji="0" lang="en-US" sz="1200" b="0" i="0" u="none" strike="noStrike" cap="none" normalizeH="0" dirty="0">
                <a:ln>
                  <a:noFill/>
                </a:ln>
                <a:solidFill>
                  <a:srgbClr val="000000"/>
                </a:solidFill>
                <a:effectLst/>
                <a:latin typeface="Arial" pitchFamily="34" charset="0"/>
                <a:cs typeface="Arial" pitchFamily="34" charset="0"/>
              </a:rPr>
              <a:t> how to</a:t>
            </a:r>
            <a:r>
              <a:rPr kumimoji="0" lang="en-US" sz="1200" b="0" i="0" u="none" strike="noStrike" cap="none" normalizeH="0" baseline="0" dirty="0">
                <a:ln>
                  <a:noFill/>
                </a:ln>
                <a:solidFill>
                  <a:srgbClr val="000000"/>
                </a:solidFill>
                <a:effectLst/>
                <a:latin typeface="Arial" pitchFamily="34" charset="0"/>
                <a:cs typeface="Arial" pitchFamily="34" charset="0"/>
              </a:rPr>
              <a:t>:</a:t>
            </a:r>
          </a:p>
          <a:p>
            <a:pPr marR="0" lvl="0" algn="l" defTabSz="914400" rtl="0" eaLnBrk="1" fontAlgn="base" latinLnBrk="0" hangingPunct="1">
              <a:lnSpc>
                <a:spcPct val="100000"/>
              </a:lnSpc>
              <a:spcBef>
                <a:spcPct val="0"/>
              </a:spcBef>
              <a:spcAft>
                <a:spcPct val="0"/>
              </a:spcAft>
              <a:buClrTx/>
              <a:buSzTx/>
              <a:tabLst/>
            </a:pP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Create </a:t>
            </a:r>
            <a:r>
              <a:rPr kumimoji="0" lang="en-US" sz="1200" b="0" i="0" u="none" strike="noStrike" cap="none" normalizeH="0" dirty="0">
                <a:ln>
                  <a:noFill/>
                </a:ln>
                <a:solidFill>
                  <a:srgbClr val="000000"/>
                </a:solidFill>
                <a:effectLst/>
                <a:latin typeface="Arial" pitchFamily="34" charset="0"/>
                <a:cs typeface="Arial" pitchFamily="34" charset="0"/>
              </a:rPr>
              <a:t>an </a:t>
            </a:r>
            <a:r>
              <a:rPr kumimoji="0" lang="en-US" sz="1200" b="0" i="0" u="none" strike="noStrike" cap="none" normalizeH="0" baseline="0" dirty="0">
                <a:ln>
                  <a:noFill/>
                </a:ln>
                <a:solidFill>
                  <a:srgbClr val="000000"/>
                </a:solidFill>
                <a:effectLst/>
                <a:latin typeface="Arial" pitchFamily="34" charset="0"/>
                <a:cs typeface="Arial" pitchFamily="34" charset="0"/>
              </a:rPr>
              <a:t>OSR Project Application by completing</a:t>
            </a:r>
            <a:r>
              <a:rPr kumimoji="0" lang="en-US" sz="1200" b="0" i="0" u="none" strike="noStrike" cap="none" normalizeH="0" dirty="0">
                <a:ln>
                  <a:noFill/>
                </a:ln>
                <a:solidFill>
                  <a:srgbClr val="000000"/>
                </a:solidFill>
                <a:effectLst/>
                <a:latin typeface="Arial" pitchFamily="34" charset="0"/>
                <a:cs typeface="Arial" pitchFamily="34" charset="0"/>
              </a:rPr>
              <a:t> the following:</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dirty="0">
              <a:ln>
                <a:noFill/>
              </a:ln>
              <a:solidFill>
                <a:srgbClr val="000000"/>
              </a:solidFill>
              <a:effectLst/>
              <a:latin typeface="Arial" pitchFamily="34" charset="0"/>
              <a:cs typeface="Arial" pitchFamily="34" charset="0"/>
            </a:endParaRPr>
          </a:p>
          <a:p>
            <a:pPr marL="628650" lvl="1" indent="-171450" fontAlgn="base">
              <a:spcBef>
                <a:spcPct val="0"/>
              </a:spcBef>
              <a:spcAft>
                <a:spcPct val="0"/>
              </a:spcAft>
              <a:buFont typeface="Wingdings" pitchFamily="2" charset="2"/>
              <a:buChar char="Ø"/>
            </a:pPr>
            <a:r>
              <a:rPr lang="en-US" sz="1200" dirty="0">
                <a:solidFill>
                  <a:srgbClr val="000000"/>
                </a:solidFill>
                <a:latin typeface="Arial" pitchFamily="34" charset="0"/>
                <a:cs typeface="Arial" pitchFamily="34" charset="0"/>
              </a:rPr>
              <a:t>Logon to ETS </a:t>
            </a:r>
          </a:p>
          <a:p>
            <a:pPr marL="628650" lvl="1" indent="-171450" fontAlgn="base">
              <a:spcBef>
                <a:spcPct val="0"/>
              </a:spcBef>
              <a:spcAft>
                <a:spcPct val="0"/>
              </a:spcAft>
              <a:buFont typeface="Wingdings" pitchFamily="2" charset="2"/>
              <a:buChar char="Ø"/>
            </a:pPr>
            <a:r>
              <a:rPr lang="en-US" sz="1200" dirty="0">
                <a:solidFill>
                  <a:srgbClr val="000000"/>
                </a:solidFill>
                <a:latin typeface="Arial" pitchFamily="34" charset="0"/>
                <a:cs typeface="Arial" pitchFamily="34" charset="0"/>
              </a:rPr>
              <a:t>Request Tab</a:t>
            </a:r>
          </a:p>
          <a:p>
            <a:pPr marL="628650" marR="0" lvl="0" indent="-17145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200" b="0" i="0" u="none" strike="noStrike" cap="none" normalizeH="0" dirty="0">
                <a:ln>
                  <a:noFill/>
                </a:ln>
                <a:solidFill>
                  <a:srgbClr val="000000"/>
                </a:solidFill>
                <a:effectLst/>
                <a:latin typeface="Arial" pitchFamily="34" charset="0"/>
                <a:cs typeface="Arial" pitchFamily="34" charset="0"/>
              </a:rPr>
              <a:t>Project(s) Tab</a:t>
            </a:r>
          </a:p>
          <a:p>
            <a:pPr marL="628650" marR="0" lvl="0" indent="-171450" algn="l" defTabSz="914400" rtl="0" eaLnBrk="1" fontAlgn="base" latinLnBrk="0" hangingPunct="1">
              <a:lnSpc>
                <a:spcPct val="100000"/>
              </a:lnSpc>
              <a:spcBef>
                <a:spcPct val="0"/>
              </a:spcBef>
              <a:spcAft>
                <a:spcPct val="0"/>
              </a:spcAft>
              <a:buClrTx/>
              <a:buSzTx/>
              <a:buFont typeface="Wingdings" pitchFamily="2" charset="2"/>
              <a:buChar char="Ø"/>
              <a:tabLst/>
            </a:pPr>
            <a:r>
              <a:rPr lang="en-US" sz="1200" dirty="0">
                <a:solidFill>
                  <a:srgbClr val="000000"/>
                </a:solidFill>
                <a:latin typeface="Arial" pitchFamily="34" charset="0"/>
                <a:cs typeface="Arial" pitchFamily="34" charset="0"/>
              </a:rPr>
              <a:t>Owner Tab</a:t>
            </a:r>
          </a:p>
          <a:p>
            <a:pPr marL="628650" marR="0" lvl="0" indent="-17145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200" b="0" i="0" u="none" strike="noStrike" cap="none" normalizeH="0" dirty="0">
                <a:ln>
                  <a:noFill/>
                </a:ln>
                <a:solidFill>
                  <a:srgbClr val="000000"/>
                </a:solidFill>
                <a:effectLst/>
                <a:latin typeface="Arial" pitchFamily="34" charset="0"/>
                <a:cs typeface="Arial" pitchFamily="34" charset="0"/>
              </a:rPr>
              <a:t>Operator Tab</a:t>
            </a:r>
          </a:p>
          <a:p>
            <a:pPr marL="628650" marR="0" lvl="0" indent="-171450" algn="l" defTabSz="914400" rtl="0" eaLnBrk="1" fontAlgn="base" latinLnBrk="0" hangingPunct="1">
              <a:lnSpc>
                <a:spcPct val="100000"/>
              </a:lnSpc>
              <a:spcBef>
                <a:spcPct val="0"/>
              </a:spcBef>
              <a:spcAft>
                <a:spcPct val="0"/>
              </a:spcAft>
              <a:buClrTx/>
              <a:buSzTx/>
              <a:buFont typeface="Wingdings" pitchFamily="2" charset="2"/>
              <a:buChar char="Ø"/>
              <a:tabLst/>
            </a:pPr>
            <a:r>
              <a:rPr lang="en-US" sz="1200" dirty="0">
                <a:solidFill>
                  <a:srgbClr val="000000"/>
                </a:solidFill>
                <a:latin typeface="Arial" pitchFamily="34" charset="0"/>
                <a:cs typeface="Arial" pitchFamily="34" charset="0"/>
              </a:rPr>
              <a:t>Project Description Tab</a:t>
            </a:r>
          </a:p>
          <a:p>
            <a:pPr marL="1085850" lvl="2" indent="-171450" fontAlgn="base">
              <a:spcBef>
                <a:spcPct val="0"/>
              </a:spcBef>
              <a:spcAft>
                <a:spcPct val="0"/>
              </a:spcAft>
              <a:buFont typeface="Arial" pitchFamily="34" charset="0"/>
              <a:buChar char="•"/>
            </a:pPr>
            <a:r>
              <a:rPr lang="en-US" sz="1200" dirty="0">
                <a:solidFill>
                  <a:srgbClr val="000000"/>
                </a:solidFill>
                <a:latin typeface="Arial" pitchFamily="34" charset="0"/>
                <a:cs typeface="Arial" pitchFamily="34" charset="0"/>
              </a:rPr>
              <a:t>AER Approvals, Lands, Wells</a:t>
            </a:r>
            <a:br>
              <a:rPr lang="en-US" sz="1200" dirty="0">
                <a:solidFill>
                  <a:srgbClr val="000000"/>
                </a:solidFill>
                <a:latin typeface="Arial" pitchFamily="34" charset="0"/>
                <a:cs typeface="Arial" pitchFamily="34" charset="0"/>
              </a:rPr>
            </a:br>
            <a:r>
              <a:rPr lang="en-US" sz="1200" dirty="0">
                <a:solidFill>
                  <a:srgbClr val="000000"/>
                </a:solidFill>
                <a:latin typeface="Arial" pitchFamily="34" charset="0"/>
                <a:cs typeface="Arial" pitchFamily="34" charset="0"/>
              </a:rPr>
              <a:t>Agreements and Mineral Rights,</a:t>
            </a:r>
            <a:br>
              <a:rPr lang="en-US" sz="1200" dirty="0">
                <a:solidFill>
                  <a:srgbClr val="000000"/>
                </a:solidFill>
                <a:latin typeface="Arial" pitchFamily="34" charset="0"/>
                <a:cs typeface="Arial" pitchFamily="34" charset="0"/>
              </a:rPr>
            </a:br>
            <a:r>
              <a:rPr lang="en-US" sz="1200" dirty="0">
                <a:solidFill>
                  <a:srgbClr val="000000"/>
                </a:solidFill>
                <a:latin typeface="Arial" pitchFamily="34" charset="0"/>
                <a:cs typeface="Arial" pitchFamily="34" charset="0"/>
              </a:rPr>
              <a:t>Operations, Facilities, Capital Assets</a:t>
            </a:r>
          </a:p>
          <a:p>
            <a:pPr marL="628650" marR="0" lvl="0" indent="-17145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200" b="0" i="0" u="none" strike="noStrike" cap="none" normalizeH="0" dirty="0">
                <a:ln>
                  <a:noFill/>
                </a:ln>
                <a:solidFill>
                  <a:srgbClr val="000000"/>
                </a:solidFill>
                <a:effectLst/>
                <a:latin typeface="Arial" pitchFamily="34" charset="0"/>
                <a:cs typeface="Arial" pitchFamily="34" charset="0"/>
              </a:rPr>
              <a:t>PNCB Tab</a:t>
            </a:r>
          </a:p>
          <a:p>
            <a:pPr marL="628650" marR="0" lvl="0" indent="-171450" algn="l" defTabSz="914400" rtl="0" eaLnBrk="1" fontAlgn="base" latinLnBrk="0" hangingPunct="1">
              <a:lnSpc>
                <a:spcPct val="100000"/>
              </a:lnSpc>
              <a:spcBef>
                <a:spcPct val="0"/>
              </a:spcBef>
              <a:spcAft>
                <a:spcPct val="0"/>
              </a:spcAft>
              <a:buClrTx/>
              <a:buSzTx/>
              <a:buFont typeface="Wingdings" pitchFamily="2" charset="2"/>
              <a:buChar char="Ø"/>
              <a:tabLst/>
            </a:pPr>
            <a:r>
              <a:rPr lang="en-US" sz="1200" dirty="0">
                <a:solidFill>
                  <a:srgbClr val="000000"/>
                </a:solidFill>
                <a:latin typeface="Arial" pitchFamily="34" charset="0"/>
                <a:cs typeface="Arial" pitchFamily="34" charset="0"/>
              </a:rPr>
              <a:t>Economic Tab</a:t>
            </a:r>
          </a:p>
          <a:p>
            <a:pPr marL="628650" marR="0" lvl="0" indent="-171450" algn="l" defTabSz="914400" rtl="0" eaLnBrk="1" fontAlgn="base" latinLnBrk="0" hangingPunct="1">
              <a:lnSpc>
                <a:spcPct val="100000"/>
              </a:lnSpc>
              <a:spcBef>
                <a:spcPct val="0"/>
              </a:spcBef>
              <a:spcAft>
                <a:spcPct val="0"/>
              </a:spcAft>
              <a:buClrTx/>
              <a:buSzTx/>
              <a:buFont typeface="Wingdings" pitchFamily="2" charset="2"/>
              <a:buChar char="Ø"/>
              <a:tabLst/>
            </a:pPr>
            <a:r>
              <a:rPr lang="en-US" sz="1200" dirty="0">
                <a:solidFill>
                  <a:srgbClr val="000000"/>
                </a:solidFill>
                <a:latin typeface="Arial" pitchFamily="34" charset="0"/>
                <a:cs typeface="Arial" pitchFamily="34" charset="0"/>
              </a:rPr>
              <a:t>Documents Tab</a:t>
            </a:r>
          </a:p>
          <a:p>
            <a:pPr marL="628650" marR="0" lvl="0" indent="-17145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200" b="0" i="0" u="none" strike="noStrike" cap="none" normalizeH="0" dirty="0">
                <a:ln>
                  <a:noFill/>
                </a:ln>
                <a:solidFill>
                  <a:srgbClr val="000000"/>
                </a:solidFill>
                <a:effectLst/>
                <a:latin typeface="Arial" pitchFamily="34" charset="0"/>
                <a:cs typeface="Arial" pitchFamily="34" charset="0"/>
              </a:rPr>
              <a:t>Roles </a:t>
            </a:r>
            <a:r>
              <a:rPr lang="en-US" sz="1200" dirty="0">
                <a:solidFill>
                  <a:srgbClr val="000000"/>
                </a:solidFill>
                <a:latin typeface="Arial" pitchFamily="34" charset="0"/>
                <a:cs typeface="Arial" pitchFamily="34" charset="0"/>
              </a:rPr>
              <a:t>Tab</a:t>
            </a:r>
          </a:p>
          <a:p>
            <a:pPr marL="1085850" lvl="2" indent="-171450" fontAlgn="base">
              <a:spcBef>
                <a:spcPct val="0"/>
              </a:spcBef>
              <a:spcAft>
                <a:spcPct val="0"/>
              </a:spcAft>
              <a:buFont typeface="Arial" pitchFamily="34" charset="0"/>
              <a:buChar char="•"/>
            </a:pPr>
            <a:r>
              <a:rPr lang="en-US" sz="1200" dirty="0">
                <a:solidFill>
                  <a:srgbClr val="000000"/>
                </a:solidFill>
                <a:latin typeface="Arial" pitchFamily="34" charset="0"/>
                <a:cs typeface="Arial" pitchFamily="34" charset="0"/>
              </a:rPr>
              <a:t>AER Approvals, Lands, Wells</a:t>
            </a:r>
            <a:br>
              <a:rPr lang="en-US" sz="1200" dirty="0">
                <a:solidFill>
                  <a:srgbClr val="000000"/>
                </a:solidFill>
                <a:latin typeface="Arial" pitchFamily="34" charset="0"/>
                <a:cs typeface="Arial" pitchFamily="34" charset="0"/>
              </a:rPr>
            </a:br>
            <a:r>
              <a:rPr lang="en-US" sz="1200" dirty="0">
                <a:solidFill>
                  <a:srgbClr val="000000"/>
                </a:solidFill>
                <a:latin typeface="Arial" pitchFamily="34" charset="0"/>
                <a:cs typeface="Arial" pitchFamily="34" charset="0"/>
              </a:rPr>
              <a:t>Agreements and Mineral Rights,</a:t>
            </a:r>
            <a:br>
              <a:rPr lang="en-US" sz="1200" dirty="0">
                <a:solidFill>
                  <a:srgbClr val="000000"/>
                </a:solidFill>
                <a:latin typeface="Arial" pitchFamily="34" charset="0"/>
                <a:cs typeface="Arial" pitchFamily="34" charset="0"/>
              </a:rPr>
            </a:br>
            <a:r>
              <a:rPr lang="en-US" sz="1200" dirty="0">
                <a:solidFill>
                  <a:srgbClr val="000000"/>
                </a:solidFill>
                <a:latin typeface="Arial" pitchFamily="34" charset="0"/>
                <a:cs typeface="Arial" pitchFamily="34" charset="0"/>
              </a:rPr>
              <a:t>Operations, Facilities, Capital Assets</a:t>
            </a:r>
          </a:p>
          <a:p>
            <a:pPr marL="628650" indent="-171450" fontAlgn="base">
              <a:spcBef>
                <a:spcPct val="0"/>
              </a:spcBef>
              <a:spcAft>
                <a:spcPct val="0"/>
              </a:spcAft>
              <a:buFont typeface="Wingdings" pitchFamily="2" charset="2"/>
              <a:buChar char="Ø"/>
            </a:pPr>
            <a:r>
              <a:rPr lang="en-US" sz="1200" dirty="0">
                <a:solidFill>
                  <a:srgbClr val="000000"/>
                </a:solidFill>
                <a:latin typeface="Arial" pitchFamily="34" charset="0"/>
                <a:cs typeface="Arial" pitchFamily="34" charset="0"/>
              </a:rPr>
              <a:t>Submit Tab</a:t>
            </a:r>
            <a:endParaRPr lang="en-US" sz="1200" dirty="0">
              <a:latin typeface="Arial" pitchFamily="34" charset="0"/>
            </a:endParaRPr>
          </a:p>
          <a:p>
            <a:pPr marL="628650" marR="0" lvl="0" indent="-17145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1200" b="0" i="0" u="none" strike="noStrike" cap="none" normalizeH="0" dirty="0">
              <a:ln>
                <a:noFill/>
              </a:ln>
              <a:solidFill>
                <a:srgbClr val="000000"/>
              </a:solidFill>
              <a:effectLst/>
              <a:latin typeface="Arial"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r>
              <a:rPr kumimoji="0" lang="en-US" sz="1200" b="0" i="0" u="none" strike="noStrike" cap="none" normalizeH="0" baseline="0" dirty="0">
                <a:ln>
                  <a:noFill/>
                </a:ln>
                <a:solidFill>
                  <a:srgbClr val="000000"/>
                </a:solidFill>
                <a:effectLst/>
                <a:latin typeface="Arial" pitchFamily="34" charset="0"/>
                <a:cs typeface="Arial" pitchFamily="34" charset="0"/>
              </a:rPr>
              <a:t>    </a:t>
            </a:r>
          </a:p>
        </p:txBody>
      </p:sp>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15962"/>
            <a:ext cx="8229600" cy="808038"/>
          </a:xfrm>
        </p:spPr>
        <p:txBody>
          <a:bodyPr>
            <a:normAutofit/>
          </a:bodyPr>
          <a:lstStyle/>
          <a:p>
            <a:pPr algn="l"/>
            <a:r>
              <a:rPr lang="en-CA" sz="1600" b="1" dirty="0">
                <a:latin typeface="Arial" pitchFamily="34" charset="0"/>
                <a:cs typeface="Arial" pitchFamily="34" charset="0"/>
              </a:rPr>
              <a:t>Map – Add Lands to the Current Application (...continued)</a:t>
            </a:r>
          </a:p>
        </p:txBody>
      </p:sp>
      <p:sp>
        <p:nvSpPr>
          <p:cNvPr id="3" name="TextBox 2"/>
          <p:cNvSpPr txBox="1"/>
          <p:nvPr/>
        </p:nvSpPr>
        <p:spPr>
          <a:xfrm>
            <a:off x="323850" y="1676400"/>
            <a:ext cx="2230524" cy="1569660"/>
          </a:xfrm>
          <a:prstGeom prst="rect">
            <a:avLst/>
          </a:prstGeom>
          <a:noFill/>
        </p:spPr>
        <p:txBody>
          <a:bodyPr wrap="square" rtlCol="0">
            <a:spAutoFit/>
          </a:bodyPr>
          <a:lstStyle/>
          <a:p>
            <a:pPr marL="228600" indent="-228600">
              <a:buFont typeface="+mj-lt"/>
              <a:buAutoNum type="arabicPeriod"/>
            </a:pPr>
            <a:r>
              <a:rPr lang="en-US" sz="1200" dirty="0">
                <a:solidFill>
                  <a:prstClr val="black"/>
                </a:solidFill>
                <a:latin typeface="Arial" pitchFamily="34" charset="0"/>
                <a:cs typeface="Arial" pitchFamily="34" charset="0"/>
              </a:rPr>
              <a:t>Selected Lands will be identified in Information Panel under </a:t>
            </a:r>
            <a:br>
              <a:rPr lang="en-US" sz="1200" dirty="0">
                <a:solidFill>
                  <a:prstClr val="black"/>
                </a:solidFill>
                <a:latin typeface="Arial" pitchFamily="34" charset="0"/>
                <a:cs typeface="Arial" pitchFamily="34" charset="0"/>
              </a:rPr>
            </a:br>
            <a:r>
              <a:rPr lang="en-US" sz="1200" b="1" dirty="0">
                <a:solidFill>
                  <a:prstClr val="black"/>
                </a:solidFill>
                <a:latin typeface="Arial" pitchFamily="34" charset="0"/>
                <a:cs typeface="Arial" pitchFamily="34" charset="0"/>
              </a:rPr>
              <a:t>Land Selection</a:t>
            </a:r>
          </a:p>
          <a:p>
            <a:pPr marL="228600" indent="-228600">
              <a:buFont typeface="+mj-lt"/>
              <a:buAutoNum type="arabicPeriod"/>
            </a:pPr>
            <a:endParaRPr lang="en-US" sz="1200" dirty="0">
              <a:solidFill>
                <a:prstClr val="black"/>
              </a:solidFill>
              <a:latin typeface="Arial" pitchFamily="34" charset="0"/>
              <a:cs typeface="Arial" pitchFamily="34" charset="0"/>
            </a:endParaRPr>
          </a:p>
          <a:p>
            <a:pPr marL="228600" indent="-228600">
              <a:buFont typeface="+mj-lt"/>
              <a:buAutoNum type="arabicPeriod"/>
            </a:pPr>
            <a:r>
              <a:rPr lang="en-US" sz="1200" dirty="0">
                <a:solidFill>
                  <a:prstClr val="black"/>
                </a:solidFill>
                <a:latin typeface="Arial" pitchFamily="34" charset="0"/>
                <a:cs typeface="Arial" pitchFamily="34" charset="0"/>
              </a:rPr>
              <a:t>After Land has been selected, click on </a:t>
            </a:r>
            <a:r>
              <a:rPr lang="en-US" sz="1200" b="1" dirty="0">
                <a:solidFill>
                  <a:prstClr val="black"/>
                </a:solidFill>
                <a:latin typeface="Arial" pitchFamily="34" charset="0"/>
                <a:cs typeface="Arial" pitchFamily="34" charset="0"/>
              </a:rPr>
              <a:t>Add Land(s)</a:t>
            </a:r>
          </a:p>
        </p:txBody>
      </p:sp>
      <p:pic>
        <p:nvPicPr>
          <p:cNvPr id="2050" name="Picture 2" descr="C:\Users\DUCHESD\AppData\Local\Temp\SNAGHTMLeba37e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24200" y="1647825"/>
            <a:ext cx="5669995" cy="380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763460"/>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762000"/>
            <a:ext cx="8229600" cy="808038"/>
          </a:xfrm>
        </p:spPr>
        <p:txBody>
          <a:bodyPr>
            <a:normAutofit/>
          </a:bodyPr>
          <a:lstStyle/>
          <a:p>
            <a:pPr algn="l"/>
            <a:r>
              <a:rPr lang="en-CA" sz="1600" b="1" dirty="0">
                <a:latin typeface="Arial" pitchFamily="34" charset="0"/>
                <a:cs typeface="Arial" pitchFamily="34" charset="0"/>
              </a:rPr>
              <a:t>Map – Add Lands to the Current Application (...continued)</a:t>
            </a:r>
          </a:p>
        </p:txBody>
      </p:sp>
      <p:sp>
        <p:nvSpPr>
          <p:cNvPr id="3" name="TextBox 2"/>
          <p:cNvSpPr txBox="1"/>
          <p:nvPr/>
        </p:nvSpPr>
        <p:spPr>
          <a:xfrm>
            <a:off x="304800" y="1674674"/>
            <a:ext cx="2230524" cy="2492990"/>
          </a:xfrm>
          <a:prstGeom prst="rect">
            <a:avLst/>
          </a:prstGeom>
          <a:noFill/>
        </p:spPr>
        <p:txBody>
          <a:bodyPr wrap="square" rtlCol="0">
            <a:spAutoFit/>
          </a:bodyPr>
          <a:lstStyle/>
          <a:p>
            <a:r>
              <a:rPr lang="en-US" sz="1200" dirty="0">
                <a:solidFill>
                  <a:prstClr val="black"/>
                </a:solidFill>
                <a:latin typeface="Arial" pitchFamily="34" charset="0"/>
                <a:cs typeface="Arial" pitchFamily="34" charset="0"/>
              </a:rPr>
              <a:t>After clicking on Add Land(s), a validation screen is displayed.</a:t>
            </a:r>
          </a:p>
          <a:p>
            <a:endParaRPr lang="en-US" sz="1200" dirty="0">
              <a:solidFill>
                <a:prstClr val="black"/>
              </a:solidFill>
              <a:latin typeface="Arial" pitchFamily="34" charset="0"/>
              <a:cs typeface="Arial" pitchFamily="34" charset="0"/>
            </a:endParaRPr>
          </a:p>
          <a:p>
            <a:r>
              <a:rPr lang="en-US" sz="1200" dirty="0">
                <a:solidFill>
                  <a:prstClr val="black"/>
                </a:solidFill>
                <a:latin typeface="Arial" pitchFamily="34" charset="0"/>
                <a:cs typeface="Arial" pitchFamily="34" charset="0"/>
              </a:rPr>
              <a:t>Click on </a:t>
            </a:r>
            <a:r>
              <a:rPr lang="en-US" sz="1200" b="1" dirty="0">
                <a:solidFill>
                  <a:prstClr val="black"/>
                </a:solidFill>
                <a:latin typeface="Arial" pitchFamily="34" charset="0"/>
                <a:cs typeface="Arial" pitchFamily="34" charset="0"/>
              </a:rPr>
              <a:t>Apply</a:t>
            </a:r>
            <a:r>
              <a:rPr lang="en-US" sz="1200" dirty="0">
                <a:solidFill>
                  <a:prstClr val="black"/>
                </a:solidFill>
                <a:latin typeface="Arial" pitchFamily="34" charset="0"/>
                <a:cs typeface="Arial" pitchFamily="34" charset="0"/>
              </a:rPr>
              <a:t> to finalize the lands being added, or </a:t>
            </a:r>
            <a:r>
              <a:rPr lang="en-US" sz="1200" b="1" dirty="0">
                <a:solidFill>
                  <a:prstClr val="black"/>
                </a:solidFill>
                <a:latin typeface="Arial" pitchFamily="34" charset="0"/>
                <a:cs typeface="Arial" pitchFamily="34" charset="0"/>
              </a:rPr>
              <a:t>Cancel</a:t>
            </a:r>
            <a:r>
              <a:rPr lang="en-US" sz="1200" dirty="0">
                <a:solidFill>
                  <a:prstClr val="black"/>
                </a:solidFill>
                <a:latin typeface="Arial" pitchFamily="34" charset="0"/>
                <a:cs typeface="Arial" pitchFamily="34" charset="0"/>
              </a:rPr>
              <a:t> to return back to map.</a:t>
            </a:r>
          </a:p>
          <a:p>
            <a:endParaRPr lang="en-US" sz="1200" dirty="0">
              <a:solidFill>
                <a:prstClr val="black"/>
              </a:solidFill>
              <a:latin typeface="Arial" pitchFamily="34" charset="0"/>
              <a:cs typeface="Arial" pitchFamily="34" charset="0"/>
            </a:endParaRPr>
          </a:p>
          <a:p>
            <a:endParaRPr lang="en-US" sz="1200" dirty="0">
              <a:solidFill>
                <a:prstClr val="black"/>
              </a:solidFill>
              <a:latin typeface="Arial" pitchFamily="34" charset="0"/>
              <a:cs typeface="Arial" pitchFamily="34" charset="0"/>
            </a:endParaRPr>
          </a:p>
          <a:p>
            <a:r>
              <a:rPr lang="en-US" sz="1200" dirty="0">
                <a:solidFill>
                  <a:prstClr val="black"/>
                </a:solidFill>
                <a:latin typeface="Arial" pitchFamily="34" charset="0"/>
                <a:cs typeface="Arial" pitchFamily="34" charset="0"/>
              </a:rPr>
              <a:t>Note:  Validation will identify whether selected lands are allowed, if not an error message will appear.</a:t>
            </a:r>
            <a:endParaRPr lang="en-CA" sz="1200" dirty="0">
              <a:solidFill>
                <a:prstClr val="black"/>
              </a:solidFill>
              <a:latin typeface="Arial" pitchFamily="34" charset="0"/>
              <a:cs typeface="Arial" pitchFamily="34" charset="0"/>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33943" y="1828800"/>
            <a:ext cx="5508395" cy="2028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33943" y="4262068"/>
            <a:ext cx="5498870" cy="1828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337951"/>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15962"/>
            <a:ext cx="8229600" cy="808038"/>
          </a:xfrm>
        </p:spPr>
        <p:txBody>
          <a:bodyPr>
            <a:normAutofit/>
          </a:bodyPr>
          <a:lstStyle/>
          <a:p>
            <a:pPr algn="l"/>
            <a:r>
              <a:rPr lang="en-CA" sz="1600" b="1" dirty="0">
                <a:latin typeface="Arial" pitchFamily="34" charset="0"/>
                <a:cs typeface="Arial" pitchFamily="34" charset="0"/>
              </a:rPr>
              <a:t>Map – Add Lands to the Current Application (...continued)</a:t>
            </a:r>
          </a:p>
        </p:txBody>
      </p:sp>
      <p:sp>
        <p:nvSpPr>
          <p:cNvPr id="3" name="Rectangle 2"/>
          <p:cNvSpPr/>
          <p:nvPr/>
        </p:nvSpPr>
        <p:spPr>
          <a:xfrm>
            <a:off x="251520" y="1524000"/>
            <a:ext cx="2160240" cy="2123658"/>
          </a:xfrm>
          <a:prstGeom prst="rect">
            <a:avLst/>
          </a:prstGeom>
        </p:spPr>
        <p:txBody>
          <a:bodyPr wrap="square">
            <a:spAutoFit/>
          </a:bodyPr>
          <a:lstStyle/>
          <a:p>
            <a:r>
              <a:rPr lang="en-CA" sz="1200" dirty="0">
                <a:latin typeface="Arial" pitchFamily="34" charset="0"/>
                <a:cs typeface="Arial" pitchFamily="34" charset="0"/>
              </a:rPr>
              <a:t>After </a:t>
            </a:r>
            <a:r>
              <a:rPr lang="en-CA" sz="1200" b="1" dirty="0">
                <a:latin typeface="Arial" pitchFamily="34" charset="0"/>
                <a:cs typeface="Arial" pitchFamily="34" charset="0"/>
              </a:rPr>
              <a:t>Applying </a:t>
            </a:r>
            <a:r>
              <a:rPr lang="en-CA" sz="1200" dirty="0">
                <a:latin typeface="Arial" pitchFamily="34" charset="0"/>
                <a:cs typeface="Arial" pitchFamily="34" charset="0"/>
              </a:rPr>
              <a:t>the land changes;</a:t>
            </a:r>
          </a:p>
          <a:p>
            <a:endParaRPr lang="en-CA" sz="1200" dirty="0">
              <a:latin typeface="Arial" pitchFamily="34" charset="0"/>
              <a:cs typeface="Arial" pitchFamily="34" charset="0"/>
            </a:endParaRPr>
          </a:p>
          <a:p>
            <a:pPr marL="228600" indent="-228600">
              <a:buAutoNum type="alphaLcParenR"/>
            </a:pPr>
            <a:r>
              <a:rPr lang="en-CA" sz="1200" dirty="0">
                <a:latin typeface="Arial" pitchFamily="34" charset="0"/>
                <a:cs typeface="Arial" pitchFamily="34" charset="0"/>
              </a:rPr>
              <a:t>the Map information (Land key tree &amp; Land boundary) is updated</a:t>
            </a:r>
          </a:p>
          <a:p>
            <a:pPr marL="228600" indent="-228600">
              <a:buAutoNum type="alphaLcParenR"/>
            </a:pPr>
            <a:endParaRPr lang="en-CA" sz="1200" dirty="0">
              <a:latin typeface="Arial" pitchFamily="34" charset="0"/>
              <a:cs typeface="Arial" pitchFamily="34" charset="0"/>
            </a:endParaRPr>
          </a:p>
          <a:p>
            <a:r>
              <a:rPr lang="en-CA" sz="1200" dirty="0">
                <a:latin typeface="Arial" pitchFamily="34" charset="0"/>
                <a:cs typeface="Arial" pitchFamily="34" charset="0"/>
              </a:rPr>
              <a:t>and</a:t>
            </a:r>
          </a:p>
          <a:p>
            <a:endParaRPr lang="en-CA" sz="1200" dirty="0">
              <a:latin typeface="Arial" pitchFamily="34" charset="0"/>
              <a:cs typeface="Arial" pitchFamily="34" charset="0"/>
            </a:endParaRPr>
          </a:p>
          <a:p>
            <a:r>
              <a:rPr lang="en-CA" sz="1200" dirty="0">
                <a:latin typeface="Arial" pitchFamily="34" charset="0"/>
                <a:cs typeface="Arial" pitchFamily="34" charset="0"/>
              </a:rPr>
              <a:t>b) the Lands tab in the application is updated.</a:t>
            </a:r>
          </a:p>
        </p:txBody>
      </p:sp>
      <p:pic>
        <p:nvPicPr>
          <p:cNvPr id="410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7999" y="1701552"/>
            <a:ext cx="5542479"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513" y="4365104"/>
            <a:ext cx="58293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4637052"/>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15962"/>
            <a:ext cx="8229600" cy="808038"/>
          </a:xfrm>
        </p:spPr>
        <p:txBody>
          <a:bodyPr>
            <a:normAutofit/>
          </a:bodyPr>
          <a:lstStyle/>
          <a:p>
            <a:pPr algn="l"/>
            <a:r>
              <a:rPr lang="en-CA" sz="1600" b="1" dirty="0">
                <a:latin typeface="Arial" pitchFamily="34" charset="0"/>
                <a:cs typeface="Arial" pitchFamily="34" charset="0"/>
              </a:rPr>
              <a:t>Map – Land Key Tree (sort order)</a:t>
            </a:r>
          </a:p>
        </p:txBody>
      </p:sp>
      <p:sp>
        <p:nvSpPr>
          <p:cNvPr id="3" name="Rectangle 2"/>
          <p:cNvSpPr/>
          <p:nvPr/>
        </p:nvSpPr>
        <p:spPr>
          <a:xfrm>
            <a:off x="251520" y="1524000"/>
            <a:ext cx="2160240" cy="3970318"/>
          </a:xfrm>
          <a:prstGeom prst="rect">
            <a:avLst/>
          </a:prstGeom>
        </p:spPr>
        <p:txBody>
          <a:bodyPr wrap="square">
            <a:spAutoFit/>
          </a:bodyPr>
          <a:lstStyle/>
          <a:p>
            <a:r>
              <a:rPr lang="en-CA" sz="1200" dirty="0">
                <a:latin typeface="Arial" pitchFamily="34" charset="0"/>
                <a:cs typeface="Arial" pitchFamily="34" charset="0"/>
              </a:rPr>
              <a:t>The </a:t>
            </a:r>
            <a:r>
              <a:rPr lang="en-CA" sz="1200" b="1" dirty="0">
                <a:latin typeface="Arial" pitchFamily="34" charset="0"/>
                <a:cs typeface="Arial" pitchFamily="34" charset="0"/>
              </a:rPr>
              <a:t>Land Key Tree </a:t>
            </a:r>
            <a:r>
              <a:rPr lang="en-CA" sz="1200" dirty="0">
                <a:latin typeface="Arial" pitchFamily="34" charset="0"/>
                <a:cs typeface="Arial" pitchFamily="34" charset="0"/>
              </a:rPr>
              <a:t>will display those lands which are in the application at the time of last saved action and land boundary will be adjusted accordingly.</a:t>
            </a:r>
          </a:p>
          <a:p>
            <a:endParaRPr lang="en-CA" sz="1200" dirty="0">
              <a:latin typeface="Arial" pitchFamily="34" charset="0"/>
              <a:cs typeface="Arial" pitchFamily="34" charset="0"/>
            </a:endParaRPr>
          </a:p>
          <a:p>
            <a:r>
              <a:rPr lang="en-CA" sz="1200" dirty="0">
                <a:latin typeface="Arial" pitchFamily="34" charset="0"/>
                <a:cs typeface="Arial" pitchFamily="34" charset="0"/>
              </a:rPr>
              <a:t>Land Keys sort order are as follows:</a:t>
            </a:r>
          </a:p>
          <a:p>
            <a:endParaRPr lang="en-CA" sz="1200" dirty="0">
              <a:latin typeface="Arial" pitchFamily="34" charset="0"/>
              <a:cs typeface="Arial" pitchFamily="34" charset="0"/>
            </a:endParaRPr>
          </a:p>
          <a:p>
            <a:pPr indent="-171450">
              <a:buFont typeface="Arial" pitchFamily="34" charset="0"/>
              <a:buChar char="•"/>
            </a:pPr>
            <a:r>
              <a:rPr lang="en-CA" sz="1200" dirty="0">
                <a:latin typeface="Arial" pitchFamily="34" charset="0"/>
                <a:cs typeface="Arial" pitchFamily="34" charset="0"/>
              </a:rPr>
              <a:t>Meridian</a:t>
            </a:r>
          </a:p>
          <a:p>
            <a:pPr indent="-171450">
              <a:buFont typeface="Arial" pitchFamily="34" charset="0"/>
              <a:buChar char="•"/>
            </a:pPr>
            <a:r>
              <a:rPr lang="en-CA" sz="1200" dirty="0">
                <a:latin typeface="Arial" pitchFamily="34" charset="0"/>
                <a:cs typeface="Arial" pitchFamily="34" charset="0"/>
              </a:rPr>
              <a:t>Range</a:t>
            </a:r>
          </a:p>
          <a:p>
            <a:pPr indent="-171450">
              <a:buFont typeface="Arial" pitchFamily="34" charset="0"/>
              <a:buChar char="•"/>
            </a:pPr>
            <a:r>
              <a:rPr lang="en-CA" sz="1200" dirty="0">
                <a:latin typeface="Arial" pitchFamily="34" charset="0"/>
                <a:cs typeface="Arial" pitchFamily="34" charset="0"/>
              </a:rPr>
              <a:t>Township</a:t>
            </a:r>
          </a:p>
          <a:p>
            <a:pPr indent="-171450">
              <a:buFont typeface="Arial" pitchFamily="34" charset="0"/>
              <a:buChar char="•"/>
            </a:pPr>
            <a:r>
              <a:rPr lang="en-CA" sz="1200" dirty="0">
                <a:latin typeface="Arial" pitchFamily="34" charset="0"/>
                <a:cs typeface="Arial" pitchFamily="34" charset="0"/>
              </a:rPr>
              <a:t>Sections</a:t>
            </a:r>
          </a:p>
          <a:p>
            <a:pPr indent="-171450">
              <a:buFont typeface="Arial" pitchFamily="34" charset="0"/>
              <a:buChar char="•"/>
            </a:pPr>
            <a:r>
              <a:rPr lang="en-CA" sz="1200" dirty="0">
                <a:latin typeface="Arial" pitchFamily="34" charset="0"/>
                <a:cs typeface="Arial" pitchFamily="34" charset="0"/>
              </a:rPr>
              <a:t>Quarter Sections</a:t>
            </a:r>
          </a:p>
          <a:p>
            <a:pPr indent="-171450">
              <a:buFont typeface="Arial" pitchFamily="34" charset="0"/>
              <a:buChar char="•"/>
            </a:pPr>
            <a:r>
              <a:rPr lang="en-CA" sz="1200" dirty="0">
                <a:latin typeface="Arial" pitchFamily="34" charset="0"/>
                <a:cs typeface="Arial" pitchFamily="34" charset="0"/>
              </a:rPr>
              <a:t>Legal Sub Divisions </a:t>
            </a:r>
          </a:p>
          <a:p>
            <a:pPr indent="-171450">
              <a:buFont typeface="Arial" pitchFamily="34" charset="0"/>
              <a:buChar char="•"/>
            </a:pPr>
            <a:r>
              <a:rPr lang="en-CA" sz="1200" dirty="0">
                <a:latin typeface="Arial" pitchFamily="34" charset="0"/>
                <a:cs typeface="Arial" pitchFamily="34" charset="0"/>
              </a:rPr>
              <a:t>Quadrants</a:t>
            </a:r>
          </a:p>
          <a:p>
            <a:pPr indent="-171450">
              <a:buFont typeface="Arial" pitchFamily="34" charset="0"/>
              <a:buChar char="•"/>
            </a:pPr>
            <a:endParaRPr lang="en-US" sz="1200" dirty="0">
              <a:latin typeface="Arial" pitchFamily="34" charset="0"/>
              <a:cs typeface="Arial" pitchFamily="34" charset="0"/>
            </a:endParaRPr>
          </a:p>
          <a:p>
            <a:r>
              <a:rPr lang="en-US" sz="1200" dirty="0">
                <a:latin typeface="Arial" pitchFamily="34" charset="0"/>
                <a:cs typeface="Arial" pitchFamily="34" charset="0"/>
              </a:rPr>
              <a:t>The icon for the Land Key Tree may be selected to display the lands.</a:t>
            </a:r>
            <a:endParaRPr lang="en-CA" sz="1200" dirty="0">
              <a:latin typeface="Arial" pitchFamily="34" charset="0"/>
              <a:cs typeface="Arial" pitchFamily="34" charset="0"/>
            </a:endParaRPr>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91187" y="1551434"/>
            <a:ext cx="5255861" cy="247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700246"/>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15962"/>
            <a:ext cx="8458200" cy="808038"/>
          </a:xfrm>
        </p:spPr>
        <p:txBody>
          <a:bodyPr>
            <a:normAutofit/>
          </a:bodyPr>
          <a:lstStyle/>
          <a:p>
            <a:pPr algn="l"/>
            <a:r>
              <a:rPr lang="en-CA" sz="1600" b="1" dirty="0">
                <a:latin typeface="Arial" pitchFamily="34" charset="0"/>
                <a:cs typeface="Arial" pitchFamily="34" charset="0"/>
              </a:rPr>
              <a:t>Map – Remove Lands from the Current Application record </a:t>
            </a:r>
          </a:p>
        </p:txBody>
      </p:sp>
      <p:sp>
        <p:nvSpPr>
          <p:cNvPr id="3" name="Rectangle 2"/>
          <p:cNvSpPr/>
          <p:nvPr/>
        </p:nvSpPr>
        <p:spPr>
          <a:xfrm>
            <a:off x="304800" y="1576901"/>
            <a:ext cx="2514600" cy="3416320"/>
          </a:xfrm>
          <a:prstGeom prst="rect">
            <a:avLst/>
          </a:prstGeom>
        </p:spPr>
        <p:txBody>
          <a:bodyPr wrap="square">
            <a:spAutoFit/>
          </a:bodyPr>
          <a:lstStyle/>
          <a:p>
            <a:r>
              <a:rPr lang="en-CA" sz="1200" dirty="0">
                <a:latin typeface="Arial" pitchFamily="34" charset="0"/>
                <a:cs typeface="Arial" pitchFamily="34" charset="0"/>
              </a:rPr>
              <a:t>Lands which are recorded in the application as Added Lands can be removed.</a:t>
            </a:r>
          </a:p>
          <a:p>
            <a:endParaRPr lang="en-US" sz="1200" dirty="0">
              <a:latin typeface="Arial" pitchFamily="34" charset="0"/>
              <a:cs typeface="Arial" pitchFamily="34" charset="0"/>
            </a:endParaRPr>
          </a:p>
          <a:p>
            <a:r>
              <a:rPr lang="en-US" sz="1200" b="1" dirty="0">
                <a:solidFill>
                  <a:prstClr val="black"/>
                </a:solidFill>
                <a:latin typeface="Arial" pitchFamily="34" charset="0"/>
                <a:cs typeface="Arial" pitchFamily="34" charset="0"/>
              </a:rPr>
              <a:t>Steps:</a:t>
            </a:r>
          </a:p>
          <a:p>
            <a:endParaRPr lang="en-US" sz="1200" dirty="0">
              <a:solidFill>
                <a:prstClr val="black"/>
              </a:solidFill>
              <a:latin typeface="Arial" pitchFamily="34" charset="0"/>
              <a:cs typeface="Arial" pitchFamily="34" charset="0"/>
            </a:endParaRPr>
          </a:p>
          <a:p>
            <a:pPr marL="228600" indent="-228600">
              <a:buAutoNum type="arabicPeriod"/>
            </a:pPr>
            <a:r>
              <a:rPr lang="en-US" sz="1200" dirty="0">
                <a:solidFill>
                  <a:prstClr val="black"/>
                </a:solidFill>
                <a:latin typeface="Arial" pitchFamily="34" charset="0"/>
                <a:cs typeface="Arial" pitchFamily="34" charset="0"/>
              </a:rPr>
              <a:t>Set </a:t>
            </a:r>
            <a:r>
              <a:rPr lang="en-US" sz="1200" b="1" dirty="0">
                <a:solidFill>
                  <a:prstClr val="black"/>
                </a:solidFill>
                <a:latin typeface="Arial" pitchFamily="34" charset="0"/>
                <a:cs typeface="Arial" pitchFamily="34" charset="0"/>
              </a:rPr>
              <a:t>Selection layer</a:t>
            </a:r>
          </a:p>
          <a:p>
            <a:pPr marL="228600" indent="-228600">
              <a:buAutoNum type="arabicPeriod"/>
            </a:pPr>
            <a:endParaRPr lang="en-US" sz="1200" dirty="0">
              <a:solidFill>
                <a:prstClr val="black"/>
              </a:solidFill>
              <a:latin typeface="Arial" pitchFamily="34" charset="0"/>
              <a:cs typeface="Arial" pitchFamily="34" charset="0"/>
            </a:endParaRPr>
          </a:p>
          <a:p>
            <a:pPr marL="228600" indent="-228600">
              <a:buAutoNum type="arabicPeriod"/>
            </a:pPr>
            <a:r>
              <a:rPr lang="en-US" sz="1200" dirty="0">
                <a:solidFill>
                  <a:prstClr val="black"/>
                </a:solidFill>
                <a:latin typeface="Arial" pitchFamily="34" charset="0"/>
                <a:cs typeface="Arial" pitchFamily="34" charset="0"/>
              </a:rPr>
              <a:t>Click on the </a:t>
            </a:r>
            <a:r>
              <a:rPr lang="en-US" sz="1200" b="1" dirty="0">
                <a:solidFill>
                  <a:prstClr val="black"/>
                </a:solidFill>
                <a:latin typeface="Arial" pitchFamily="34" charset="0"/>
                <a:cs typeface="Arial" pitchFamily="34" charset="0"/>
              </a:rPr>
              <a:t>Select</a:t>
            </a:r>
            <a:r>
              <a:rPr lang="en-US" sz="1200" dirty="0">
                <a:solidFill>
                  <a:prstClr val="black"/>
                </a:solidFill>
                <a:latin typeface="Arial" pitchFamily="34" charset="0"/>
                <a:cs typeface="Arial" pitchFamily="34" charset="0"/>
              </a:rPr>
              <a:t> tool</a:t>
            </a:r>
            <a:br>
              <a:rPr lang="en-US" sz="1200" dirty="0">
                <a:solidFill>
                  <a:prstClr val="black"/>
                </a:solidFill>
                <a:latin typeface="Arial" pitchFamily="34" charset="0"/>
                <a:cs typeface="Arial" pitchFamily="34" charset="0"/>
              </a:rPr>
            </a:br>
            <a:endParaRPr lang="en-US" sz="1200" dirty="0">
              <a:solidFill>
                <a:prstClr val="black"/>
              </a:solidFill>
              <a:latin typeface="Arial" pitchFamily="34" charset="0"/>
              <a:cs typeface="Arial" pitchFamily="34" charset="0"/>
            </a:endParaRPr>
          </a:p>
          <a:p>
            <a:pPr marL="228600" indent="-228600">
              <a:buAutoNum type="arabicPeriod"/>
            </a:pPr>
            <a:r>
              <a:rPr lang="en-US" sz="1200" dirty="0">
                <a:solidFill>
                  <a:prstClr val="black"/>
                </a:solidFill>
                <a:latin typeface="Arial" pitchFamily="34" charset="0"/>
                <a:cs typeface="Arial" pitchFamily="34" charset="0"/>
              </a:rPr>
              <a:t>Choose </a:t>
            </a:r>
            <a:r>
              <a:rPr lang="en-US" sz="1200" b="1" dirty="0" err="1">
                <a:solidFill>
                  <a:prstClr val="black"/>
                </a:solidFill>
                <a:latin typeface="Arial" pitchFamily="34" charset="0"/>
                <a:cs typeface="Arial" pitchFamily="34" charset="0"/>
              </a:rPr>
              <a:t>Appl.Added</a:t>
            </a:r>
            <a:r>
              <a:rPr lang="en-US" sz="1200" b="1" dirty="0">
                <a:solidFill>
                  <a:prstClr val="black"/>
                </a:solidFill>
                <a:latin typeface="Arial" pitchFamily="34" charset="0"/>
                <a:cs typeface="Arial" pitchFamily="34" charset="0"/>
              </a:rPr>
              <a:t> Lands</a:t>
            </a:r>
            <a:br>
              <a:rPr lang="en-US" sz="1200" b="1" dirty="0">
                <a:solidFill>
                  <a:prstClr val="black"/>
                </a:solidFill>
                <a:latin typeface="Arial" pitchFamily="34" charset="0"/>
                <a:cs typeface="Arial" pitchFamily="34" charset="0"/>
              </a:rPr>
            </a:br>
            <a:r>
              <a:rPr lang="en-US" sz="1200" dirty="0">
                <a:solidFill>
                  <a:prstClr val="black"/>
                </a:solidFill>
                <a:latin typeface="Arial" pitchFamily="34" charset="0"/>
                <a:cs typeface="Arial" pitchFamily="34" charset="0"/>
              </a:rPr>
              <a:t>[Edit Layer]</a:t>
            </a:r>
          </a:p>
          <a:p>
            <a:pPr marL="228600" indent="-228600">
              <a:buAutoNum type="arabicPeriod"/>
            </a:pPr>
            <a:endParaRPr lang="en-US" sz="1200" dirty="0">
              <a:solidFill>
                <a:prstClr val="black"/>
              </a:solidFill>
              <a:latin typeface="Arial" pitchFamily="34" charset="0"/>
              <a:cs typeface="Arial" pitchFamily="34" charset="0"/>
            </a:endParaRPr>
          </a:p>
          <a:p>
            <a:pPr marL="228600" indent="-228600">
              <a:buAutoNum type="arabicPeriod" startAt="3"/>
            </a:pPr>
            <a:r>
              <a:rPr lang="en-US" sz="1200" dirty="0">
                <a:solidFill>
                  <a:prstClr val="black"/>
                </a:solidFill>
                <a:latin typeface="Arial" pitchFamily="34" charset="0"/>
                <a:cs typeface="Arial" pitchFamily="34" charset="0"/>
              </a:rPr>
              <a:t>Click on the map to select Land(s)</a:t>
            </a:r>
          </a:p>
          <a:p>
            <a:pPr marL="228600" indent="-228600">
              <a:buAutoNum type="arabicPeriod" startAt="3"/>
            </a:pPr>
            <a:endParaRPr lang="en-US" sz="1200" dirty="0">
              <a:solidFill>
                <a:prstClr val="black"/>
              </a:solidFill>
              <a:latin typeface="Arial" pitchFamily="34" charset="0"/>
              <a:cs typeface="Arial" pitchFamily="34" charset="0"/>
            </a:endParaRPr>
          </a:p>
          <a:p>
            <a:pPr marL="228600" indent="-228600">
              <a:buAutoNum type="arabicPeriod" startAt="3"/>
            </a:pPr>
            <a:r>
              <a:rPr lang="en-US" sz="1200" dirty="0">
                <a:solidFill>
                  <a:prstClr val="black"/>
                </a:solidFill>
                <a:latin typeface="Arial" pitchFamily="34" charset="0"/>
                <a:cs typeface="Arial" pitchFamily="34" charset="0"/>
              </a:rPr>
              <a:t>Click </a:t>
            </a:r>
            <a:r>
              <a:rPr lang="en-US" sz="1200" b="1" dirty="0">
                <a:solidFill>
                  <a:prstClr val="black"/>
                </a:solidFill>
                <a:latin typeface="Arial" pitchFamily="34" charset="0"/>
                <a:cs typeface="Arial" pitchFamily="34" charset="0"/>
              </a:rPr>
              <a:t>Remove Land</a:t>
            </a:r>
            <a:endParaRPr lang="en-CA" sz="1200" b="1" dirty="0">
              <a:solidFill>
                <a:prstClr val="black"/>
              </a:solidFill>
              <a:latin typeface="Arial" pitchFamily="34" charset="0"/>
              <a:cs typeface="Arial" pitchFamily="34" charset="0"/>
            </a:endParaRPr>
          </a:p>
          <a:p>
            <a:endParaRPr lang="en-CA" sz="1200" dirty="0">
              <a:latin typeface="Arial" pitchFamily="34" charset="0"/>
              <a:cs typeface="Arial" pitchFamily="34" charset="0"/>
            </a:endParaRPr>
          </a:p>
        </p:txBody>
      </p:sp>
      <p:pic>
        <p:nvPicPr>
          <p:cNvPr id="5124" name="Picture 4" descr="C:\Users\DUCHESD\AppData\Local\Temp\SNAGHTML12324c89.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24200" y="1999627"/>
            <a:ext cx="5451475" cy="294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582973"/>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62000"/>
            <a:ext cx="8229600" cy="731838"/>
          </a:xfrm>
        </p:spPr>
        <p:txBody>
          <a:bodyPr>
            <a:normAutofit/>
          </a:bodyPr>
          <a:lstStyle/>
          <a:p>
            <a:pPr algn="l"/>
            <a:r>
              <a:rPr lang="en-CA" sz="1600" b="1" dirty="0">
                <a:latin typeface="Arial" pitchFamily="34" charset="0"/>
                <a:cs typeface="Arial" pitchFamily="34" charset="0"/>
              </a:rPr>
              <a:t>Map– Remove Lands from the Current Application record (...continued)</a:t>
            </a:r>
          </a:p>
        </p:txBody>
      </p:sp>
      <p:sp>
        <p:nvSpPr>
          <p:cNvPr id="4" name="TextBox 3"/>
          <p:cNvSpPr txBox="1"/>
          <p:nvPr/>
        </p:nvSpPr>
        <p:spPr>
          <a:xfrm>
            <a:off x="539552" y="5960313"/>
            <a:ext cx="5256584" cy="276999"/>
          </a:xfrm>
          <a:prstGeom prst="rect">
            <a:avLst/>
          </a:prstGeom>
          <a:noFill/>
        </p:spPr>
        <p:txBody>
          <a:bodyPr wrap="square" rtlCol="0">
            <a:spAutoFit/>
          </a:bodyPr>
          <a:lstStyle/>
          <a:p>
            <a:r>
              <a:rPr lang="en-US" sz="1200" dirty="0">
                <a:solidFill>
                  <a:schemeClr val="accent3">
                    <a:lumMod val="50000"/>
                  </a:schemeClr>
                </a:solidFill>
                <a:latin typeface="Arial" pitchFamily="34" charset="0"/>
                <a:cs typeface="Arial" pitchFamily="34" charset="0"/>
              </a:rPr>
              <a:t>Cancel will close the popup window and return back to edit session.</a:t>
            </a:r>
            <a:endParaRPr lang="en-CA" dirty="0">
              <a:solidFill>
                <a:schemeClr val="accent3">
                  <a:lumMod val="50000"/>
                </a:schemeClr>
              </a:solidFill>
            </a:endParaRPr>
          </a:p>
        </p:txBody>
      </p:sp>
      <p:pic>
        <p:nvPicPr>
          <p:cNvPr id="5" name="Picture 4" descr="C:\Users\khana\AppData\Local\Microsoft\Windows\Temporary Internet Files\Content.IE5\W69D9NLS\MC900432617[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5860553"/>
            <a:ext cx="448767" cy="44876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86894" y="1828800"/>
            <a:ext cx="5014131" cy="2719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4800" y="1674674"/>
            <a:ext cx="2230524" cy="2492990"/>
          </a:xfrm>
          <a:prstGeom prst="rect">
            <a:avLst/>
          </a:prstGeom>
          <a:noFill/>
        </p:spPr>
        <p:txBody>
          <a:bodyPr wrap="square" rtlCol="0">
            <a:spAutoFit/>
          </a:bodyPr>
          <a:lstStyle/>
          <a:p>
            <a:r>
              <a:rPr lang="en-US" sz="1200" dirty="0">
                <a:solidFill>
                  <a:prstClr val="black"/>
                </a:solidFill>
                <a:latin typeface="Arial" pitchFamily="34" charset="0"/>
                <a:cs typeface="Arial" pitchFamily="34" charset="0"/>
              </a:rPr>
              <a:t>After clicking on Remove Land(s), a validation screen is displayed.</a:t>
            </a:r>
          </a:p>
          <a:p>
            <a:endParaRPr lang="en-US" sz="1200" dirty="0">
              <a:solidFill>
                <a:prstClr val="black"/>
              </a:solidFill>
              <a:latin typeface="Arial" pitchFamily="34" charset="0"/>
              <a:cs typeface="Arial" pitchFamily="34" charset="0"/>
            </a:endParaRPr>
          </a:p>
          <a:p>
            <a:r>
              <a:rPr lang="en-US" sz="1200" dirty="0">
                <a:solidFill>
                  <a:prstClr val="black"/>
                </a:solidFill>
                <a:latin typeface="Arial" pitchFamily="34" charset="0"/>
                <a:cs typeface="Arial" pitchFamily="34" charset="0"/>
              </a:rPr>
              <a:t>Click on </a:t>
            </a:r>
            <a:r>
              <a:rPr lang="en-US" sz="1200" b="1" dirty="0">
                <a:solidFill>
                  <a:prstClr val="black"/>
                </a:solidFill>
                <a:latin typeface="Arial" pitchFamily="34" charset="0"/>
                <a:cs typeface="Arial" pitchFamily="34" charset="0"/>
              </a:rPr>
              <a:t>Apply</a:t>
            </a:r>
            <a:r>
              <a:rPr lang="en-US" sz="1200" dirty="0">
                <a:solidFill>
                  <a:prstClr val="black"/>
                </a:solidFill>
                <a:latin typeface="Arial" pitchFamily="34" charset="0"/>
                <a:cs typeface="Arial" pitchFamily="34" charset="0"/>
              </a:rPr>
              <a:t> to finalize the lands being removed, or </a:t>
            </a:r>
            <a:r>
              <a:rPr lang="en-US" sz="1200" b="1" dirty="0">
                <a:solidFill>
                  <a:prstClr val="black"/>
                </a:solidFill>
                <a:latin typeface="Arial" pitchFamily="34" charset="0"/>
                <a:cs typeface="Arial" pitchFamily="34" charset="0"/>
              </a:rPr>
              <a:t>Cancel</a:t>
            </a:r>
            <a:r>
              <a:rPr lang="en-US" sz="1200" dirty="0">
                <a:solidFill>
                  <a:prstClr val="black"/>
                </a:solidFill>
                <a:latin typeface="Arial" pitchFamily="34" charset="0"/>
                <a:cs typeface="Arial" pitchFamily="34" charset="0"/>
              </a:rPr>
              <a:t> to return back to map.</a:t>
            </a:r>
          </a:p>
          <a:p>
            <a:endParaRPr lang="en-US" sz="1200" dirty="0">
              <a:solidFill>
                <a:prstClr val="black"/>
              </a:solidFill>
              <a:latin typeface="Arial" pitchFamily="34" charset="0"/>
              <a:cs typeface="Arial" pitchFamily="34" charset="0"/>
            </a:endParaRPr>
          </a:p>
          <a:p>
            <a:endParaRPr lang="en-US" sz="1200" dirty="0">
              <a:solidFill>
                <a:prstClr val="black"/>
              </a:solidFill>
              <a:latin typeface="Arial" pitchFamily="34" charset="0"/>
              <a:cs typeface="Arial" pitchFamily="34" charset="0"/>
            </a:endParaRPr>
          </a:p>
          <a:p>
            <a:r>
              <a:rPr lang="en-US" sz="1200" dirty="0">
                <a:solidFill>
                  <a:prstClr val="black"/>
                </a:solidFill>
                <a:latin typeface="Arial" pitchFamily="34" charset="0"/>
                <a:cs typeface="Arial" pitchFamily="34" charset="0"/>
              </a:rPr>
              <a:t>Note:  Validation will identify whether selected lands are allowed for removal, if not an error message will appear.</a:t>
            </a:r>
            <a:endParaRPr lang="en-CA"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42896322"/>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15962"/>
            <a:ext cx="8229600" cy="808038"/>
          </a:xfrm>
        </p:spPr>
        <p:txBody>
          <a:bodyPr>
            <a:normAutofit/>
          </a:bodyPr>
          <a:lstStyle/>
          <a:p>
            <a:pPr algn="l"/>
            <a:r>
              <a:rPr lang="en-CA" sz="1600" b="1" dirty="0">
                <a:latin typeface="Arial" pitchFamily="34" charset="0"/>
                <a:cs typeface="Arial" pitchFamily="34" charset="0"/>
              </a:rPr>
              <a:t>Map– Remove Lands from the Current Application record (...continued)</a:t>
            </a:r>
          </a:p>
        </p:txBody>
      </p:sp>
      <p:sp>
        <p:nvSpPr>
          <p:cNvPr id="3" name="Rectangle 2"/>
          <p:cNvSpPr/>
          <p:nvPr/>
        </p:nvSpPr>
        <p:spPr>
          <a:xfrm>
            <a:off x="251520" y="1524000"/>
            <a:ext cx="2160240" cy="2123658"/>
          </a:xfrm>
          <a:prstGeom prst="rect">
            <a:avLst/>
          </a:prstGeom>
        </p:spPr>
        <p:txBody>
          <a:bodyPr wrap="square">
            <a:spAutoFit/>
          </a:bodyPr>
          <a:lstStyle/>
          <a:p>
            <a:r>
              <a:rPr lang="en-CA" sz="1200" dirty="0">
                <a:latin typeface="Arial" pitchFamily="34" charset="0"/>
                <a:cs typeface="Arial" pitchFamily="34" charset="0"/>
              </a:rPr>
              <a:t>After </a:t>
            </a:r>
            <a:r>
              <a:rPr lang="en-CA" sz="1200" b="1" dirty="0">
                <a:latin typeface="Arial" pitchFamily="34" charset="0"/>
                <a:cs typeface="Arial" pitchFamily="34" charset="0"/>
              </a:rPr>
              <a:t>Applying </a:t>
            </a:r>
            <a:r>
              <a:rPr lang="en-CA" sz="1200" dirty="0">
                <a:latin typeface="Arial" pitchFamily="34" charset="0"/>
                <a:cs typeface="Arial" pitchFamily="34" charset="0"/>
              </a:rPr>
              <a:t>the land changes;</a:t>
            </a:r>
          </a:p>
          <a:p>
            <a:endParaRPr lang="en-CA" sz="1200" dirty="0">
              <a:latin typeface="Arial" pitchFamily="34" charset="0"/>
              <a:cs typeface="Arial" pitchFamily="34" charset="0"/>
            </a:endParaRPr>
          </a:p>
          <a:p>
            <a:pPr marL="228600" indent="-228600">
              <a:buAutoNum type="alphaLcParenR"/>
            </a:pPr>
            <a:r>
              <a:rPr lang="en-CA" sz="1200" dirty="0">
                <a:latin typeface="Arial" pitchFamily="34" charset="0"/>
                <a:cs typeface="Arial" pitchFamily="34" charset="0"/>
              </a:rPr>
              <a:t>the Map information (Land key tree &amp; Land boundary) is updated</a:t>
            </a:r>
          </a:p>
          <a:p>
            <a:pPr marL="228600" indent="-228600">
              <a:buAutoNum type="alphaLcParenR"/>
            </a:pPr>
            <a:endParaRPr lang="en-CA" sz="1200" dirty="0">
              <a:latin typeface="Arial" pitchFamily="34" charset="0"/>
              <a:cs typeface="Arial" pitchFamily="34" charset="0"/>
            </a:endParaRPr>
          </a:p>
          <a:p>
            <a:r>
              <a:rPr lang="en-CA" sz="1200" dirty="0">
                <a:latin typeface="Arial" pitchFamily="34" charset="0"/>
                <a:cs typeface="Arial" pitchFamily="34" charset="0"/>
              </a:rPr>
              <a:t>and</a:t>
            </a:r>
          </a:p>
          <a:p>
            <a:endParaRPr lang="en-CA" sz="1200" dirty="0">
              <a:latin typeface="Arial" pitchFamily="34" charset="0"/>
              <a:cs typeface="Arial" pitchFamily="34" charset="0"/>
            </a:endParaRPr>
          </a:p>
          <a:p>
            <a:r>
              <a:rPr lang="en-CA" sz="1200" dirty="0">
                <a:latin typeface="Arial" pitchFamily="34" charset="0"/>
                <a:cs typeface="Arial" pitchFamily="34" charset="0"/>
              </a:rPr>
              <a:t>b) the Lands tab in the application will is updated.</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791" y="4437112"/>
            <a:ext cx="577215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3364" y="1628800"/>
            <a:ext cx="579672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592571"/>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79512" y="836712"/>
            <a:ext cx="8229600" cy="504056"/>
          </a:xfrm>
        </p:spPr>
        <p:txBody>
          <a:bodyPr>
            <a:normAutofit/>
          </a:bodyPr>
          <a:lstStyle/>
          <a:p>
            <a:pPr algn="l"/>
            <a:r>
              <a:rPr lang="en-CA" sz="1600" b="1" dirty="0">
                <a:latin typeface="Arial" pitchFamily="34" charset="0"/>
                <a:cs typeface="Arial" pitchFamily="34" charset="0"/>
              </a:rPr>
              <a:t>Validation Results - Errors</a:t>
            </a:r>
          </a:p>
        </p:txBody>
      </p:sp>
      <p:sp>
        <p:nvSpPr>
          <p:cNvPr id="2" name="Rectangle 1"/>
          <p:cNvSpPr/>
          <p:nvPr/>
        </p:nvSpPr>
        <p:spPr>
          <a:xfrm>
            <a:off x="4517784" y="1126485"/>
            <a:ext cx="4374696" cy="646331"/>
          </a:xfrm>
          <a:prstGeom prst="rect">
            <a:avLst/>
          </a:prstGeom>
        </p:spPr>
        <p:txBody>
          <a:bodyPr wrap="square">
            <a:spAutoFit/>
          </a:bodyPr>
          <a:lstStyle/>
          <a:p>
            <a:r>
              <a:rPr lang="en-CA" sz="1200" dirty="0">
                <a:latin typeface="Arial" pitchFamily="34" charset="0"/>
                <a:cs typeface="Arial" pitchFamily="34" charset="0"/>
              </a:rPr>
              <a:t>While editing, if an action is performed which is contrary to the Business Rules allowing the action, a warning window will appear. Here are some examples:</a:t>
            </a:r>
          </a:p>
        </p:txBody>
      </p:sp>
      <p:pic>
        <p:nvPicPr>
          <p:cNvPr id="10242"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80000" y="1471224"/>
            <a:ext cx="3852000" cy="28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627784" y="2348880"/>
            <a:ext cx="3780000" cy="28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5220072" y="3501378"/>
            <a:ext cx="3816000" cy="28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069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639762"/>
            <a:ext cx="3429000" cy="884238"/>
          </a:xfrm>
        </p:spPr>
        <p:txBody>
          <a:bodyPr>
            <a:normAutofit/>
          </a:bodyPr>
          <a:lstStyle/>
          <a:p>
            <a:pPr algn="l"/>
            <a:r>
              <a:rPr lang="en-US" sz="1600" b="1" dirty="0">
                <a:latin typeface="Arial" pitchFamily="34" charset="0"/>
                <a:cs typeface="Arial" pitchFamily="34" charset="0"/>
              </a:rPr>
              <a:t>Project Description</a:t>
            </a:r>
            <a:r>
              <a:rPr lang="en-US" sz="1600" b="1" baseline="0" dirty="0">
                <a:latin typeface="Arial" pitchFamily="34" charset="0"/>
                <a:cs typeface="Arial" pitchFamily="34" charset="0"/>
              </a:rPr>
              <a:t> Tab - </a:t>
            </a:r>
            <a:r>
              <a:rPr lang="en-US" sz="1600" b="1" dirty="0">
                <a:latin typeface="Arial" pitchFamily="34" charset="0"/>
                <a:cs typeface="Arial" pitchFamily="34" charset="0"/>
              </a:rPr>
              <a:t>Wells</a:t>
            </a:r>
            <a:endParaRPr lang="en-CA" sz="1600" b="1" dirty="0">
              <a:latin typeface="Arial" pitchFamily="34" charset="0"/>
              <a:cs typeface="Arial" pitchFamily="34" charset="0"/>
            </a:endParaRPr>
          </a:p>
        </p:txBody>
      </p:sp>
      <p:sp>
        <p:nvSpPr>
          <p:cNvPr id="7" name="Rectangle 6"/>
          <p:cNvSpPr>
            <a:spLocks/>
          </p:cNvSpPr>
          <p:nvPr/>
        </p:nvSpPr>
        <p:spPr>
          <a:xfrm>
            <a:off x="304800" y="1556294"/>
            <a:ext cx="3276600" cy="2215991"/>
          </a:xfrm>
          <a:prstGeom prst="rect">
            <a:avLst/>
          </a:prstGeom>
        </p:spPr>
        <p:txBody>
          <a:bodyPr wrap="square" lIns="0" tIns="0" rIns="0" bIns="0">
            <a:spAutoFit/>
          </a:bodyPr>
          <a:lstStyle/>
          <a:p>
            <a:r>
              <a:rPr lang="en-CA" sz="1200" dirty="0">
                <a:latin typeface="Arial" pitchFamily="34" charset="0"/>
                <a:cs typeface="Arial" pitchFamily="34" charset="0"/>
              </a:rPr>
              <a:t>The Well tab provides a link to the Well Report (via hyperlinked text).</a:t>
            </a:r>
          </a:p>
          <a:p>
            <a:endParaRPr lang="en-CA" sz="1200" dirty="0">
              <a:latin typeface="Arial" pitchFamily="34" charset="0"/>
              <a:cs typeface="Arial" pitchFamily="34" charset="0"/>
            </a:endParaRPr>
          </a:p>
          <a:p>
            <a:r>
              <a:rPr lang="en-CA" sz="1200" dirty="0">
                <a:latin typeface="Arial" pitchFamily="34" charset="0"/>
                <a:cs typeface="Arial" pitchFamily="34" charset="0"/>
              </a:rPr>
              <a:t>The Well Report will list potentially eligible wells which reside entirely within the application lands (excludes wells on lands which are outside the Scheme Development Area lands.)</a:t>
            </a:r>
          </a:p>
          <a:p>
            <a:endParaRPr lang="en-CA" sz="1200" dirty="0">
              <a:latin typeface="Arial" pitchFamily="34" charset="0"/>
              <a:cs typeface="Arial" pitchFamily="34" charset="0"/>
            </a:endParaRPr>
          </a:p>
          <a:p>
            <a:r>
              <a:rPr lang="en-CA" sz="1200" dirty="0">
                <a:latin typeface="Arial" pitchFamily="34" charset="0"/>
                <a:cs typeface="Arial" pitchFamily="34" charset="0"/>
              </a:rPr>
              <a:t>The Current Application – Additional Well(s) can be used to add specific wells other than the ones have already been displayed in the well report</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05250" y="1219200"/>
            <a:ext cx="4600575" cy="3257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04800" y="1676400"/>
            <a:ext cx="3657600" cy="1661993"/>
          </a:xfrm>
          <a:prstGeom prst="rect">
            <a:avLst/>
          </a:prstGeom>
        </p:spPr>
        <p:txBody>
          <a:bodyPr wrap="square" lIns="0" tIns="0" rIns="0" bIns="0">
            <a:spAutoFit/>
          </a:bodyPr>
          <a:lstStyle/>
          <a:p>
            <a:r>
              <a:rPr lang="en-CA" sz="1200" dirty="0">
                <a:latin typeface="Arial" pitchFamily="34" charset="0"/>
                <a:cs typeface="Arial" pitchFamily="34" charset="0"/>
              </a:rPr>
              <a:t>The Agreement tab will display Agreement Numbers associated with Application Land(s) added under the Current Application.</a:t>
            </a:r>
          </a:p>
          <a:p>
            <a:br>
              <a:rPr lang="en-CA" sz="1200" dirty="0">
                <a:latin typeface="Arial" pitchFamily="34" charset="0"/>
                <a:cs typeface="Arial" pitchFamily="34" charset="0"/>
              </a:rPr>
            </a:br>
            <a:r>
              <a:rPr lang="en-CA" sz="1200" dirty="0">
                <a:latin typeface="Arial" pitchFamily="34" charset="0"/>
                <a:cs typeface="Arial" pitchFamily="34" charset="0"/>
              </a:rPr>
              <a:t>Warning messages will be displayed if the Lease Participants differ from the Project Owners or if there are currently no Oil Sands leases held for the selected lands.</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685800"/>
            <a:ext cx="5638800" cy="884238"/>
          </a:xfrm>
        </p:spPr>
        <p:txBody>
          <a:bodyPr>
            <a:normAutofit/>
          </a:bodyPr>
          <a:lstStyle/>
          <a:p>
            <a:pPr algn="l"/>
            <a:r>
              <a:rPr lang="en-CA" sz="1600" b="1" dirty="0">
                <a:latin typeface="Arial" pitchFamily="34" charset="0"/>
                <a:cs typeface="Arial" pitchFamily="34" charset="0"/>
              </a:rPr>
              <a:t>Project Description</a:t>
            </a:r>
            <a:r>
              <a:rPr lang="en-CA" sz="1600" b="1" baseline="0" dirty="0">
                <a:latin typeface="Arial" pitchFamily="34" charset="0"/>
                <a:cs typeface="Arial" pitchFamily="34" charset="0"/>
              </a:rPr>
              <a:t> Tab - </a:t>
            </a:r>
            <a:r>
              <a:rPr lang="en-CA" sz="1600" b="1" dirty="0">
                <a:latin typeface="Arial" pitchFamily="34" charset="0"/>
                <a:cs typeface="Arial" pitchFamily="34" charset="0"/>
              </a:rPr>
              <a:t>Agreement and Mineral Rights</a:t>
            </a: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14800" y="1659731"/>
            <a:ext cx="4600513" cy="2919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92162"/>
            <a:ext cx="8229600" cy="655638"/>
          </a:xfrm>
        </p:spPr>
        <p:txBody>
          <a:bodyPr>
            <a:normAutofit/>
          </a:bodyPr>
          <a:lstStyle/>
          <a:p>
            <a:pPr algn="l"/>
            <a:r>
              <a:rPr lang="en-CA" sz="1600" b="1" dirty="0">
                <a:latin typeface="Arial" pitchFamily="34" charset="0"/>
                <a:cs typeface="Arial" pitchFamily="34" charset="0"/>
              </a:rPr>
              <a:t>Logon to Electronic Transfer System (ETS)</a:t>
            </a: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67770" y="1361884"/>
            <a:ext cx="4466630" cy="5038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a:spLocks/>
          </p:cNvSpPr>
          <p:nvPr/>
        </p:nvSpPr>
        <p:spPr>
          <a:xfrm>
            <a:off x="323528" y="1617345"/>
            <a:ext cx="3505200" cy="2769989"/>
          </a:xfrm>
          <a:prstGeom prst="rect">
            <a:avLst/>
          </a:prstGeom>
        </p:spPr>
        <p:txBody>
          <a:bodyPr wrap="square" lIns="0" tIns="0" rIns="0" bIns="0">
            <a:spAutoFit/>
          </a:bodyPr>
          <a:lstStyle/>
          <a:p>
            <a:pPr marL="228600" indent="-228600">
              <a:buFont typeface="+mj-lt"/>
              <a:buAutoNum type="arabicPeriod"/>
            </a:pPr>
            <a:r>
              <a:rPr lang="en-CA" sz="1200" b="1" dirty="0">
                <a:latin typeface="Arial" pitchFamily="34" charset="0"/>
                <a:cs typeface="Arial" pitchFamily="34" charset="0"/>
              </a:rPr>
              <a:t>To Log on to the ETS web site:</a:t>
            </a:r>
            <a:r>
              <a:rPr lang="en-CA" sz="1200" dirty="0">
                <a:latin typeface="Arial" pitchFamily="34" charset="0"/>
                <a:cs typeface="Arial" pitchFamily="34" charset="0"/>
              </a:rPr>
              <a:t>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Enter the ETS User ID issued by the Site Administrator (EN####_</a:t>
            </a:r>
            <a:r>
              <a:rPr lang="en-CA" sz="1200" dirty="0" err="1">
                <a:latin typeface="Arial" pitchFamily="34" charset="0"/>
                <a:cs typeface="Arial" pitchFamily="34" charset="0"/>
              </a:rPr>
              <a:t>accountname</a:t>
            </a:r>
            <a:r>
              <a:rPr lang="en-CA" sz="1200" dirty="0">
                <a:latin typeface="Arial" pitchFamily="34" charset="0"/>
                <a:cs typeface="Arial" pitchFamily="34" charset="0"/>
              </a:rPr>
              <a:t>) into the User Name field. </a:t>
            </a:r>
            <a:br>
              <a:rPr lang="en-CA" sz="1200" dirty="0">
                <a:latin typeface="Arial" pitchFamily="34" charset="0"/>
                <a:cs typeface="Arial" pitchFamily="34" charset="0"/>
              </a:rPr>
            </a:br>
            <a:r>
              <a:rPr lang="en-CA" sz="1200" dirty="0">
                <a:latin typeface="Arial" pitchFamily="34" charset="0"/>
                <a:cs typeface="Arial" pitchFamily="34" charset="0"/>
              </a:rPr>
              <a:t>This field is NOT case-sensitive.</a:t>
            </a:r>
          </a:p>
          <a:p>
            <a:pPr marL="228600" indent="-228600">
              <a:buFont typeface="+mj-lt"/>
              <a:buAutoNum type="arabicPeriod"/>
            </a:pPr>
            <a:endParaRPr lang="en-CA" sz="1200" dirty="0">
              <a:latin typeface="Arial" pitchFamily="34" charset="0"/>
              <a:cs typeface="Arial" pitchFamily="34" charset="0"/>
            </a:endParaRPr>
          </a:p>
          <a:p>
            <a:pPr marL="228600" indent="-228600">
              <a:buFont typeface="+mj-lt"/>
              <a:buAutoNum type="arabicPeriod"/>
            </a:pPr>
            <a:r>
              <a:rPr lang="en-CA" sz="1200" b="1" dirty="0">
                <a:latin typeface="Arial" pitchFamily="34" charset="0"/>
                <a:cs typeface="Arial" pitchFamily="34" charset="0"/>
              </a:rPr>
              <a:t>Enter the Password:</a:t>
            </a:r>
            <a:r>
              <a:rPr lang="en-CA" sz="1200" dirty="0">
                <a:latin typeface="Arial" pitchFamily="34" charset="0"/>
                <a:cs typeface="Arial" pitchFamily="34" charset="0"/>
              </a:rPr>
              <a:t> This field </a:t>
            </a:r>
            <a:r>
              <a:rPr lang="en-CA" sz="1200" b="1" dirty="0">
                <a:latin typeface="Arial" pitchFamily="34" charset="0"/>
                <a:cs typeface="Arial" pitchFamily="34" charset="0"/>
              </a:rPr>
              <a:t>IS</a:t>
            </a:r>
            <a:r>
              <a:rPr lang="en-CA" sz="1200" dirty="0">
                <a:latin typeface="Arial" pitchFamily="34" charset="0"/>
                <a:cs typeface="Arial" pitchFamily="34" charset="0"/>
              </a:rPr>
              <a:t> case-sensitive.</a:t>
            </a:r>
          </a:p>
          <a:p>
            <a:pPr marL="228600" indent="-228600">
              <a:buFont typeface="+mj-lt"/>
              <a:buAutoNum type="arabicPeriod"/>
            </a:pPr>
            <a:endParaRPr lang="en-CA" sz="1200" dirty="0">
              <a:latin typeface="Arial" pitchFamily="34" charset="0"/>
              <a:cs typeface="Arial" pitchFamily="34" charset="0"/>
            </a:endParaRPr>
          </a:p>
          <a:p>
            <a:pPr marL="228600" indent="-228600">
              <a:buFont typeface="+mj-lt"/>
              <a:buAutoNum type="arabicPeriod"/>
            </a:pPr>
            <a:r>
              <a:rPr lang="en-CA" sz="1200" b="1" dirty="0">
                <a:latin typeface="Arial" pitchFamily="34" charset="0"/>
                <a:cs typeface="Arial" pitchFamily="34" charset="0"/>
              </a:rPr>
              <a:t>Click the Login button: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Save my user name</a:t>
            </a:r>
            <a:r>
              <a:rPr lang="en-CA" sz="1200" dirty="0">
                <a:latin typeface="Arial" pitchFamily="34" charset="0"/>
                <a:cs typeface="Arial" pitchFamily="34" charset="0"/>
              </a:rPr>
              <a:t>: If you check this box, ETS will save your user name on the site so you do not have to enter it every time you log in.</a:t>
            </a:r>
          </a:p>
        </p:txBody>
      </p:sp>
    </p:spTree>
    <p:extLst>
      <p:ext uri="{BB962C8B-B14F-4D97-AF65-F5344CB8AC3E}">
        <p14:creationId xmlns:p14="http://schemas.microsoft.com/office/powerpoint/2010/main" val="4002076230"/>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UCHESD\AppData\Local\Temp\SNAGHTMLba04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022" y="1476375"/>
            <a:ext cx="5162550" cy="3343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8"/>
          <p:cNvSpPr>
            <a:spLocks noChangeArrowheads="1"/>
          </p:cNvSpPr>
          <p:nvPr/>
        </p:nvSpPr>
        <p:spPr bwMode="auto">
          <a:xfrm>
            <a:off x="325623" y="1619250"/>
            <a:ext cx="3581399" cy="166199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en-CA" sz="1200" dirty="0">
                <a:latin typeface="Arial" pitchFamily="34" charset="0"/>
                <a:cs typeface="Arial" pitchFamily="34" charset="0"/>
              </a:rPr>
              <a:t>The Operations tab displays the recovery methods for the Current Application based on the associated schemes.</a:t>
            </a:r>
          </a:p>
          <a:p>
            <a:pPr lvl="0" fontAlgn="base">
              <a:spcBef>
                <a:spcPct val="0"/>
              </a:spcBef>
              <a:spcAft>
                <a:spcPct val="0"/>
              </a:spcAft>
            </a:pPr>
            <a:endParaRPr lang="en-US" sz="1200" dirty="0">
              <a:solidFill>
                <a:srgbClr val="000000"/>
              </a:solidFill>
              <a:latin typeface="Arial"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r>
              <a:rPr kumimoji="0" lang="en-US" sz="1200" b="0" i="0" u="none" strike="noStrike" cap="none" normalizeH="0" baseline="0" dirty="0">
                <a:ln>
                  <a:noFill/>
                </a:ln>
                <a:solidFill>
                  <a:srgbClr val="000000"/>
                </a:solidFill>
                <a:effectLst/>
                <a:latin typeface="Arial" pitchFamily="34" charset="0"/>
                <a:cs typeface="Arial" pitchFamily="34" charset="0"/>
              </a:rPr>
              <a:t>Product(s)</a:t>
            </a:r>
            <a:r>
              <a:rPr kumimoji="0" lang="en-US" sz="1200" b="0" i="0" u="none" strike="noStrike" cap="none" normalizeH="0" dirty="0">
                <a:ln>
                  <a:noFill/>
                </a:ln>
                <a:solidFill>
                  <a:srgbClr val="000000"/>
                </a:solidFill>
                <a:effectLst/>
                <a:latin typeface="Arial" pitchFamily="34" charset="0"/>
                <a:cs typeface="Arial" pitchFamily="34" charset="0"/>
              </a:rPr>
              <a:t> </a:t>
            </a:r>
            <a:r>
              <a:rPr lang="en-US" sz="1200" dirty="0">
                <a:solidFill>
                  <a:srgbClr val="000000"/>
                </a:solidFill>
                <a:latin typeface="Arial" pitchFamily="34" charset="0"/>
                <a:cs typeface="Arial" pitchFamily="34" charset="0"/>
              </a:rPr>
              <a:t>must have at minimum ‘Clean Crude Bitumen’ added.   Selections may be made from the product list provided.   </a:t>
            </a:r>
          </a:p>
          <a:p>
            <a:pPr marR="0" lvl="0" algn="l" defTabSz="914400" rtl="0" eaLnBrk="1" fontAlgn="base" latinLnBrk="0" hangingPunct="1">
              <a:lnSpc>
                <a:spcPct val="100000"/>
              </a:lnSpc>
              <a:spcBef>
                <a:spcPct val="0"/>
              </a:spcBef>
              <a:spcAft>
                <a:spcPct val="0"/>
              </a:spcAft>
              <a:buClrTx/>
              <a:buSzTx/>
              <a:tabLst/>
            </a:pPr>
            <a:endParaRPr kumimoji="0" lang="en-US" sz="1200" b="0" i="0" u="none" strike="noStrike" cap="none" normalizeH="0" dirty="0">
              <a:ln>
                <a:noFill/>
              </a:ln>
              <a:solidFill>
                <a:srgbClr val="000000"/>
              </a:solidFill>
              <a:effectLst/>
              <a:latin typeface="Arial"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r>
              <a:rPr lang="en-US" sz="1200" dirty="0">
                <a:solidFill>
                  <a:srgbClr val="000000"/>
                </a:solidFill>
                <a:latin typeface="Arial" pitchFamily="34" charset="0"/>
                <a:cs typeface="Arial" pitchFamily="34" charset="0"/>
              </a:rPr>
              <a:t>After making changes, select Save.</a:t>
            </a:r>
            <a:endParaRPr kumimoji="0" lang="en-US" sz="1200" b="1" i="0" u="none" strike="noStrike" cap="none" normalizeH="0" baseline="0" dirty="0">
              <a:ln>
                <a:noFill/>
              </a:ln>
              <a:solidFill>
                <a:schemeClr val="tx1"/>
              </a:solidFill>
              <a:effectLst/>
              <a:latin typeface="Arial" pitchFamily="34" charset="0"/>
            </a:endParaRPr>
          </a:p>
        </p:txBody>
      </p:sp>
      <p:sp>
        <p:nvSpPr>
          <p:cNvPr id="6" name="Title 5"/>
          <p:cNvSpPr>
            <a:spLocks noGrp="1"/>
          </p:cNvSpPr>
          <p:nvPr>
            <p:ph type="title" idx="4294967295"/>
          </p:nvPr>
        </p:nvSpPr>
        <p:spPr>
          <a:xfrm>
            <a:off x="228599" y="762000"/>
            <a:ext cx="3810001" cy="762000"/>
          </a:xfrm>
        </p:spPr>
        <p:txBody>
          <a:bodyPr>
            <a:normAutofit/>
          </a:bodyPr>
          <a:lstStyle/>
          <a:p>
            <a:pPr algn="l"/>
            <a:r>
              <a:rPr lang="en-CA" sz="1600" b="1" dirty="0">
                <a:latin typeface="Arial" pitchFamily="34" charset="0"/>
                <a:cs typeface="Arial" pitchFamily="34" charset="0"/>
              </a:rPr>
              <a:t>Project Description Tab - Operations</a:t>
            </a:r>
          </a:p>
        </p:txBody>
      </p:sp>
      <p:sp>
        <p:nvSpPr>
          <p:cNvPr id="8" name="Rounded Rectangular Callout 7"/>
          <p:cNvSpPr/>
          <p:nvPr/>
        </p:nvSpPr>
        <p:spPr>
          <a:xfrm>
            <a:off x="5200650" y="3407216"/>
            <a:ext cx="1524000" cy="567734"/>
          </a:xfrm>
          <a:prstGeom prst="wedgeRoundRectCallout">
            <a:avLst>
              <a:gd name="adj1" fmla="val 21285"/>
              <a:gd name="adj2" fmla="val -12370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1. Select product from drop down list</a:t>
            </a:r>
            <a:endParaRPr lang="en-CA" sz="1200" dirty="0"/>
          </a:p>
        </p:txBody>
      </p:sp>
      <p:sp>
        <p:nvSpPr>
          <p:cNvPr id="9" name="Rounded Rectangular Callout 8"/>
          <p:cNvSpPr/>
          <p:nvPr/>
        </p:nvSpPr>
        <p:spPr>
          <a:xfrm>
            <a:off x="6858000" y="3304611"/>
            <a:ext cx="1076325" cy="419100"/>
          </a:xfrm>
          <a:prstGeom prst="wedgeRoundRectCallout">
            <a:avLst>
              <a:gd name="adj1" fmla="val -51840"/>
              <a:gd name="adj2" fmla="val -11028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2. Click Add</a:t>
            </a:r>
            <a:endParaRPr lang="en-CA" sz="1200" dirty="0"/>
          </a:p>
        </p:txBody>
      </p:sp>
    </p:spTree>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00583" y="1573411"/>
            <a:ext cx="3429000" cy="2215991"/>
          </a:xfrm>
          <a:prstGeom prst="rect">
            <a:avLst/>
          </a:prstGeom>
        </p:spPr>
        <p:txBody>
          <a:bodyPr wrap="square" lIns="0" tIns="0" rIns="0" bIns="0">
            <a:spAutoFit/>
          </a:bodyPr>
          <a:lstStyle/>
          <a:p>
            <a:r>
              <a:rPr lang="en-CA" sz="1200" dirty="0">
                <a:latin typeface="Arial" pitchFamily="34" charset="0"/>
                <a:cs typeface="Arial" pitchFamily="34" charset="0"/>
              </a:rPr>
              <a:t>Provide information about </a:t>
            </a:r>
            <a:r>
              <a:rPr lang="en-CA" sz="1200" b="1" dirty="0">
                <a:latin typeface="Arial" pitchFamily="34" charset="0"/>
                <a:cs typeface="Arial" pitchFamily="34" charset="0"/>
              </a:rPr>
              <a:t>Facilities</a:t>
            </a:r>
            <a:r>
              <a:rPr lang="en-CA" sz="1200" dirty="0">
                <a:latin typeface="Arial" pitchFamily="34" charset="0"/>
                <a:cs typeface="Arial" pitchFamily="34" charset="0"/>
              </a:rPr>
              <a:t> required to produce the project's oil sand products.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Add facilities to the project by typing the unique facility code and the function for each facility and its equity share if it is not equal to 100%</a:t>
            </a:r>
          </a:p>
          <a:p>
            <a:endParaRPr lang="en-CA" sz="1200" dirty="0">
              <a:latin typeface="Arial" pitchFamily="34" charset="0"/>
              <a:cs typeface="Arial" pitchFamily="34" charset="0"/>
            </a:endParaRPr>
          </a:p>
          <a:p>
            <a:r>
              <a:rPr lang="en-CA" sz="1200" dirty="0">
                <a:latin typeface="Arial" pitchFamily="34" charset="0"/>
                <a:cs typeface="Arial" pitchFamily="34" charset="0"/>
              </a:rPr>
              <a:t>Provide a Pseudo Facility Code (AB XX 9999999) and location for any facilities which have not received the AER Facility Code at the time of the application but is included in the project.</a:t>
            </a:r>
          </a:p>
          <a:p>
            <a:r>
              <a:rPr lang="en-CA" sz="1200" dirty="0">
                <a:latin typeface="Arial" pitchFamily="34" charset="0"/>
                <a:cs typeface="Arial" pitchFamily="34" charset="0"/>
              </a:rPr>
              <a:t>.</a:t>
            </a:r>
          </a:p>
        </p:txBody>
      </p:sp>
      <p:sp>
        <p:nvSpPr>
          <p:cNvPr id="6" name="Title 5"/>
          <p:cNvSpPr>
            <a:spLocks noGrp="1"/>
          </p:cNvSpPr>
          <p:nvPr>
            <p:ph type="title" idx="4294967295"/>
          </p:nvPr>
        </p:nvSpPr>
        <p:spPr>
          <a:xfrm>
            <a:off x="228600" y="762000"/>
            <a:ext cx="7086600" cy="762000"/>
          </a:xfrm>
        </p:spPr>
        <p:txBody>
          <a:bodyPr>
            <a:normAutofit/>
          </a:bodyPr>
          <a:lstStyle/>
          <a:p>
            <a:pPr algn="l"/>
            <a:r>
              <a:rPr lang="en-CA" sz="1600" b="1" dirty="0">
                <a:latin typeface="Arial" pitchFamily="34" charset="0"/>
                <a:cs typeface="Arial" pitchFamily="34" charset="0"/>
              </a:rPr>
              <a:t>Project Description Tab - Facilities</a:t>
            </a:r>
          </a:p>
        </p:txBody>
      </p:sp>
      <p:sp>
        <p:nvSpPr>
          <p:cNvPr id="8" name="Rectangle 7"/>
          <p:cNvSpPr/>
          <p:nvPr/>
        </p:nvSpPr>
        <p:spPr>
          <a:xfrm>
            <a:off x="469268" y="5722203"/>
            <a:ext cx="8217532" cy="461665"/>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The Facility Code must exist. If the Facility Code has not been set up by AER, a pseudo facility code of "AB XX 9999999" can be used. An update to the application will be required once the Facility Code is available from ERCB.</a:t>
            </a:r>
          </a:p>
        </p:txBody>
      </p:sp>
      <p:pic>
        <p:nvPicPr>
          <p:cNvPr id="9" name="Picture 4" descr="C:\Users\khana\AppData\Local\Microsoft\Windows\Temporary Internet Files\Content.IE5\W69D9NLS\MC900432617[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5715000"/>
            <a:ext cx="448767" cy="448767"/>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6705600" y="3657600"/>
            <a:ext cx="1685924" cy="776288"/>
          </a:xfrm>
          <a:prstGeom prst="wedgeRoundRectCallout">
            <a:avLst>
              <a:gd name="adj1" fmla="val -19637"/>
              <a:gd name="adj2" fmla="val -12009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CA" sz="1200" dirty="0"/>
              <a:t>Enter Facility Code, Function, Location and Project Equity Share</a:t>
            </a:r>
          </a:p>
        </p:txBody>
      </p:sp>
      <p:pic>
        <p:nvPicPr>
          <p:cNvPr id="3" name="Picture 2" descr="C:\Users\DUCHESD\AppData\Local\Temp\SNAGHTMLa8e8ea.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62400" y="1219200"/>
            <a:ext cx="4845352" cy="3427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333375" y="1676400"/>
            <a:ext cx="3476625" cy="1661993"/>
          </a:xfrm>
          <a:prstGeom prst="rect">
            <a:avLst/>
          </a:prstGeom>
        </p:spPr>
        <p:txBody>
          <a:bodyPr wrap="square" lIns="0" tIns="0" rIns="0" bIns="0">
            <a:spAutoFit/>
          </a:bodyPr>
          <a:lstStyle/>
          <a:p>
            <a:r>
              <a:rPr lang="en-CA" sz="1200" dirty="0">
                <a:latin typeface="Arial" pitchFamily="34" charset="0"/>
                <a:cs typeface="Arial" pitchFamily="34" charset="0"/>
              </a:rPr>
              <a:t>To request the removal of a Facility from an existing Approved Project, choose the ‘</a:t>
            </a:r>
            <a:r>
              <a:rPr lang="en-CA" sz="1200" b="1" dirty="0">
                <a:latin typeface="Arial" pitchFamily="34" charset="0"/>
                <a:cs typeface="Arial" pitchFamily="34" charset="0"/>
              </a:rPr>
              <a:t>Mark For Removal’</a:t>
            </a:r>
          </a:p>
          <a:p>
            <a:r>
              <a:rPr lang="en-US" sz="1200" dirty="0">
                <a:latin typeface="Arial" pitchFamily="34" charset="0"/>
                <a:cs typeface="Arial" pitchFamily="34" charset="0"/>
              </a:rPr>
              <a:t>box.</a:t>
            </a:r>
            <a:endParaRPr lang="en-CA" sz="1200" dirty="0">
              <a:latin typeface="Arial" pitchFamily="34" charset="0"/>
              <a:cs typeface="Arial" pitchFamily="34" charset="0"/>
            </a:endParaRPr>
          </a:p>
          <a:p>
            <a:endParaRPr lang="en-CA" sz="1200" b="1" dirty="0">
              <a:latin typeface="Arial" pitchFamily="34" charset="0"/>
              <a:cs typeface="Arial" pitchFamily="34" charset="0"/>
            </a:endParaRPr>
          </a:p>
          <a:p>
            <a:r>
              <a:rPr lang="en-CA" sz="1200" dirty="0">
                <a:latin typeface="Arial" pitchFamily="34" charset="0"/>
                <a:cs typeface="Arial" pitchFamily="34" charset="0"/>
              </a:rPr>
              <a:t>To Delete a Facility which was added in the Current Application choose ‘</a:t>
            </a:r>
            <a:r>
              <a:rPr lang="en-CA" sz="1200" b="1" dirty="0">
                <a:latin typeface="Arial" pitchFamily="34" charset="0"/>
                <a:cs typeface="Arial" pitchFamily="34" charset="0"/>
              </a:rPr>
              <a:t>Delete’ </a:t>
            </a:r>
            <a:r>
              <a:rPr lang="en-CA" sz="1200" dirty="0">
                <a:latin typeface="Arial" pitchFamily="34" charset="0"/>
                <a:cs typeface="Arial" pitchFamily="34" charset="0"/>
              </a:rPr>
              <a:t>box, followed by the Delete Selected Facility(</a:t>
            </a:r>
            <a:r>
              <a:rPr lang="en-CA" sz="1200" dirty="0" err="1">
                <a:latin typeface="Arial" pitchFamily="34" charset="0"/>
                <a:cs typeface="Arial" pitchFamily="34" charset="0"/>
              </a:rPr>
              <a:t>ies</a:t>
            </a:r>
            <a:r>
              <a:rPr lang="en-CA" sz="1200" dirty="0">
                <a:latin typeface="Arial" pitchFamily="34" charset="0"/>
                <a:cs typeface="Arial" pitchFamily="34" charset="0"/>
              </a:rPr>
              <a:t>) button.</a:t>
            </a:r>
          </a:p>
          <a:p>
            <a:endParaRPr lang="en-CA" sz="1200" dirty="0">
              <a:latin typeface="Arial" pitchFamily="34" charset="0"/>
              <a:cs typeface="Arial" pitchFamily="34" charset="0"/>
            </a:endParaRPr>
          </a:p>
          <a:p>
            <a:r>
              <a:rPr lang="en-CA" sz="1200" dirty="0">
                <a:latin typeface="Arial" pitchFamily="34" charset="0"/>
                <a:cs typeface="Arial" pitchFamily="34" charset="0"/>
              </a:rPr>
              <a:t>click on Save.</a:t>
            </a:r>
          </a:p>
        </p:txBody>
      </p:sp>
      <p:sp>
        <p:nvSpPr>
          <p:cNvPr id="2" name="Title 1"/>
          <p:cNvSpPr>
            <a:spLocks noGrp="1"/>
          </p:cNvSpPr>
          <p:nvPr>
            <p:ph type="title" idx="4294967295"/>
          </p:nvPr>
        </p:nvSpPr>
        <p:spPr>
          <a:xfrm>
            <a:off x="228600" y="762000"/>
            <a:ext cx="8229600" cy="762000"/>
          </a:xfrm>
        </p:spPr>
        <p:txBody>
          <a:bodyPr>
            <a:normAutofit/>
          </a:bodyPr>
          <a:lstStyle/>
          <a:p>
            <a:pPr algn="l"/>
            <a:r>
              <a:rPr lang="en-CA" sz="1600" b="1" dirty="0">
                <a:latin typeface="Arial" pitchFamily="34" charset="0"/>
                <a:cs typeface="Arial" pitchFamily="34" charset="0"/>
              </a:rPr>
              <a:t>Project Description Tab – Facilities (Continued)</a:t>
            </a:r>
          </a:p>
        </p:txBody>
      </p:sp>
      <p:pic>
        <p:nvPicPr>
          <p:cNvPr id="614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62400" y="1600200"/>
            <a:ext cx="4335949" cy="330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145771"/>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1"/>
          <p:cNvSpPr>
            <a:spLocks noChangeArrowheads="1"/>
          </p:cNvSpPr>
          <p:nvPr/>
        </p:nvSpPr>
        <p:spPr bwMode="auto">
          <a:xfrm>
            <a:off x="271524" y="1584067"/>
            <a:ext cx="3614676" cy="221599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kumimoji="0" lang="en-US" sz="1200" b="0" i="0" u="none" strike="noStrike" cap="none" normalizeH="0" baseline="0" dirty="0">
                <a:ln>
                  <a:noFill/>
                </a:ln>
                <a:solidFill>
                  <a:srgbClr val="000000"/>
                </a:solidFill>
                <a:effectLst/>
                <a:latin typeface="Arial" pitchFamily="34" charset="0"/>
                <a:cs typeface="Arial" pitchFamily="34" charset="0"/>
              </a:rPr>
              <a:t>Capital Asset information can be uploaded or text can be entered in the textbox, up to a maximum 4000 characters.</a:t>
            </a:r>
          </a:p>
          <a:p>
            <a:pPr lvl="0" fontAlgn="base">
              <a:spcBef>
                <a:spcPct val="0"/>
              </a:spcBef>
              <a:spcAft>
                <a:spcPct val="0"/>
              </a:spcAft>
            </a:pPr>
            <a:endParaRPr lang="en-US" sz="1200" dirty="0">
              <a:solidFill>
                <a:srgbClr val="000000"/>
              </a:solidFill>
              <a:latin typeface="Arial" pitchFamily="34" charset="0"/>
              <a:cs typeface="Arial" pitchFamily="34" charset="0"/>
            </a:endParaRPr>
          </a:p>
          <a:p>
            <a:pPr lvl="0" fontAlgn="base">
              <a:spcBef>
                <a:spcPct val="0"/>
              </a:spcBef>
              <a:spcAft>
                <a:spcPct val="0"/>
              </a:spcAft>
            </a:pPr>
            <a:r>
              <a:rPr lang="en-CA" sz="1200" dirty="0">
                <a:latin typeface="Arial" pitchFamily="34" charset="0"/>
                <a:cs typeface="Arial" pitchFamily="34" charset="0"/>
              </a:rPr>
              <a:t>Allowed attachment types are: Word, Text and PDF.</a:t>
            </a:r>
          </a:p>
          <a:p>
            <a:pPr lvl="0" fontAlgn="base">
              <a:spcBef>
                <a:spcPct val="0"/>
              </a:spcBef>
              <a:spcAft>
                <a:spcPct val="0"/>
              </a:spcAft>
            </a:pPr>
            <a:br>
              <a:rPr kumimoji="0" lang="en-US" sz="1200" b="0" i="0" u="none" strike="noStrike" cap="none" normalizeH="0" baseline="0" dirty="0">
                <a:ln>
                  <a:noFill/>
                </a:ln>
                <a:solidFill>
                  <a:srgbClr val="000000"/>
                </a:solidFill>
                <a:effectLst/>
                <a:latin typeface="Arial" pitchFamily="34" charset="0"/>
                <a:cs typeface="Arial" pitchFamily="34" charset="0"/>
              </a:rPr>
            </a:br>
            <a:r>
              <a:rPr kumimoji="0" lang="en-US" sz="1200" b="0" i="0" u="none" strike="noStrike" cap="none" normalizeH="0" baseline="0" dirty="0">
                <a:ln>
                  <a:noFill/>
                </a:ln>
                <a:solidFill>
                  <a:srgbClr val="000000"/>
                </a:solidFill>
                <a:effectLst/>
                <a:latin typeface="Arial" pitchFamily="34" charset="0"/>
                <a:cs typeface="Arial" pitchFamily="34" charset="0"/>
              </a:rPr>
              <a:t>Capital Assets must contain the following information:</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Asset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Location</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Function</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Usage (%)</a:t>
            </a:r>
            <a:endParaRPr kumimoji="0" lang="en-US" sz="1200" b="0" i="0" u="none" strike="noStrike" cap="none" normalizeH="0" baseline="0" dirty="0">
              <a:ln>
                <a:noFill/>
              </a:ln>
              <a:solidFill>
                <a:schemeClr val="tx1"/>
              </a:solidFill>
              <a:effectLst/>
              <a:latin typeface="Arial" pitchFamily="34" charset="0"/>
            </a:endParaRPr>
          </a:p>
        </p:txBody>
      </p:sp>
      <p:sp>
        <p:nvSpPr>
          <p:cNvPr id="6" name="Title 5"/>
          <p:cNvSpPr>
            <a:spLocks noGrp="1"/>
          </p:cNvSpPr>
          <p:nvPr>
            <p:ph type="title" idx="4294967295"/>
          </p:nvPr>
        </p:nvSpPr>
        <p:spPr>
          <a:xfrm>
            <a:off x="228600" y="639762"/>
            <a:ext cx="4191000" cy="960438"/>
          </a:xfrm>
        </p:spPr>
        <p:txBody>
          <a:bodyPr>
            <a:normAutofit/>
          </a:bodyPr>
          <a:lstStyle/>
          <a:p>
            <a:pPr algn="l"/>
            <a:r>
              <a:rPr lang="en-CA" sz="1600" b="1" dirty="0">
                <a:latin typeface="Arial" pitchFamily="34" charset="0"/>
                <a:cs typeface="Arial" pitchFamily="34" charset="0"/>
              </a:rPr>
              <a:t>Project Description Tab - Capital Assets</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523999"/>
            <a:ext cx="488632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00583" y="1600200"/>
            <a:ext cx="3604667" cy="3508653"/>
          </a:xfrm>
          <a:prstGeom prst="rect">
            <a:avLst/>
          </a:prstGeom>
        </p:spPr>
        <p:txBody>
          <a:bodyPr wrap="square" lIns="0" tIns="0" rIns="0" bIns="0">
            <a:spAutoFit/>
          </a:bodyPr>
          <a:lstStyle/>
          <a:p>
            <a:r>
              <a:rPr lang="en-CA" sz="1200" dirty="0">
                <a:latin typeface="Arial" pitchFamily="34" charset="0"/>
                <a:cs typeface="Arial" pitchFamily="34" charset="0"/>
              </a:rPr>
              <a:t>PNCB (Prior net cumulate Balance) is the net difference between the cumulative costs (capital and operating costs) and cumulative revenue for the eligible period prior to the effective date of the project.</a:t>
            </a:r>
          </a:p>
          <a:p>
            <a:endParaRPr lang="en-CA" sz="1200" dirty="0">
              <a:latin typeface="Arial" pitchFamily="34" charset="0"/>
              <a:cs typeface="Arial" pitchFamily="34" charset="0"/>
            </a:endParaRPr>
          </a:p>
          <a:p>
            <a:r>
              <a:rPr lang="en-CA" sz="1200" dirty="0">
                <a:latin typeface="Arial" pitchFamily="34" charset="0"/>
                <a:cs typeface="Arial" pitchFamily="34" charset="0"/>
              </a:rPr>
              <a:t>If PNCB Data is not required, select </a:t>
            </a:r>
            <a:r>
              <a:rPr lang="en-CA" sz="1200" b="1" dirty="0">
                <a:latin typeface="Arial" pitchFamily="34" charset="0"/>
                <a:cs typeface="Arial" pitchFamily="34" charset="0"/>
              </a:rPr>
              <a:t>Not Applicable</a:t>
            </a:r>
            <a:r>
              <a:rPr lang="en-CA" sz="1200" dirty="0">
                <a:latin typeface="Arial" pitchFamily="34" charset="0"/>
                <a:cs typeface="Arial" pitchFamily="34" charset="0"/>
              </a:rPr>
              <a:t>.</a:t>
            </a:r>
          </a:p>
          <a:p>
            <a:br>
              <a:rPr lang="en-CA" sz="1200" dirty="0">
                <a:latin typeface="Arial" pitchFamily="34" charset="0"/>
                <a:cs typeface="Arial" pitchFamily="34" charset="0"/>
              </a:rPr>
            </a:br>
            <a:r>
              <a:rPr lang="en-CA" sz="1200" dirty="0">
                <a:latin typeface="Arial" pitchFamily="34" charset="0"/>
                <a:cs typeface="Arial" pitchFamily="34" charset="0"/>
              </a:rPr>
              <a:t>If PNCB data is being provided, upload the completed PNCB excel sheet.  Choose ‘Load’ after the file has been selected.</a:t>
            </a:r>
          </a:p>
          <a:p>
            <a:r>
              <a:rPr lang="en-CA" sz="1200" dirty="0">
                <a:latin typeface="Arial" pitchFamily="34" charset="0"/>
                <a:cs typeface="Arial" pitchFamily="34" charset="0"/>
              </a:rPr>
              <a:t>(extensions allowed; *.</a:t>
            </a:r>
            <a:r>
              <a:rPr lang="en-CA" sz="1200" dirty="0" err="1">
                <a:latin typeface="Arial" pitchFamily="34" charset="0"/>
                <a:cs typeface="Arial" pitchFamily="34" charset="0"/>
              </a:rPr>
              <a:t>xls</a:t>
            </a:r>
            <a:r>
              <a:rPr lang="en-CA" sz="1200" dirty="0">
                <a:latin typeface="Arial" pitchFamily="34" charset="0"/>
                <a:cs typeface="Arial" pitchFamily="34" charset="0"/>
              </a:rPr>
              <a:t> or *.</a:t>
            </a:r>
            <a:r>
              <a:rPr lang="en-CA" sz="1200" dirty="0" err="1">
                <a:latin typeface="Arial" pitchFamily="34" charset="0"/>
                <a:cs typeface="Arial" pitchFamily="34" charset="0"/>
              </a:rPr>
              <a:t>xlsx</a:t>
            </a:r>
            <a:r>
              <a:rPr lang="en-CA" sz="1200" dirty="0">
                <a:latin typeface="Arial" pitchFamily="34" charset="0"/>
                <a:cs typeface="Arial" pitchFamily="34" charset="0"/>
              </a:rPr>
              <a:t>).</a:t>
            </a:r>
          </a:p>
          <a:p>
            <a:endParaRPr lang="en-CA" sz="1200" dirty="0">
              <a:latin typeface="Arial" pitchFamily="34" charset="0"/>
              <a:cs typeface="Arial" pitchFamily="34" charset="0"/>
            </a:endParaRPr>
          </a:p>
          <a:p>
            <a:r>
              <a:rPr lang="en-CA" sz="1200" dirty="0">
                <a:latin typeface="Arial" pitchFamily="34" charset="0"/>
                <a:cs typeface="Arial" pitchFamily="34" charset="0"/>
              </a:rPr>
              <a:t>PNCB Supporting Data needs to be provided if there is a submitted PNCB Data file.</a:t>
            </a:r>
          </a:p>
          <a:p>
            <a:r>
              <a:rPr lang="en-CA" sz="1200" dirty="0">
                <a:latin typeface="Arial" pitchFamily="34" charset="0"/>
                <a:cs typeface="Arial" pitchFamily="34" charset="0"/>
              </a:rPr>
              <a:t>( This data can be uploaded or sent to the Department on a CD.)</a:t>
            </a:r>
          </a:p>
          <a:p>
            <a:br>
              <a:rPr lang="en-CA" sz="1200" dirty="0">
                <a:latin typeface="Arial" pitchFamily="34" charset="0"/>
                <a:cs typeface="Arial" pitchFamily="34" charset="0"/>
              </a:rPr>
            </a:br>
            <a:r>
              <a:rPr lang="en-CA" sz="1200" dirty="0">
                <a:latin typeface="Arial" pitchFamily="34" charset="0"/>
                <a:cs typeface="Arial" pitchFamily="34" charset="0"/>
              </a:rPr>
              <a:t>Updates need to be saved.</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838200"/>
            <a:ext cx="5791200" cy="609600"/>
          </a:xfrm>
        </p:spPr>
        <p:txBody>
          <a:bodyPr>
            <a:normAutofit/>
          </a:bodyPr>
          <a:lstStyle/>
          <a:p>
            <a:pPr algn="l"/>
            <a:r>
              <a:rPr lang="en-CA" sz="1600" b="1" dirty="0">
                <a:latin typeface="Arial" pitchFamily="34" charset="0"/>
                <a:cs typeface="Arial" pitchFamily="34" charset="0"/>
              </a:rPr>
              <a:t>PNCB Tab</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75823" y="1295400"/>
            <a:ext cx="4186238" cy="141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75823" y="4648200"/>
            <a:ext cx="4452937" cy="937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3401" y="5867400"/>
            <a:ext cx="5638800" cy="276999"/>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Use the DOE PNCB Excel template located on the </a:t>
            </a:r>
            <a:r>
              <a:rPr lang="en-CA" sz="1200" dirty="0">
                <a:solidFill>
                  <a:schemeClr val="accent3">
                    <a:lumMod val="50000"/>
                  </a:schemeClr>
                </a:solidFill>
                <a:latin typeface="Arial" pitchFamily="34" charset="0"/>
                <a:cs typeface="Arial" pitchFamily="34" charset="0"/>
                <a:hlinkClick r:id="rId4"/>
              </a:rPr>
              <a:t>Alberta Energy Website</a:t>
            </a:r>
            <a:r>
              <a:rPr lang="en-CA" sz="1200" dirty="0">
                <a:solidFill>
                  <a:schemeClr val="accent3">
                    <a:lumMod val="50000"/>
                  </a:schemeClr>
                </a:solidFill>
                <a:latin typeface="Arial" pitchFamily="34" charset="0"/>
                <a:cs typeface="Arial" pitchFamily="34" charset="0"/>
              </a:rPr>
              <a:t>.</a:t>
            </a:r>
          </a:p>
        </p:txBody>
      </p: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75823" y="2971800"/>
            <a:ext cx="4365337"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C:\Users\khana\AppData\Local\Microsoft\Windows\Temporary Internet Files\Content.IE5\W69D9NLS\MC900432617[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6200" y="5799633"/>
            <a:ext cx="448767" cy="44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836025"/>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04800" y="1600200"/>
            <a:ext cx="3600450" cy="1292662"/>
          </a:xfrm>
          <a:prstGeom prst="rect">
            <a:avLst/>
          </a:prstGeom>
        </p:spPr>
        <p:txBody>
          <a:bodyPr wrap="square" lIns="0" tIns="0" rIns="0" bIns="0">
            <a:spAutoFit/>
          </a:bodyPr>
          <a:lstStyle/>
          <a:p>
            <a:r>
              <a:rPr lang="en-CA" sz="1200" dirty="0">
                <a:latin typeface="Arial" pitchFamily="34" charset="0"/>
                <a:cs typeface="Arial" pitchFamily="34" charset="0"/>
              </a:rPr>
              <a:t>An uploaded document may be replaced by selecting ‘Replace’ and repeating the steps for uploading the file.</a:t>
            </a:r>
          </a:p>
          <a:p>
            <a:endParaRPr lang="en-CA" sz="1200" dirty="0">
              <a:latin typeface="Arial" pitchFamily="34" charset="0"/>
              <a:cs typeface="Arial" pitchFamily="34" charset="0"/>
            </a:endParaRPr>
          </a:p>
          <a:p>
            <a:r>
              <a:rPr lang="en-CA" sz="1200" dirty="0">
                <a:latin typeface="Arial" pitchFamily="34" charset="0"/>
                <a:cs typeface="Arial" pitchFamily="34" charset="0"/>
              </a:rPr>
              <a:t>After uploading the file and saving, a report can be generated by clicking on the hyperlink text; top right of screen.</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725826"/>
            <a:ext cx="4800600" cy="884238"/>
          </a:xfrm>
        </p:spPr>
        <p:txBody>
          <a:bodyPr>
            <a:normAutofit/>
          </a:bodyPr>
          <a:lstStyle/>
          <a:p>
            <a:pPr algn="l"/>
            <a:r>
              <a:rPr lang="en-CA" sz="1600" b="1" dirty="0">
                <a:latin typeface="Arial" pitchFamily="34" charset="0"/>
                <a:cs typeface="Arial" pitchFamily="34" charset="0"/>
              </a:rPr>
              <a:t>PNCB Tab (Continued)</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98681" y="1777606"/>
            <a:ext cx="4452937" cy="937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23977" y="5799633"/>
            <a:ext cx="7238999" cy="369332"/>
          </a:xfrm>
          <a:prstGeom prst="rect">
            <a:avLst/>
          </a:prstGeom>
        </p:spPr>
        <p:txBody>
          <a:bodyPr wrap="square">
            <a:spAutoFit/>
          </a:bodyPr>
          <a:lstStyle/>
          <a:p>
            <a:r>
              <a:rPr lang="en-CA" dirty="0">
                <a:latin typeface="Arial" pitchFamily="34" charset="0"/>
                <a:cs typeface="Arial" pitchFamily="34" charset="0"/>
              </a:rPr>
              <a:t> </a:t>
            </a:r>
            <a:r>
              <a:rPr lang="en-CA" sz="1200" dirty="0">
                <a:solidFill>
                  <a:schemeClr val="accent3">
                    <a:lumMod val="50000"/>
                  </a:schemeClr>
                </a:solidFill>
                <a:latin typeface="Arial" pitchFamily="34" charset="0"/>
                <a:cs typeface="Arial" pitchFamily="34" charset="0"/>
              </a:rPr>
              <a:t>Use the DOE PNCB Excel template located on the </a:t>
            </a:r>
            <a:r>
              <a:rPr lang="en-CA" sz="1200" dirty="0">
                <a:solidFill>
                  <a:schemeClr val="accent3">
                    <a:lumMod val="50000"/>
                  </a:schemeClr>
                </a:solidFill>
                <a:latin typeface="Arial" pitchFamily="34" charset="0"/>
                <a:cs typeface="Arial" pitchFamily="34" charset="0"/>
                <a:hlinkClick r:id="rId3"/>
              </a:rPr>
              <a:t>Alberta Energy Website</a:t>
            </a:r>
            <a:r>
              <a:rPr lang="en-CA" sz="1200" dirty="0">
                <a:solidFill>
                  <a:schemeClr val="accent3">
                    <a:lumMod val="50000"/>
                  </a:schemeClr>
                </a:solidFill>
                <a:latin typeface="Arial" pitchFamily="34" charset="0"/>
                <a:cs typeface="Arial" pitchFamily="34" charset="0"/>
              </a:rPr>
              <a:t>.</a:t>
            </a:r>
          </a:p>
        </p:txBody>
      </p:sp>
      <p:pic>
        <p:nvPicPr>
          <p:cNvPr id="7" name="Picture 4" descr="C:\Users\khana\AppData\Local\Microsoft\Windows\Temporary Internet Files\Content.IE5\W69D9NLS\MC900432617[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0833" y="5799633"/>
            <a:ext cx="448767" cy="44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416784"/>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04800" y="1609725"/>
            <a:ext cx="3524250" cy="3508653"/>
          </a:xfrm>
          <a:prstGeom prst="rect">
            <a:avLst/>
          </a:prstGeom>
        </p:spPr>
        <p:txBody>
          <a:bodyPr wrap="square" lIns="0" tIns="0" rIns="0" bIns="0">
            <a:spAutoFit/>
          </a:bodyPr>
          <a:lstStyle/>
          <a:p>
            <a:r>
              <a:rPr lang="en-CA" sz="1200" dirty="0">
                <a:latin typeface="Arial" pitchFamily="34" charset="0"/>
                <a:cs typeface="Arial" pitchFamily="34" charset="0"/>
              </a:rPr>
              <a:t>The Economic tab is used to report Economic Evaluation data.</a:t>
            </a:r>
          </a:p>
          <a:p>
            <a:endParaRPr lang="en-CA" sz="1200" dirty="0">
              <a:latin typeface="Arial" pitchFamily="34" charset="0"/>
              <a:cs typeface="Arial" pitchFamily="34" charset="0"/>
            </a:endParaRPr>
          </a:p>
          <a:p>
            <a:r>
              <a:rPr lang="en-CA" sz="1200" dirty="0">
                <a:latin typeface="Arial" pitchFamily="34" charset="0"/>
                <a:cs typeface="Arial" pitchFamily="34" charset="0"/>
              </a:rPr>
              <a:t>If Economic Evaluation Data is not required, select </a:t>
            </a:r>
            <a:r>
              <a:rPr lang="en-CA" sz="1200" b="1" dirty="0">
                <a:latin typeface="Arial" pitchFamily="34" charset="0"/>
                <a:cs typeface="Arial" pitchFamily="34" charset="0"/>
              </a:rPr>
              <a:t>Not Applicable</a:t>
            </a:r>
            <a:r>
              <a:rPr lang="en-CA" sz="1200" dirty="0">
                <a:latin typeface="Arial" pitchFamily="34" charset="0"/>
                <a:cs typeface="Arial" pitchFamily="34" charset="0"/>
              </a:rPr>
              <a:t>.</a:t>
            </a:r>
          </a:p>
          <a:p>
            <a:endParaRPr lang="en-CA" sz="1200" dirty="0">
              <a:latin typeface="Arial" pitchFamily="34" charset="0"/>
              <a:cs typeface="Arial" pitchFamily="34" charset="0"/>
            </a:endParaRPr>
          </a:p>
          <a:p>
            <a:r>
              <a:rPr lang="en-CA" sz="1200" dirty="0">
                <a:latin typeface="Arial" pitchFamily="34" charset="0"/>
                <a:cs typeface="Arial" pitchFamily="34" charset="0"/>
              </a:rPr>
              <a:t>If Economic Evaluation Data </a:t>
            </a:r>
            <a:r>
              <a:rPr lang="en-CA" sz="1200" dirty="0" err="1">
                <a:latin typeface="Arial" pitchFamily="34" charset="0"/>
                <a:cs typeface="Arial" pitchFamily="34" charset="0"/>
              </a:rPr>
              <a:t>data</a:t>
            </a:r>
            <a:r>
              <a:rPr lang="en-CA" sz="1200" dirty="0">
                <a:latin typeface="Arial" pitchFamily="34" charset="0"/>
                <a:cs typeface="Arial" pitchFamily="34" charset="0"/>
              </a:rPr>
              <a:t> is being provided, upload the completed Economic Evaluation excel sheet.  </a:t>
            </a:r>
          </a:p>
          <a:p>
            <a:r>
              <a:rPr lang="en-CA" sz="1200" dirty="0">
                <a:latin typeface="Arial" pitchFamily="34" charset="0"/>
                <a:cs typeface="Arial" pitchFamily="34" charset="0"/>
              </a:rPr>
              <a:t>(extensions allowed; *.</a:t>
            </a:r>
            <a:r>
              <a:rPr lang="en-CA" sz="1200" dirty="0" err="1">
                <a:latin typeface="Arial" pitchFamily="34" charset="0"/>
                <a:cs typeface="Arial" pitchFamily="34" charset="0"/>
              </a:rPr>
              <a:t>xls</a:t>
            </a:r>
            <a:r>
              <a:rPr lang="en-CA" sz="1200" dirty="0">
                <a:latin typeface="Arial" pitchFamily="34" charset="0"/>
                <a:cs typeface="Arial" pitchFamily="34" charset="0"/>
              </a:rPr>
              <a:t> or *.</a:t>
            </a:r>
            <a:r>
              <a:rPr lang="en-CA" sz="1200" dirty="0" err="1">
                <a:latin typeface="Arial" pitchFamily="34" charset="0"/>
                <a:cs typeface="Arial" pitchFamily="34" charset="0"/>
              </a:rPr>
              <a:t>xlsx</a:t>
            </a:r>
            <a:r>
              <a:rPr lang="en-CA" sz="1200" dirty="0">
                <a:latin typeface="Arial" pitchFamily="34" charset="0"/>
                <a:cs typeface="Arial" pitchFamily="34" charset="0"/>
              </a:rPr>
              <a:t>).</a:t>
            </a:r>
          </a:p>
          <a:p>
            <a:endParaRPr lang="en-CA" sz="1200" dirty="0">
              <a:latin typeface="Arial" pitchFamily="34" charset="0"/>
              <a:cs typeface="Arial" pitchFamily="34" charset="0"/>
            </a:endParaRPr>
          </a:p>
          <a:p>
            <a:r>
              <a:rPr lang="en-CA" sz="1200" dirty="0">
                <a:latin typeface="Arial" pitchFamily="34" charset="0"/>
                <a:cs typeface="Arial" pitchFamily="34" charset="0"/>
              </a:rPr>
              <a:t>An uploaded document may be replaced by selecting ‘Replace’ and repeating the steps for uploading the file.</a:t>
            </a:r>
          </a:p>
          <a:p>
            <a:endParaRPr lang="en-CA" sz="1200" dirty="0">
              <a:latin typeface="Arial" pitchFamily="34" charset="0"/>
              <a:cs typeface="Arial" pitchFamily="34" charset="0"/>
            </a:endParaRPr>
          </a:p>
          <a:p>
            <a:r>
              <a:rPr lang="en-CA" sz="1200" dirty="0">
                <a:latin typeface="Arial" pitchFamily="34" charset="0"/>
                <a:cs typeface="Arial" pitchFamily="34" charset="0"/>
              </a:rPr>
              <a:t>After uploading the file and saving, a report can be generated by clicking on the hyperlink text; top right of screen.</a:t>
            </a:r>
          </a:p>
          <a:p>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687726"/>
            <a:ext cx="5867400" cy="960438"/>
          </a:xfrm>
        </p:spPr>
        <p:txBody>
          <a:bodyPr>
            <a:normAutofit/>
          </a:bodyPr>
          <a:lstStyle/>
          <a:p>
            <a:pPr algn="l"/>
            <a:r>
              <a:rPr lang="en-CA" sz="1600" b="1" dirty="0">
                <a:latin typeface="Arial" pitchFamily="34" charset="0"/>
                <a:cs typeface="Arial" pitchFamily="34" charset="0"/>
              </a:rPr>
              <a:t>Economic Tab</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1609725"/>
            <a:ext cx="49149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3"/>
          <a:stretch>
            <a:fillRect/>
          </a:stretch>
        </p:blipFill>
        <p:spPr>
          <a:xfrm>
            <a:off x="3924935" y="3581400"/>
            <a:ext cx="4780280" cy="1037590"/>
          </a:xfrm>
          <a:prstGeom prst="rect">
            <a:avLst/>
          </a:prstGeom>
        </p:spPr>
      </p:pic>
    </p:spTree>
    <p:extLst>
      <p:ext uri="{BB962C8B-B14F-4D97-AF65-F5344CB8AC3E}">
        <p14:creationId xmlns:p14="http://schemas.microsoft.com/office/powerpoint/2010/main" val="1796517380"/>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685800"/>
            <a:ext cx="1219200" cy="884238"/>
          </a:xfrm>
        </p:spPr>
        <p:txBody>
          <a:bodyPr/>
          <a:lstStyle/>
          <a:p>
            <a:pPr algn="l"/>
            <a:r>
              <a:rPr lang="en-CA" sz="1600" b="1" dirty="0">
                <a:latin typeface="Arial" pitchFamily="34" charset="0"/>
                <a:cs typeface="Arial" pitchFamily="34" charset="0"/>
              </a:rPr>
              <a:t>Roles Tab</a:t>
            </a:r>
          </a:p>
        </p:txBody>
      </p:sp>
      <p:sp>
        <p:nvSpPr>
          <p:cNvPr id="8" name="Rectangle 7"/>
          <p:cNvSpPr>
            <a:spLocks/>
          </p:cNvSpPr>
          <p:nvPr/>
        </p:nvSpPr>
        <p:spPr>
          <a:xfrm>
            <a:off x="304801" y="1485543"/>
            <a:ext cx="2895600" cy="2769989"/>
          </a:xfrm>
          <a:prstGeom prst="rect">
            <a:avLst/>
          </a:prstGeom>
        </p:spPr>
        <p:txBody>
          <a:bodyPr wrap="square" lIns="0" tIns="0" rIns="0" bIns="0">
            <a:spAutoFit/>
          </a:bodyPr>
          <a:lstStyle/>
          <a:p>
            <a:r>
              <a:rPr lang="en-CA" sz="1200" dirty="0">
                <a:latin typeface="Arial" pitchFamily="34" charset="0"/>
                <a:cs typeface="Arial" pitchFamily="34" charset="0"/>
              </a:rPr>
              <a:t>The Roles tab allows the application to be accessed by other OSR Application users who are not the Creator of the Current Application.</a:t>
            </a:r>
          </a:p>
          <a:p>
            <a:endParaRPr lang="en-CA" sz="1200" dirty="0">
              <a:latin typeface="Arial" pitchFamily="34" charset="0"/>
              <a:cs typeface="Arial" pitchFamily="34" charset="0"/>
            </a:endParaRPr>
          </a:p>
          <a:p>
            <a:r>
              <a:rPr lang="en-CA" sz="1200" dirty="0">
                <a:latin typeface="Arial" pitchFamily="34" charset="0"/>
                <a:cs typeface="Arial" pitchFamily="34" charset="0"/>
              </a:rPr>
              <a:t>Roles allowed are: Creator(s), Viewer(s), Submitter(s) and Delegate(s).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fields will be populated from the User's Preferences if preferences have been filled out as shown in OASIS Roles training course.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Note:</a:t>
            </a:r>
            <a:r>
              <a:rPr lang="en-CA" sz="1200" dirty="0">
                <a:latin typeface="Arial" pitchFamily="34" charset="0"/>
                <a:cs typeface="Arial" pitchFamily="34" charset="0"/>
              </a:rPr>
              <a:t> At least one Submitter must be entered for the Application to be submitted.</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7837" y="1853089"/>
            <a:ext cx="5848350"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3068" y="6028233"/>
            <a:ext cx="4483732" cy="276999"/>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For more information on Roles, see OASIS Roles Module.</a:t>
            </a:r>
          </a:p>
        </p:txBody>
      </p:sp>
      <p:pic>
        <p:nvPicPr>
          <p:cNvPr id="7" name="Picture 4" descr="C:\Users\khana\AppData\Local\Microsoft\Windows\Temporary Internet Files\Content.IE5\W69D9NLS\MC900432617[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952033"/>
            <a:ext cx="448767" cy="448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730477"/>
            <a:ext cx="1638300" cy="869723"/>
          </a:xfrm>
        </p:spPr>
        <p:txBody>
          <a:bodyPr/>
          <a:lstStyle/>
          <a:p>
            <a:pPr algn="l"/>
            <a:r>
              <a:rPr lang="en-CA" sz="1600" b="1" dirty="0">
                <a:latin typeface="Arial" pitchFamily="34" charset="0"/>
                <a:cs typeface="Arial" pitchFamily="34" charset="0"/>
              </a:rPr>
              <a:t>Submit Tab</a:t>
            </a:r>
          </a:p>
        </p:txBody>
      </p:sp>
      <p:pic>
        <p:nvPicPr>
          <p:cNvPr id="8" name="Picture 4" descr="C:\Users\khana\AppData\Local\Microsoft\Windows\Temporary Internet Files\Content.IE5\W69D9NLS\MC900432617[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633" y="5715000"/>
            <a:ext cx="448767" cy="4487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7200" y="5791200"/>
            <a:ext cx="8382000" cy="276999"/>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The Submit button is only enabled if you have authorization to submit an application.</a:t>
            </a:r>
          </a:p>
        </p:txBody>
      </p:sp>
      <p:sp>
        <p:nvSpPr>
          <p:cNvPr id="5" name="Rectangle 4"/>
          <p:cNvSpPr/>
          <p:nvPr/>
        </p:nvSpPr>
        <p:spPr>
          <a:xfrm>
            <a:off x="228600" y="1676400"/>
            <a:ext cx="2971800" cy="2492990"/>
          </a:xfrm>
          <a:prstGeom prst="rect">
            <a:avLst/>
          </a:prstGeom>
        </p:spPr>
        <p:txBody>
          <a:bodyPr wrap="square">
            <a:spAutoFit/>
          </a:bodyPr>
          <a:lstStyle/>
          <a:p>
            <a:r>
              <a:rPr lang="en-CA" sz="1200" dirty="0">
                <a:latin typeface="Arial" pitchFamily="34" charset="0"/>
                <a:cs typeface="Arial" pitchFamily="34" charset="0"/>
              </a:rPr>
              <a:t>The Submit button will only be enabled for those assigned the role of Submitter.</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submitter can validate that all pertinent information has been captured by viewing the OSR Application Report.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Prior to submitting, a description or specific instructions may be provided in the text box provided.</a:t>
            </a:r>
          </a:p>
          <a:p>
            <a:endParaRPr lang="en-CA" sz="1200" dirty="0">
              <a:latin typeface="Arial" pitchFamily="34" charset="0"/>
              <a:cs typeface="Arial" pitchFamily="34" charset="0"/>
            </a:endParaRPr>
          </a:p>
          <a:p>
            <a:r>
              <a:rPr lang="en-CA" sz="1200" dirty="0">
                <a:latin typeface="Arial" pitchFamily="34" charset="0"/>
                <a:cs typeface="Arial" pitchFamily="34" charset="0"/>
              </a:rPr>
              <a:t>A Signed Authorization Form (PDF format) must be uploaded.</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76600" y="1600200"/>
            <a:ext cx="533959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04800" y="1682585"/>
            <a:ext cx="3827565" cy="2769989"/>
          </a:xfrm>
          <a:prstGeom prst="rect">
            <a:avLst/>
          </a:prstGeom>
        </p:spPr>
        <p:txBody>
          <a:bodyPr wrap="square" lIns="0" tIns="0" rIns="0" bIns="0">
            <a:spAutoFit/>
          </a:bodyPr>
          <a:lstStyle/>
          <a:p>
            <a:r>
              <a:rPr lang="en-CA" sz="1200" dirty="0">
                <a:latin typeface="Arial" pitchFamily="34" charset="0"/>
                <a:cs typeface="Arial" pitchFamily="34" charset="0"/>
              </a:rPr>
              <a:t>Upon submitting, the application will be validated to ensure all the mandatory fields have been completed.</a:t>
            </a:r>
          </a:p>
          <a:p>
            <a:endParaRPr lang="en-CA" sz="1200" dirty="0">
              <a:latin typeface="Arial" pitchFamily="34" charset="0"/>
              <a:cs typeface="Arial" pitchFamily="34" charset="0"/>
            </a:endParaRPr>
          </a:p>
          <a:p>
            <a:r>
              <a:rPr lang="en-CA" sz="1200" dirty="0">
                <a:latin typeface="Arial" pitchFamily="34" charset="0"/>
                <a:cs typeface="Arial" pitchFamily="34" charset="0"/>
              </a:rPr>
              <a:t>If the validation encounters any warnings, a message will be provided.   The submitter can cancel the submit operation, or continue.</a:t>
            </a:r>
          </a:p>
          <a:p>
            <a:endParaRPr lang="en-CA" sz="1200" dirty="0">
              <a:latin typeface="Arial" pitchFamily="34" charset="0"/>
              <a:cs typeface="Arial" pitchFamily="34" charset="0"/>
            </a:endParaRPr>
          </a:p>
          <a:p>
            <a:r>
              <a:rPr lang="en-CA" sz="1200" dirty="0">
                <a:latin typeface="Arial" pitchFamily="34" charset="0"/>
                <a:cs typeface="Arial" pitchFamily="34" charset="0"/>
              </a:rPr>
              <a:t>Upon a successful submission, a confirmation message will appear.  This is the only confirmation that will be transmitted.</a:t>
            </a:r>
          </a:p>
          <a:p>
            <a:endParaRPr lang="en-CA" sz="1200" dirty="0">
              <a:latin typeface="Arial" pitchFamily="34" charset="0"/>
              <a:cs typeface="Arial" pitchFamily="34" charset="0"/>
            </a:endParaRPr>
          </a:p>
          <a:p>
            <a:endParaRPr lang="en-CA" sz="1200" dirty="0">
              <a:latin typeface="Arial" pitchFamily="34" charset="0"/>
              <a:cs typeface="Arial" pitchFamily="34" charset="0"/>
            </a:endParaRPr>
          </a:p>
          <a:p>
            <a:r>
              <a:rPr lang="en-CA" sz="1200" dirty="0">
                <a:latin typeface="Arial" pitchFamily="34" charset="0"/>
                <a:cs typeface="Arial" pitchFamily="34" charset="0"/>
              </a:rPr>
              <a:t>The Work In Progress screen may be accessed to access files generated by the system; Application Report, Warning, Well, PNCB, Economic Evaluation</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228600" y="763926"/>
            <a:ext cx="3733800" cy="808038"/>
          </a:xfrm>
        </p:spPr>
        <p:txBody>
          <a:bodyPr/>
          <a:lstStyle/>
          <a:p>
            <a:pPr algn="l"/>
            <a:r>
              <a:rPr lang="en-CA" sz="1600" b="1" dirty="0">
                <a:latin typeface="Arial" pitchFamily="34" charset="0"/>
                <a:cs typeface="Arial" pitchFamily="34" charset="0"/>
              </a:rPr>
              <a:t>Submit Tab - Confirmation</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32859" y="4953000"/>
            <a:ext cx="4478781" cy="97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19400"/>
            <a:ext cx="39052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32859" y="1905000"/>
            <a:ext cx="4376737" cy="73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538154"/>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72094" y="1617942"/>
            <a:ext cx="5105400" cy="221599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a:solidFill>
                  <a:srgbClr val="000000"/>
                </a:solidFill>
                <a:latin typeface="Arial" pitchFamily="34" charset="0"/>
                <a:cs typeface="Arial" pitchFamily="34" charset="0"/>
              </a:rPr>
              <a:t>The entry point to OASIS OSR Applications is by selecting: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‘Oil Sand’s, then ‘Project Application’.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dirty="0">
              <a:ln>
                <a:noFill/>
              </a:ln>
              <a:solidFill>
                <a:srgbClr val="000000"/>
              </a:solidFill>
              <a:effectLst/>
              <a:latin typeface="Arial" pitchFamily="34" charset="0"/>
              <a:cs typeface="Arial" pitchFamily="34" charset="0"/>
            </a:endParaRPr>
          </a:p>
          <a:p>
            <a:pPr lvl="0" fontAlgn="base">
              <a:spcBef>
                <a:spcPct val="0"/>
              </a:spcBef>
              <a:spcAft>
                <a:spcPct val="0"/>
              </a:spcAft>
            </a:pPr>
            <a:r>
              <a:rPr lang="en-US" sz="1200" dirty="0">
                <a:solidFill>
                  <a:srgbClr val="000000"/>
                </a:solidFill>
                <a:latin typeface="Arial" pitchFamily="34" charset="0"/>
                <a:cs typeface="Arial" pitchFamily="34" charset="0"/>
              </a:rPr>
              <a:t>The choices available are determined by the OSR Application roles assigned to the user</a:t>
            </a:r>
            <a:r>
              <a:rPr lang="en-CA" sz="1200" dirty="0">
                <a:solidFill>
                  <a:srgbClr val="000000"/>
                </a:solidFill>
                <a:latin typeface="Arial" pitchFamily="34" charset="0"/>
                <a:cs typeface="Arial" pitchFamily="34" charset="0"/>
              </a:rPr>
              <a:t> by the Site Administrator or the Coordinator.</a:t>
            </a:r>
          </a:p>
          <a:p>
            <a:pPr lvl="0" fontAlgn="base">
              <a:spcBef>
                <a:spcPct val="0"/>
              </a:spcBef>
              <a:spcAft>
                <a:spcPct val="0"/>
              </a:spcAft>
            </a:pPr>
            <a:r>
              <a:rPr lang="en-CA" sz="1200" dirty="0">
                <a:solidFill>
                  <a:srgbClr val="000000"/>
                </a:solidFill>
                <a:latin typeface="Arial" pitchFamily="34" charset="0"/>
                <a:cs typeface="Arial" pitchFamily="34" charset="0"/>
              </a:rPr>
              <a:t> </a:t>
            </a:r>
          </a:p>
          <a:p>
            <a:pPr marL="171450" lvl="0" indent="-171450" fontAlgn="base">
              <a:spcBef>
                <a:spcPct val="0"/>
              </a:spcBef>
              <a:spcAft>
                <a:spcPct val="0"/>
              </a:spcAft>
              <a:buFont typeface="Arial" pitchFamily="34" charset="0"/>
              <a:buChar char="•"/>
            </a:pPr>
            <a:r>
              <a:rPr lang="en-CA" sz="1200" dirty="0">
                <a:solidFill>
                  <a:srgbClr val="000000"/>
                </a:solidFill>
                <a:latin typeface="Arial" pitchFamily="34" charset="0"/>
                <a:cs typeface="Arial" pitchFamily="34" charset="0"/>
              </a:rPr>
              <a:t>Create OSR Application,  the user must have the Creator Role.</a:t>
            </a:r>
          </a:p>
          <a:p>
            <a:pPr marL="171450" lvl="0" indent="-171450" fontAlgn="base">
              <a:spcBef>
                <a:spcPct val="0"/>
              </a:spcBef>
              <a:spcAft>
                <a:spcPct val="0"/>
              </a:spcAft>
              <a:buFont typeface="Arial" pitchFamily="34" charset="0"/>
              <a:buChar char="•"/>
            </a:pPr>
            <a:endParaRPr lang="en-CA" sz="1200" dirty="0">
              <a:solidFill>
                <a:srgbClr val="000000"/>
              </a:solidFill>
              <a:latin typeface="Arial" pitchFamily="34" charset="0"/>
              <a:cs typeface="Arial" pitchFamily="34" charset="0"/>
            </a:endParaRPr>
          </a:p>
          <a:p>
            <a:pPr marL="171450" lvl="0" indent="-171450" fontAlgn="base">
              <a:spcBef>
                <a:spcPct val="0"/>
              </a:spcBef>
              <a:spcAft>
                <a:spcPct val="0"/>
              </a:spcAft>
              <a:buFont typeface="Arial" pitchFamily="34" charset="0"/>
              <a:buChar char="•"/>
            </a:pPr>
            <a:r>
              <a:rPr lang="en-CA" sz="1200" dirty="0">
                <a:solidFill>
                  <a:srgbClr val="000000"/>
                </a:solidFill>
                <a:latin typeface="Arial" pitchFamily="34" charset="0"/>
                <a:cs typeface="Arial" pitchFamily="34" charset="0"/>
              </a:rPr>
              <a:t>Assign OSR Project(s), the user must have the Coordinator Role</a:t>
            </a:r>
          </a:p>
          <a:p>
            <a:pPr marL="171450" lvl="0" indent="-171450" fontAlgn="base">
              <a:spcBef>
                <a:spcPct val="0"/>
              </a:spcBef>
              <a:spcAft>
                <a:spcPct val="0"/>
              </a:spcAft>
              <a:buFont typeface="Arial" pitchFamily="34" charset="0"/>
              <a:buChar char="•"/>
            </a:pPr>
            <a:endParaRPr lang="en-CA" sz="1200" dirty="0">
              <a:solidFill>
                <a:srgbClr val="000000"/>
              </a:solidFill>
              <a:latin typeface="Arial" pitchFamily="34" charset="0"/>
              <a:cs typeface="Arial" pitchFamily="34" charset="0"/>
            </a:endParaRPr>
          </a:p>
          <a:p>
            <a:pPr marL="171450" lvl="0" indent="-171450" fontAlgn="base">
              <a:spcBef>
                <a:spcPct val="0"/>
              </a:spcBef>
              <a:spcAft>
                <a:spcPct val="0"/>
              </a:spcAft>
              <a:buFont typeface="Arial" pitchFamily="34" charset="0"/>
              <a:buChar char="•"/>
            </a:pPr>
            <a:r>
              <a:rPr lang="en-CA" sz="1200" dirty="0">
                <a:solidFill>
                  <a:srgbClr val="000000"/>
                </a:solidFill>
                <a:latin typeface="Arial" pitchFamily="34" charset="0"/>
                <a:cs typeface="Arial" pitchFamily="34" charset="0"/>
              </a:rPr>
              <a:t>Work In Progress, this feature is available to all OSR Application roles.</a:t>
            </a:r>
          </a:p>
          <a:p>
            <a:pPr marL="171450" lvl="0" indent="-171450" fontAlgn="base">
              <a:spcBef>
                <a:spcPct val="0"/>
              </a:spcBef>
              <a:spcAft>
                <a:spcPct val="0"/>
              </a:spcAft>
              <a:buFont typeface="Arial" pitchFamily="34" charset="0"/>
              <a:buChar char="•"/>
            </a:pPr>
            <a:endParaRPr kumimoji="0" lang="en-US" sz="1200" b="0" i="0" u="none" strike="noStrike" cap="none" normalizeH="0" baseline="0" dirty="0">
              <a:ln>
                <a:noFill/>
              </a:ln>
              <a:solidFill>
                <a:schemeClr val="tx1"/>
              </a:solidFill>
              <a:effectLst/>
              <a:latin typeface="Arial" pitchFamily="34" charset="0"/>
              <a:cs typeface="Arial" pitchFamily="34" charset="0"/>
            </a:endParaRPr>
          </a:p>
        </p:txBody>
      </p:sp>
      <p:sp>
        <p:nvSpPr>
          <p:cNvPr id="7" name="Title 6"/>
          <p:cNvSpPr>
            <a:spLocks noGrp="1"/>
          </p:cNvSpPr>
          <p:nvPr>
            <p:ph type="title" idx="4294967295"/>
          </p:nvPr>
        </p:nvSpPr>
        <p:spPr>
          <a:xfrm>
            <a:off x="228600" y="685800"/>
            <a:ext cx="1676400" cy="884238"/>
          </a:xfrm>
        </p:spPr>
        <p:txBody>
          <a:bodyPr>
            <a:normAutofit/>
          </a:bodyPr>
          <a:lstStyle/>
          <a:p>
            <a:pPr algn="l"/>
            <a:r>
              <a:rPr lang="en-CA" sz="1600" b="1" dirty="0">
                <a:latin typeface="Arial" pitchFamily="34" charset="0"/>
                <a:cs typeface="Arial" pitchFamily="34" charset="0"/>
              </a:rPr>
              <a:t>ETS Tree Node</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04700"/>
            <a:ext cx="3209925"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9268" y="5791200"/>
            <a:ext cx="5855332" cy="276999"/>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For more information on roles, see OASIS Roles training module.</a:t>
            </a:r>
          </a:p>
        </p:txBody>
      </p:sp>
      <p:pic>
        <p:nvPicPr>
          <p:cNvPr id="9" name="Picture 4" descr="C:\Users\khana\AppData\Local\Microsoft\Windows\Temporary Internet Files\Content.IE5\W69D9NLS\MC900432617[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5715000"/>
            <a:ext cx="448767" cy="448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228600" y="639762"/>
            <a:ext cx="7848600" cy="1036638"/>
          </a:xfrm>
        </p:spPr>
        <p:txBody>
          <a:bodyPr>
            <a:normAutofit/>
          </a:bodyPr>
          <a:lstStyle/>
          <a:p>
            <a:pPr algn="l"/>
            <a:r>
              <a:rPr lang="en-CA" sz="1600" b="1" dirty="0">
                <a:latin typeface="Arial" pitchFamily="34" charset="0"/>
                <a:cs typeface="Arial" pitchFamily="34" charset="0"/>
              </a:rPr>
              <a:t>Validate Warning/Error Reports</a:t>
            </a:r>
          </a:p>
        </p:txBody>
      </p:sp>
      <p:sp>
        <p:nvSpPr>
          <p:cNvPr id="9" name="Rectangle 8"/>
          <p:cNvSpPr>
            <a:spLocks/>
          </p:cNvSpPr>
          <p:nvPr/>
        </p:nvSpPr>
        <p:spPr>
          <a:xfrm>
            <a:off x="260525" y="2590800"/>
            <a:ext cx="8305800" cy="2215991"/>
          </a:xfrm>
          <a:prstGeom prst="rect">
            <a:avLst/>
          </a:prstGeom>
        </p:spPr>
        <p:txBody>
          <a:bodyPr wrap="square" lIns="0" tIns="0" rIns="0" bIns="0">
            <a:spAutoFit/>
          </a:bodyPr>
          <a:lstStyle/>
          <a:p>
            <a:r>
              <a:rPr lang="en-CA" sz="1200" dirty="0">
                <a:latin typeface="Arial" pitchFamily="34" charset="0"/>
                <a:cs typeface="Arial" pitchFamily="34" charset="0"/>
              </a:rPr>
              <a:t>There are three hyperlink options above the application tabs.   They can be accessed any time during the application process.  The links are described below:</a:t>
            </a:r>
          </a:p>
          <a:p>
            <a:endParaRPr lang="en-CA" sz="1200" dirty="0">
              <a:latin typeface="Arial" pitchFamily="34" charset="0"/>
              <a:cs typeface="Arial" pitchFamily="34" charset="0"/>
            </a:endParaRPr>
          </a:p>
          <a:p>
            <a:r>
              <a:rPr lang="en-CA" sz="1200" b="1" dirty="0">
                <a:latin typeface="Arial" pitchFamily="34" charset="0"/>
                <a:cs typeface="Arial" pitchFamily="34" charset="0"/>
              </a:rPr>
              <a:t>OSR Project Application Rules:</a:t>
            </a:r>
          </a:p>
          <a:p>
            <a:r>
              <a:rPr lang="en-CA" sz="1200" dirty="0">
                <a:latin typeface="Arial" pitchFamily="34" charset="0"/>
                <a:cs typeface="Arial" pitchFamily="34" charset="0"/>
              </a:rPr>
              <a:t>Identifies the components of the application which are required before submission.</a:t>
            </a:r>
          </a:p>
          <a:p>
            <a:endParaRPr lang="en-CA" sz="1200" dirty="0">
              <a:latin typeface="Arial" pitchFamily="34" charset="0"/>
              <a:cs typeface="Arial" pitchFamily="34" charset="0"/>
            </a:endParaRPr>
          </a:p>
          <a:p>
            <a:r>
              <a:rPr lang="en-CA" sz="1200" b="1" dirty="0">
                <a:latin typeface="Arial" pitchFamily="34" charset="0"/>
                <a:cs typeface="Arial" pitchFamily="34" charset="0"/>
              </a:rPr>
              <a:t>Warning/Error Report:</a:t>
            </a:r>
          </a:p>
          <a:p>
            <a:r>
              <a:rPr lang="en-CA" sz="1200" dirty="0">
                <a:latin typeface="Arial" pitchFamily="34" charset="0"/>
                <a:cs typeface="Arial" pitchFamily="34" charset="0"/>
              </a:rPr>
              <a:t>Identifies any mandatory fields which are not yet populated, as well as information which are not mandatory but are contrary to standard practises. e.g.. lands selected are 50 km apart.</a:t>
            </a:r>
          </a:p>
          <a:p>
            <a:endParaRPr lang="en-CA" sz="1200" dirty="0">
              <a:latin typeface="Arial" pitchFamily="34" charset="0"/>
              <a:cs typeface="Arial" pitchFamily="34" charset="0"/>
            </a:endParaRPr>
          </a:p>
          <a:p>
            <a:r>
              <a:rPr lang="en-CA" sz="1200" b="1" dirty="0">
                <a:latin typeface="Arial" pitchFamily="34" charset="0"/>
                <a:cs typeface="Arial" pitchFamily="34" charset="0"/>
              </a:rPr>
              <a:t>OSR Project Application Report:</a:t>
            </a:r>
          </a:p>
          <a:p>
            <a:r>
              <a:rPr lang="en-CA" sz="1200" dirty="0">
                <a:latin typeface="Arial" pitchFamily="34" charset="0"/>
                <a:cs typeface="Arial" pitchFamily="34" charset="0"/>
              </a:rPr>
              <a:t>A summary of the Current Application content, which includes the contents of each tab in the Current Application.</a:t>
            </a:r>
          </a:p>
        </p:txBody>
      </p:sp>
      <p:pic>
        <p:nvPicPr>
          <p:cNvPr id="8" name="Picture 4" descr="C:\Users\khana\AppData\Local\Microsoft\Windows\Temporary Internet Files\Content.IE5\W69D9NLS\MC900432617[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633" y="5715000"/>
            <a:ext cx="448767" cy="4487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7200" y="5791200"/>
            <a:ext cx="5867400" cy="276999"/>
          </a:xfrm>
          <a:prstGeom prst="rect">
            <a:avLst/>
          </a:prstGeom>
        </p:spPr>
        <p:txBody>
          <a:bodyPr wrap="square">
            <a:spAutoFit/>
          </a:bodyPr>
          <a:lstStyle/>
          <a:p>
            <a:r>
              <a:rPr lang="en-CA" sz="1200" dirty="0">
                <a:solidFill>
                  <a:schemeClr val="accent3">
                    <a:lumMod val="50000"/>
                  </a:schemeClr>
                </a:solidFill>
                <a:latin typeface="Arial" pitchFamily="34" charset="0"/>
                <a:cs typeface="Arial" pitchFamily="34" charset="0"/>
              </a:rPr>
              <a:t>For more information, see Generate OSR Project Application </a:t>
            </a:r>
            <a:r>
              <a:rPr lang="en-CA" sz="1200">
                <a:solidFill>
                  <a:schemeClr val="accent3">
                    <a:lumMod val="50000"/>
                  </a:schemeClr>
                </a:solidFill>
                <a:latin typeface="Arial" pitchFamily="34" charset="0"/>
                <a:cs typeface="Arial" pitchFamily="34" charset="0"/>
              </a:rPr>
              <a:t>Reports Module</a:t>
            </a:r>
            <a:r>
              <a:rPr lang="en-CA" sz="1200" dirty="0">
                <a:solidFill>
                  <a:schemeClr val="accent3">
                    <a:lumMod val="50000"/>
                  </a:schemeClr>
                </a:solidFill>
                <a:latin typeface="Arial" pitchFamily="34" charset="0"/>
                <a:cs typeface="Arial" pitchFamily="34" charset="0"/>
              </a:rPr>
              <a:t>.</a:t>
            </a:r>
          </a:p>
        </p:txBody>
      </p:sp>
      <p:pic>
        <p:nvPicPr>
          <p:cNvPr id="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40" y="1504950"/>
            <a:ext cx="59055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
          <p:cNvSpPr>
            <a:spLocks noChangeArrowheads="1"/>
          </p:cNvSpPr>
          <p:nvPr/>
        </p:nvSpPr>
        <p:spPr bwMode="auto">
          <a:xfrm>
            <a:off x="457200" y="1527443"/>
            <a:ext cx="6858000" cy="350865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1"/>
            <a:r>
              <a:rPr lang="en-CA" sz="1200" dirty="0">
                <a:latin typeface="Arial" pitchFamily="34" charset="0"/>
                <a:cs typeface="Arial" pitchFamily="34" charset="0"/>
              </a:rPr>
              <a:t>Provide Operating Agreement when:</a:t>
            </a:r>
          </a:p>
          <a:p>
            <a:endParaRPr lang="en-CA" sz="1200" dirty="0">
              <a:latin typeface="Arial" pitchFamily="34" charset="0"/>
              <a:cs typeface="Arial" pitchFamily="34" charset="0"/>
            </a:endParaRPr>
          </a:p>
          <a:p>
            <a:pPr marL="1085850" lvl="2" indent="-171450">
              <a:buFont typeface="Courier New" pitchFamily="49" charset="0"/>
              <a:buChar char="o"/>
            </a:pPr>
            <a:r>
              <a:rPr lang="en-CA" sz="1200" dirty="0">
                <a:latin typeface="Arial" pitchFamily="34" charset="0"/>
                <a:cs typeface="Arial" pitchFamily="34" charset="0"/>
              </a:rPr>
              <a:t>A new project application has more than one owner or operator</a:t>
            </a:r>
          </a:p>
          <a:p>
            <a:pPr marL="1085850" lvl="2" indent="-171450">
              <a:buFont typeface="Courier New" pitchFamily="49" charset="0"/>
              <a:buChar char="o"/>
            </a:pPr>
            <a:r>
              <a:rPr lang="en-CA" sz="1200" dirty="0">
                <a:latin typeface="Arial" pitchFamily="34" charset="0"/>
                <a:cs typeface="Arial" pitchFamily="34" charset="0"/>
              </a:rPr>
              <a:t>The operator is different from the original operator</a:t>
            </a:r>
          </a:p>
          <a:p>
            <a:pPr marL="1085850" lvl="2" indent="-171450">
              <a:buFont typeface="Courier New" pitchFamily="49" charset="0"/>
              <a:buChar char="o"/>
            </a:pPr>
            <a:r>
              <a:rPr lang="en-CA" sz="1200" dirty="0">
                <a:latin typeface="Arial" pitchFamily="34" charset="0"/>
                <a:cs typeface="Arial" pitchFamily="34" charset="0"/>
              </a:rPr>
              <a:t>The operator is different from the primary owner</a:t>
            </a:r>
          </a:p>
          <a:p>
            <a:endParaRPr lang="en-CA" sz="1200" dirty="0">
              <a:latin typeface="Arial" pitchFamily="34" charset="0"/>
              <a:cs typeface="Arial" pitchFamily="34" charset="0"/>
            </a:endParaRPr>
          </a:p>
          <a:p>
            <a:pPr lvl="1"/>
            <a:r>
              <a:rPr lang="en-CA" sz="1200" dirty="0">
                <a:latin typeface="Arial" pitchFamily="34" charset="0"/>
                <a:cs typeface="Arial" pitchFamily="34" charset="0"/>
              </a:rPr>
              <a:t>Before submitting the application, make sure you complete the following:</a:t>
            </a:r>
          </a:p>
          <a:p>
            <a:pPr lvl="1"/>
            <a:endParaRPr lang="en-CA" sz="1200" dirty="0">
              <a:latin typeface="Arial" pitchFamily="34" charset="0"/>
              <a:cs typeface="Arial" pitchFamily="34" charset="0"/>
            </a:endParaRPr>
          </a:p>
          <a:p>
            <a:pPr marL="1085850" lvl="2" indent="-171450">
              <a:buFont typeface="Courier New" pitchFamily="49" charset="0"/>
              <a:buChar char="o"/>
            </a:pPr>
            <a:r>
              <a:rPr lang="en-CA" sz="1200" dirty="0">
                <a:latin typeface="Arial" pitchFamily="34" charset="0"/>
                <a:cs typeface="Arial" pitchFamily="34" charset="0"/>
              </a:rPr>
              <a:t>Project Overview – has either  Description entered and/or an attached file</a:t>
            </a:r>
          </a:p>
          <a:p>
            <a:pPr marL="1085850" lvl="2" indent="-171450">
              <a:buFont typeface="Courier New" pitchFamily="49" charset="0"/>
              <a:buChar char="o"/>
            </a:pPr>
            <a:r>
              <a:rPr lang="en-CA" sz="1200" dirty="0">
                <a:latin typeface="Arial" pitchFamily="34" charset="0"/>
                <a:cs typeface="Arial" pitchFamily="34" charset="0"/>
              </a:rPr>
              <a:t>OS Product  - at least one OS product is listed.</a:t>
            </a:r>
          </a:p>
          <a:p>
            <a:pPr marL="1085850" lvl="2" indent="-171450">
              <a:buFont typeface="Courier New" pitchFamily="49" charset="0"/>
              <a:buChar char="o"/>
            </a:pPr>
            <a:r>
              <a:rPr lang="en-CA" sz="1200" dirty="0">
                <a:latin typeface="Arial" pitchFamily="34" charset="0"/>
                <a:cs typeface="Arial" pitchFamily="34" charset="0"/>
              </a:rPr>
              <a:t>Capital Assets – has either  Description entered and/or an attached file</a:t>
            </a:r>
          </a:p>
          <a:p>
            <a:pPr marL="1085850" lvl="2" indent="-171450">
              <a:buFont typeface="Courier New" pitchFamily="49" charset="0"/>
              <a:buChar char="o"/>
            </a:pPr>
            <a:r>
              <a:rPr lang="en-CA" sz="1200" dirty="0">
                <a:latin typeface="Arial" pitchFamily="34" charset="0"/>
                <a:cs typeface="Arial" pitchFamily="34" charset="0"/>
              </a:rPr>
              <a:t>Contact Owner &amp; Operator fields are completed.</a:t>
            </a:r>
          </a:p>
          <a:p>
            <a:pPr marL="1085850" lvl="2" indent="-171450">
              <a:buFont typeface="Courier New" pitchFamily="49" charset="0"/>
              <a:buChar char="o"/>
            </a:pPr>
            <a:r>
              <a:rPr lang="en-CA" sz="1200" dirty="0">
                <a:latin typeface="Arial" pitchFamily="34" charset="0"/>
                <a:cs typeface="Arial" pitchFamily="34" charset="0"/>
              </a:rPr>
              <a:t>PNCB &amp; Supporting Data is uploaded; ( if applicable )</a:t>
            </a:r>
          </a:p>
          <a:p>
            <a:pPr marL="1085850" lvl="2" indent="-171450">
              <a:buFont typeface="Courier New" pitchFamily="49" charset="0"/>
              <a:buChar char="o"/>
            </a:pPr>
            <a:r>
              <a:rPr lang="en-CA" sz="1200" dirty="0">
                <a:latin typeface="Arial" pitchFamily="34" charset="0"/>
                <a:cs typeface="Arial" pitchFamily="34" charset="0"/>
              </a:rPr>
              <a:t>Economic Evaluation data and supporting documents are uploaded. ( if applicable )</a:t>
            </a:r>
          </a:p>
          <a:p>
            <a:pPr marL="1085850" lvl="2" indent="-171450">
              <a:buFont typeface="Courier New" pitchFamily="49" charset="0"/>
              <a:buChar char="o"/>
            </a:pPr>
            <a:r>
              <a:rPr lang="en-CA" sz="1200" dirty="0">
                <a:latin typeface="Arial" pitchFamily="34" charset="0"/>
                <a:cs typeface="Arial" pitchFamily="34" charset="0"/>
              </a:rPr>
              <a:t>AER Approval document is uploaded for each added scheme.</a:t>
            </a:r>
          </a:p>
          <a:p>
            <a:pPr marL="1085850" lvl="2" indent="-171450">
              <a:buFont typeface="Courier New" pitchFamily="49" charset="0"/>
              <a:buChar char="o"/>
            </a:pPr>
            <a:r>
              <a:rPr lang="en-CA" sz="1200" dirty="0">
                <a:latin typeface="Arial" pitchFamily="34" charset="0"/>
                <a:cs typeface="Arial" pitchFamily="34" charset="0"/>
              </a:rPr>
              <a:t>Lands and/or wells are listed  (if applicable).</a:t>
            </a:r>
          </a:p>
          <a:p>
            <a:pPr marL="1085850" lvl="2" indent="-171450">
              <a:buFont typeface="Courier New" pitchFamily="49" charset="0"/>
              <a:buChar char="o"/>
            </a:pPr>
            <a:r>
              <a:rPr lang="en-CA" sz="1200" dirty="0">
                <a:latin typeface="Arial" pitchFamily="34" charset="0"/>
                <a:cs typeface="Arial" pitchFamily="34" charset="0"/>
              </a:rPr>
              <a:t>Agreements as expected  by the client.</a:t>
            </a:r>
          </a:p>
          <a:p>
            <a:pPr marL="1085850" lvl="2" indent="-171450">
              <a:buFont typeface="Courier New" pitchFamily="49" charset="0"/>
              <a:buChar char="o"/>
            </a:pPr>
            <a:r>
              <a:rPr lang="en-US" sz="1200" dirty="0">
                <a:latin typeface="Arial" pitchFamily="34" charset="0"/>
                <a:cs typeface="Arial" pitchFamily="34" charset="0"/>
              </a:rPr>
              <a:t>Additional Documents (if applicable)</a:t>
            </a:r>
            <a:endParaRPr lang="en-CA" sz="1200" dirty="0">
              <a:latin typeface="Arial" pitchFamily="34" charset="0"/>
              <a:cs typeface="Arial" pitchFamily="34" charset="0"/>
            </a:endParaRPr>
          </a:p>
          <a:p>
            <a:pPr marL="1085850" lvl="2" indent="-171450">
              <a:buFont typeface="Courier New" pitchFamily="49" charset="0"/>
              <a:buChar char="o"/>
            </a:pPr>
            <a:r>
              <a:rPr lang="en-CA" sz="1200" dirty="0">
                <a:latin typeface="Arial" pitchFamily="34" charset="0"/>
                <a:cs typeface="Arial" pitchFamily="34" charset="0"/>
              </a:rPr>
              <a:t>Upload Signed Authorization Form in PDF format</a:t>
            </a:r>
            <a:endParaRPr lang="en-US"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3" name="Title 2"/>
          <p:cNvSpPr>
            <a:spLocks noGrp="1"/>
          </p:cNvSpPr>
          <p:nvPr>
            <p:ph type="title" idx="4294967295"/>
          </p:nvPr>
        </p:nvSpPr>
        <p:spPr>
          <a:xfrm>
            <a:off x="228600" y="762000"/>
            <a:ext cx="8229600" cy="762000"/>
          </a:xfrm>
        </p:spPr>
        <p:txBody>
          <a:bodyPr>
            <a:normAutofit/>
          </a:bodyPr>
          <a:lstStyle/>
          <a:p>
            <a:pPr algn="l"/>
            <a:r>
              <a:rPr lang="en-CA" sz="1600" b="1" dirty="0">
                <a:latin typeface="Arial" pitchFamily="34" charset="0"/>
                <a:cs typeface="Arial" pitchFamily="34" charset="0"/>
              </a:rPr>
              <a:t>Application Checklist</a:t>
            </a:r>
          </a:p>
        </p:txBody>
      </p:sp>
    </p:spTree>
    <p:extLst>
      <p:ext uri="{BB962C8B-B14F-4D97-AF65-F5344CB8AC3E}">
        <p14:creationId xmlns:p14="http://schemas.microsoft.com/office/powerpoint/2010/main" val="3693929324"/>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a:solidFill>
                  <a:schemeClr val="bg1"/>
                </a:solidFill>
              </a:rPr>
              <a:t>Conclusion</a:t>
            </a:r>
          </a:p>
        </p:txBody>
      </p:sp>
      <p:sp>
        <p:nvSpPr>
          <p:cNvPr id="7" name="Text Box 5"/>
          <p:cNvSpPr txBox="1">
            <a:spLocks noChangeArrowheads="1"/>
          </p:cNvSpPr>
          <p:nvPr/>
        </p:nvSpPr>
        <p:spPr bwMode="auto">
          <a:xfrm>
            <a:off x="456878" y="1063746"/>
            <a:ext cx="8001000" cy="1815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Create New OSR Application</a:t>
            </a:r>
            <a:endParaRPr kumimoji="0" lang="en-US" sz="1800" b="1" i="0" u="none" strike="noStrike" cap="none" normalizeH="0" baseline="0" dirty="0">
              <a:ln>
                <a:noFill/>
              </a:ln>
              <a:solidFill>
                <a:srgbClr val="2160AD"/>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2160AD"/>
              </a:solidFill>
              <a:effectLst/>
              <a:latin typeface="Arial" pitchFamily="34" charset="0"/>
              <a:cs typeface="Arial" pitchFamily="34" charset="0"/>
            </a:endParaRPr>
          </a:p>
        </p:txBody>
      </p:sp>
      <p:sp>
        <p:nvSpPr>
          <p:cNvPr id="9" name="Text Box 3"/>
          <p:cNvSpPr txBox="1">
            <a:spLocks noChangeArrowheads="1"/>
          </p:cNvSpPr>
          <p:nvPr/>
        </p:nvSpPr>
        <p:spPr bwMode="auto">
          <a:xfrm>
            <a:off x="475928" y="2989859"/>
            <a:ext cx="7906072" cy="1430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algn="ctr" fontAlgn="base">
              <a:spcBef>
                <a:spcPct val="0"/>
              </a:spcBef>
              <a:spcAft>
                <a:spcPct val="0"/>
              </a:spcAft>
            </a:pPr>
            <a:r>
              <a:rPr lang="en-CA" sz="1400" dirty="0">
                <a:solidFill>
                  <a:srgbClr val="0070C0"/>
                </a:solidFill>
                <a:latin typeface="Arial" pitchFamily="34" charset="0"/>
                <a:cs typeface="Arial" pitchFamily="34" charset="0"/>
              </a:rPr>
              <a:t>Please proceed to subsequent courses detailing other functionality of the Oil Sands application</a:t>
            </a:r>
            <a:r>
              <a:rPr lang="en-CA" sz="1400" dirty="0">
                <a:latin typeface="Arial" pitchFamily="34" charset="0"/>
                <a:cs typeface="Arial" pitchFamily="34" charset="0"/>
              </a:rPr>
              <a:t>.</a:t>
            </a:r>
            <a:endParaRPr lang="en-US" sz="1400" dirty="0">
              <a:solidFill>
                <a:srgbClr val="2160AD"/>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If you have any comments or questions on this training course,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please forward them to the following email address:</a:t>
            </a:r>
          </a:p>
          <a:p>
            <a:pPr algn="ctr" fontAlgn="base">
              <a:spcBef>
                <a:spcPct val="0"/>
              </a:spcBef>
              <a:spcAft>
                <a:spcPct val="0"/>
              </a:spcAft>
            </a:pPr>
            <a:r>
              <a:rPr lang="en-US" sz="1400" b="1" dirty="0">
                <a:solidFill>
                  <a:schemeClr val="tx2">
                    <a:lumMod val="75000"/>
                  </a:schemeClr>
                </a:solidFill>
                <a:latin typeface="Arial" pitchFamily="34" charset="0"/>
                <a:cs typeface="Arial" pitchFamily="34" charset="0"/>
              </a:rPr>
              <a:t>OSRApplications.energy@gov.ab.ca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70C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70C0"/>
              </a:solidFill>
              <a:effectLst/>
              <a:latin typeface="Arial" pitchFamily="34" charset="0"/>
              <a:cs typeface="Arial" pitchFamily="34" charset="0"/>
            </a:endParaRPr>
          </a:p>
        </p:txBody>
      </p:sp>
      <p:sp>
        <p:nvSpPr>
          <p:cNvPr id="10" name="Text Box 4"/>
          <p:cNvSpPr txBox="1">
            <a:spLocks noChangeArrowheads="1"/>
          </p:cNvSpPr>
          <p:nvPr/>
        </p:nvSpPr>
        <p:spPr bwMode="auto">
          <a:xfrm>
            <a:off x="2423592" y="4257675"/>
            <a:ext cx="4010744" cy="168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lvl="0" fontAlgn="base">
              <a:spcBef>
                <a:spcPct val="0"/>
              </a:spcBef>
              <a:spcAft>
                <a:spcPct val="0"/>
              </a:spcAft>
            </a:pPr>
            <a:r>
              <a:rPr lang="en-CA" sz="1400" dirty="0">
                <a:solidFill>
                  <a:srgbClr val="0070C0"/>
                </a:solidFill>
                <a:latin typeface="Arial" pitchFamily="34" charset="0"/>
                <a:cs typeface="Arial" pitchFamily="34" charset="0"/>
              </a:rPr>
              <a:t>Also see the related courses:</a:t>
            </a:r>
          </a:p>
          <a:p>
            <a:pPr lvl="0" fontAlgn="base">
              <a:spcBef>
                <a:spcPct val="0"/>
              </a:spcBef>
              <a:spcAft>
                <a:spcPct val="0"/>
              </a:spcAft>
            </a:pPr>
            <a:endParaRPr lang="en-CA" sz="1400" dirty="0">
              <a:solidFill>
                <a:srgbClr val="0070C0"/>
              </a:solidFill>
              <a:latin typeface="Arial" pitchFamily="34" charset="0"/>
              <a:cs typeface="Arial" pitchFamily="34" charset="0"/>
            </a:endParaRPr>
          </a:p>
          <a:p>
            <a:pPr marL="285750" lvl="0" indent="-285750" fontAlgn="base">
              <a:spcBef>
                <a:spcPct val="0"/>
              </a:spcBef>
              <a:spcAft>
                <a:spcPct val="0"/>
              </a:spcAft>
              <a:buFont typeface="Wingdings" pitchFamily="2" charset="2"/>
              <a:buChar char="§"/>
            </a:pPr>
            <a:r>
              <a:rPr lang="en-CA" sz="1400" dirty="0">
                <a:solidFill>
                  <a:srgbClr val="0070C0"/>
                </a:solidFill>
                <a:latin typeface="Arial" pitchFamily="34" charset="0"/>
                <a:cs typeface="Arial" pitchFamily="34" charset="0"/>
              </a:rPr>
              <a:t>Create an Amendment OSR Application</a:t>
            </a:r>
          </a:p>
          <a:p>
            <a:pPr marL="285750" lvl="0" indent="-285750" fontAlgn="base">
              <a:spcBef>
                <a:spcPct val="0"/>
              </a:spcBef>
              <a:spcAft>
                <a:spcPct val="0"/>
              </a:spcAft>
              <a:buFont typeface="Wingdings" pitchFamily="2" charset="2"/>
              <a:buChar char="§"/>
            </a:pPr>
            <a:r>
              <a:rPr lang="en-CA" sz="1400" dirty="0">
                <a:solidFill>
                  <a:srgbClr val="0070C0"/>
                </a:solidFill>
                <a:latin typeface="Arial" pitchFamily="34" charset="0"/>
                <a:cs typeface="Arial" pitchFamily="34" charset="0"/>
              </a:rPr>
              <a:t>OSR Application Roles</a:t>
            </a:r>
          </a:p>
          <a:p>
            <a:pPr marL="285750" lvl="0" indent="-285750" fontAlgn="base">
              <a:spcBef>
                <a:spcPct val="0"/>
              </a:spcBef>
              <a:spcAft>
                <a:spcPct val="0"/>
              </a:spcAft>
              <a:buFont typeface="Wingdings" pitchFamily="2" charset="2"/>
              <a:buChar char="§"/>
            </a:pPr>
            <a:r>
              <a:rPr lang="en-CA" sz="1400" dirty="0">
                <a:solidFill>
                  <a:srgbClr val="0070C0"/>
                </a:solidFill>
                <a:latin typeface="Arial" pitchFamily="34" charset="0"/>
                <a:cs typeface="Arial" pitchFamily="34" charset="0"/>
              </a:rPr>
              <a:t>Manage Work in Progress</a:t>
            </a:r>
          </a:p>
          <a:p>
            <a:pPr marL="285750" lvl="0" indent="-285750" fontAlgn="base">
              <a:spcBef>
                <a:spcPct val="0"/>
              </a:spcBef>
              <a:spcAft>
                <a:spcPct val="0"/>
              </a:spcAft>
              <a:buFont typeface="Wingdings" pitchFamily="2" charset="2"/>
              <a:buChar char="§"/>
            </a:pPr>
            <a:r>
              <a:rPr lang="en-CA" sz="1400" dirty="0">
                <a:solidFill>
                  <a:srgbClr val="0070C0"/>
                </a:solidFill>
                <a:latin typeface="Arial" pitchFamily="34" charset="0"/>
                <a:cs typeface="Arial" pitchFamily="34" charset="0"/>
              </a:rPr>
              <a:t>Generate OSR Project Application Reports</a:t>
            </a:r>
          </a:p>
          <a:p>
            <a:pPr marL="285750" lvl="0" indent="-285750" fontAlgn="base">
              <a:spcBef>
                <a:spcPct val="0"/>
              </a:spcBef>
              <a:spcAft>
                <a:spcPct val="0"/>
              </a:spcAft>
              <a:buFont typeface="Wingdings" pitchFamily="2" charset="2"/>
              <a:buChar char="§"/>
            </a:pPr>
            <a:r>
              <a:rPr lang="en-US" sz="1400" dirty="0" err="1">
                <a:solidFill>
                  <a:srgbClr val="0070C0"/>
                </a:solidFill>
                <a:latin typeface="Arial" pitchFamily="34" charset="0"/>
                <a:cs typeface="Arial" pitchFamily="34" charset="0"/>
              </a:rPr>
              <a:t>Geoview</a:t>
            </a:r>
            <a:r>
              <a:rPr lang="en-US" sz="1400" dirty="0">
                <a:solidFill>
                  <a:srgbClr val="0070C0"/>
                </a:solidFill>
                <a:latin typeface="Arial" pitchFamily="34" charset="0"/>
                <a:cs typeface="Arial" pitchFamily="34" charset="0"/>
              </a:rPr>
              <a:t> – Editing for OSR Applications</a:t>
            </a: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 y="838200"/>
            <a:ext cx="8229600" cy="609600"/>
          </a:xfrm>
        </p:spPr>
        <p:txBody>
          <a:bodyPr>
            <a:normAutofit/>
          </a:bodyPr>
          <a:lstStyle/>
          <a:p>
            <a:pPr algn="l"/>
            <a:r>
              <a:rPr lang="en-CA" sz="1600" b="1" dirty="0">
                <a:latin typeface="Arial" pitchFamily="34" charset="0"/>
                <a:cs typeface="Arial" pitchFamily="34" charset="0"/>
              </a:rPr>
              <a:t>Request Tab</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45720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1524000"/>
            <a:ext cx="3505200" cy="3600986"/>
          </a:xfrm>
          <a:prstGeom prst="rect">
            <a:avLst/>
          </a:prstGeom>
          <a:noFill/>
        </p:spPr>
        <p:txBody>
          <a:bodyPr wrap="square" rtlCol="0">
            <a:spAutoFit/>
          </a:bodyPr>
          <a:lstStyle/>
          <a:p>
            <a:r>
              <a:rPr lang="en-CA" sz="1200" dirty="0">
                <a:latin typeface="Arial" pitchFamily="34" charset="0"/>
                <a:cs typeface="Arial" pitchFamily="34" charset="0"/>
              </a:rPr>
              <a:t>After Create OSR Application has been selected the Request Tab is displayed.</a:t>
            </a:r>
          </a:p>
          <a:p>
            <a:endParaRPr lang="en-CA" sz="1200" dirty="0">
              <a:latin typeface="Arial" pitchFamily="34" charset="0"/>
              <a:cs typeface="Arial" pitchFamily="34" charset="0"/>
            </a:endParaRPr>
          </a:p>
          <a:p>
            <a:r>
              <a:rPr lang="en-CA" sz="1200" b="1" dirty="0">
                <a:latin typeface="Arial" pitchFamily="34" charset="0"/>
                <a:cs typeface="Arial" pitchFamily="34" charset="0"/>
              </a:rPr>
              <a:t>Created by</a:t>
            </a:r>
            <a:r>
              <a:rPr lang="en-CA" sz="1200" dirty="0">
                <a:latin typeface="Arial" pitchFamily="34" charset="0"/>
                <a:cs typeface="Arial" pitchFamily="34" charset="0"/>
              </a:rPr>
              <a:t>:  This field defaults to the user who created the application record.</a:t>
            </a:r>
          </a:p>
          <a:p>
            <a:endParaRPr lang="en-CA" sz="1200" dirty="0">
              <a:latin typeface="Arial" pitchFamily="34" charset="0"/>
              <a:cs typeface="Arial" pitchFamily="34" charset="0"/>
            </a:endParaRPr>
          </a:p>
          <a:p>
            <a:r>
              <a:rPr lang="en-CA" sz="1200" b="1" dirty="0">
                <a:latin typeface="Arial" pitchFamily="34" charset="0"/>
                <a:cs typeface="Arial" pitchFamily="34" charset="0"/>
              </a:rPr>
              <a:t>Status</a:t>
            </a:r>
            <a:r>
              <a:rPr lang="en-CA" sz="1200" dirty="0">
                <a:latin typeface="Arial" pitchFamily="34" charset="0"/>
                <a:cs typeface="Arial" pitchFamily="34" charset="0"/>
              </a:rPr>
              <a:t>: This field defaults to Work In Progress (WIP).</a:t>
            </a:r>
          </a:p>
          <a:p>
            <a:endParaRPr lang="en-CA" sz="1200" dirty="0">
              <a:latin typeface="Arial" pitchFamily="34" charset="0"/>
              <a:cs typeface="Arial" pitchFamily="34" charset="0"/>
            </a:endParaRPr>
          </a:p>
          <a:p>
            <a:r>
              <a:rPr lang="en-CA" sz="1200" b="1" dirty="0">
                <a:latin typeface="Arial" pitchFamily="34" charset="0"/>
                <a:cs typeface="Arial" pitchFamily="34" charset="0"/>
              </a:rPr>
              <a:t>Business Associate ID</a:t>
            </a:r>
            <a:r>
              <a:rPr lang="en-CA" sz="1200" dirty="0">
                <a:latin typeface="Arial" pitchFamily="34" charset="0"/>
                <a:cs typeface="Arial" pitchFamily="34" charset="0"/>
              </a:rPr>
              <a:t>:  This field defaults to the company/companies assigned to the users ETS account for OSR Project Applications.</a:t>
            </a:r>
          </a:p>
          <a:p>
            <a:endParaRPr lang="en-CA" sz="1200" dirty="0">
              <a:latin typeface="Arial" pitchFamily="34" charset="0"/>
              <a:cs typeface="Arial" pitchFamily="34" charset="0"/>
            </a:endParaRPr>
          </a:p>
          <a:p>
            <a:r>
              <a:rPr lang="en-CA" sz="1200" dirty="0">
                <a:latin typeface="Arial" pitchFamily="34" charset="0"/>
                <a:cs typeface="Arial" pitchFamily="34" charset="0"/>
              </a:rPr>
              <a:t>Upon saving, a Request Number will be assigned to the application, and some of the tabs enabled.</a:t>
            </a:r>
          </a:p>
          <a:p>
            <a:r>
              <a:rPr lang="en-CA" sz="1200" dirty="0">
                <a:latin typeface="Arial" pitchFamily="34" charset="0"/>
                <a:cs typeface="Arial" pitchFamily="34" charset="0"/>
              </a:rPr>
              <a:t> </a:t>
            </a:r>
          </a:p>
          <a:p>
            <a:r>
              <a:rPr lang="en-CA" sz="1200" dirty="0">
                <a:latin typeface="Arial" pitchFamily="34" charset="0"/>
                <a:cs typeface="Arial" pitchFamily="34" charset="0"/>
              </a:rPr>
              <a:t>The Request Number can be used to locate this application after the user has exited this application or ETS.</a:t>
            </a:r>
          </a:p>
        </p:txBody>
      </p:sp>
    </p:spTree>
    <p:extLst>
      <p:ext uri="{BB962C8B-B14F-4D97-AF65-F5344CB8AC3E}">
        <p14:creationId xmlns:p14="http://schemas.microsoft.com/office/powerpoint/2010/main" val="4280483900"/>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76783" y="1447800"/>
            <a:ext cx="2976017" cy="3139321"/>
          </a:xfrm>
          <a:prstGeom prst="rect">
            <a:avLst/>
          </a:prstGeom>
        </p:spPr>
        <p:txBody>
          <a:bodyPr wrap="square" lIns="0" tIns="0" rIns="0" bIns="0">
            <a:spAutoFit/>
          </a:bodyPr>
          <a:lstStyle/>
          <a:p>
            <a:endParaRPr lang="en-CA" sz="1200" dirty="0">
              <a:latin typeface="Arial" pitchFamily="34" charset="0"/>
              <a:cs typeface="Arial" pitchFamily="34" charset="0"/>
            </a:endParaRPr>
          </a:p>
          <a:p>
            <a:r>
              <a:rPr lang="en-CA" sz="1200" dirty="0">
                <a:latin typeface="Arial" pitchFamily="34" charset="0"/>
                <a:cs typeface="Arial" pitchFamily="34" charset="0"/>
              </a:rPr>
              <a:t>Where multiple companies are assigned to the Creator, a selection can be made by using the dropdown list located on the right of the Business Associate ID field.</a:t>
            </a:r>
          </a:p>
          <a:p>
            <a:endParaRPr lang="en-CA" sz="1200" dirty="0">
              <a:latin typeface="Arial" pitchFamily="34" charset="0"/>
              <a:cs typeface="Arial" pitchFamily="34" charset="0"/>
            </a:endParaRPr>
          </a:p>
          <a:p>
            <a:r>
              <a:rPr lang="en-CA" sz="1200" dirty="0">
                <a:latin typeface="Arial" pitchFamily="34" charset="0"/>
                <a:cs typeface="Arial" pitchFamily="34" charset="0"/>
              </a:rPr>
              <a:t>Select the dropdown option, choose a company and save.</a:t>
            </a:r>
          </a:p>
          <a:p>
            <a:endParaRPr lang="en-CA" sz="1200" dirty="0">
              <a:latin typeface="Arial" pitchFamily="34" charset="0"/>
              <a:cs typeface="Arial" pitchFamily="34" charset="0"/>
            </a:endParaRPr>
          </a:p>
          <a:p>
            <a:r>
              <a:rPr lang="en-CA" sz="1200" dirty="0">
                <a:latin typeface="Arial" pitchFamily="34" charset="0"/>
                <a:cs typeface="Arial" pitchFamily="34" charset="0"/>
              </a:rPr>
              <a:t>Note: The company entered will be used to populate the Owner tab.</a:t>
            </a:r>
          </a:p>
          <a:p>
            <a:endParaRPr lang="en-CA" sz="1200" dirty="0">
              <a:latin typeface="Arial" pitchFamily="34" charset="0"/>
              <a:cs typeface="Arial" pitchFamily="34" charset="0"/>
            </a:endParaRPr>
          </a:p>
          <a:p>
            <a:r>
              <a:rPr lang="en-CA" sz="1200" dirty="0">
                <a:latin typeface="Arial" pitchFamily="34" charset="0"/>
                <a:cs typeface="Arial" pitchFamily="34" charset="0"/>
              </a:rPr>
              <a:t>An overview of what is needed to complete an OSR project application may be found by clicking on the text </a:t>
            </a:r>
            <a:r>
              <a:rPr lang="en-CA" sz="1200" b="1" dirty="0">
                <a:latin typeface="Arial" pitchFamily="34" charset="0"/>
                <a:cs typeface="Arial" pitchFamily="34" charset="0"/>
              </a:rPr>
              <a:t>OSR Project Application Rules</a:t>
            </a:r>
            <a:r>
              <a:rPr lang="en-CA" sz="1200" dirty="0">
                <a:latin typeface="Arial" pitchFamily="34" charset="0"/>
                <a:cs typeface="Arial" pitchFamily="34" charset="0"/>
              </a:rPr>
              <a:t>.</a:t>
            </a:r>
          </a:p>
          <a:p>
            <a:endParaRPr lang="en-CA" sz="1200" dirty="0">
              <a:latin typeface="Arial" pitchFamily="34" charset="0"/>
              <a:cs typeface="Arial" pitchFamily="34" charset="0"/>
            </a:endParaRPr>
          </a:p>
        </p:txBody>
      </p:sp>
      <p:sp>
        <p:nvSpPr>
          <p:cNvPr id="6" name="Title 5"/>
          <p:cNvSpPr>
            <a:spLocks noGrp="1"/>
          </p:cNvSpPr>
          <p:nvPr>
            <p:ph type="title" idx="4294967295"/>
          </p:nvPr>
        </p:nvSpPr>
        <p:spPr>
          <a:xfrm>
            <a:off x="228600" y="715962"/>
            <a:ext cx="2590800" cy="808038"/>
          </a:xfrm>
        </p:spPr>
        <p:txBody>
          <a:bodyPr>
            <a:normAutofit/>
          </a:bodyPr>
          <a:lstStyle/>
          <a:p>
            <a:pPr algn="l"/>
            <a:r>
              <a:rPr lang="en-CA" sz="1600" b="1" dirty="0">
                <a:latin typeface="Arial" pitchFamily="34" charset="0"/>
                <a:cs typeface="Arial" pitchFamily="34" charset="0"/>
              </a:rPr>
              <a:t>Request Tab (Continued)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752600"/>
            <a:ext cx="55149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304800" y="1524000"/>
            <a:ext cx="2971800" cy="1846659"/>
          </a:xfrm>
          <a:prstGeom prst="rect">
            <a:avLst/>
          </a:prstGeom>
        </p:spPr>
        <p:txBody>
          <a:bodyPr wrap="square" lIns="0" tIns="0" rIns="0" bIns="0">
            <a:spAutoFit/>
          </a:bodyPr>
          <a:lstStyle/>
          <a:p>
            <a:r>
              <a:rPr lang="en-CA" sz="1200" dirty="0">
                <a:latin typeface="Arial" pitchFamily="34" charset="0"/>
                <a:cs typeface="Arial" pitchFamily="34" charset="0"/>
              </a:rPr>
              <a:t>When the Project(s) tab is selected, the Project screen will be displayed.  Select the application type from the dropdown box.</a:t>
            </a:r>
          </a:p>
          <a:p>
            <a:endParaRPr lang="en-CA" sz="1200" dirty="0">
              <a:latin typeface="Arial" pitchFamily="34" charset="0"/>
              <a:cs typeface="Arial" pitchFamily="34" charset="0"/>
            </a:endParaRPr>
          </a:p>
          <a:p>
            <a:r>
              <a:rPr lang="en-CA" sz="1200" dirty="0">
                <a:latin typeface="Arial" pitchFamily="34" charset="0"/>
                <a:cs typeface="Arial" pitchFamily="34" charset="0"/>
              </a:rPr>
              <a:t>The Project Application choices are New, Amendment – Expansion, Amendment – Other, or  Amalgamation.</a:t>
            </a:r>
            <a:br>
              <a:rPr lang="en-CA" sz="1200" dirty="0">
                <a:latin typeface="Arial" pitchFamily="34" charset="0"/>
                <a:cs typeface="Arial" pitchFamily="34" charset="0"/>
              </a:rPr>
            </a:br>
            <a:endParaRPr lang="en-CA" sz="1200" dirty="0">
              <a:latin typeface="Arial" pitchFamily="34" charset="0"/>
              <a:cs typeface="Arial" pitchFamily="34" charset="0"/>
            </a:endParaRPr>
          </a:p>
          <a:p>
            <a:r>
              <a:rPr lang="en-CA" sz="1200" dirty="0">
                <a:latin typeface="Arial" pitchFamily="34" charset="0"/>
                <a:cs typeface="Arial" pitchFamily="34" charset="0"/>
              </a:rPr>
              <a:t>Select "New" from the </a:t>
            </a:r>
            <a:r>
              <a:rPr lang="en-CA" sz="1200" b="1" dirty="0">
                <a:latin typeface="Arial" pitchFamily="34" charset="0"/>
                <a:cs typeface="Arial" pitchFamily="34" charset="0"/>
              </a:rPr>
              <a:t>Application Type</a:t>
            </a:r>
            <a:r>
              <a:rPr lang="en-CA" sz="1200" dirty="0">
                <a:latin typeface="Arial" pitchFamily="34" charset="0"/>
                <a:cs typeface="Arial" pitchFamily="34" charset="0"/>
              </a:rPr>
              <a:t> dropdown box. </a:t>
            </a:r>
          </a:p>
        </p:txBody>
      </p:sp>
      <p:sp>
        <p:nvSpPr>
          <p:cNvPr id="7" name="Title 6"/>
          <p:cNvSpPr>
            <a:spLocks noGrp="1"/>
          </p:cNvSpPr>
          <p:nvPr>
            <p:ph type="title" idx="4294967295"/>
          </p:nvPr>
        </p:nvSpPr>
        <p:spPr>
          <a:xfrm>
            <a:off x="228600" y="763587"/>
            <a:ext cx="6057900" cy="731838"/>
          </a:xfrm>
        </p:spPr>
        <p:txBody>
          <a:bodyPr>
            <a:normAutofit/>
          </a:bodyPr>
          <a:lstStyle/>
          <a:p>
            <a:pPr algn="l"/>
            <a:r>
              <a:rPr lang="en-CA" sz="1600" b="1" dirty="0">
                <a:latin typeface="Arial" pitchFamily="34" charset="0"/>
                <a:cs typeface="Arial" pitchFamily="34" charset="0"/>
              </a:rPr>
              <a:t>Project(s) Tab</a:t>
            </a:r>
          </a:p>
        </p:txBody>
      </p:sp>
      <p:sp>
        <p:nvSpPr>
          <p:cNvPr id="4" name="Rectangle 3"/>
          <p:cNvSpPr/>
          <p:nvPr/>
        </p:nvSpPr>
        <p:spPr>
          <a:xfrm>
            <a:off x="228600" y="3524250"/>
            <a:ext cx="3327340" cy="1569660"/>
          </a:xfrm>
          <a:prstGeom prst="rect">
            <a:avLst/>
          </a:prstGeom>
        </p:spPr>
        <p:txBody>
          <a:bodyPr wrap="square">
            <a:spAutoFit/>
          </a:bodyPr>
          <a:lstStyle/>
          <a:p>
            <a:r>
              <a:rPr lang="en-CA" sz="1200" dirty="0">
                <a:latin typeface="Arial" pitchFamily="34" charset="0"/>
                <a:cs typeface="Arial" pitchFamily="34" charset="0"/>
              </a:rPr>
              <a:t>Enter the Project Name. The project name must be unique and must be less than 60 characters in length.</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After the initial save, the remaining tabs become available. These tabs provide the project details required to complete a New OSR Project Application.</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29000" y="1524000"/>
            <a:ext cx="5715000" cy="2569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304800" y="1535668"/>
            <a:ext cx="3409950" cy="332398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r>
              <a:rPr lang="en-CA" sz="1200" dirty="0">
                <a:latin typeface="Arial" pitchFamily="34" charset="0"/>
                <a:cs typeface="Arial" pitchFamily="34" charset="0"/>
              </a:rPr>
              <a:t>The Owner recorded on the first line is defaulted from the Company entered on the Request tab, and is considered to be the Primary Owner.  </a:t>
            </a:r>
          </a:p>
          <a:p>
            <a:endParaRPr lang="en-CA" sz="1200" dirty="0">
              <a:latin typeface="Arial" pitchFamily="34" charset="0"/>
              <a:cs typeface="Arial" pitchFamily="34" charset="0"/>
            </a:endParaRPr>
          </a:p>
          <a:p>
            <a:r>
              <a:rPr lang="en-CA" sz="1200" dirty="0">
                <a:latin typeface="Arial" pitchFamily="34" charset="0"/>
                <a:cs typeface="Arial" pitchFamily="34" charset="0"/>
              </a:rPr>
              <a:t>The Primary Owner cannot be deleted in the application process.</a:t>
            </a:r>
          </a:p>
          <a:p>
            <a:endParaRPr lang="en-CA" sz="1200" dirty="0">
              <a:latin typeface="Arial" pitchFamily="34" charset="0"/>
              <a:cs typeface="Arial" pitchFamily="34" charset="0"/>
            </a:endParaRPr>
          </a:p>
          <a:p>
            <a:r>
              <a:rPr lang="en-CA" sz="1200" dirty="0">
                <a:latin typeface="Arial" pitchFamily="34" charset="0"/>
                <a:cs typeface="Arial" pitchFamily="34" charset="0"/>
              </a:rPr>
              <a:t>Additional Owners can be added, and the ownership percentage adjusted.</a:t>
            </a:r>
            <a:br>
              <a:rPr lang="en-CA" sz="1200" dirty="0">
                <a:latin typeface="Arial" pitchFamily="34" charset="0"/>
                <a:cs typeface="Arial" pitchFamily="34" charset="0"/>
              </a:rPr>
            </a:br>
            <a:endParaRPr lang="en-US" sz="1200" dirty="0">
              <a:latin typeface="Arial" pitchFamily="34" charset="0"/>
              <a:cs typeface="Arial" pitchFamily="34" charset="0"/>
            </a:endParaRPr>
          </a:p>
          <a:p>
            <a:r>
              <a:rPr lang="en-CA" sz="1200" dirty="0">
                <a:latin typeface="Arial" pitchFamily="34" charset="0"/>
                <a:cs typeface="Arial" pitchFamily="34" charset="0"/>
              </a:rPr>
              <a:t>An Operating Agreement is required if there is more than one owner, or the Primary Owner is different than the Operator.</a:t>
            </a:r>
          </a:p>
          <a:p>
            <a:pPr marR="0" lvl="0" algn="l" defTabSz="914400" rtl="0" eaLnBrk="1" fontAlgn="base" latinLnBrk="0" hangingPunct="1">
              <a:lnSpc>
                <a:spcPct val="100000"/>
              </a:lnSpc>
              <a:spcBef>
                <a:spcPct val="0"/>
              </a:spcBef>
              <a:spcAft>
                <a:spcPct val="0"/>
              </a:spcAft>
              <a:buClrTx/>
              <a:buSzTx/>
              <a:tabLst/>
            </a:pPr>
            <a:br>
              <a:rPr kumimoji="0" lang="en-US" sz="1200" b="0" i="0" u="none" strike="noStrike" cap="none" normalizeH="0" baseline="0" dirty="0">
                <a:ln>
                  <a:noFill/>
                </a:ln>
                <a:effectLst/>
                <a:latin typeface="Arial" pitchFamily="34" charset="0"/>
                <a:cs typeface="Arial" pitchFamily="34" charset="0"/>
              </a:rPr>
            </a:br>
            <a:r>
              <a:rPr lang="en-US" sz="1200" dirty="0">
                <a:latin typeface="Arial" pitchFamily="34" charset="0"/>
                <a:cs typeface="Arial" pitchFamily="34" charset="0"/>
              </a:rPr>
              <a:t>The Project Owner Contact information must be provided.</a:t>
            </a:r>
          </a:p>
          <a:p>
            <a:pPr marR="0" lvl="0" algn="l" defTabSz="914400" rtl="0" eaLnBrk="1" fontAlgn="base" latinLnBrk="0" hangingPunct="1">
              <a:lnSpc>
                <a:spcPct val="100000"/>
              </a:lnSpc>
              <a:spcBef>
                <a:spcPct val="0"/>
              </a:spcBef>
              <a:spcAft>
                <a:spcPct val="0"/>
              </a:spcAft>
              <a:buClrTx/>
              <a:buSzTx/>
              <a:tabLst/>
            </a:pPr>
            <a:endParaRPr kumimoji="0" lang="en-US" sz="1200" b="0" i="0" u="none" strike="noStrike" cap="none" normalizeH="0" baseline="0" dirty="0">
              <a:ln>
                <a:noFill/>
              </a:ln>
              <a:effectLst/>
              <a:latin typeface="Arial"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endParaRPr kumimoji="0" lang="en-US" sz="1200" b="0" i="0" u="none" strike="noStrike" cap="none" normalizeH="0" baseline="0" dirty="0">
              <a:ln>
                <a:noFill/>
              </a:ln>
              <a:solidFill>
                <a:schemeClr val="tx1"/>
              </a:solidFill>
              <a:effectLst/>
              <a:latin typeface="Arial" pitchFamily="34" charset="0"/>
            </a:endParaRPr>
          </a:p>
        </p:txBody>
      </p:sp>
      <p:sp>
        <p:nvSpPr>
          <p:cNvPr id="6" name="Title 5"/>
          <p:cNvSpPr>
            <a:spLocks noGrp="1"/>
          </p:cNvSpPr>
          <p:nvPr>
            <p:ph type="title" idx="4294967295"/>
          </p:nvPr>
        </p:nvSpPr>
        <p:spPr>
          <a:xfrm>
            <a:off x="228600" y="762000"/>
            <a:ext cx="1752600" cy="731838"/>
          </a:xfrm>
        </p:spPr>
        <p:txBody>
          <a:bodyPr>
            <a:normAutofit/>
          </a:bodyPr>
          <a:lstStyle/>
          <a:p>
            <a:pPr algn="l"/>
            <a:r>
              <a:rPr lang="en-CA" sz="1600" b="1" dirty="0">
                <a:latin typeface="Arial" pitchFamily="34" charset="0"/>
                <a:cs typeface="Arial" pitchFamily="34" charset="0"/>
              </a:rPr>
              <a:t>Owner Tab</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04910" y="1676401"/>
            <a:ext cx="516289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07</Order1>
    <Course_x0020_Description xmlns="d317fc56-cd2a-4fee-83bf-2acf5d88d7a0">This module provides the procedures for creating and submitting a New OSR Project Application.</Course_x0020_Description>
    <Module xmlns="d317fc56-cd2a-4fee-83bf-2acf5d88d7a0">Project Application</Module>
    <Area xmlns="d317fc56-cd2a-4fee-83bf-2acf5d88d7a0">Oil Sands</Area>
    <Area_x0020_2 xmlns="1509703c-35a2-4cc5-bc03-45b4c99b43c1">Main Page</Area_x0020_2>
    <Course_x0020_Description2 xmlns="1509703c-35a2-4cc5-bc03-45b4c99b43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8dedacd1-8ed8-4364-83a4-3ca25ad2d993" ContentTypeId="0x0101" PreviousValue="false"/>
</file>

<file path=customXml/item4.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4F33E9-7810-44AE-B551-FB4E2718C902}">
  <ds:schemaRefs>
    <ds:schemaRef ds:uri="http://schemas.microsoft.com/office/2006/metadata/properties"/>
    <ds:schemaRef ds:uri="http://schemas.microsoft.com/office/infopath/2007/PartnerControls"/>
    <ds:schemaRef ds:uri="cd3b5d7d-85b8-485a-94e1-bd5df7614905"/>
    <ds:schemaRef ds:uri="d317fc56-cd2a-4fee-83bf-2acf5d88d7a0"/>
    <ds:schemaRef ds:uri="1509703c-35a2-4cc5-bc03-45b4c99b43c1"/>
  </ds:schemaRefs>
</ds:datastoreItem>
</file>

<file path=customXml/itemProps2.xml><?xml version="1.0" encoding="utf-8"?>
<ds:datastoreItem xmlns:ds="http://schemas.openxmlformats.org/officeDocument/2006/customXml" ds:itemID="{4BFC8458-6C57-48F8-BB78-E3DF94029B1C}">
  <ds:schemaRefs>
    <ds:schemaRef ds:uri="http://schemas.microsoft.com/sharepoint/v3/contenttype/forms"/>
  </ds:schemaRefs>
</ds:datastoreItem>
</file>

<file path=customXml/itemProps3.xml><?xml version="1.0" encoding="utf-8"?>
<ds:datastoreItem xmlns:ds="http://schemas.openxmlformats.org/officeDocument/2006/customXml" ds:itemID="{9FEF7637-CD7B-47B8-9DFD-11FD7E3977BA}">
  <ds:schemaRefs>
    <ds:schemaRef ds:uri="Microsoft.SharePoint.Taxonomy.ContentTypeSync"/>
  </ds:schemaRefs>
</ds:datastoreItem>
</file>

<file path=customXml/itemProps4.xml><?xml version="1.0" encoding="utf-8"?>
<ds:datastoreItem xmlns:ds="http://schemas.openxmlformats.org/officeDocument/2006/customXml" ds:itemID="{A88A7E9F-7856-4948-9B7D-7A55D70DA4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20227</TotalTime>
  <Words>4695</Words>
  <Application>Microsoft Office PowerPoint</Application>
  <PresentationFormat>On-screen Show (4:3)</PresentationFormat>
  <Paragraphs>528</Paragraphs>
  <Slides>52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Courier New</vt:lpstr>
      <vt:lpstr>Freestyle Script</vt:lpstr>
      <vt:lpstr>Wingdings</vt:lpstr>
      <vt:lpstr>Office Theme</vt:lpstr>
      <vt:lpstr>Welcome</vt:lpstr>
      <vt:lpstr>Revisions</vt:lpstr>
      <vt:lpstr>Introduction</vt:lpstr>
      <vt:lpstr>Logon to Electronic Transfer System (ETS)</vt:lpstr>
      <vt:lpstr>ETS Tree Node</vt:lpstr>
      <vt:lpstr>Request Tab</vt:lpstr>
      <vt:lpstr>Request Tab (Continued)</vt:lpstr>
      <vt:lpstr>Project(s) Tab</vt:lpstr>
      <vt:lpstr>Owner Tab</vt:lpstr>
      <vt:lpstr>Owner Tab – Add Owner</vt:lpstr>
      <vt:lpstr>Owner Tab – Delete Owner</vt:lpstr>
      <vt:lpstr>Owner Tab - Operating Agreement</vt:lpstr>
      <vt:lpstr>Owner Tab  - Project Owner Contact  and Courier Address </vt:lpstr>
      <vt:lpstr>Operator Tab – Same as Owner</vt:lpstr>
      <vt:lpstr>Operator Tab -  New</vt:lpstr>
      <vt:lpstr>Operator Tab - Address Information</vt:lpstr>
      <vt:lpstr>Project Description Tab</vt:lpstr>
      <vt:lpstr>Project Description Tab - Project Overview  &amp; Development Plans</vt:lpstr>
      <vt:lpstr>Project Description Tab – AER Approvals</vt:lpstr>
      <vt:lpstr>AER Approvals – Add Scheme (...continued)</vt:lpstr>
      <vt:lpstr>AER Approvals – Add Scheme (Continued)</vt:lpstr>
      <vt:lpstr>Project Description Tab – AER Approvals – Add Scheme </vt:lpstr>
      <vt:lpstr>Current Application – Scheme/Land and Map (Geoview)</vt:lpstr>
      <vt:lpstr>AER Approvals (Schemes) - Launch Map</vt:lpstr>
      <vt:lpstr>Map – Initial Map View</vt:lpstr>
      <vt:lpstr>Geoview – Map Contents - Application Layer</vt:lpstr>
      <vt:lpstr>GeoView  - Toolbar - Edit Tab</vt:lpstr>
      <vt:lpstr>GeoView  - Toolbar - Edit Tab (Continued)</vt:lpstr>
      <vt:lpstr>Map – Add Lands to the Current Application</vt:lpstr>
      <vt:lpstr>Map – Add Lands to the Current Application (...continued)</vt:lpstr>
      <vt:lpstr>Map – Add Lands to the Current Application (...continued)</vt:lpstr>
      <vt:lpstr>Map – Add Lands to the Current Application (...continued)</vt:lpstr>
      <vt:lpstr>Map – Land Key Tree (sort order)</vt:lpstr>
      <vt:lpstr>Map – Remove Lands from the Current Application record </vt:lpstr>
      <vt:lpstr>Map– Remove Lands from the Current Application record (...continued)</vt:lpstr>
      <vt:lpstr>Map– Remove Lands from the Current Application record (...continued)</vt:lpstr>
      <vt:lpstr>Validation Results - Errors</vt:lpstr>
      <vt:lpstr>Project Description Tab - Wells</vt:lpstr>
      <vt:lpstr>Project Description Tab - Agreement and Mineral Rights</vt:lpstr>
      <vt:lpstr>Project Description Tab - Operations</vt:lpstr>
      <vt:lpstr>Project Description Tab - Facilities</vt:lpstr>
      <vt:lpstr>Project Description Tab – Facilities (Continued)</vt:lpstr>
      <vt:lpstr>Project Description Tab - Capital Assets</vt:lpstr>
      <vt:lpstr>PNCB Tab</vt:lpstr>
      <vt:lpstr>PNCB Tab (Continued)</vt:lpstr>
      <vt:lpstr>Economic Tab</vt:lpstr>
      <vt:lpstr>Roles Tab</vt:lpstr>
      <vt:lpstr>Submit Tab</vt:lpstr>
      <vt:lpstr>Submit Tab - Confirmation</vt:lpstr>
      <vt:lpstr>Validate Warning/Error Reports</vt:lpstr>
      <vt:lpstr>Application Checklist</vt:lpstr>
      <vt:lpstr>Conclusion</vt:lpstr>
    </vt:vector>
  </TitlesOfParts>
  <Company>Government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New OSR Project Application</dc:title>
  <dc:creator>Karen Chinnery</dc:creator>
  <cp:lastModifiedBy>Lynn McIntosh</cp:lastModifiedBy>
  <cp:revision>589</cp:revision>
  <cp:lastPrinted>2016-06-18T00:53:06Z</cp:lastPrinted>
  <dcterms:created xsi:type="dcterms:W3CDTF">2012-06-04T23:10:22Z</dcterms:created>
  <dcterms:modified xsi:type="dcterms:W3CDTF">2025-10-29T18:08:10Z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2025-10-29T18:07:31Z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efc7ed4d-d350-4c01-9d57-c9300a9c1554</vt:lpwstr>
  </property>
  <property fmtid="{D5CDD505-2E9C-101B-9397-08002B2CF9AE}" pid="9" name="MSIP_Label_abf2ea38-542c-4b75-bd7d-582ec36a519f_ContentBits">
    <vt:lpwstr>2</vt:lpwstr>
  </property>
  <property fmtid="{D5CDD505-2E9C-101B-9397-08002B2CF9AE}" pid="10" name="MSIP_Label_abf2ea38-542c-4b75-bd7d-582ec36a519f_Tag">
    <vt:lpwstr>10, 3, 0, 1</vt:lpwstr>
  </property>
  <property fmtid="{D5CDD505-2E9C-101B-9397-08002B2CF9AE}" pid="11" name="ClassificationContentMarkingFooterLocations">
    <vt:lpwstr>Office Theme:10</vt:lpwstr>
  </property>
  <property fmtid="{D5CDD505-2E9C-101B-9397-08002B2CF9AE}" pid="12" name="ClassificationContentMarkingFooterText">
    <vt:lpwstr>Classification: Protected A</vt:lpwstr>
  </property>
</Properties>
</file>