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67" r:id="rId6"/>
    <p:sldId id="268" r:id="rId7"/>
    <p:sldId id="257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447" autoAdjust="0"/>
  </p:normalViewPr>
  <p:slideViewPr>
    <p:cSldViewPr>
      <p:cViewPr varScale="1">
        <p:scale>
          <a:sx n="92" d="100"/>
          <a:sy n="92" d="100"/>
        </p:scale>
        <p:origin x="103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999F-A551-4C79-9DE3-B03192686FF6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A73F-DAA8-4805-99B4-F5C6F53B12D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999F-A551-4C79-9DE3-B03192686FF6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A73F-DAA8-4805-99B4-F5C6F53B12D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999F-A551-4C79-9DE3-B03192686FF6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A73F-DAA8-4805-99B4-F5C6F53B12D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p:transition spd="slow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36004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F149C-F1BD-475B-969A-D0D119C66F8A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50C50-A4C6-4009-BDC0-5F2DC508A22C}" type="slidenum">
              <a:rPr lang="en-CA" smtClean="0"/>
              <a:t>‹#›</a:t>
            </a:fld>
            <a:endParaRPr lang="en-CA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250825" y="1484313"/>
            <a:ext cx="8642350" cy="4752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3713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999F-A551-4C79-9DE3-B03192686FF6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A73F-DAA8-4805-99B4-F5C6F53B12D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999F-A551-4C79-9DE3-B03192686FF6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A73F-DAA8-4805-99B4-F5C6F53B12D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999F-A551-4C79-9DE3-B03192686FF6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A73F-DAA8-4805-99B4-F5C6F53B12D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999F-A551-4C79-9DE3-B03192686FF6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A73F-DAA8-4805-99B4-F5C6F53B12D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999F-A551-4C79-9DE3-B03192686FF6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A73F-DAA8-4805-99B4-F5C6F53B12D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999F-A551-4C79-9DE3-B03192686FF6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A73F-DAA8-4805-99B4-F5C6F53B12D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999F-A551-4C79-9DE3-B03192686FF6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A73F-DAA8-4805-99B4-F5C6F53B12D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999F-A551-4C79-9DE3-B03192686FF6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EA73F-DAA8-4805-99B4-F5C6F53B12D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B999F-A551-4C79-9DE3-B03192686FF6}" type="datetimeFigureOut">
              <a:rPr lang="en-CA" smtClean="0"/>
              <a:t>2025-10-29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EA73F-DAA8-4805-99B4-F5C6F53B12D1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30963"/>
            <a:ext cx="91440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0"/>
            <a:ext cx="8991600" cy="798576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8001000" y="6581001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Page </a:t>
            </a:r>
            <a:fld id="{651EEEF5-3C84-43AE-BFC1-F4DAC13E8BBD}" type="slidenum">
              <a:rPr lang="en-US" sz="1200" smtClean="0">
                <a:latin typeface="Arial" pitchFamily="34" charset="0"/>
                <a:cs typeface="Arial" pitchFamily="34" charset="0"/>
              </a:rPr>
              <a:t>‹#›</a:t>
            </a:fld>
            <a:r>
              <a:rPr lang="en-US" sz="1200" dirty="0">
                <a:latin typeface="Arial" pitchFamily="34" charset="0"/>
                <a:cs typeface="Arial" pitchFamily="34" charset="0"/>
              </a:rPr>
              <a:t> of 11</a:t>
            </a:r>
            <a:endParaRPr lang="en-CA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98CF31-DAB7-2AF4-F776-72DABECE667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26860"/>
            <a:ext cx="1508125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CA" sz="11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Classification: Protected 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OSODmailbox@gov.ab.ca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94919" y="1421160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5" name="Rectangle 4"/>
          <p:cNvSpPr/>
          <p:nvPr/>
        </p:nvSpPr>
        <p:spPr>
          <a:xfrm>
            <a:off x="478160" y="3011269"/>
            <a:ext cx="4170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 the OASIS Overview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Online Training Course</a:t>
            </a:r>
            <a:endParaRPr lang="en-US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>
            <a:spLocks/>
          </p:cNvSpPr>
          <p:nvPr/>
        </p:nvSpPr>
        <p:spPr>
          <a:xfrm>
            <a:off x="4876800" y="1404134"/>
            <a:ext cx="3733800" cy="29392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b="1" dirty="0">
                <a:latin typeface="Arial" pitchFamily="34" charset="0"/>
                <a:cs typeface="Arial" pitchFamily="34" charset="0"/>
              </a:rPr>
              <a:t>OASIS</a:t>
            </a:r>
            <a:r>
              <a:rPr lang="en-CA" sz="1200" dirty="0">
                <a:latin typeface="Arial" pitchFamily="34" charset="0"/>
                <a:cs typeface="Arial" pitchFamily="34" charset="0"/>
              </a:rPr>
              <a:t> (Oil sands Administration and Strategic Information System) is a comprehensive automated system that allows the Oil Sands Operations Division to better manage strategic and administrative activities.</a:t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dirty="0">
                <a:latin typeface="Arial" pitchFamily="34" charset="0"/>
                <a:cs typeface="Arial" pitchFamily="34" charset="0"/>
              </a:rPr>
              <a:t>OASIS clients will be able to create, edit and submit an OSR (Oil sands Royalty) Project Application online. OASIS collects specific project information to ensure a complete up-to-date application for each OSR Project Application is submitted. </a:t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dirty="0">
                <a:latin typeface="Arial" pitchFamily="34" charset="0"/>
                <a:cs typeface="Arial" pitchFamily="34" charset="0"/>
              </a:rPr>
              <a:t>The OASIS online training modules contain business information on using OASIS as well as "Show Me" movies which are short videos that walk you through the system functionality.</a:t>
            </a:r>
            <a:br>
              <a:rPr lang="en-CA" sz="1100" dirty="0"/>
            </a:br>
            <a:endParaRPr lang="en-CA" sz="1100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CA" sz="100" dirty="0">
                <a:solidFill>
                  <a:schemeClr val="bg1"/>
                </a:solidFill>
              </a:rPr>
              <a:t>Welcome</a:t>
            </a:r>
          </a:p>
        </p:txBody>
      </p:sp>
    </p:spTree>
    <p:extLst>
      <p:ext uri="{BB962C8B-B14F-4D97-AF65-F5344CB8AC3E}">
        <p14:creationId xmlns:p14="http://schemas.microsoft.com/office/powerpoint/2010/main" val="3293204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OASIS Overview - Remove QJV - Graphics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286000"/>
            <a:ext cx="7531100" cy="3902075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685800" y="457200"/>
            <a:ext cx="1524000" cy="960438"/>
          </a:xfrm>
        </p:spPr>
        <p:txBody>
          <a:bodyPr>
            <a:normAutofit/>
          </a:bodyPr>
          <a:lstStyle/>
          <a:p>
            <a:pPr algn="l"/>
            <a:r>
              <a:rPr lang="en-US" sz="1600" b="1" dirty="0">
                <a:latin typeface="Arial" pitchFamily="34" charset="0"/>
                <a:cs typeface="Arial" pitchFamily="34" charset="0"/>
              </a:rPr>
              <a:t>Future</a:t>
            </a:r>
            <a:r>
              <a:rPr lang="en-US" sz="1600" b="1" baseline="0" dirty="0">
                <a:latin typeface="Arial" pitchFamily="34" charset="0"/>
                <a:cs typeface="Arial" pitchFamily="34" charset="0"/>
              </a:rPr>
              <a:t> notice</a:t>
            </a:r>
            <a:endParaRPr lang="en-CA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23528" y="1613248"/>
            <a:ext cx="5857875" cy="1891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OASIS System Overview</a:t>
            </a:r>
            <a:endParaRPr kumimoji="0" lang="en-US" sz="1800" b="1" i="0" u="none" strike="noStrike" cap="none" normalizeH="0" baseline="0" dirty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Online Training Course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srgbClr val="2160A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307632"/>
            <a:ext cx="4219575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23528" y="3962400"/>
            <a:ext cx="5451475" cy="1883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CA" sz="14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Please proceed to the subsequent courses detailing other functionality of the OASIS application.</a:t>
            </a:r>
            <a:endParaRPr lang="en-US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forward them to the following email address: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3"/>
              </a:rPr>
              <a:t>OSODmailbox@gov.ab.ca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CA" sz="100" dirty="0">
                <a:solidFill>
                  <a:schemeClr val="bg1"/>
                </a:solidFill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793136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542511"/>
              </p:ext>
            </p:extLst>
          </p:nvPr>
        </p:nvGraphicFramePr>
        <p:xfrm>
          <a:off x="1835696" y="2708920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2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1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September 31, 2012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Conversion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609600" y="609600"/>
            <a:ext cx="1295400" cy="731838"/>
          </a:xfrm>
        </p:spPr>
        <p:txBody>
          <a:bodyPr>
            <a:normAutofit/>
          </a:bodyPr>
          <a:lstStyle/>
          <a:p>
            <a:pPr algn="l"/>
            <a:r>
              <a:rPr lang="en-CA" sz="1600" b="1" dirty="0">
                <a:latin typeface="Arial" pitchFamily="34" charset="0"/>
                <a:cs typeface="Arial" pitchFamily="34" charset="0"/>
              </a:rPr>
              <a:t>Revisions</a:t>
            </a:r>
          </a:p>
        </p:txBody>
      </p:sp>
    </p:spTree>
    <p:extLst>
      <p:ext uri="{BB962C8B-B14F-4D97-AF65-F5344CB8AC3E}">
        <p14:creationId xmlns:p14="http://schemas.microsoft.com/office/powerpoint/2010/main" val="475459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>
          <a:xfrm>
            <a:off x="5181600" y="4708267"/>
            <a:ext cx="148907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ETS Account Setup</a:t>
            </a:r>
          </a:p>
        </p:txBody>
      </p:sp>
      <p:sp>
        <p:nvSpPr>
          <p:cNvPr id="4" name="Rectangle 3"/>
          <p:cNvSpPr>
            <a:spLocks/>
          </p:cNvSpPr>
          <p:nvPr/>
        </p:nvSpPr>
        <p:spPr>
          <a:xfrm>
            <a:off x="5181600" y="3962400"/>
            <a:ext cx="297815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u="sng" dirty="0">
                <a:latin typeface="Arial" pitchFamily="34" charset="0"/>
                <a:cs typeface="Arial" pitchFamily="34" charset="0"/>
              </a:rPr>
              <a:t>Prerequisite Learning Modules</a:t>
            </a:r>
            <a:br>
              <a:rPr lang="en-CA" sz="1200" dirty="0">
                <a:latin typeface="Arial" pitchFamily="34" charset="0"/>
                <a:cs typeface="Arial" pitchFamily="34" charset="0"/>
              </a:rPr>
            </a:br>
            <a:r>
              <a:rPr lang="en-CA" sz="1200" dirty="0">
                <a:latin typeface="Arial" pitchFamily="34" charset="0"/>
                <a:cs typeface="Arial" pitchFamily="34" charset="0"/>
              </a:rPr>
              <a:t>We recommend that you view the following module before proceeding: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029200" y="1374521"/>
            <a:ext cx="32004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In this module, you will learn about: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OASIS Online External Training Courses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ETS - OASIS Login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OASIS Roles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OASIS Tree Node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OSR Project Application tabs and sub-tabs</a:t>
            </a:r>
            <a:b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" name="Picture 2" descr="http://onboardenergytraining/ObjectFiles/New%20Oasis%20image%20copy.jpg"/>
          <p:cNvPicPr>
            <a:picLocks noChangeArrowheads="1"/>
          </p:cNvPicPr>
          <p:nvPr/>
        </p:nvPicPr>
        <p:blipFill>
          <a:blip cstate="print"/>
          <a:srcRect/>
          <a:stretch>
            <a:fillRect/>
          </a:stretch>
        </p:blipFill>
        <p:spPr bwMode="auto">
          <a:xfrm>
            <a:off x="412750" y="1498600"/>
            <a:ext cx="4311650" cy="3302000"/>
          </a:xfrm>
          <a:prstGeom prst="rect">
            <a:avLst/>
          </a:prstGeom>
          <a:noFill/>
        </p:spPr>
      </p:pic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609600" y="533400"/>
            <a:ext cx="1676400" cy="808038"/>
          </a:xfrm>
        </p:spPr>
        <p:txBody>
          <a:bodyPr>
            <a:normAutofit/>
          </a:bodyPr>
          <a:lstStyle/>
          <a:p>
            <a:pPr algn="l"/>
            <a:r>
              <a:rPr lang="en-CA" sz="1600" b="1" dirty="0">
                <a:latin typeface="Arial" pitchFamily="34" charset="0"/>
                <a:cs typeface="Arial" pitchFamily="34" charset="0"/>
              </a:rPr>
              <a:t>Introduction</a:t>
            </a:r>
          </a:p>
        </p:txBody>
      </p:sp>
    </p:spTree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600200" y="1752600"/>
            <a:ext cx="676275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The courses follow a standard structure of screen images, an explanation of the functionality, and a video demo, when helpful, to guide the learner through the system navigation. </a:t>
            </a:r>
            <a:b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The OASIS Online External Training courses available are: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OASIS Roles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Create New OSR Project Application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Create an Amendment OSR Project Application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Manage Work in Progress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Generate OSR Project Application Reports</a:t>
            </a:r>
            <a:b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609600" y="533400"/>
            <a:ext cx="3429000" cy="884238"/>
          </a:xfrm>
        </p:spPr>
        <p:txBody>
          <a:bodyPr>
            <a:normAutofit/>
          </a:bodyPr>
          <a:lstStyle/>
          <a:p>
            <a:pPr algn="l"/>
            <a:r>
              <a:rPr lang="en-CA" sz="1600" b="1" dirty="0">
                <a:latin typeface="Arial" pitchFamily="34" charset="0"/>
                <a:cs typeface="Arial" pitchFamily="34" charset="0"/>
              </a:rPr>
              <a:t>O</a:t>
            </a:r>
            <a:r>
              <a:rPr lang="en-CA" sz="1600" b="1" baseline="0" dirty="0">
                <a:latin typeface="Arial" pitchFamily="34" charset="0"/>
                <a:cs typeface="Arial" pitchFamily="34" charset="0"/>
              </a:rPr>
              <a:t>nline External Training Courses</a:t>
            </a:r>
            <a:endParaRPr lang="en-CA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>
          <a:xfrm>
            <a:off x="4890655" y="5486400"/>
            <a:ext cx="1127809" cy="2000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300" b="1" i="1" dirty="0"/>
              <a:t>OASIS Roles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5029200" y="1520547"/>
            <a:ext cx="3962399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Each Client Account is given access to Form Types and assigned a role that defines the functionality that is required.</a:t>
            </a:r>
            <a:b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For OASIS, these are the roles that can be assigned to you: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Coordinator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Creator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Delegate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Submitter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Viewer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Review OASIS Roles module to learn more about the different roles in OASIS.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4"/>
          <p:cNvSpPr>
            <a:spLocks/>
          </p:cNvSpPr>
          <p:nvPr/>
        </p:nvSpPr>
        <p:spPr>
          <a:xfrm>
            <a:off x="6572250" y="952501"/>
            <a:ext cx="529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400" b="1" i="1"/>
              <a:t> 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609600" y="563562"/>
            <a:ext cx="762000" cy="731838"/>
          </a:xfrm>
        </p:spPr>
        <p:txBody>
          <a:bodyPr>
            <a:normAutofit/>
          </a:bodyPr>
          <a:lstStyle/>
          <a:p>
            <a:pPr algn="l"/>
            <a:r>
              <a:rPr lang="en-CA" sz="1600" b="1" dirty="0">
                <a:latin typeface="Arial" pitchFamily="34" charset="0"/>
                <a:cs typeface="Arial" pitchFamily="34" charset="0"/>
              </a:rPr>
              <a:t>Roles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48" y="685800"/>
            <a:ext cx="5569952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>
          <a:xfrm>
            <a:off x="6248400" y="1992868"/>
            <a:ext cx="25019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 dirty="0">
                <a:latin typeface="Arial" pitchFamily="34" charset="0"/>
                <a:cs typeface="Arial" pitchFamily="34" charset="0"/>
              </a:rPr>
              <a:t>To login to ETS, the user must have an active ETS account.</a:t>
            </a:r>
          </a:p>
        </p:txBody>
      </p:sp>
      <p:sp>
        <p:nvSpPr>
          <p:cNvPr id="4" name="Rectangle 3"/>
          <p:cNvSpPr>
            <a:spLocks/>
          </p:cNvSpPr>
          <p:nvPr/>
        </p:nvSpPr>
        <p:spPr>
          <a:xfrm>
            <a:off x="6572250" y="952501"/>
            <a:ext cx="529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400" b="1" i="1"/>
              <a:t> 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685800" y="487362"/>
            <a:ext cx="838200" cy="884238"/>
          </a:xfrm>
        </p:spPr>
        <p:txBody>
          <a:bodyPr>
            <a:normAutofit/>
          </a:bodyPr>
          <a:lstStyle/>
          <a:p>
            <a:pPr algn="l"/>
            <a:r>
              <a:rPr lang="en-CA" sz="1600" b="1" dirty="0">
                <a:latin typeface="Arial" pitchFamily="34" charset="0"/>
                <a:cs typeface="Arial" pitchFamily="34" charset="0"/>
              </a:rPr>
              <a:t>Login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71600"/>
            <a:ext cx="5781675" cy="4947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5257800" y="1291947"/>
            <a:ext cx="3581400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In order for a Client Account to access OASIS functionality on the web, the Site Administrator must first assign a role to the Client Account.</a:t>
            </a:r>
            <a:b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Roles are based on the Form Types that are associated to the Site Administrator as defined by the initial application filed within the DOE.</a:t>
            </a:r>
            <a:b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Depending on your role, the following OASIS functions are available upon clicking on the OASIS Tree node: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Create OSR Application (Creator only)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Assign OSR Project(s) (Coordinator only)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Copy OSR Project Assignment (Coordinator only)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Work in Progress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Picture 9" descr="http://onboardenergytraining/ObjectFiles/OASIS_Overview_ETS-OASIS-Tr.jp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350" y="1295400"/>
            <a:ext cx="4616450" cy="3302000"/>
          </a:xfrm>
          <a:prstGeom prst="rect">
            <a:avLst/>
          </a:prstGeom>
          <a:noFill/>
        </p:spPr>
      </p:pic>
      <p:sp>
        <p:nvSpPr>
          <p:cNvPr id="4" name="Rectangle 3"/>
          <p:cNvSpPr>
            <a:spLocks/>
          </p:cNvSpPr>
          <p:nvPr/>
        </p:nvSpPr>
        <p:spPr>
          <a:xfrm>
            <a:off x="6572250" y="952501"/>
            <a:ext cx="529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400" b="1" i="1"/>
              <a:t> 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685800" y="563562"/>
            <a:ext cx="1371600" cy="808038"/>
          </a:xfrm>
        </p:spPr>
        <p:txBody>
          <a:bodyPr>
            <a:normAutofit/>
          </a:bodyPr>
          <a:lstStyle/>
          <a:p>
            <a:pPr algn="l"/>
            <a:r>
              <a:rPr lang="en-CA" sz="1600" b="1" dirty="0">
                <a:latin typeface="Arial" pitchFamily="34" charset="0"/>
                <a:cs typeface="Arial" pitchFamily="34" charset="0"/>
              </a:rPr>
              <a:t>Tree Node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4038600"/>
            <a:ext cx="862853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5333999" y="1148837"/>
            <a:ext cx="3521075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OSR Project Application consists of several screens requiring information from an authorized project owner and/or operator. This grouping of information is called tabs. </a:t>
            </a:r>
            <a:b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The OSR Project Application consists of the following tabs: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Request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Project(s)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Owner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Operator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Project Description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PNCB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Economic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Roles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Submit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Picture 11" descr="http://onboardenergytraining/ObjectFiles/OASIS_Overview_OSR_Project_.jp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295400"/>
            <a:ext cx="4876800" cy="3302000"/>
          </a:xfrm>
          <a:prstGeom prst="rect">
            <a:avLst/>
          </a:prstGeom>
          <a:noFill/>
        </p:spPr>
      </p:pic>
      <p:sp>
        <p:nvSpPr>
          <p:cNvPr id="4" name="Rectangle 3"/>
          <p:cNvSpPr>
            <a:spLocks/>
          </p:cNvSpPr>
          <p:nvPr/>
        </p:nvSpPr>
        <p:spPr>
          <a:xfrm>
            <a:off x="6572250" y="952501"/>
            <a:ext cx="529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400" b="1" i="1"/>
              <a:t> 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685800" y="487362"/>
            <a:ext cx="2590800" cy="960438"/>
          </a:xfrm>
        </p:spPr>
        <p:txBody>
          <a:bodyPr>
            <a:normAutofit/>
          </a:bodyPr>
          <a:lstStyle/>
          <a:p>
            <a:pPr algn="l"/>
            <a:r>
              <a:rPr lang="en-CA" sz="1600" b="1" dirty="0">
                <a:latin typeface="Arial" pitchFamily="34" charset="0"/>
                <a:cs typeface="Arial" pitchFamily="34" charset="0"/>
              </a:rPr>
              <a:t>OSR Project Application</a:t>
            </a:r>
          </a:p>
        </p:txBody>
      </p:sp>
    </p:spTree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5334000" y="1295400"/>
            <a:ext cx="358140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Some tabs can be further broken down into sub-tabs which provides more detailed information from that screen.</a:t>
            </a:r>
            <a:b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For example, the Project Description tab contains the following sub-tabs: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Project Overview &amp; Development Plans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ERCB Approvals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Lands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Wells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Agreements &amp; Mineral Rights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Operations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Facilities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Capital Assets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Picture 13" descr="http://onboardenergytraining/ObjectFiles/OASIS-Overview-Sub-tabs.jp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333500"/>
            <a:ext cx="4876800" cy="3302000"/>
          </a:xfrm>
          <a:prstGeom prst="rect">
            <a:avLst/>
          </a:prstGeom>
          <a:noFill/>
        </p:spPr>
      </p:pic>
      <p:sp>
        <p:nvSpPr>
          <p:cNvPr id="4" name="Rectangle 3"/>
          <p:cNvSpPr>
            <a:spLocks/>
          </p:cNvSpPr>
          <p:nvPr/>
        </p:nvSpPr>
        <p:spPr>
          <a:xfrm>
            <a:off x="6572250" y="952501"/>
            <a:ext cx="529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400" b="1" i="1"/>
              <a:t> 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609600" y="563562"/>
            <a:ext cx="3733800" cy="884238"/>
          </a:xfrm>
        </p:spPr>
        <p:txBody>
          <a:bodyPr>
            <a:normAutofit/>
          </a:bodyPr>
          <a:lstStyle/>
          <a:p>
            <a:pPr algn="l"/>
            <a:r>
              <a:rPr lang="en-CA" sz="1600" b="1" dirty="0">
                <a:latin typeface="Arial" pitchFamily="34" charset="0"/>
                <a:cs typeface="Arial" pitchFamily="34" charset="0"/>
              </a:rPr>
              <a:t>OSR Project</a:t>
            </a:r>
            <a:r>
              <a:rPr lang="en-CA" sz="1600" b="1" baseline="0" dirty="0">
                <a:latin typeface="Arial" pitchFamily="34" charset="0"/>
                <a:cs typeface="Arial" pitchFamily="34" charset="0"/>
              </a:rPr>
              <a:t> Application – sub tabs</a:t>
            </a:r>
            <a:endParaRPr lang="en-CA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8dedacd1-8ed8-4364-83a4-3ca25ad2d993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General Course" ma:contentTypeID="0x0101004CF9B3243FA46A47A5D45CADF07EB49500869333630F2EE44D93EB5262DF3C44F2" ma:contentTypeVersion="11" ma:contentTypeDescription="This is the base content type for all of the courses." ma:contentTypeScope="" ma:versionID="c604288cd4f6bd19e3eda76a8a050d32">
  <xsd:schema xmlns:xsd="http://www.w3.org/2001/XMLSchema" xmlns:xs="http://www.w3.org/2001/XMLSchema" xmlns:p="http://schemas.microsoft.com/office/2006/metadata/properties" xmlns:ns2="d317fc56-cd2a-4fee-83bf-2acf5d88d7a0" xmlns:ns3="cd3b5d7d-85b8-485a-94e1-bd5df7614905" xmlns:ns4="e6d83808-03cb-4f3c-af89-207626cead88" xmlns:ns5="1509703c-35a2-4cc5-bc03-45b4c99b43c1" targetNamespace="http://schemas.microsoft.com/office/2006/metadata/properties" ma:root="true" ma:fieldsID="b1f7dacc3d924f099186cce2e07bebea" ns2:_="" ns3:_="" ns4:_="" ns5:_="">
    <xsd:import namespace="d317fc56-cd2a-4fee-83bf-2acf5d88d7a0"/>
    <xsd:import namespace="cd3b5d7d-85b8-485a-94e1-bd5df7614905"/>
    <xsd:import namespace="e6d83808-03cb-4f3c-af89-207626cead88"/>
    <xsd:import namespace="1509703c-35a2-4cc5-bc03-45b4c99b43c1"/>
    <xsd:element name="properties">
      <xsd:complexType>
        <xsd:sequence>
          <xsd:element name="documentManagement">
            <xsd:complexType>
              <xsd:all>
                <xsd:element ref="ns2:Area"/>
                <xsd:element ref="ns2:Module"/>
                <xsd:element ref="ns2:Course_x0020_Description" minOccurs="0"/>
                <xsd:element ref="ns2:Order1" minOccurs="0"/>
                <xsd:element ref="ns2:Audience1" minOccurs="0"/>
                <xsd:element ref="ns3:Hide_x0020_Me" minOccurs="0"/>
                <xsd:element ref="ns2:EOL_x0020_Thumbnail" minOccurs="0"/>
                <xsd:element ref="ns4:SharedWithUsers" minOccurs="0"/>
                <xsd:element ref="ns5:Area_x0020_2" minOccurs="0"/>
                <xsd:element ref="ns5:Course_x0020_Description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7fc56-cd2a-4fee-83bf-2acf5d88d7a0" elementFormDefault="qualified">
    <xsd:import namespace="http://schemas.microsoft.com/office/2006/documentManagement/types"/>
    <xsd:import namespace="http://schemas.microsoft.com/office/infopath/2007/PartnerControls"/>
    <xsd:element name="Area" ma:index="8" ma:displayName="Area" ma:description="This will define the area of the Learning material." ma:format="Dropdown" ma:internalName="Area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arbon Sequestration Tenure​​​​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Module" ma:index="9" ma:displayName="Module" ma:description="Select the module type" ma:format="Dropdown" ma:internalName="Module">
      <xsd:simpleType>
        <xsd:restriction base="dms:Choice">
          <xsd:enumeration value="Industry Module"/>
          <xsd:enumeration value="DoE Module"/>
          <xsd:enumeration value="CARE Reporting"/>
          <xsd:enumeration value="Royalty Reporting"/>
          <xsd:enumeration value="Royalty Reporting Process and Royalty Reports"/>
          <xsd:enumeration value="Royalty Business"/>
          <xsd:enumeration value="OSR Projects"/>
          <xsd:enumeration value="OASIS"/>
          <xsd:enumeration value="Module"/>
          <xsd:enumeration value="Acts And Regulations"/>
          <xsd:enumeration value="Project Application"/>
          <xsd:enumeration value="AMD Reporting Forms - Version 2.0 Changes - October 31, 2018"/>
          <xsd:enumeration value="Supplemental Reporting"/>
          <xsd:enumeration value="Supplemental Reporting Submission and Audit Processes"/>
        </xsd:restriction>
      </xsd:simpleType>
    </xsd:element>
    <xsd:element name="Course_x0020_Description" ma:index="10" nillable="true" ma:displayName="Course Description" ma:description="Description of what the course is about." ma:internalName="Course_x0020_Description" ma:readOnly="false">
      <xsd:simpleType>
        <xsd:restriction base="dms:Note"/>
      </xsd:simpleType>
    </xsd:element>
    <xsd:element name="Order1" ma:index="11" nillable="true" ma:displayName="Order" ma:description="To define the order of the file on the page." ma:format="Dropdown" ma:internalName="Order1">
      <xsd:simpleType>
        <xsd:restriction base="dms:Choice">
          <xsd:enumeration value="00"/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</xsd:restriction>
      </xsd:simpleType>
    </xsd:element>
    <xsd:element name="Audience1" ma:index="12" nillable="true" ma:displayName="Audience" ma:description="Defines the target audience." ma:internalName="Audience1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ractor"/>
                    <xsd:enumeration value="Employee"/>
                    <xsd:enumeration value="Manager"/>
                  </xsd:restriction>
                </xsd:simpleType>
              </xsd:element>
            </xsd:sequence>
          </xsd:extension>
        </xsd:complexContent>
      </xsd:complexType>
    </xsd:element>
    <xsd:element name="EOL_x0020_Thumbnail" ma:index="14" nillable="true" ma:displayName="EOL Thumbnail" ma:internalName="EOL_x0020_Thumbnail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b5d7d-85b8-485a-94e1-bd5df7614905" elementFormDefault="qualified">
    <xsd:import namespace="http://schemas.microsoft.com/office/2006/documentManagement/types"/>
    <xsd:import namespace="http://schemas.microsoft.com/office/infopath/2007/PartnerControls"/>
    <xsd:element name="Hide_x0020_Me" ma:index="13" nillable="true" ma:displayName="Hide Me" ma:default="0" ma:description="Use this option to hide the file from showing on other lists." ma:internalName="Hide_x0020_M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83808-03cb-4f3c-af89-207626cead8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09703c-35a2-4cc5-bc03-45b4c99b43c1" elementFormDefault="qualified">
    <xsd:import namespace="http://schemas.microsoft.com/office/2006/documentManagement/types"/>
    <xsd:import namespace="http://schemas.microsoft.com/office/infopath/2007/PartnerControls"/>
    <xsd:element name="Area_x0020_2" ma:index="16" nillable="true" ma:displayName="Area 2" ma:default="Main Page" ma:format="Dropdown" ma:internalName="Area_x0020_2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Course_x0020_Description2" ma:index="17" nillable="true" ma:displayName="Course Description2" ma:internalName="Course_x0020_Description2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_x0020_Me xmlns="cd3b5d7d-85b8-485a-94e1-bd5df7614905">false</Hide_x0020_Me>
    <Audience1 xmlns="d317fc56-cd2a-4fee-83bf-2acf5d88d7a0"/>
    <EOL_x0020_Thumbnail xmlns="d317fc56-cd2a-4fee-83bf-2acf5d88d7a0">&lt;img alt="" src="/PublishingImages/Pages/Presenation.png" style="BORDER&amp;#58;0px solid;" /&gt;</EOL_x0020_Thumbnail>
    <Order1 xmlns="d317fc56-cd2a-4fee-83bf-2acf5d88d7a0">05</Order1>
    <Course_x0020_Description xmlns="d317fc56-cd2a-4fee-83bf-2acf5d88d7a0">This module provides an overview of the OSR Applications Online Training as well as brief overview of the web-based system for submitting OSR Project Applications.</Course_x0020_Description>
    <Module xmlns="d317fc56-cd2a-4fee-83bf-2acf5d88d7a0">Project Application</Module>
    <Area xmlns="d317fc56-cd2a-4fee-83bf-2acf5d88d7a0">Oil Sands</Area>
    <Area_x0020_2 xmlns="1509703c-35a2-4cc5-bc03-45b4c99b43c1">Main Page</Area_x0020_2>
    <Course_x0020_Description2 xmlns="1509703c-35a2-4cc5-bc03-45b4c99b43c1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C4E204-6A1B-4A20-882B-0B3718BF9BC0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3FA5E66-7153-45BF-913E-F654A08631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17fc56-cd2a-4fee-83bf-2acf5d88d7a0"/>
    <ds:schemaRef ds:uri="cd3b5d7d-85b8-485a-94e1-bd5df7614905"/>
    <ds:schemaRef ds:uri="e6d83808-03cb-4f3c-af89-207626cead88"/>
    <ds:schemaRef ds:uri="1509703c-35a2-4cc5-bc03-45b4c99b43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4AF5073-3534-4608-BA87-42DD3E4F75B9}">
  <ds:schemaRefs>
    <ds:schemaRef ds:uri="http://schemas.microsoft.com/office/2006/metadata/properties"/>
    <ds:schemaRef ds:uri="http://schemas.microsoft.com/office/infopath/2007/PartnerControls"/>
    <ds:schemaRef ds:uri="cd3b5d7d-85b8-485a-94e1-bd5df7614905"/>
    <ds:schemaRef ds:uri="d317fc56-cd2a-4fee-83bf-2acf5d88d7a0"/>
    <ds:schemaRef ds:uri="1509703c-35a2-4cc5-bc03-45b4c99b43c1"/>
  </ds:schemaRefs>
</ds:datastoreItem>
</file>

<file path=customXml/itemProps4.xml><?xml version="1.0" encoding="utf-8"?>
<ds:datastoreItem xmlns:ds="http://schemas.openxmlformats.org/officeDocument/2006/customXml" ds:itemID="{C4505262-99D4-467A-8F86-811468711F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602</Words>
  <Application>Microsoft Office PowerPoint</Application>
  <PresentationFormat>On-screen Show (4:3)</PresentationFormat>
  <Paragraphs>118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Freestyle Script</vt:lpstr>
      <vt:lpstr>Office Theme</vt:lpstr>
      <vt:lpstr>Welcome</vt:lpstr>
      <vt:lpstr>Revisions</vt:lpstr>
      <vt:lpstr>Introduction</vt:lpstr>
      <vt:lpstr>Online External Training Courses</vt:lpstr>
      <vt:lpstr>Roles</vt:lpstr>
      <vt:lpstr>Login</vt:lpstr>
      <vt:lpstr>Tree Node</vt:lpstr>
      <vt:lpstr>OSR Project Application</vt:lpstr>
      <vt:lpstr>OSR Project Application – sub tabs</vt:lpstr>
      <vt:lpstr>Future notice</vt:lpstr>
      <vt:lpstr>Conclusion</vt:lpstr>
    </vt:vector>
  </TitlesOfParts>
  <Company>Government of Alberta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OSR Applications Overview</dc:title>
  <dc:creator>Karen Chinnery</dc:creator>
  <cp:lastModifiedBy>Lynn McIntosh</cp:lastModifiedBy>
  <cp:revision>31</cp:revision>
  <dcterms:created xsi:type="dcterms:W3CDTF">2012-06-04T23:07:45Z</dcterms:created>
  <dcterms:modified xsi:type="dcterms:W3CDTF">2025-10-29T17:59:43Z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0x0101004CF9B3243FA46A47A5D45CADF07EB49500869333630F2EE44D93EB5262DF3C44F2</vt:lpwstr>
  </property>
  <property fmtid="{D5CDD505-2E9C-101B-9397-08002B2CF9AE}" pid="3" name="MSIP_Label_abf2ea38-542c-4b75-bd7d-582ec36a519f_Enabled">
    <vt:lpwstr>true</vt:lpwstr>
  </property>
  <property fmtid="{D5CDD505-2E9C-101B-9397-08002B2CF9AE}" pid="4" name="MSIP_Label_abf2ea38-542c-4b75-bd7d-582ec36a519f_SetDate">
    <vt:lpwstr>2025-10-29T17:58:50Z</vt:lpwstr>
  </property>
  <property fmtid="{D5CDD505-2E9C-101B-9397-08002B2CF9AE}" pid="5" name="MSIP_Label_abf2ea38-542c-4b75-bd7d-582ec36a519f_Method">
    <vt:lpwstr>Standard</vt:lpwstr>
  </property>
  <property fmtid="{D5CDD505-2E9C-101B-9397-08002B2CF9AE}" pid="6" name="MSIP_Label_abf2ea38-542c-4b75-bd7d-582ec36a519f_Name">
    <vt:lpwstr>Protected A</vt:lpwstr>
  </property>
  <property fmtid="{D5CDD505-2E9C-101B-9397-08002B2CF9AE}" pid="7" name="MSIP_Label_abf2ea38-542c-4b75-bd7d-582ec36a519f_SiteId">
    <vt:lpwstr>2bb51c06-af9b-42c5-8bf5-3c3b7b10850b</vt:lpwstr>
  </property>
  <property fmtid="{D5CDD505-2E9C-101B-9397-08002B2CF9AE}" pid="8" name="MSIP_Label_abf2ea38-542c-4b75-bd7d-582ec36a519f_ActionId">
    <vt:lpwstr>7aba0b14-d518-4864-a210-98866d5216ee</vt:lpwstr>
  </property>
  <property fmtid="{D5CDD505-2E9C-101B-9397-08002B2CF9AE}" pid="9" name="MSIP_Label_abf2ea38-542c-4b75-bd7d-582ec36a519f_ContentBits">
    <vt:lpwstr>2</vt:lpwstr>
  </property>
  <property fmtid="{D5CDD505-2E9C-101B-9397-08002B2CF9AE}" pid="10" name="MSIP_Label_abf2ea38-542c-4b75-bd7d-582ec36a519f_Tag">
    <vt:lpwstr>10, 3, 0, 1</vt:lpwstr>
  </property>
  <property fmtid="{D5CDD505-2E9C-101B-9397-08002B2CF9AE}" pid="11" name="ClassificationContentMarkingFooterLocations">
    <vt:lpwstr>Office Theme:10</vt:lpwstr>
  </property>
  <property fmtid="{D5CDD505-2E9C-101B-9397-08002B2CF9AE}" pid="12" name="ClassificationContentMarkingFooterText">
    <vt:lpwstr>Classification: Protected A</vt:lpwstr>
  </property>
</Properties>
</file>