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6"/>
  </p:sldMasterIdLst>
  <p:notesMasterIdLst>
    <p:notesMasterId r:id="rId14"/>
  </p:notesMasterIdLst>
  <p:handoutMasterIdLst>
    <p:handoutMasterId r:id="rId15"/>
  </p:handoutMasterIdLst>
  <p:sldIdLst>
    <p:sldId id="265" r:id="rId7"/>
    <p:sldId id="266" r:id="rId8"/>
    <p:sldId id="284" r:id="rId9"/>
    <p:sldId id="267" r:id="rId10"/>
    <p:sldId id="283" r:id="rId11"/>
    <p:sldId id="273" r:id="rId12"/>
    <p:sldId id="268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99" autoAdjust="0"/>
  </p:normalViewPr>
  <p:slideViewPr>
    <p:cSldViewPr snapToGrid="0">
      <p:cViewPr varScale="1">
        <p:scale>
          <a:sx n="130" d="100"/>
          <a:sy n="130" d="100"/>
        </p:scale>
        <p:origin x="996" y="11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slide" Target="slides/slide5.xml"/><Relationship Id="rId5" Type="http://schemas.openxmlformats.org/officeDocument/2006/relationships/customXml" Target="../customXml/item5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4.xml"/><Relationship Id="rId19" Type="http://schemas.openxmlformats.org/officeDocument/2006/relationships/tableStyles" Target="tableStyles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8F82AC5-DE83-4546-A145-049723EEF145}" type="datetimeFigureOut">
              <a:rPr lang="en-CA" smtClean="0"/>
              <a:t>2023/07/11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C7EA81-BE91-42DB-B17C-5937EFD4140E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3807069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47C5CD-91F5-4C0D-9700-F7932A35F6A8}" type="datetimeFigureOut">
              <a:rPr lang="en-CA" smtClean="0"/>
              <a:t>2023/07/11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5B8F0B-F410-4D7B-888B-D3F81DA1D60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6828741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73192-75DD-4825-9AB7-3578074B0378}" type="datetime1">
              <a:rPr lang="en-CA" smtClean="0"/>
              <a:t>2023/07/11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/>
              <a:t>Page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E5CAC-8735-419D-83EE-D1B096ACB11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039273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31E08-E379-4EEA-AE02-01CF09CF17FB}" type="datetime1">
              <a:rPr lang="en-CA" smtClean="0"/>
              <a:t>2023/07/11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/>
              <a:t>Page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E5CAC-8735-419D-83EE-D1B096ACB11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397787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8975A-BB23-4CC6-A13E-9B74D00A6C91}" type="datetime1">
              <a:rPr lang="en-CA" smtClean="0"/>
              <a:t>2023/07/11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/>
              <a:t>Page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E5CAC-8735-419D-83EE-D1B096ACB11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113935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B1B49-A1D5-4FDB-BCB4-72EFB1212E85}" type="datetime1">
              <a:rPr lang="en-CA" smtClean="0"/>
              <a:t>2023/07/11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/>
              <a:t>Page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E5CAC-8735-419D-83EE-D1B096ACB11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985457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AE54B-FE9B-4B6D-85D6-5AAD1D6AD4CE}" type="datetime1">
              <a:rPr lang="en-CA" smtClean="0"/>
              <a:t>2023/07/11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/>
              <a:t>Page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E5CAC-8735-419D-83EE-D1B096ACB11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184902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EB73E2-29C9-44A1-A0FE-C8FC9ABD64C1}" type="datetime1">
              <a:rPr lang="en-CA" smtClean="0"/>
              <a:t>2023/07/11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/>
              <a:t>Page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E5CAC-8735-419D-83EE-D1B096ACB11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319803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50D87-545D-4654-AB3B-104DE282D4D7}" type="datetime1">
              <a:rPr lang="en-CA" smtClean="0"/>
              <a:t>2023/07/11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/>
              <a:t>Page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E5CAC-8735-419D-83EE-D1B096ACB11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94888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0C980-FDF3-4D39-8785-D8BA4D830A73}" type="datetime1">
              <a:rPr lang="en-CA" smtClean="0"/>
              <a:t>2023/07/11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/>
              <a:t>Page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E5CAC-8735-419D-83EE-D1B096ACB11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198618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4CCAA-9202-4C91-B587-A2CDEFAAFCD3}" type="datetime1">
              <a:rPr lang="en-CA" smtClean="0"/>
              <a:t>2023/07/11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/>
              <a:t>Page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E5CAC-8735-419D-83EE-D1B096ACB11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375080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C2A71-08D2-4C06-A55F-12E3C4E01D72}" type="datetime1">
              <a:rPr lang="en-CA" smtClean="0"/>
              <a:t>2023/07/11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/>
              <a:t>Page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E5CAC-8735-419D-83EE-D1B096ACB11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742963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B4950-B17B-4D51-A7A1-509CEACEAC82}" type="datetime1">
              <a:rPr lang="en-CA" smtClean="0"/>
              <a:t>2023/07/11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/>
              <a:t>Page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E5CAC-8735-419D-83EE-D1B096ACB11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096058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B8E994-4470-4014-A163-3A54509B3A60}" type="datetime1">
              <a:rPr lang="en-CA" smtClean="0"/>
              <a:t>2023/07/11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CA"/>
              <a:t>Page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7E5CAC-8735-419D-83EE-D1B096ACB115}" type="slidenum">
              <a:rPr lang="en-CA" smtClean="0"/>
              <a:t>‹#›</a:t>
            </a:fld>
            <a:endParaRPr lang="en-CA"/>
          </a:p>
        </p:txBody>
      </p:sp>
      <p:sp>
        <p:nvSpPr>
          <p:cNvPr id="7" name="MSIPCMContentMarking" descr="{&quot;HashCode&quot;:-1542678785,&quot;Placement&quot;:&quot;Footer&quot;,&quot;Top&quot;:517.997253,&quot;Left&quot;:0.0,&quot;SlideWidth&quot;:720,&quot;SlideHeight&quot;:540}"/>
          <p:cNvSpPr txBox="1"/>
          <p:nvPr userDrawn="1"/>
        </p:nvSpPr>
        <p:spPr>
          <a:xfrm>
            <a:off x="0" y="6578565"/>
            <a:ext cx="1804584" cy="27943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en-CA" sz="1100">
                <a:solidFill>
                  <a:srgbClr val="000000"/>
                </a:solidFill>
                <a:latin typeface="Calibri" panose="020F0502020204030204" pitchFamily="34" charset="0"/>
              </a:rPr>
              <a:t>Classification: Protected A</a:t>
            </a:r>
          </a:p>
        </p:txBody>
      </p:sp>
    </p:spTree>
    <p:extLst>
      <p:ext uri="{BB962C8B-B14F-4D97-AF65-F5344CB8AC3E}">
        <p14:creationId xmlns:p14="http://schemas.microsoft.com/office/powerpoint/2010/main" val="6919234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s://training.energy.gov.ab.ca/Courses/ETS_account_setup_and_preferences.pdf" TargetMode="Externa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training.energy.gov.ab.ca/Courses/ETS_client_account_setup_and_maintenance.pdf" TargetMode="Externa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training.energy.gov.ab.ca/Courses/ETS_account_setup_and_preferences.pdf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mailto:WellAdmin.Energy@gov.ab.ca" TargetMode="External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4948015" y="59904"/>
            <a:ext cx="395670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Offset</a:t>
            </a:r>
            <a:endParaRPr lang="en-CA" sz="28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Text Box 5"/>
          <p:cNvSpPr txBox="1">
            <a:spLocks noChangeArrowheads="1"/>
          </p:cNvSpPr>
          <p:nvPr/>
        </p:nvSpPr>
        <p:spPr bwMode="auto">
          <a:xfrm>
            <a:off x="50879" y="975011"/>
            <a:ext cx="4474165" cy="2160240"/>
          </a:xfrm>
          <a:prstGeom prst="rect">
            <a:avLst/>
          </a:prstGeom>
          <a:noFill/>
          <a:ln w="0" algn="in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BF5F9"/>
                  </a:outerShdw>
                </a:effectLst>
              </a14:hiddenEffects>
            </a:ext>
          </a:extLst>
        </p:spPr>
        <p:txBody>
          <a:bodyPr vert="horz" wrap="square" lIns="36195" tIns="36195" rIns="36195" bIns="36195" numCol="1" anchor="t" anchorCtr="0" compatLnSpc="1">
            <a:prstTxWarp prst="textNoShape">
              <a:avLst/>
            </a:prstTxWarp>
            <a:scene3d>
              <a:camera prst="orthographicFront">
                <a:rot lat="0" lon="600000" rev="600000"/>
              </a:camera>
              <a:lightRig rig="threePt" dir="t"/>
            </a:scene3d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0" b="1" i="0" u="none" strike="noStrike" cap="none" normalizeH="0" dirty="0">
                <a:ln>
                  <a:noFill/>
                </a:ln>
                <a:solidFill>
                  <a:srgbClr val="2160AD"/>
                </a:solidFill>
                <a:effectLst/>
                <a:latin typeface="Freestyle Script" pitchFamily="66" charset="0"/>
                <a:cs typeface="Arial" pitchFamily="34" charset="0"/>
              </a:rPr>
              <a:t>Welcome!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04800" y="2979003"/>
            <a:ext cx="419707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to the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Offset Roles and Form Types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Online Training Course</a:t>
            </a:r>
            <a:endParaRPr lang="en-US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948265" y="6658275"/>
            <a:ext cx="956453" cy="199725"/>
          </a:xfrm>
        </p:spPr>
        <p:txBody>
          <a:bodyPr/>
          <a:lstStyle/>
          <a:p>
            <a:r>
              <a:rPr lang="en-CA" sz="900" dirty="0">
                <a:latin typeface="Arial" panose="020B0604020202020204" pitchFamily="34" charset="0"/>
                <a:cs typeface="Arial" panose="020B0604020202020204" pitchFamily="34" charset="0"/>
              </a:rPr>
              <a:t>Page 1 of 7</a:t>
            </a:r>
          </a:p>
        </p:txBody>
      </p:sp>
      <p:sp>
        <p:nvSpPr>
          <p:cNvPr id="8" name="Rectangle 7"/>
          <p:cNvSpPr/>
          <p:nvPr/>
        </p:nvSpPr>
        <p:spPr>
          <a:xfrm>
            <a:off x="6694098" y="499270"/>
            <a:ext cx="2210620" cy="338554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1600" b="1" dirty="0">
                <a:solidFill>
                  <a:schemeClr val="bg1"/>
                </a:solidFill>
              </a:rPr>
              <a:t>Government of Alberta</a:t>
            </a:r>
          </a:p>
        </p:txBody>
      </p:sp>
      <p:sp>
        <p:nvSpPr>
          <p:cNvPr id="12" name="Rectangle 11"/>
          <p:cNvSpPr>
            <a:spLocks/>
          </p:cNvSpPr>
          <p:nvPr/>
        </p:nvSpPr>
        <p:spPr>
          <a:xfrm>
            <a:off x="4278703" y="3194051"/>
            <a:ext cx="3962400" cy="5539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r>
              <a:rPr lang="en-CA" sz="1200" dirty="0">
                <a:latin typeface="Arial" pitchFamily="34" charset="0"/>
                <a:cs typeface="Arial" pitchFamily="34" charset="0"/>
              </a:rPr>
              <a:t>This module highlights the different roles required to create, edit, submit, view and concur the various Offset form types.</a:t>
            </a:r>
          </a:p>
        </p:txBody>
      </p:sp>
    </p:spTree>
    <p:extLst>
      <p:ext uri="{BB962C8B-B14F-4D97-AF65-F5344CB8AC3E}">
        <p14:creationId xmlns:p14="http://schemas.microsoft.com/office/powerpoint/2010/main" val="35495399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948015" y="59904"/>
            <a:ext cx="395670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CA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Offset</a:t>
            </a:r>
          </a:p>
        </p:txBody>
      </p:sp>
      <p:sp>
        <p:nvSpPr>
          <p:cNvPr id="4" name="Content Placeholder 1"/>
          <p:cNvSpPr txBox="1">
            <a:spLocks/>
          </p:cNvSpPr>
          <p:nvPr/>
        </p:nvSpPr>
        <p:spPr>
          <a:xfrm>
            <a:off x="251520" y="980728"/>
            <a:ext cx="8640960" cy="271049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CA" sz="1600" b="1" dirty="0">
                <a:latin typeface="Arial" panose="020B0604020202020204" pitchFamily="34" charset="0"/>
                <a:cs typeface="Arial" panose="020B0604020202020204" pitchFamily="34" charset="0"/>
              </a:rPr>
              <a:t>Revision Page</a:t>
            </a:r>
          </a:p>
        </p:txBody>
      </p:sp>
      <p:sp>
        <p:nvSpPr>
          <p:cNvPr id="5" name="Text Placeholder 2"/>
          <p:cNvSpPr txBox="1">
            <a:spLocks/>
          </p:cNvSpPr>
          <p:nvPr/>
        </p:nvSpPr>
        <p:spPr>
          <a:xfrm>
            <a:off x="250825" y="1484313"/>
            <a:ext cx="8642350" cy="4752975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Revisions Table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dirty="0"/>
          </a:p>
          <a:p>
            <a:pPr marL="0" indent="0" algn="ctr">
              <a:buFont typeface="Arial" panose="020B0604020202020204" pitchFamily="34" charset="0"/>
              <a:buNone/>
            </a:pPr>
            <a:endParaRPr lang="en-CA" dirty="0"/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6512789"/>
              </p:ext>
            </p:extLst>
          </p:nvPr>
        </p:nvGraphicFramePr>
        <p:xfrm>
          <a:off x="1524000" y="2432874"/>
          <a:ext cx="6096000" cy="1752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267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3729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Date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Revisions Type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Page Number</a:t>
                      </a:r>
                      <a:endParaRPr lang="en-C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September 5, 2014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Initial Creation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All</a:t>
                      </a:r>
                      <a:endParaRPr lang="en-C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CA" dirty="0"/>
                        <a:t>September</a:t>
                      </a:r>
                      <a:r>
                        <a:rPr lang="en-CA" baseline="0" dirty="0"/>
                        <a:t> 3, 2020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dirty="0"/>
                        <a:t>Updated Header and contents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dirty="0"/>
                        <a:t>All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July 11, 2023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Updated content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6</a:t>
                      </a:r>
                      <a:endParaRPr lang="en-C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6381840"/>
                  </a:ext>
                </a:extLst>
              </a:tr>
            </a:tbl>
          </a:graphicData>
        </a:graphic>
      </p:graphicFrame>
      <p:sp>
        <p:nvSpPr>
          <p:cNvPr id="12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948265" y="6658275"/>
            <a:ext cx="956453" cy="199725"/>
          </a:xfrm>
        </p:spPr>
        <p:txBody>
          <a:bodyPr/>
          <a:lstStyle/>
          <a:p>
            <a:r>
              <a:rPr lang="en-CA" sz="900" dirty="0">
                <a:latin typeface="Arial" panose="020B0604020202020204" pitchFamily="34" charset="0"/>
                <a:cs typeface="Arial" panose="020B0604020202020204" pitchFamily="34" charset="0"/>
              </a:rPr>
              <a:t>Page 2 of 7</a:t>
            </a:r>
          </a:p>
        </p:txBody>
      </p:sp>
      <p:sp>
        <p:nvSpPr>
          <p:cNvPr id="8" name="Rectangle 7"/>
          <p:cNvSpPr/>
          <p:nvPr/>
        </p:nvSpPr>
        <p:spPr>
          <a:xfrm>
            <a:off x="6694098" y="499270"/>
            <a:ext cx="2210620" cy="338554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1600" b="1" dirty="0">
                <a:solidFill>
                  <a:schemeClr val="bg1"/>
                </a:solidFill>
              </a:rPr>
              <a:t>Government of Alberta</a:t>
            </a:r>
          </a:p>
        </p:txBody>
      </p:sp>
    </p:spTree>
    <p:extLst>
      <p:ext uri="{BB962C8B-B14F-4D97-AF65-F5344CB8AC3E}">
        <p14:creationId xmlns:p14="http://schemas.microsoft.com/office/powerpoint/2010/main" val="27037190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948015" y="59904"/>
            <a:ext cx="395670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Offset</a:t>
            </a:r>
            <a:endParaRPr lang="en-CA" sz="28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Content Placeholder 1"/>
          <p:cNvSpPr txBox="1">
            <a:spLocks/>
          </p:cNvSpPr>
          <p:nvPr/>
        </p:nvSpPr>
        <p:spPr>
          <a:xfrm>
            <a:off x="251520" y="980728"/>
            <a:ext cx="8640960" cy="318233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INTRODUCTION</a:t>
            </a:r>
            <a:endParaRPr lang="en-CA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Footer Placeholder 4"/>
          <p:cNvSpPr txBox="1">
            <a:spLocks/>
          </p:cNvSpPr>
          <p:nvPr/>
        </p:nvSpPr>
        <p:spPr>
          <a:xfrm>
            <a:off x="7948265" y="6658275"/>
            <a:ext cx="956453" cy="199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900" dirty="0">
                <a:latin typeface="Arial" panose="020B0604020202020204" pitchFamily="34" charset="0"/>
                <a:cs typeface="Arial" panose="020B0604020202020204" pitchFamily="34" charset="0"/>
              </a:rPr>
              <a:t>Page 3 of 7</a:t>
            </a:r>
          </a:p>
        </p:txBody>
      </p:sp>
      <p:sp>
        <p:nvSpPr>
          <p:cNvPr id="8" name="Rectangle 7"/>
          <p:cNvSpPr>
            <a:spLocks/>
          </p:cNvSpPr>
          <p:nvPr/>
        </p:nvSpPr>
        <p:spPr>
          <a:xfrm>
            <a:off x="4105316" y="4060066"/>
            <a:ext cx="4702176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r>
              <a:rPr lang="en-CA" sz="1200" b="1" dirty="0">
                <a:latin typeface="Arial" pitchFamily="34" charset="0"/>
                <a:cs typeface="Arial" pitchFamily="34" charset="0"/>
                <a:hlinkClick r:id="rId2"/>
              </a:rPr>
              <a:t>ETS Account Setup and Preferences</a:t>
            </a:r>
            <a:r>
              <a:rPr lang="en-CA" sz="1200" b="1" dirty="0">
                <a:latin typeface="Arial" pitchFamily="34" charset="0"/>
                <a:cs typeface="Arial" pitchFamily="34" charset="0"/>
              </a:rPr>
              <a:t> (For Site Administrators)</a:t>
            </a:r>
          </a:p>
        </p:txBody>
      </p:sp>
      <p:sp>
        <p:nvSpPr>
          <p:cNvPr id="10" name="Rectangle 9"/>
          <p:cNvSpPr>
            <a:spLocks/>
          </p:cNvSpPr>
          <p:nvPr/>
        </p:nvSpPr>
        <p:spPr>
          <a:xfrm>
            <a:off x="4105316" y="3041387"/>
            <a:ext cx="4311650" cy="3693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r>
              <a:rPr lang="en-CA" sz="1200" dirty="0">
                <a:latin typeface="Arial" pitchFamily="34" charset="0"/>
                <a:cs typeface="Arial" pitchFamily="34" charset="0"/>
              </a:rPr>
              <a:t>We recommend that you view the common training module before proceeding to the other Offset training modules:</a:t>
            </a:r>
          </a:p>
        </p:txBody>
      </p:sp>
      <p:sp>
        <p:nvSpPr>
          <p:cNvPr id="11" name="Rectangle 10"/>
          <p:cNvSpPr>
            <a:spLocks/>
          </p:cNvSpPr>
          <p:nvPr/>
        </p:nvSpPr>
        <p:spPr>
          <a:xfrm>
            <a:off x="4095791" y="1956238"/>
            <a:ext cx="4321175" cy="14465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r>
              <a:rPr lang="en-CA" sz="1200" b="1" dirty="0">
                <a:latin typeface="Arial" pitchFamily="34" charset="0"/>
                <a:cs typeface="Arial" pitchFamily="34" charset="0"/>
              </a:rPr>
              <a:t>In this module, you will learn about:</a:t>
            </a:r>
          </a:p>
          <a:p>
            <a:endParaRPr lang="en-CA" sz="1200" b="1" dirty="0">
              <a:latin typeface="Arial" pitchFamily="34" charset="0"/>
              <a:cs typeface="Arial" pitchFamily="34" charset="0"/>
            </a:endParaRPr>
          </a:p>
          <a:p>
            <a:pPr marL="171450" indent="-171450">
              <a:buFont typeface="Arial" pitchFamily="34" charset="0"/>
              <a:buChar char="•"/>
            </a:pPr>
            <a:r>
              <a:rPr lang="en-CA" sz="1200" dirty="0">
                <a:latin typeface="Arial" pitchFamily="34" charset="0"/>
                <a:cs typeface="Arial" pitchFamily="34" charset="0"/>
              </a:rPr>
              <a:t>Offset Roles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CA" sz="1200" dirty="0">
                <a:latin typeface="Arial" pitchFamily="34" charset="0"/>
                <a:cs typeface="Arial" pitchFamily="34" charset="0"/>
              </a:rPr>
              <a:t>Offset Form Types</a:t>
            </a:r>
          </a:p>
          <a:p>
            <a:pPr marL="171450" indent="-171450">
              <a:buFont typeface="Arial" pitchFamily="34" charset="0"/>
              <a:buChar char="•"/>
            </a:pPr>
            <a:endParaRPr lang="en-CA" sz="1200" dirty="0">
              <a:latin typeface="Arial" pitchFamily="34" charset="0"/>
              <a:cs typeface="Arial" pitchFamily="34" charset="0"/>
            </a:endParaRPr>
          </a:p>
          <a:p>
            <a:pPr marL="171450" indent="-171450">
              <a:buFont typeface="Arial" pitchFamily="34" charset="0"/>
              <a:buChar char="•"/>
            </a:pPr>
            <a:endParaRPr lang="en-CA" sz="1200" dirty="0">
              <a:latin typeface="Arial" pitchFamily="34" charset="0"/>
              <a:cs typeface="Arial" pitchFamily="34" charset="0"/>
            </a:endParaRPr>
          </a:p>
          <a:p>
            <a:br>
              <a:rPr lang="en-CA" sz="1100" dirty="0"/>
            </a:br>
            <a:endParaRPr lang="en-CA" sz="1100" dirty="0"/>
          </a:p>
        </p:txBody>
      </p:sp>
      <p:pic>
        <p:nvPicPr>
          <p:cNvPr id="12" name="Picture 1" descr="Bidding - Overview - Overview - Graphic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45226" y="1696565"/>
            <a:ext cx="2692400" cy="2730500"/>
          </a:xfrm>
          <a:prstGeom prst="rect">
            <a:avLst/>
          </a:prstGeom>
          <a:noFill/>
        </p:spPr>
      </p:pic>
      <p:sp>
        <p:nvSpPr>
          <p:cNvPr id="13" name="Rectangle 12"/>
          <p:cNvSpPr/>
          <p:nvPr/>
        </p:nvSpPr>
        <p:spPr>
          <a:xfrm>
            <a:off x="6694098" y="499270"/>
            <a:ext cx="2210620" cy="338554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1600" b="1" dirty="0">
                <a:solidFill>
                  <a:schemeClr val="bg1"/>
                </a:solidFill>
              </a:rPr>
              <a:t>Government of Alberta</a:t>
            </a:r>
          </a:p>
        </p:txBody>
      </p:sp>
    </p:spTree>
    <p:extLst>
      <p:ext uri="{BB962C8B-B14F-4D97-AF65-F5344CB8AC3E}">
        <p14:creationId xmlns:p14="http://schemas.microsoft.com/office/powerpoint/2010/main" val="31448341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948015" y="59904"/>
            <a:ext cx="395670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Offset</a:t>
            </a:r>
            <a:endParaRPr lang="en-CA" sz="28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Content Placeholder 1"/>
          <p:cNvSpPr txBox="1">
            <a:spLocks/>
          </p:cNvSpPr>
          <p:nvPr/>
        </p:nvSpPr>
        <p:spPr>
          <a:xfrm>
            <a:off x="251520" y="980728"/>
            <a:ext cx="8640960" cy="318233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CA" sz="1600" b="1" dirty="0">
                <a:latin typeface="Arial" panose="020B0604020202020204" pitchFamily="34" charset="0"/>
                <a:cs typeface="Arial" panose="020B0604020202020204" pitchFamily="34" charset="0"/>
              </a:rPr>
              <a:t>SITE ADMINISTRATOR – ASSIGN ROLES</a:t>
            </a:r>
          </a:p>
        </p:txBody>
      </p:sp>
      <p:sp>
        <p:nvSpPr>
          <p:cNvPr id="14" name="Footer Placeholder 4"/>
          <p:cNvSpPr txBox="1">
            <a:spLocks/>
          </p:cNvSpPr>
          <p:nvPr/>
        </p:nvSpPr>
        <p:spPr>
          <a:xfrm>
            <a:off x="7948265" y="6658275"/>
            <a:ext cx="956453" cy="199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900" dirty="0">
                <a:latin typeface="Arial" panose="020B0604020202020204" pitchFamily="34" charset="0"/>
                <a:cs typeface="Arial" panose="020B0604020202020204" pitchFamily="34" charset="0"/>
              </a:rPr>
              <a:t>Page 4 of 7</a:t>
            </a:r>
          </a:p>
        </p:txBody>
      </p:sp>
      <p:sp>
        <p:nvSpPr>
          <p:cNvPr id="13" name="Rectangle 12"/>
          <p:cNvSpPr/>
          <p:nvPr/>
        </p:nvSpPr>
        <p:spPr>
          <a:xfrm>
            <a:off x="6694098" y="499270"/>
            <a:ext cx="2210620" cy="338554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1600" b="1" dirty="0">
                <a:solidFill>
                  <a:schemeClr val="bg1"/>
                </a:solidFill>
              </a:rPr>
              <a:t>Government of Alberta</a:t>
            </a:r>
          </a:p>
        </p:txBody>
      </p:sp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15682088"/>
              </p:ext>
            </p:extLst>
          </p:nvPr>
        </p:nvGraphicFramePr>
        <p:xfrm>
          <a:off x="1015041" y="2358290"/>
          <a:ext cx="2010026" cy="17910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2" imgW="1310640" imgH="1168541" progId="Visio.Drawing.11">
                  <p:embed/>
                </p:oleObj>
              </mc:Choice>
              <mc:Fallback>
                <p:oleObj name="Visio" r:id="rId2" imgW="1310640" imgH="1168541" progId="Visio.Drawing.11">
                  <p:embed/>
                  <p:pic>
                    <p:nvPicPr>
                      <p:cNvPr id="16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5041" y="2358290"/>
                        <a:ext cx="2010026" cy="179101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Rectangle 4"/>
          <p:cNvSpPr>
            <a:spLocks noChangeArrowheads="1"/>
          </p:cNvSpPr>
          <p:nvPr/>
        </p:nvSpPr>
        <p:spPr bwMode="auto">
          <a:xfrm>
            <a:off x="3526766" y="1962057"/>
            <a:ext cx="3962399" cy="25853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CA" sz="1200" dirty="0">
                <a:latin typeface="Arial" pitchFamily="34" charset="0"/>
                <a:cs typeface="Arial" pitchFamily="34" charset="0"/>
              </a:rPr>
              <a:t>Each company has an assigned Electronic Transfer System (ETS) Site Administrator who is responsible to create their company's user accounts.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CA" sz="1200" dirty="0">
              <a:latin typeface="Arial" pitchFamily="34" charset="0"/>
              <a:cs typeface="Arial" pitchFamily="34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CA" sz="1200" dirty="0">
                <a:latin typeface="Arial" pitchFamily="34" charset="0"/>
                <a:cs typeface="Arial" pitchFamily="34" charset="0"/>
              </a:rPr>
              <a:t>ETS Site Administrator is responsible for </a:t>
            </a:r>
          </a:p>
          <a:p>
            <a:pPr marL="171450" marR="0" lvl="0" indent="-1714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US" sz="1200" b="0" i="0" u="none" strike="noStrike" cap="none" normalizeH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assigning roles to their users for the various Form Types. </a:t>
            </a:r>
            <a:br>
              <a:rPr kumimoji="0" lang="en-US" sz="1200" b="0" i="0" u="none" strike="noStrike" cap="none" normalizeH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</a:br>
            <a:br>
              <a:rPr kumimoji="0" lang="en-US" sz="1200" b="0" i="0" u="none" strike="noStrike" cap="none" normalizeH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</a:br>
            <a:r>
              <a:rPr kumimoji="0" lang="en-US" sz="1200" b="0" i="0" u="none" strike="noStrike" cap="none" normalizeH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The selection of roles will vary based on the Form Type.  This is completed in the ETS Assign Client Roles screen.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200" baseline="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CA" sz="1200" dirty="0">
                <a:latin typeface="Arial" pitchFamily="34" charset="0"/>
                <a:cs typeface="Arial" pitchFamily="34" charset="0"/>
              </a:rPr>
              <a:t>managing the assignment of roles within the company</a:t>
            </a:r>
            <a:endParaRPr lang="en-CA" sz="1200" dirty="0"/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29343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948015" y="59904"/>
            <a:ext cx="395670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CA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Offset</a:t>
            </a:r>
          </a:p>
        </p:txBody>
      </p:sp>
      <p:sp>
        <p:nvSpPr>
          <p:cNvPr id="7" name="Rectangle 6"/>
          <p:cNvSpPr>
            <a:spLocks/>
          </p:cNvSpPr>
          <p:nvPr/>
        </p:nvSpPr>
        <p:spPr>
          <a:xfrm>
            <a:off x="4039646" y="1696565"/>
            <a:ext cx="4440120" cy="33239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r>
              <a:rPr lang="en-CA" sz="1200" dirty="0">
                <a:latin typeface="Arial" pitchFamily="34" charset="0"/>
                <a:cs typeface="Arial" pitchFamily="34" charset="0"/>
              </a:rPr>
              <a:t>An individual within the company can access the Offset functionality in ETS; provided that the user has a Client Account created and assigned an Offset Role by the company's Site Administrator. </a:t>
            </a:r>
          </a:p>
          <a:p>
            <a:endParaRPr lang="en-CA" sz="1200" dirty="0">
              <a:latin typeface="Arial" pitchFamily="34" charset="0"/>
              <a:cs typeface="Arial" pitchFamily="34" charset="0"/>
            </a:endParaRPr>
          </a:p>
          <a:p>
            <a:r>
              <a:rPr lang="en-CA" sz="1200" dirty="0">
                <a:latin typeface="Arial" pitchFamily="34" charset="0"/>
                <a:cs typeface="Arial" pitchFamily="34" charset="0"/>
              </a:rPr>
              <a:t>These are the Offset roles:</a:t>
            </a:r>
            <a:br>
              <a:rPr lang="en-CA" sz="1200" dirty="0">
                <a:latin typeface="Arial" pitchFamily="34" charset="0"/>
                <a:cs typeface="Arial" pitchFamily="34" charset="0"/>
              </a:rPr>
            </a:br>
            <a:br>
              <a:rPr lang="en-CA" sz="1200" dirty="0">
                <a:latin typeface="Arial" pitchFamily="34" charset="0"/>
                <a:cs typeface="Arial" pitchFamily="34" charset="0"/>
              </a:rPr>
            </a:br>
            <a:r>
              <a:rPr lang="en-CA" sz="1200" b="1" dirty="0">
                <a:latin typeface="Arial" pitchFamily="34" charset="0"/>
                <a:cs typeface="Arial" pitchFamily="34" charset="0"/>
              </a:rPr>
              <a:t>Creator</a:t>
            </a:r>
            <a:r>
              <a:rPr lang="en-CA" sz="1200" dirty="0">
                <a:latin typeface="Arial" pitchFamily="34" charset="0"/>
                <a:cs typeface="Arial" pitchFamily="34" charset="0"/>
              </a:rPr>
              <a:t> – Client can create and edit Offset response form.</a:t>
            </a:r>
          </a:p>
          <a:p>
            <a:br>
              <a:rPr lang="en-CA" sz="1200" dirty="0">
                <a:latin typeface="Arial" pitchFamily="34" charset="0"/>
                <a:cs typeface="Arial" pitchFamily="34" charset="0"/>
              </a:rPr>
            </a:br>
            <a:r>
              <a:rPr lang="en-CA" sz="1200" b="1" dirty="0">
                <a:latin typeface="Arial" pitchFamily="34" charset="0"/>
                <a:cs typeface="Arial" pitchFamily="34" charset="0"/>
              </a:rPr>
              <a:t>Submitter</a:t>
            </a:r>
            <a:r>
              <a:rPr lang="en-CA" sz="1200" dirty="0">
                <a:latin typeface="Arial" pitchFamily="34" charset="0"/>
                <a:cs typeface="Arial" pitchFamily="34" charset="0"/>
              </a:rPr>
              <a:t> – Client can submit Offset response and authorizations forms.</a:t>
            </a:r>
          </a:p>
          <a:p>
            <a:br>
              <a:rPr lang="en-CA" sz="1200" dirty="0">
                <a:latin typeface="Arial" pitchFamily="34" charset="0"/>
                <a:cs typeface="Arial" pitchFamily="34" charset="0"/>
              </a:rPr>
            </a:br>
            <a:r>
              <a:rPr lang="en-CA" sz="1200" b="1" dirty="0">
                <a:latin typeface="Arial" pitchFamily="34" charset="0"/>
                <a:cs typeface="Arial" pitchFamily="34" charset="0"/>
              </a:rPr>
              <a:t>Viewer</a:t>
            </a:r>
            <a:r>
              <a:rPr lang="en-CA" sz="1200" dirty="0">
                <a:latin typeface="Arial" pitchFamily="34" charset="0"/>
                <a:cs typeface="Arial" pitchFamily="34" charset="0"/>
              </a:rPr>
              <a:t> – Client can </a:t>
            </a:r>
            <a:r>
              <a:rPr lang="en-CA" sz="1200" u="sng" dirty="0">
                <a:latin typeface="Arial" pitchFamily="34" charset="0"/>
                <a:cs typeface="Arial" pitchFamily="34" charset="0"/>
              </a:rPr>
              <a:t>only</a:t>
            </a:r>
            <a:r>
              <a:rPr lang="en-CA" sz="1200" dirty="0">
                <a:latin typeface="Arial" pitchFamily="34" charset="0"/>
                <a:cs typeface="Arial" pitchFamily="34" charset="0"/>
              </a:rPr>
              <a:t> view Offset response forms and authorization requests.</a:t>
            </a:r>
            <a:endParaRPr lang="en-CA" sz="1200" b="1" dirty="0">
              <a:latin typeface="Arial" pitchFamily="34" charset="0"/>
              <a:cs typeface="Arial" pitchFamily="34" charset="0"/>
            </a:endParaRPr>
          </a:p>
          <a:p>
            <a:endParaRPr lang="en-CA" sz="1200" b="1" dirty="0">
              <a:latin typeface="Arial" pitchFamily="34" charset="0"/>
              <a:cs typeface="Arial" pitchFamily="34" charset="0"/>
            </a:endParaRPr>
          </a:p>
          <a:p>
            <a:r>
              <a:rPr lang="en-CA" sz="1200" b="1" dirty="0">
                <a:latin typeface="Arial" pitchFamily="34" charset="0"/>
                <a:cs typeface="Arial" pitchFamily="34" charset="0"/>
              </a:rPr>
              <a:t>Concurrer</a:t>
            </a:r>
            <a:r>
              <a:rPr lang="en-CA" sz="1200" dirty="0">
                <a:latin typeface="Arial" pitchFamily="34" charset="0"/>
                <a:cs typeface="Arial" pitchFamily="34" charset="0"/>
              </a:rPr>
              <a:t> – Client with this role can concur the authorization form.</a:t>
            </a:r>
            <a:r>
              <a:rPr lang="en-CA" sz="12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CA" sz="1200" dirty="0">
                <a:latin typeface="Arial" pitchFamily="34" charset="0"/>
                <a:cs typeface="Arial" pitchFamily="34" charset="0"/>
              </a:rPr>
              <a:t>This role is only applicable to the </a:t>
            </a:r>
            <a:r>
              <a:rPr lang="en-CA" sz="1200" b="1" dirty="0">
                <a:latin typeface="Arial" pitchFamily="34" charset="0"/>
                <a:cs typeface="Arial" pitchFamily="34" charset="0"/>
              </a:rPr>
              <a:t>Offset Authorization </a:t>
            </a:r>
            <a:r>
              <a:rPr lang="en-CA" sz="1200" dirty="0">
                <a:latin typeface="Arial" pitchFamily="34" charset="0"/>
                <a:cs typeface="Arial" pitchFamily="34" charset="0"/>
              </a:rPr>
              <a:t>Form Type</a:t>
            </a:r>
            <a:r>
              <a:rPr lang="en-CA" sz="1200" b="1" dirty="0">
                <a:latin typeface="Arial" pitchFamily="34" charset="0"/>
                <a:cs typeface="Arial" pitchFamily="34" charset="0"/>
              </a:rPr>
              <a:t>.  </a:t>
            </a:r>
            <a:endParaRPr lang="en-CA" sz="1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058" y="2395210"/>
            <a:ext cx="303213" cy="869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609600" y="2133600"/>
            <a:ext cx="6858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/>
              <a:t>Creator</a:t>
            </a:r>
            <a:endParaRPr lang="en-CA" sz="1100" b="1" dirty="0"/>
          </a:p>
        </p:txBody>
      </p:sp>
      <p:pic>
        <p:nvPicPr>
          <p:cNvPr id="10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1965246"/>
            <a:ext cx="304800" cy="871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2132553" y="1769745"/>
            <a:ext cx="91649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/>
              <a:t>Submitter</a:t>
            </a:r>
            <a:endParaRPr lang="en-CA" sz="1100" b="1" dirty="0"/>
          </a:p>
        </p:txBody>
      </p:sp>
      <p:pic>
        <p:nvPicPr>
          <p:cNvPr id="1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5224" y="3733800"/>
            <a:ext cx="304800" cy="871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1191777" y="3510003"/>
            <a:ext cx="91649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/>
              <a:t>Viewer</a:t>
            </a:r>
            <a:endParaRPr lang="en-CA" sz="1100" b="1" dirty="0"/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07048" y="3445702"/>
            <a:ext cx="304800" cy="865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5" name="TextBox 14"/>
          <p:cNvSpPr txBox="1"/>
          <p:nvPr/>
        </p:nvSpPr>
        <p:spPr>
          <a:xfrm>
            <a:off x="2609013" y="3160646"/>
            <a:ext cx="91649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/>
              <a:t>Concurrer</a:t>
            </a:r>
            <a:endParaRPr lang="en-CA" sz="1100" b="1" dirty="0"/>
          </a:p>
        </p:txBody>
      </p:sp>
      <p:sp>
        <p:nvSpPr>
          <p:cNvPr id="16" name="Content Placeholder 1"/>
          <p:cNvSpPr txBox="1">
            <a:spLocks/>
          </p:cNvSpPr>
          <p:nvPr/>
        </p:nvSpPr>
        <p:spPr>
          <a:xfrm>
            <a:off x="251520" y="980728"/>
            <a:ext cx="8640960" cy="318233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ROLES</a:t>
            </a:r>
            <a:endParaRPr lang="en-CA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Rectangle 16"/>
          <p:cNvSpPr>
            <a:spLocks/>
          </p:cNvSpPr>
          <p:nvPr/>
        </p:nvSpPr>
        <p:spPr>
          <a:xfrm>
            <a:off x="1870074" y="5400719"/>
            <a:ext cx="5403851" cy="3693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r>
              <a:rPr lang="en-CA" sz="1200" dirty="0">
                <a:latin typeface="Arial" pitchFamily="34" charset="0"/>
                <a:cs typeface="Arial" pitchFamily="34" charset="0"/>
              </a:rPr>
              <a:t>For more information, please see the course: </a:t>
            </a:r>
          </a:p>
          <a:p>
            <a:r>
              <a:rPr lang="en-CA" sz="1200" b="1" dirty="0">
                <a:latin typeface="Arial" pitchFamily="34" charset="0"/>
                <a:cs typeface="Arial" pitchFamily="34" charset="0"/>
                <a:hlinkClick r:id="rId6"/>
              </a:rPr>
              <a:t>ETS Client Account Setup and Maintenance </a:t>
            </a:r>
            <a:r>
              <a:rPr lang="en-CA" sz="1200" b="1" dirty="0">
                <a:latin typeface="Arial" pitchFamily="34" charset="0"/>
                <a:cs typeface="Arial" pitchFamily="34" charset="0"/>
              </a:rPr>
              <a:t>(For Site Administrators</a:t>
            </a:r>
            <a:r>
              <a:rPr lang="en-CA" sz="1200" dirty="0">
                <a:latin typeface="Arial" pitchFamily="34" charset="0"/>
                <a:cs typeface="Arial" pitchFamily="34" charset="0"/>
              </a:rPr>
              <a:t>)</a:t>
            </a:r>
          </a:p>
        </p:txBody>
      </p:sp>
      <p:sp>
        <p:nvSpPr>
          <p:cNvPr id="18" name="Footer Placeholder 4"/>
          <p:cNvSpPr txBox="1">
            <a:spLocks/>
          </p:cNvSpPr>
          <p:nvPr/>
        </p:nvSpPr>
        <p:spPr>
          <a:xfrm>
            <a:off x="7948265" y="6658275"/>
            <a:ext cx="956453" cy="199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900" dirty="0">
                <a:latin typeface="Arial" panose="020B0604020202020204" pitchFamily="34" charset="0"/>
                <a:cs typeface="Arial" panose="020B0604020202020204" pitchFamily="34" charset="0"/>
              </a:rPr>
              <a:t>Page 5 of 7</a:t>
            </a:r>
          </a:p>
        </p:txBody>
      </p:sp>
      <p:sp>
        <p:nvSpPr>
          <p:cNvPr id="19" name="Rectangle 18"/>
          <p:cNvSpPr/>
          <p:nvPr/>
        </p:nvSpPr>
        <p:spPr>
          <a:xfrm>
            <a:off x="6694098" y="499270"/>
            <a:ext cx="2210620" cy="338554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1600" b="1" dirty="0">
                <a:solidFill>
                  <a:schemeClr val="bg1"/>
                </a:solidFill>
              </a:rPr>
              <a:t>Government of Alberta</a:t>
            </a:r>
          </a:p>
        </p:txBody>
      </p:sp>
    </p:spTree>
    <p:extLst>
      <p:ext uri="{BB962C8B-B14F-4D97-AF65-F5344CB8AC3E}">
        <p14:creationId xmlns:p14="http://schemas.microsoft.com/office/powerpoint/2010/main" val="33670509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948015" y="59904"/>
            <a:ext cx="395670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CA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Offset</a:t>
            </a:r>
          </a:p>
        </p:txBody>
      </p:sp>
      <p:sp>
        <p:nvSpPr>
          <p:cNvPr id="8" name="Content Placeholder 1"/>
          <p:cNvSpPr txBox="1">
            <a:spLocks/>
          </p:cNvSpPr>
          <p:nvPr/>
        </p:nvSpPr>
        <p:spPr>
          <a:xfrm>
            <a:off x="251520" y="980728"/>
            <a:ext cx="8640960" cy="318233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FORM TYPES</a:t>
            </a:r>
            <a:endParaRPr lang="en-CA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Footer Placeholder 4"/>
          <p:cNvSpPr txBox="1">
            <a:spLocks/>
          </p:cNvSpPr>
          <p:nvPr/>
        </p:nvSpPr>
        <p:spPr>
          <a:xfrm>
            <a:off x="7948265" y="6658275"/>
            <a:ext cx="956453" cy="199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900" dirty="0">
                <a:latin typeface="Arial" panose="020B0604020202020204" pitchFamily="34" charset="0"/>
                <a:cs typeface="Arial" panose="020B0604020202020204" pitchFamily="34" charset="0"/>
              </a:rPr>
              <a:t>Page 6 of 7</a:t>
            </a:r>
          </a:p>
        </p:txBody>
      </p:sp>
      <p:sp>
        <p:nvSpPr>
          <p:cNvPr id="13" name="Rectangle 12"/>
          <p:cNvSpPr>
            <a:spLocks/>
          </p:cNvSpPr>
          <p:nvPr/>
        </p:nvSpPr>
        <p:spPr>
          <a:xfrm>
            <a:off x="405442" y="3623499"/>
            <a:ext cx="5309558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r>
              <a:rPr lang="en-CA" sz="1200" dirty="0">
                <a:latin typeface="Arial" pitchFamily="34" charset="0"/>
                <a:cs typeface="Arial" pitchFamily="34" charset="0"/>
              </a:rPr>
              <a:t>For more information on Form Types, please see the course: </a:t>
            </a:r>
          </a:p>
        </p:txBody>
      </p:sp>
      <p:sp>
        <p:nvSpPr>
          <p:cNvPr id="15" name="Rectangle 14"/>
          <p:cNvSpPr>
            <a:spLocks/>
          </p:cNvSpPr>
          <p:nvPr/>
        </p:nvSpPr>
        <p:spPr>
          <a:xfrm>
            <a:off x="405442" y="1676400"/>
            <a:ext cx="8357558" cy="166199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r>
              <a:rPr lang="en-CA" sz="1200" dirty="0">
                <a:latin typeface="Arial" pitchFamily="34" charset="0"/>
                <a:cs typeface="Arial" pitchFamily="34" charset="0"/>
              </a:rPr>
              <a:t>In the Offset functionality of ETS, there are 2 Form Types available:</a:t>
            </a:r>
          </a:p>
          <a:p>
            <a:endParaRPr lang="en-CA" sz="1200" dirty="0">
              <a:latin typeface="Arial" pitchFamily="34" charset="0"/>
              <a:cs typeface="Arial" pitchFamily="34" charset="0"/>
            </a:endParaRPr>
          </a:p>
          <a:p>
            <a:r>
              <a:rPr lang="en-CA" sz="1200" b="1" dirty="0">
                <a:latin typeface="Arial" pitchFamily="34" charset="0"/>
                <a:cs typeface="Arial" pitchFamily="34" charset="0"/>
              </a:rPr>
              <a:t>Offset Response Form</a:t>
            </a:r>
          </a:p>
          <a:p>
            <a:r>
              <a:rPr lang="en-US" sz="1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This form type is required to be submitted to Alberta Energy and Minerals when served with an Offset Notice or if there is a change to the client response for an existing offset.</a:t>
            </a:r>
          </a:p>
          <a:p>
            <a:endParaRPr lang="en-CA" sz="1200" b="1" dirty="0">
              <a:latin typeface="Arial" pitchFamily="34" charset="0"/>
              <a:cs typeface="Arial" pitchFamily="34" charset="0"/>
            </a:endParaRPr>
          </a:p>
          <a:p>
            <a:r>
              <a:rPr lang="en-CA" sz="1200" b="1" dirty="0">
                <a:latin typeface="Arial" pitchFamily="34" charset="0"/>
                <a:cs typeface="Arial" pitchFamily="34" charset="0"/>
              </a:rPr>
              <a:t>Offset Response Authorization</a:t>
            </a:r>
          </a:p>
          <a:p>
            <a:pPr lvl="0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This form type allows the applicant to submit an Offset Response form on behalf of the designated representative.</a:t>
            </a:r>
            <a:endParaRPr lang="en-US" sz="1200" dirty="0">
              <a:latin typeface="Arial" pitchFamily="34" charset="0"/>
            </a:endParaRPr>
          </a:p>
          <a:p>
            <a:endParaRPr lang="en-CA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Rectangle 18"/>
          <p:cNvSpPr>
            <a:spLocks/>
          </p:cNvSpPr>
          <p:nvPr/>
        </p:nvSpPr>
        <p:spPr>
          <a:xfrm>
            <a:off x="405442" y="3886285"/>
            <a:ext cx="4702176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r>
              <a:rPr lang="en-CA" sz="1200" b="1" dirty="0">
                <a:latin typeface="Arial" pitchFamily="34" charset="0"/>
                <a:cs typeface="Arial" pitchFamily="34" charset="0"/>
                <a:hlinkClick r:id="rId2"/>
              </a:rPr>
              <a:t>ETS Account Setup and Preferences</a:t>
            </a:r>
            <a:r>
              <a:rPr lang="en-CA" sz="1200" b="1" dirty="0">
                <a:latin typeface="Arial" pitchFamily="34" charset="0"/>
                <a:cs typeface="Arial" pitchFamily="34" charset="0"/>
              </a:rPr>
              <a:t> (For Site Administrators)</a:t>
            </a:r>
          </a:p>
        </p:txBody>
      </p:sp>
      <p:sp>
        <p:nvSpPr>
          <p:cNvPr id="9" name="Rectangle 8"/>
          <p:cNvSpPr/>
          <p:nvPr/>
        </p:nvSpPr>
        <p:spPr>
          <a:xfrm>
            <a:off x="6694098" y="499270"/>
            <a:ext cx="2210620" cy="338554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1600" b="1" dirty="0">
                <a:solidFill>
                  <a:schemeClr val="bg1"/>
                </a:solidFill>
              </a:rPr>
              <a:t>Government of Alberta</a:t>
            </a:r>
          </a:p>
        </p:txBody>
      </p:sp>
    </p:spTree>
    <p:extLst>
      <p:ext uri="{BB962C8B-B14F-4D97-AF65-F5344CB8AC3E}">
        <p14:creationId xmlns:p14="http://schemas.microsoft.com/office/powerpoint/2010/main" val="10037029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948015" y="59904"/>
            <a:ext cx="395670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CA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Offset</a:t>
            </a:r>
          </a:p>
        </p:txBody>
      </p:sp>
      <p:sp>
        <p:nvSpPr>
          <p:cNvPr id="5" name="Content Placeholder 1"/>
          <p:cNvSpPr txBox="1">
            <a:spLocks/>
          </p:cNvSpPr>
          <p:nvPr/>
        </p:nvSpPr>
        <p:spPr>
          <a:xfrm>
            <a:off x="251520" y="980728"/>
            <a:ext cx="8640960" cy="360040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CONCLUSION</a:t>
            </a:r>
            <a:endParaRPr lang="en-CA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120327" y="1566156"/>
            <a:ext cx="5857875" cy="2474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BF5F9"/>
                  </a:outerShdw>
                </a:effectLst>
              </a14:hiddenEffects>
            </a:ext>
          </a:extLst>
        </p:spPr>
        <p:txBody>
          <a:bodyPr vert="horz" wrap="square" lIns="36195" tIns="36195" rIns="36195" bIns="36195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7200" b="1" i="0" u="none" strike="noStrike" cap="none" normalizeH="0" baseline="0" dirty="0">
                <a:ln>
                  <a:noFill/>
                </a:ln>
                <a:solidFill>
                  <a:srgbClr val="2160AD"/>
                </a:solidFill>
                <a:effectLst/>
                <a:latin typeface="Freestyle Script" pitchFamily="66" charset="0"/>
                <a:cs typeface="Arial" pitchFamily="34" charset="0"/>
              </a:rPr>
              <a:t>Congratulations!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 dirty="0">
                <a:ln>
                  <a:noFill/>
                </a:ln>
                <a:solidFill>
                  <a:srgbClr val="2160AD"/>
                </a:solidFill>
                <a:effectLst/>
                <a:latin typeface="Arial" pitchFamily="34" charset="0"/>
                <a:cs typeface="Arial" pitchFamily="34" charset="0"/>
              </a:rPr>
              <a:t>You have completed the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b="1" dirty="0">
                <a:solidFill>
                  <a:srgbClr val="2160AD"/>
                </a:solidFill>
                <a:latin typeface="Arial" pitchFamily="34" charset="0"/>
                <a:cs typeface="Arial" pitchFamily="34" charset="0"/>
              </a:rPr>
              <a:t>Offsets Roles and Form Types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 dirty="0">
                <a:ln>
                  <a:noFill/>
                </a:ln>
                <a:solidFill>
                  <a:srgbClr val="2160AD"/>
                </a:solidFill>
                <a:effectLst/>
                <a:latin typeface="Arial" pitchFamily="34" charset="0"/>
                <a:cs typeface="Arial" pitchFamily="34" charset="0"/>
              </a:rPr>
              <a:t>Online Training Course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rgbClr val="2160AD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3136" y="1340768"/>
            <a:ext cx="4219575" cy="4797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ext Box 3"/>
          <p:cNvSpPr txBox="1">
            <a:spLocks noChangeArrowheads="1"/>
          </p:cNvSpPr>
          <p:nvPr/>
        </p:nvSpPr>
        <p:spPr bwMode="auto">
          <a:xfrm>
            <a:off x="323526" y="3778993"/>
            <a:ext cx="5451475" cy="730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BF5F9"/>
                  </a:outerShdw>
                </a:effectLst>
              </a14:hiddenEffects>
            </a:ext>
          </a:extLst>
        </p:spPr>
        <p:txBody>
          <a:bodyPr vert="horz" wrap="square" lIns="36195" tIns="36195" rIns="36195" bIns="36195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cs typeface="Arial" pitchFamily="34" charset="0"/>
              </a:rPr>
              <a:t>Please proceed to the subsequent modules detailing other functionality of </a:t>
            </a:r>
            <a:r>
              <a:rPr lang="en-US" sz="14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Offset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cs typeface="Arial" pitchFamily="34" charset="0"/>
              </a:rPr>
              <a:t>.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>
              <a:ln>
                <a:noFill/>
              </a:ln>
              <a:solidFill>
                <a:srgbClr val="0070C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cs typeface="Arial" pitchFamily="34" charset="0"/>
              </a:rPr>
              <a:t>If you have any comments or questions on this training course,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cs typeface="Arial" pitchFamily="34" charset="0"/>
              </a:rPr>
              <a:t>please forward them to the following email address: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400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cs typeface="Arial" pitchFamily="34" charset="0"/>
                <a:hlinkClick r:id="rId3"/>
              </a:rPr>
              <a:t>WellAdmin.Energy@gov.ab.ca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13" name="Footer Placeholder 4"/>
          <p:cNvSpPr txBox="1">
            <a:spLocks/>
          </p:cNvSpPr>
          <p:nvPr/>
        </p:nvSpPr>
        <p:spPr>
          <a:xfrm>
            <a:off x="7948265" y="6658275"/>
            <a:ext cx="956453" cy="199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900" dirty="0">
                <a:latin typeface="Arial" panose="020B0604020202020204" pitchFamily="34" charset="0"/>
                <a:cs typeface="Arial" panose="020B0604020202020204" pitchFamily="34" charset="0"/>
              </a:rPr>
              <a:t>Page 7 of 7</a:t>
            </a:r>
          </a:p>
        </p:txBody>
      </p:sp>
      <p:sp>
        <p:nvSpPr>
          <p:cNvPr id="9" name="Rectangle 8"/>
          <p:cNvSpPr/>
          <p:nvPr/>
        </p:nvSpPr>
        <p:spPr>
          <a:xfrm>
            <a:off x="6694098" y="499270"/>
            <a:ext cx="2210620" cy="338554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1600" b="1" dirty="0">
                <a:solidFill>
                  <a:schemeClr val="bg1"/>
                </a:solidFill>
              </a:rPr>
              <a:t>Government of Alberta</a:t>
            </a:r>
          </a:p>
        </p:txBody>
      </p:sp>
    </p:spTree>
    <p:extLst>
      <p:ext uri="{BB962C8B-B14F-4D97-AF65-F5344CB8AC3E}">
        <p14:creationId xmlns:p14="http://schemas.microsoft.com/office/powerpoint/2010/main" val="18065925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?mso-contentType ?>
<customXsn xmlns="http://schemas.microsoft.com/office/2006/metadata/customXsn">
  <xsnLocation/>
  <cached>True</cached>
  <openByDefault>False</openByDefault>
  <xsnScope/>
</customXsn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DBFD8A632FAA9499563EDAF54787418" ma:contentTypeVersion="58" ma:contentTypeDescription="Create a new document." ma:contentTypeScope="" ma:versionID="b53a397331714d7afa02e4ca8c293c8c">
  <xsd:schema xmlns:xsd="http://www.w3.org/2001/XMLSchema" xmlns:xs="http://www.w3.org/2001/XMLSchema" xmlns:p="http://schemas.microsoft.com/office/2006/metadata/properties" xmlns:ns2="777c1a7a-1360-4818-9490-47cc72e3855c" xmlns:ns3="d5927893-c91b-45a8-81bb-b7f5cfa094c8" xmlns:ns4="350c7f2d-22b5-4c05-88ab-16906deb3555" targetNamespace="http://schemas.microsoft.com/office/2006/metadata/properties" ma:root="true" ma:fieldsID="8960c4f1677b868ae873b3079f8a5146" ns2:_="" ns3:_="" ns4:_="">
    <xsd:import namespace="777c1a7a-1360-4818-9490-47cc72e3855c"/>
    <xsd:import namespace="d5927893-c91b-45a8-81bb-b7f5cfa094c8"/>
    <xsd:import namespace="350c7f2d-22b5-4c05-88ab-16906deb3555"/>
    <xsd:element name="properties">
      <xsd:complexType>
        <xsd:sequence>
          <xsd:element name="documentManagement">
            <xsd:complexType>
              <xsd:all>
                <xsd:element ref="ns2:DoE_x0020_Description" minOccurs="0"/>
                <xsd:element ref="ns2:DoE_x0020_Alternative_x0020_Title" minOccurs="0"/>
                <xsd:element ref="ns2:DoE_x0020_Effective_x0020_Date" minOccurs="0"/>
                <xsd:element ref="ns2:DOE_x0020_Document_x0020_Type" minOccurs="0"/>
                <xsd:element ref="ns2:DoE_x0020_Commodity" minOccurs="0"/>
                <xsd:element ref="ns2:DoE_x0020_Keywords" minOccurs="0"/>
                <xsd:element ref="ns2:DoE_x0020_Contributor" minOccurs="0"/>
                <xsd:element ref="ns2:DoE_x0020_Creator_x0020_Internal_x0020_Name" minOccurs="0"/>
                <xsd:element ref="ns2:DoE_x0020_Creator_x0020_Organizational_x0020_Unit" minOccurs="0"/>
                <xsd:element ref="ns2:DoE_x0020_Creator_x0020_External" minOccurs="0"/>
                <xsd:element ref="ns2:DoE_x0020_Language"/>
                <xsd:element ref="ns2:DoE_x0020_Official_x0020_Record" minOccurs="0"/>
                <xsd:element ref="ns3:Category" minOccurs="0"/>
                <xsd:element ref="ns3:Sub_x002d_category" minOccurs="0"/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ObjectDetectorVersions" minOccurs="0"/>
                <xsd:element ref="ns3:lcf76f155ced4ddcb4097134ff3c332f" minOccurs="0"/>
                <xsd:element ref="ns4:TaxCatchAll" minOccurs="0"/>
                <xsd:element ref="ns3:MediaServiceDateTaken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Location" minOccurs="0"/>
                <xsd:element ref="ns3:_Flow_Signoff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77c1a7a-1360-4818-9490-47cc72e3855c" elementFormDefault="qualified">
    <xsd:import namespace="http://schemas.microsoft.com/office/2006/documentManagement/types"/>
    <xsd:import namespace="http://schemas.microsoft.com/office/infopath/2007/PartnerControls"/>
    <xsd:element name="DoE_x0020_Description" ma:index="8" nillable="true" ma:displayName="DoE Description" ma:description="An account of the content of the resource." ma:internalName="DoE_x0020_Description" ma:readOnly="false">
      <xsd:simpleType>
        <xsd:restriction base="dms:Note">
          <xsd:maxLength value="255"/>
        </xsd:restriction>
      </xsd:simpleType>
    </xsd:element>
    <xsd:element name="DoE_x0020_Alternative_x0020_Title" ma:index="9" nillable="true" ma:displayName="DoE Alternative Title" ma:description="Any form of the title used as a substitute or alternative to the formal title of the resource." ma:internalName="DoE_x0020_Alternative_x0020_Title" ma:readOnly="false">
      <xsd:simpleType>
        <xsd:restriction base="dms:Text">
          <xsd:maxLength value="255"/>
        </xsd:restriction>
      </xsd:simpleType>
    </xsd:element>
    <xsd:element name="DoE_x0020_Effective_x0020_Date" ma:index="10" nillable="true" ma:displayName="DoE Effective Date" ma:default="[today]" ma:description="The first date on which the information becomes effective." ma:format="DateOnly" ma:internalName="DoE_x0020_Effective_x0020_Date" ma:readOnly="false">
      <xsd:simpleType>
        <xsd:restriction base="dms:DateTime"/>
      </xsd:simpleType>
    </xsd:element>
    <xsd:element name="DOE_x0020_Document_x0020_Type" ma:index="11" nillable="true" ma:displayName="DOE Document Type" ma:description="The nature or genre of the content of the resource." ma:format="Dropdown" ma:internalName="DOE_x0020_Document_x0020_Type" ma:readOnly="false">
      <xsd:simpleType>
        <xsd:restriction base="dms:Choice">
          <xsd:enumeration value="Abstract"/>
          <xsd:enumeration value="Agenda"/>
          <xsd:enumeration value="Agreement"/>
          <xsd:enumeration value="Authorization"/>
          <xsd:enumeration value="Budget"/>
          <xsd:enumeration value="Calendar"/>
          <xsd:enumeration value="Checklist"/>
          <xsd:enumeration value="Communications Materials"/>
          <xsd:enumeration value="Contractual Material"/>
          <xsd:enumeration value="Correspondence"/>
          <xsd:enumeration value="Decision"/>
          <xsd:enumeration value="Documents"/>
          <xsd:enumeration value="Event"/>
          <xsd:enumeration value="Electricity - Markets Policy"/>
          <xsd:enumeration value="Financial Report"/>
          <xsd:enumeration value="Form"/>
          <xsd:enumeration value="Frequently Asked Questions"/>
          <xsd:enumeration value="Geospatial Material"/>
          <xsd:enumeration value="GIS Best Practices Committee"/>
          <xsd:enumeration value="Guide"/>
          <xsd:enumeration value="Issue"/>
          <xsd:enumeration value="Legislation and Regulations"/>
          <xsd:enumeration value="Licences and Permits"/>
          <xsd:enumeration value="Media Release"/>
          <xsd:enumeration value="Memorandum"/>
          <xsd:enumeration value="Minutes"/>
          <xsd:enumeration value="News Publication"/>
          <xsd:enumeration value="Operations Plans"/>
          <xsd:enumeration value="Plan"/>
          <xsd:enumeration value="Policy"/>
          <xsd:enumeration value="Presentation"/>
          <xsd:enumeration value="Procedures"/>
          <xsd:enumeration value="Reference Material"/>
          <xsd:enumeration value="Report"/>
          <xsd:enumeration value="Requirement"/>
          <xsd:enumeration value="Sales Procedures"/>
          <xsd:enumeration value="Schedule"/>
          <xsd:enumeration value="Service"/>
          <xsd:enumeration value="Standard"/>
          <xsd:enumeration value="Statistics"/>
          <xsd:enumeration value="Status Report"/>
          <xsd:enumeration value="Survey"/>
          <xsd:enumeration value="Template"/>
          <xsd:enumeration value="Terminology"/>
          <xsd:enumeration value="Test Case"/>
          <xsd:enumeration value="Working Document"/>
          <xsd:enumeration value="Year 2014"/>
          <xsd:enumeration value="Year 2015"/>
          <xsd:enumeration value="Year 2016"/>
          <xsd:enumeration value="Procedure"/>
        </xsd:restriction>
      </xsd:simpleType>
    </xsd:element>
    <xsd:element name="DoE_x0020_Commodity" ma:index="12" nillable="true" ma:displayName="DoE Commodity" ma:description="The energy or mineral resource or product for use or sale." ma:format="Dropdown" ma:internalName="DoE_x0020_Commodity" ma:readOnly="false">
      <xsd:simpleType>
        <xsd:restriction base="dms:Choice">
          <xsd:enumeration value="Ammonite Shell"/>
          <xsd:enumeration value="Coal"/>
          <xsd:enumeration value="Electricity"/>
          <xsd:enumeration value="Metallic &amp; Industrial Minerals"/>
          <xsd:enumeration value="Natural Gas"/>
          <xsd:enumeration value="Oil"/>
          <xsd:enumeration value="Oil Sands"/>
          <xsd:enumeration value="Petrochemicals"/>
          <xsd:enumeration value="Petroleum and Natural Gas (PNG)"/>
        </xsd:restriction>
      </xsd:simpleType>
    </xsd:element>
    <xsd:element name="DoE_x0020_Keywords" ma:index="13" nillable="true" ma:displayName="DoE Keywords" ma:description="A significant word or phrase in the title, subject, notes, abstract, or text of a record which can be used as a search term in a free-text search to retrieve all the records containing it." ma:internalName="DoE_x0020_Keywords" ma:readOnly="false">
      <xsd:simpleType>
        <xsd:restriction base="dms:Note">
          <xsd:maxLength value="255"/>
        </xsd:restriction>
      </xsd:simpleType>
    </xsd:element>
    <xsd:element name="DoE_x0020_Contributor" ma:index="14" nillable="true" ma:displayName="DoE Contributor" ma:description="One or more people or organizations that contributed to this resource" ma:internalName="DoE_x0020_Contributor" ma:readOnly="false">
      <xsd:simpleType>
        <xsd:restriction base="dms:Text">
          <xsd:maxLength value="255"/>
        </xsd:restriction>
      </xsd:simpleType>
    </xsd:element>
    <xsd:element name="DoE_x0020_Creator_x0020_Internal_x0020_Name" ma:index="15" nillable="true" ma:displayName="DoE Creator Internal Name" ma:description="An entity responsible for making the content of the resource." ma:list="UserInfo" ma:SharePointGroup="0" ma:internalName="DoE_x0020_Creator_x0020_Internal_x0020_Name" ma:readOnly="false" ma:showField="ImnNam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oE_x0020_Creator_x0020_Organizational_x0020_Unit" ma:index="16" nillable="true" ma:displayName="DoE Creator Organizational Unit" ma:description="An entity responsible for making the content of the resource." ma:format="Dropdown" ma:internalName="DoE_x0020_Creator_x0020_Organizational_x0020_Unit" ma:readOnly="false">
      <xsd:simpleType>
        <xsd:restriction base="dms:Choice">
          <xsd:enumeration value="Communications"/>
          <xsd:enumeration value="Corporate Projects"/>
          <xsd:enumeration value="CS-Information Technology"/>
          <xsd:enumeration value="Deputy Minister's Office"/>
          <xsd:enumeration value="Electricity"/>
          <xsd:enumeration value="Electricity - Coal Transition"/>
          <xsd:enumeration value="Electricity - Generation and Transmission"/>
          <xsd:enumeration value="Electricity - Market Policy"/>
          <xsd:enumeration value="Electricity - Markets Policy"/>
          <xsd:enumeration value="Electricity - Retail and Distribution"/>
          <xsd:enumeration value="Electricity - Strategy &amp; Integration"/>
          <xsd:enumeration value="Minister's Office"/>
          <xsd:enumeration value="Ministry Services"/>
          <xsd:enumeration value="Ministry Services - Business Planning &amp;Performance"/>
          <xsd:enumeration value="Ministry Services - Finance and Administration"/>
          <xsd:enumeration value="Ministry Services - Human Resources"/>
          <xsd:enumeration value="Ministry Services - Info Mgt &amp; Technology Services"/>
          <xsd:enumeration value="Ministry Services - Legal Services"/>
          <xsd:enumeration value="Ministry Support Services"/>
          <xsd:enumeration value="RDP-Environment and Resource Services"/>
          <xsd:enumeration value="Resource Development Policy"/>
          <xsd:enumeration value="Resource Development Policy - Professional Services Exec"/>
          <xsd:enumeration value="Resource Development Policy - Resource Land Access"/>
          <xsd:enumeration value="Resource Development Policy - Resource Policy"/>
          <xsd:enumeration value="Resource, Revenue, Operations"/>
          <xsd:enumeration value="Resource, Revenue, Operations - Coal &amp; Mineral Dev - Rev Coll"/>
          <xsd:enumeration value="Resource, Revenue, Operations - Compliance &amp; Assurance Office"/>
          <xsd:enumeration value="Resource, Revenue, Operations - Oil Sands Operations"/>
          <xsd:enumeration value="Resource, Revenue, Operations - Petrinex"/>
          <xsd:enumeration value="Resource, Revenue, Operations - Petroleum, Market &amp; Valuation"/>
          <xsd:enumeration value="Resource, Revenue, Operations - PNG Tenure Operations"/>
          <xsd:enumeration value="Resource, Revenue, Operations - Royalty Implementation"/>
          <xsd:enumeration value="Resource, Revenue, Operations - Royalty Operations"/>
          <xsd:enumeration value="Strategic Policy"/>
          <xsd:enumeration value="Strategic Policy - Energy Information &amp; Analysis"/>
          <xsd:enumeration value="Strategic Policy - IEPB Admin"/>
          <xsd:enumeration value="Strategic Policy - Market Access"/>
          <xsd:enumeration value="Strategic Policy - Strategic Policy Br Admin"/>
        </xsd:restriction>
      </xsd:simpleType>
    </xsd:element>
    <xsd:element name="DoE_x0020_Creator_x0020_External" ma:index="17" nillable="true" ma:displayName="DoE Creator External" ma:description="An entity responsible for making the content of the resource." ma:internalName="DoE_x0020_Creator_x0020_External" ma:readOnly="false">
      <xsd:simpleType>
        <xsd:restriction base="dms:Text">
          <xsd:maxLength value="255"/>
        </xsd:restriction>
      </xsd:simpleType>
    </xsd:element>
    <xsd:element name="DoE_x0020_Language" ma:index="18" ma:displayName="DoE Language" ma:default="English" ma:description="A language of the intellectual content of the resource." ma:format="Dropdown" ma:internalName="DoE_x0020_Language" ma:readOnly="false">
      <xsd:simpleType>
        <xsd:restriction base="dms:Choice">
          <xsd:enumeration value="Afrikaans"/>
          <xsd:enumeration value="Arabic"/>
          <xsd:enumeration value="Bulgarian"/>
          <xsd:enumeration value="Chinese"/>
          <xsd:enumeration value="Cree"/>
          <xsd:enumeration value="Croatian"/>
          <xsd:enumeration value="Czech"/>
          <xsd:enumeration value="Danish"/>
          <xsd:enumeration value="Dutch"/>
          <xsd:enumeration value="English"/>
          <xsd:enumeration value="French"/>
          <xsd:enumeration value="German"/>
          <xsd:enumeration value="Greek"/>
          <xsd:enumeration value="Hebrew"/>
          <xsd:enumeration value="Hindi"/>
          <xsd:enumeration value="Hungarian"/>
          <xsd:enumeration value="Italian"/>
          <xsd:enumeration value="Japanese"/>
          <xsd:enumeration value="Korean"/>
          <xsd:enumeration value="Norwegian"/>
          <xsd:enumeration value="Polish"/>
          <xsd:enumeration value="Portuguese"/>
          <xsd:enumeration value="Russian"/>
          <xsd:enumeration value="Spanish"/>
          <xsd:enumeration value="Swedish"/>
          <xsd:enumeration value="Ukrainian"/>
          <xsd:enumeration value="Vietnamese"/>
          <xsd:enumeration value="Yiddish"/>
        </xsd:restriction>
      </xsd:simpleType>
    </xsd:element>
    <xsd:element name="DoE_x0020_Official_x0020_Record" ma:index="19" nillable="true" ma:displayName="DoE Official Record" ma:default="0" ma:description="An item flagged as a “DOE Official Record” indicates that it is a record that provides evidence of a business activity, decision or transaction. Where synchronization has been set up; this will also trigger the relocation of that record to Livelink. Records relocated to Livelink can still be viewed via SharePoint. Contact Records Management for more info." ma:internalName="DoE_x0020_Official_x0020_Record" ma:readOnly="false">
      <xsd:simpleType>
        <xsd:restriction base="dms:Boolean"/>
      </xsd:simpleType>
    </xsd:element>
    <xsd:element name="_dlc_DocId" ma:index="22" nillable="true" ma:displayName="Document ID Value" ma:description="The value of the document ID assigned to this item." ma:indexed="true" ma:internalName="_dlc_DocId" ma:readOnly="true">
      <xsd:simpleType>
        <xsd:restriction base="dms:Text"/>
      </xsd:simpleType>
    </xsd:element>
    <xsd:element name="_dlc_DocIdUrl" ma:index="23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24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5927893-c91b-45a8-81bb-b7f5cfa094c8" elementFormDefault="qualified">
    <xsd:import namespace="http://schemas.microsoft.com/office/2006/documentManagement/types"/>
    <xsd:import namespace="http://schemas.microsoft.com/office/infopath/2007/PartnerControls"/>
    <xsd:element name="Category" ma:index="20" nillable="true" ma:displayName="Document Category" ma:format="Dropdown" ma:internalName="Category" ma:readOnly="false">
      <xsd:simpleType>
        <xsd:restriction base="dms:Choice">
          <xsd:enumeration value="Business IT Support (BITS)"/>
          <xsd:enumeration value="IMTS"/>
          <xsd:enumeration value="Operational Process"/>
          <xsd:enumeration value="Projects"/>
          <xsd:enumeration value="Tenure Issues"/>
          <xsd:enumeration value="Tenure Operational Workflow Charts"/>
          <xsd:enumeration value="Tenure Statistic Requests"/>
          <xsd:enumeration value="Tenure Systems Applications"/>
          <xsd:enumeration value="Tenure - Adobe Versions and Licenses"/>
          <xsd:enumeration value="Website - Tenure Courses, Forms and Others"/>
          <xsd:enumeration value="Website - Tenure Guides"/>
          <xsd:enumeration value="Website Updates"/>
        </xsd:restriction>
      </xsd:simpleType>
    </xsd:element>
    <xsd:element name="Sub_x002d_category" ma:index="21" nillable="true" ma:displayName="Sub-Category" ma:format="Dropdown" ma:internalName="Sub_x002d_category" ma:readOnly="false">
      <xsd:simpleType>
        <xsd:restriction base="dms:Choice">
          <xsd:enumeration value="Accounts (ETS) Administration"/>
          <xsd:enumeration value="Administration"/>
          <xsd:enumeration value="Agreement Administration"/>
          <xsd:enumeration value="Agreement Expiry Report"/>
          <xsd:enumeration value="Agreement Management"/>
          <xsd:enumeration value="AMI"/>
          <xsd:enumeration value="APIP Security Breach"/>
          <xsd:enumeration value="Application Access for Non Tenure Employees"/>
          <xsd:enumeration value="Application User Role Verification"/>
          <xsd:enumeration value="Archived"/>
          <xsd:enumeration value="BITS"/>
          <xsd:enumeration value="CARS"/>
          <xsd:enumeration value="CCUS"/>
          <xsd:enumeration value="Continuation and Validation"/>
          <xsd:enumeration value="Continuation &amp; Validation PDF Overwrite Issue"/>
          <xsd:enumeration value="Crown Agreement Management"/>
          <xsd:enumeration value="Crown Equity"/>
          <xsd:enumeration value="Crown Land Data"/>
          <xsd:enumeration value="Crown Mineral Activity and Wells"/>
          <xsd:enumeration value="E-Map"/>
          <xsd:enumeration value="Energy Website Review"/>
          <xsd:enumeration value="Enterprise IT Environment"/>
          <xsd:enumeration value="ETS"/>
          <xsd:enumeration value="ETS EN Number Incorrect on Submission-Final"/>
          <xsd:enumeration value="Expressway Replacement"/>
          <xsd:enumeration value="FDN"/>
          <xsd:enumeration value="Forms and Checklists"/>
          <xsd:enumeration value="Freehold Min Tax"/>
          <xsd:enumeration value="Geothermal"/>
          <xsd:enumeration value="GIS"/>
          <xsd:enumeration value="GIS Database Server Change"/>
          <xsd:enumeration value="GLIMPS"/>
          <xsd:enumeration value="LAMAS"/>
          <xsd:enumeration value="Land Searches"/>
          <xsd:enumeration value="Livelink"/>
          <xsd:enumeration value="Meetings and Minutes"/>
          <xsd:enumeration value="Mineral Direct Purchase"/>
          <xsd:enumeration value="Miscellaneous"/>
          <xsd:enumeration value="Offsets"/>
          <xsd:enumeration value="PETRINEX"/>
          <xsd:enumeration value="Photos"/>
          <xsd:enumeration value="PNG Continuation"/>
          <xsd:enumeration value="PNG Continuation Livelink"/>
          <xsd:enumeration value="PNG Sales and Business Integration"/>
          <xsd:enumeration value="Presentations"/>
          <xsd:enumeration value="Procedures"/>
          <xsd:enumeration value="Reference Materials"/>
          <xsd:enumeration value="Registration of Encumbrances"/>
          <xsd:enumeration value="Review Tenure Processes"/>
          <xsd:enumeration value="Sales"/>
          <xsd:enumeration value="SharePoint 2016 move to SharePoint Online"/>
          <xsd:enumeration value="Source of Information"/>
          <xsd:enumeration value="Stats Requests"/>
          <xsd:enumeration value="System Enhancements"/>
          <xsd:enumeration value="Template and Instructions"/>
          <xsd:enumeration value="Tenure Systems"/>
          <xsd:enumeration value="Tenure System Application User Role Permissions Approvers Review"/>
          <xsd:enumeration value="Test Coverage for Backup"/>
          <xsd:enumeration value="Transfers"/>
          <xsd:enumeration value="Unit Agreements and Trespass"/>
          <xsd:enumeration value="Update Queen to King"/>
          <xsd:enumeration value="Website - Tenure Guides titled &quot;Geothermal Continuation&quot;"/>
          <xsd:enumeration value="Website - Tenure Courses, Forms and Others titled &quot;Geothermal Continuation&quot;"/>
          <xsd:enumeration value="Work Items Information"/>
          <xsd:enumeration value="Inventory"/>
        </xsd:restriction>
      </xsd:simpleType>
    </xsd:element>
    <xsd:element name="MediaServiceMetadata" ma:index="25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26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27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29" nillable="true" ma:taxonomy="true" ma:internalName="lcf76f155ced4ddcb4097134ff3c332f" ma:taxonomyFieldName="MediaServiceImageTags" ma:displayName="Image Tags" ma:readOnly="false" ma:fieldId="{5cf76f15-5ced-4ddc-b409-7134ff3c332f}" ma:taxonomyMulti="true" ma:sspId="a58cdee2-a078-4dcf-a938-a5ffeea6d2e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3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3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3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3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35" nillable="true" ma:displayName="Location" ma:indexed="true" ma:internalName="MediaServiceLocation" ma:readOnly="true">
      <xsd:simpleType>
        <xsd:restriction base="dms:Text"/>
      </xsd:simpleType>
    </xsd:element>
    <xsd:element name="_Flow_SignoffStatus" ma:index="36" nillable="true" ma:displayName="Sign-off status" ma:internalName="Sign_x002d_off_x0020_status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50c7f2d-22b5-4c05-88ab-16906deb3555" elementFormDefault="qualified">
    <xsd:import namespace="http://schemas.microsoft.com/office/2006/documentManagement/types"/>
    <xsd:import namespace="http://schemas.microsoft.com/office/infopath/2007/PartnerControls"/>
    <xsd:element name="TaxCatchAll" ma:index="30" nillable="true" ma:displayName="Taxonomy Catch All Column" ma:hidden="true" ma:list="{37515f72-7fb4-4a96-8fc8-f36008bf8d82}" ma:internalName="TaxCatchAll" ma:showField="CatchAllData" ma:web="777c1a7a-1360-4818-9490-47cc72e3855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oE_x0020_Alternative_x0020_Title xmlns="777c1a7a-1360-4818-9490-47cc72e3855c" xsi:nil="true"/>
    <DoE_x0020_Creator_x0020_Organizational_x0020_Unit xmlns="777c1a7a-1360-4818-9490-47cc72e3855c" xsi:nil="true"/>
    <DoE_x0020_Creator_x0020_External xmlns="777c1a7a-1360-4818-9490-47cc72e3855c" xsi:nil="true"/>
    <DoE_x0020_Commodity xmlns="777c1a7a-1360-4818-9490-47cc72e3855c" xsi:nil="true"/>
    <Category xmlns="d5927893-c91b-45a8-81bb-b7f5cfa094c8">Website - Tenure Courses, Forms and Others</Category>
    <DoE_x0020_Official_x0020_Record xmlns="777c1a7a-1360-4818-9490-47cc72e3855c">false</DoE_x0020_Official_x0020_Record>
    <Sub_x002d_category xmlns="d5927893-c91b-45a8-81bb-b7f5cfa094c8">Offsets</Sub_x002d_category>
    <DoE_x0020_Creator_x0020_Internal_x0020_Name xmlns="777c1a7a-1360-4818-9490-47cc72e3855c">
      <UserInfo>
        <DisplayName/>
        <AccountId xsi:nil="true"/>
        <AccountType/>
      </UserInfo>
    </DoE_x0020_Creator_x0020_Internal_x0020_Name>
    <DoE_x0020_Contributor xmlns="777c1a7a-1360-4818-9490-47cc72e3855c" xsi:nil="true"/>
    <DOE_x0020_Document_x0020_Type xmlns="777c1a7a-1360-4818-9490-47cc72e3855c" xsi:nil="true"/>
    <DoE_x0020_Keywords xmlns="777c1a7a-1360-4818-9490-47cc72e3855c" xsi:nil="true"/>
    <DoE_x0020_Effective_x0020_Date xmlns="777c1a7a-1360-4818-9490-47cc72e3855c">2020-10-14T19:06:06+00:00</DoE_x0020_Effective_x0020_Date>
    <DoE_x0020_Language xmlns="777c1a7a-1360-4818-9490-47cc72e3855c">English</DoE_x0020_Language>
    <DoE_x0020_Description xmlns="777c1a7a-1360-4818-9490-47cc72e3855c" xsi:nil="true"/>
    <_dlc_DocId xmlns="777c1a7a-1360-4818-9490-47cc72e3855c">4HP7YDSRKQ2R-299155050-669</_dlc_DocId>
    <_dlc_DocIdUrl xmlns="777c1a7a-1360-4818-9490-47cc72e3855c">
      <Url>https://abgov.sharepoint.com/sites/S300D08-TENURE2468/_layouts/15/DocIdRedir.aspx?ID=4HP7YDSRKQ2R-299155050-669</Url>
      <Description>4HP7YDSRKQ2R-299155050-669</Description>
    </_dlc_DocIdUrl>
    <TaxCatchAll xmlns="350c7f2d-22b5-4c05-88ab-16906deb3555" xsi:nil="true"/>
    <lcf76f155ced4ddcb4097134ff3c332f xmlns="d5927893-c91b-45a8-81bb-b7f5cfa094c8">
      <Terms xmlns="http://schemas.microsoft.com/office/infopath/2007/PartnerControls"/>
    </lcf76f155ced4ddcb4097134ff3c332f>
    <_Flow_SignoffStatus xmlns="d5927893-c91b-45a8-81bb-b7f5cfa094c8" xsi:nil="true"/>
  </documentManagement>
</p:properties>
</file>

<file path=customXml/item5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1F929B8-8C94-4356-9753-E91E9BB050DF}"/>
</file>

<file path=customXml/itemProps2.xml><?xml version="1.0" encoding="utf-8"?>
<ds:datastoreItem xmlns:ds="http://schemas.openxmlformats.org/officeDocument/2006/customXml" ds:itemID="{BA09699C-1576-4CDB-8D29-98A11F8095FE}">
  <ds:schemaRefs>
    <ds:schemaRef ds:uri="http://schemas.microsoft.com/office/2006/metadata/customXsn"/>
  </ds:schemaRefs>
</ds:datastoreItem>
</file>

<file path=customXml/itemProps3.xml><?xml version="1.0" encoding="utf-8"?>
<ds:datastoreItem xmlns:ds="http://schemas.openxmlformats.org/officeDocument/2006/customXml" ds:itemID="{A8455FB3-F0E6-4095-B487-A02C9859DB5F}"/>
</file>

<file path=customXml/itemProps4.xml><?xml version="1.0" encoding="utf-8"?>
<ds:datastoreItem xmlns:ds="http://schemas.openxmlformats.org/officeDocument/2006/customXml" ds:itemID="{A115CD1E-936E-44F3-8DFC-DE59C8BAEF1C}">
  <ds:schemaRefs>
    <ds:schemaRef ds:uri="http://schemas.microsoft.com/office/2006/documentManagement/types"/>
    <ds:schemaRef ds:uri="http://schemas.openxmlformats.org/package/2006/metadata/core-properties"/>
    <ds:schemaRef ds:uri="http://purl.org/dc/terms/"/>
    <ds:schemaRef ds:uri="d8c13b0c-e34e-4b28-bcb2-463731fd6865"/>
    <ds:schemaRef ds:uri="http://purl.org/dc/elements/1.1/"/>
    <ds:schemaRef ds:uri="http://schemas.microsoft.com/office/infopath/2007/PartnerControls"/>
    <ds:schemaRef ds:uri="http://schemas.microsoft.com/office/2006/metadata/properties"/>
    <ds:schemaRef ds:uri="bb1d6412-9c2a-4e6a-b437-c1578de8ea05"/>
    <ds:schemaRef ds:uri="194dd49f-f69d-40da-a55b-35db1c49f87a"/>
    <ds:schemaRef ds:uri="http://www.w3.org/XML/1998/namespace"/>
    <ds:schemaRef ds:uri="http://purl.org/dc/dcmitype/"/>
  </ds:schemaRefs>
</ds:datastoreItem>
</file>

<file path=customXml/itemProps5.xml><?xml version="1.0" encoding="utf-8"?>
<ds:datastoreItem xmlns:ds="http://schemas.openxmlformats.org/officeDocument/2006/customXml" ds:itemID="{8439C2A6-5627-40A4-9A9F-9131DA08480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541</TotalTime>
  <Words>526</Words>
  <Application>Microsoft Office PowerPoint</Application>
  <PresentationFormat>On-screen Show (4:3)</PresentationFormat>
  <Paragraphs>94</Paragraphs>
  <Slides>7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Freestyle Script</vt:lpstr>
      <vt:lpstr>Office Theme</vt:lpstr>
      <vt:lpstr>Visio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GoA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Davies</dc:creator>
  <cp:lastModifiedBy>Johnalynne Hebert</cp:lastModifiedBy>
  <cp:revision>58</cp:revision>
  <dcterms:created xsi:type="dcterms:W3CDTF">2018-11-02T20:16:17Z</dcterms:created>
  <dcterms:modified xsi:type="dcterms:W3CDTF">2023-07-11T15:03:58Z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abf2ea38-542c-4b75-bd7d-582ec36a519f_Enabled">
    <vt:lpwstr>true</vt:lpwstr>
  </property>
  <property fmtid="{D5CDD505-2E9C-101B-9397-08002B2CF9AE}" pid="3" name="MSIP_Label_abf2ea38-542c-4b75-bd7d-582ec36a519f_SetDate">
    <vt:lpwstr>2020-06-05T15:57:41Z</vt:lpwstr>
  </property>
  <property fmtid="{D5CDD505-2E9C-101B-9397-08002B2CF9AE}" pid="4" name="MSIP_Label_abf2ea38-542c-4b75-bd7d-582ec36a519f_Method">
    <vt:lpwstr>Standard</vt:lpwstr>
  </property>
  <property fmtid="{D5CDD505-2E9C-101B-9397-08002B2CF9AE}" pid="5" name="MSIP_Label_abf2ea38-542c-4b75-bd7d-582ec36a519f_Name">
    <vt:lpwstr>Protected A</vt:lpwstr>
  </property>
  <property fmtid="{D5CDD505-2E9C-101B-9397-08002B2CF9AE}" pid="6" name="MSIP_Label_abf2ea38-542c-4b75-bd7d-582ec36a519f_SiteId">
    <vt:lpwstr>2bb51c06-af9b-42c5-8bf5-3c3b7b10850b</vt:lpwstr>
  </property>
  <property fmtid="{D5CDD505-2E9C-101B-9397-08002B2CF9AE}" pid="7" name="MSIP_Label_abf2ea38-542c-4b75-bd7d-582ec36a519f_ActionId">
    <vt:lpwstr>4577f2c6-b45d-4a5c-aade-00004b3e953f</vt:lpwstr>
  </property>
  <property fmtid="{D5CDD505-2E9C-101B-9397-08002B2CF9AE}" pid="8" name="MSIP_Label_abf2ea38-542c-4b75-bd7d-582ec36a519f_ContentBits">
    <vt:lpwstr>2</vt:lpwstr>
  </property>
  <property fmtid="{D5CDD505-2E9C-101B-9397-08002B2CF9AE}" pid="9" name="ContentTypeId">
    <vt:lpwstr>0x010100EDBFD8A632FAA9499563EDAF54787418</vt:lpwstr>
  </property>
  <property fmtid="{D5CDD505-2E9C-101B-9397-08002B2CF9AE}" pid="10" name="_dlc_DocIdItemGuid">
    <vt:lpwstr>1c4569bd-1f97-4a74-a105-a23474fdc81f</vt:lpwstr>
  </property>
</Properties>
</file>