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5" r:id="rId2"/>
    <p:sldId id="266" r:id="rId3"/>
    <p:sldId id="284" r:id="rId4"/>
    <p:sldId id="267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1" d="100"/>
          <a:sy n="131" d="100"/>
        </p:scale>
        <p:origin x="966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customXml" Target="../customXml/item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2020/10/09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2020/10/09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2020/10/09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2020/10/09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2020/10/09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2020/10/09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2020/10/09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2020/10/09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2020/10/09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Page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 smtClean="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  <a:endParaRPr lang="en-CA" sz="11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WellAdmin.Energy@gov.ab.ca" TargetMode="Externa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Offset Authorization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0" name="object 2"/>
          <p:cNvSpPr txBox="1"/>
          <p:nvPr/>
        </p:nvSpPr>
        <p:spPr>
          <a:xfrm>
            <a:off x="4395399" y="3071336"/>
            <a:ext cx="367728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1200" spc="10" dirty="0" smtClean="0">
                <a:latin typeface="Arial"/>
                <a:cs typeface="Arial"/>
              </a:rPr>
              <a:t>T</a:t>
            </a:r>
            <a:r>
              <a:rPr sz="1200" dirty="0" smtClean="0">
                <a:latin typeface="Arial"/>
                <a:cs typeface="Arial"/>
              </a:rPr>
              <a:t>h</a:t>
            </a:r>
            <a:r>
              <a:rPr sz="1200" spc="-5" dirty="0" smtClean="0">
                <a:latin typeface="Arial"/>
                <a:cs typeface="Arial"/>
              </a:rPr>
              <a:t>i</a:t>
            </a:r>
            <a:r>
              <a:rPr sz="1200" dirty="0" smtClean="0">
                <a:latin typeface="Arial"/>
                <a:cs typeface="Arial"/>
              </a:rPr>
              <a:t>s</a:t>
            </a:r>
            <a:r>
              <a:rPr lang="en-US" sz="1200" spc="-10" dirty="0">
                <a:latin typeface="Arial"/>
                <a:cs typeface="Arial"/>
              </a:rPr>
              <a:t> </a:t>
            </a:r>
            <a:r>
              <a:rPr lang="en-US" sz="1200" spc="-10" dirty="0" smtClean="0">
                <a:latin typeface="Arial"/>
                <a:cs typeface="Arial"/>
              </a:rPr>
              <a:t>process describes how an </a:t>
            </a:r>
            <a:r>
              <a:rPr lang="en-CA" sz="1200" dirty="0" smtClean="0">
                <a:latin typeface="Arial"/>
                <a:cs typeface="Arial"/>
              </a:rPr>
              <a:t>applicant </a:t>
            </a:r>
            <a:r>
              <a:rPr lang="en-CA" sz="1200" dirty="0">
                <a:latin typeface="Arial"/>
                <a:cs typeface="Arial"/>
              </a:rPr>
              <a:t>can request authorization from the designated representative to </a:t>
            </a:r>
            <a:r>
              <a:rPr lang="en-CA" sz="1200" dirty="0" smtClean="0">
                <a:latin typeface="Arial"/>
                <a:cs typeface="Arial"/>
              </a:rPr>
              <a:t>create and submit an </a:t>
            </a:r>
            <a:r>
              <a:rPr lang="en-CA" sz="1200" dirty="0">
                <a:latin typeface="Arial"/>
                <a:cs typeface="Arial"/>
              </a:rPr>
              <a:t>Offset </a:t>
            </a:r>
            <a:r>
              <a:rPr lang="en-CA" sz="1200" dirty="0" smtClean="0">
                <a:latin typeface="Arial"/>
                <a:cs typeface="Arial"/>
              </a:rPr>
              <a:t>Notice Response </a:t>
            </a:r>
            <a:r>
              <a:rPr lang="en-CA" sz="1200" dirty="0">
                <a:latin typeface="Arial"/>
                <a:cs typeface="Arial"/>
              </a:rPr>
              <a:t>Form on their behalf. 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STATUS DEFINITIONS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10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8700" y="1716988"/>
            <a:ext cx="708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Approved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he Designated Representative has concurred the offset authorization request.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Pending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request is submitted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Designated Representative has not yet Approved nor Rejected the offset authorization request.</a:t>
            </a: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Concur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authorization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request is submitted 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by the applicant but is not yet concurred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CA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concurrer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Granted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Shows which authorization requests have been concurred.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Rejected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Designated Representative has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rejected the offset authorization request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Revoked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Designated Representative has revoked a previously concurred (approved)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authorization </a:t>
            </a:r>
            <a:r>
              <a:rPr lang="en-C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request.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EMAIL NOTIFICATION SAMPLE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11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995" y="2586860"/>
            <a:ext cx="7919262" cy="166596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51520" y="1374475"/>
            <a:ext cx="70866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ETS sends an email notification advising </a:t>
            </a:r>
            <a:r>
              <a:rPr lang="en-US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authorizing company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there is an authorization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request(s)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is available for concurrence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9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443" y="1613394"/>
            <a:ext cx="5909763" cy="37925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- CONCUR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12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76" y="1577975"/>
            <a:ext cx="2261810" cy="3699478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1798856" y="2254040"/>
            <a:ext cx="1353858" cy="533400"/>
          </a:xfrm>
          <a:prstGeom prst="wedgeRoundRectCallout">
            <a:avLst>
              <a:gd name="adj1" fmla="val -59382"/>
              <a:gd name="adj2" fmla="val 13635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4884842" y="2140264"/>
            <a:ext cx="1248540" cy="544513"/>
          </a:xfrm>
          <a:prstGeom prst="wedgeRoundRectCallout">
            <a:avLst>
              <a:gd name="adj1" fmla="val -47613"/>
              <a:gd name="adj2" fmla="val 19132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6278514" y="5387975"/>
            <a:ext cx="2147977" cy="937242"/>
          </a:xfrm>
          <a:prstGeom prst="wedgeRoundRectCallout">
            <a:avLst>
              <a:gd name="adj1" fmla="val 7643"/>
              <a:gd name="adj2" fmla="val -1433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results.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Concur Authorizations section displays the requests to Concur.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9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4299" y="2244427"/>
            <a:ext cx="5704425" cy="408265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AUTHORIZATION REQUEST REPORT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13 of 17</a:t>
            </a:r>
          </a:p>
          <a:p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JOHNAL~1.HEB\AppData\Local\Temp\SNAGHTML4906c77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30" y="1441865"/>
            <a:ext cx="5061567" cy="135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921575" y="3665050"/>
            <a:ext cx="24944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Arial" charset="0"/>
              </a:rPr>
              <a:t>The Authorization Request report is </a:t>
            </a:r>
            <a:r>
              <a:rPr lang="en-CA" altLang="en-US" sz="1200" dirty="0" smtClean="0">
                <a:latin typeface="Arial" charset="0"/>
              </a:rPr>
              <a:t>in </a:t>
            </a:r>
            <a:r>
              <a:rPr lang="en-CA" altLang="en-US" sz="1200" dirty="0">
                <a:latin typeface="Arial" charset="0"/>
              </a:rPr>
              <a:t>.PDF </a:t>
            </a:r>
            <a:r>
              <a:rPr lang="en-CA" altLang="en-US" sz="1200" dirty="0" smtClean="0">
                <a:latin typeface="Arial" charset="0"/>
              </a:rPr>
              <a:t>format and </a:t>
            </a:r>
            <a:r>
              <a:rPr lang="en-US" altLang="en-US" sz="1200" dirty="0" smtClean="0">
                <a:latin typeface="Arial" charset="0"/>
              </a:rPr>
              <a:t>shows the details of the authorization request for your review.</a:t>
            </a:r>
          </a:p>
        </p:txBody>
      </p:sp>
    </p:spTree>
    <p:extLst>
      <p:ext uri="{BB962C8B-B14F-4D97-AF65-F5344CB8AC3E}">
        <p14:creationId xmlns:p14="http://schemas.microsoft.com/office/powerpoint/2010/main" val="26978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CONCUR AND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14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98961"/>
            <a:ext cx="4967461" cy="11811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2599" y="3009659"/>
            <a:ext cx="4938802" cy="11328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5019" y="4603624"/>
            <a:ext cx="4967461" cy="1150102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424881" y="2341182"/>
            <a:ext cx="1490662" cy="914400"/>
          </a:xfrm>
          <a:prstGeom prst="wedgeRoundRectCallout">
            <a:avLst>
              <a:gd name="adj1" fmla="val 51441"/>
              <a:gd name="adj2" fmla="val -7439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 and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 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2102599" y="4202891"/>
            <a:ext cx="1543050" cy="647700"/>
          </a:xfrm>
          <a:prstGeom prst="wedgeRoundRectCallout">
            <a:avLst>
              <a:gd name="adj1" fmla="val 61220"/>
              <a:gd name="adj2" fmla="val -8345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6262732" y="3995612"/>
            <a:ext cx="1557338" cy="608012"/>
          </a:xfrm>
          <a:prstGeom prst="wedgeRoundRectCallout">
            <a:avLst>
              <a:gd name="adj1" fmla="val -5838"/>
              <a:gd name="adj2" fmla="val 20671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Close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94204" y="5942438"/>
            <a:ext cx="84089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Upon submission of the request, ETS </a:t>
            </a:r>
            <a:r>
              <a:rPr lang="en-US" altLang="en-US" sz="1200" dirty="0" smtClean="0">
                <a:latin typeface="Arial" charset="0"/>
              </a:rPr>
              <a:t>sends </a:t>
            </a:r>
            <a:r>
              <a:rPr lang="en-US" altLang="en-US" sz="1200" dirty="0">
                <a:latin typeface="Arial" charset="0"/>
              </a:rPr>
              <a:t>an email </a:t>
            </a:r>
            <a:r>
              <a:rPr lang="en-US" altLang="en-US" sz="1200" dirty="0" smtClean="0">
                <a:latin typeface="Arial" charset="0"/>
              </a:rPr>
              <a:t>to the applicant advising </a:t>
            </a:r>
            <a:r>
              <a:rPr lang="en-US" altLang="en-US" sz="1200" dirty="0">
                <a:latin typeface="Arial" charset="0"/>
              </a:rPr>
              <a:t>that the </a:t>
            </a:r>
            <a:r>
              <a:rPr lang="en-US" altLang="en-US" sz="1200" dirty="0" smtClean="0">
                <a:latin typeface="Arial" charset="0"/>
              </a:rPr>
              <a:t>concur </a:t>
            </a:r>
            <a:r>
              <a:rPr lang="en-US" altLang="en-US" sz="1200" dirty="0">
                <a:latin typeface="Arial" charset="0"/>
              </a:rPr>
              <a:t>request </a:t>
            </a:r>
            <a:r>
              <a:rPr lang="en-US" altLang="en-US" sz="1200" dirty="0" smtClean="0">
                <a:latin typeface="Arial" charset="0"/>
              </a:rPr>
              <a:t>is completed</a:t>
            </a:r>
            <a:r>
              <a:rPr lang="en-US" altLang="en-US" sz="1200" dirty="0">
                <a:latin typeface="Arial" charset="0"/>
              </a:rPr>
              <a:t>.</a:t>
            </a:r>
            <a:endParaRPr lang="en-CA" altLang="en-US" sz="1200" dirty="0">
              <a:latin typeface="Arial" charset="0"/>
            </a:endParaRPr>
          </a:p>
        </p:txBody>
      </p:sp>
      <p:pic>
        <p:nvPicPr>
          <p:cNvPr id="15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43" y="5857099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2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REJECT AND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15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23" y="1549281"/>
            <a:ext cx="5228234" cy="123169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072" y="3213729"/>
            <a:ext cx="5393430" cy="1780098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723390" y="2732638"/>
            <a:ext cx="1430337" cy="762000"/>
          </a:xfrm>
          <a:prstGeom prst="wedgeRoundRectCallout">
            <a:avLst>
              <a:gd name="adj1" fmla="val 67043"/>
              <a:gd name="adj2" fmla="val -7094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 and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924409" y="4252465"/>
            <a:ext cx="1738313" cy="741362"/>
          </a:xfrm>
          <a:prstGeom prst="wedgeRoundRectCallout">
            <a:avLst>
              <a:gd name="adj1" fmla="val 134773"/>
              <a:gd name="adj2" fmla="val -3201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Comments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rejecting the authorization request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3745302" y="5025951"/>
            <a:ext cx="1409700" cy="533400"/>
          </a:xfrm>
          <a:prstGeom prst="wedgeRoundRectCallout">
            <a:avLst>
              <a:gd name="adj1" fmla="val 36541"/>
              <a:gd name="adj2" fmla="val -7711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723390" y="5894063"/>
            <a:ext cx="801394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Upon submission of the request, ETS </a:t>
            </a:r>
            <a:r>
              <a:rPr lang="en-US" altLang="en-US" sz="1200" dirty="0" smtClean="0">
                <a:latin typeface="Arial" charset="0"/>
              </a:rPr>
              <a:t>sends </a:t>
            </a:r>
            <a:r>
              <a:rPr lang="en-US" altLang="en-US" sz="1200" dirty="0">
                <a:latin typeface="Arial" charset="0"/>
              </a:rPr>
              <a:t>an email </a:t>
            </a:r>
            <a:r>
              <a:rPr lang="en-US" altLang="en-US" sz="1200" dirty="0" smtClean="0">
                <a:latin typeface="Arial" charset="0"/>
              </a:rPr>
              <a:t>to the applicant advising </a:t>
            </a:r>
            <a:r>
              <a:rPr lang="en-US" altLang="en-US" sz="1200" dirty="0">
                <a:latin typeface="Arial" charset="0"/>
              </a:rPr>
              <a:t>that the request has been rejected.</a:t>
            </a:r>
            <a:endParaRPr lang="en-CA" altLang="en-US" sz="1200" dirty="0">
              <a:latin typeface="Arial" charset="0"/>
            </a:endParaRPr>
          </a:p>
        </p:txBody>
      </p:sp>
      <p:pic>
        <p:nvPicPr>
          <p:cNvPr id="12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55" y="5789533"/>
            <a:ext cx="424128" cy="40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7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967" y="1537176"/>
            <a:ext cx="6066665" cy="280399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REVOKE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16 of 17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20" y="1441866"/>
            <a:ext cx="1579999" cy="312108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1796948" y="1924509"/>
            <a:ext cx="1390460" cy="530758"/>
          </a:xfrm>
          <a:prstGeom prst="wedgeRoundRectCallout">
            <a:avLst>
              <a:gd name="adj1" fmla="val -48039"/>
              <a:gd name="adj2" fmla="val 13028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4837780" y="1924509"/>
            <a:ext cx="1372897" cy="685800"/>
          </a:xfrm>
          <a:prstGeom prst="wedgeRoundRectCallout">
            <a:avLst>
              <a:gd name="adj1" fmla="val 93740"/>
              <a:gd name="adj2" fmla="val 1603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your parameters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915216" y="2790865"/>
            <a:ext cx="1371742" cy="414062"/>
          </a:xfrm>
          <a:prstGeom prst="wedgeRoundRectCallout">
            <a:avLst>
              <a:gd name="adj1" fmla="val 61459"/>
              <a:gd name="adj2" fmla="val 1054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808206" y="4649544"/>
            <a:ext cx="1334019" cy="550863"/>
          </a:xfrm>
          <a:prstGeom prst="wedgeRoundRectCallout">
            <a:avLst>
              <a:gd name="adj1" fmla="val 41675"/>
              <a:gd name="adj2" fmla="val -12234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Revoke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923454" y="5850534"/>
            <a:ext cx="7363627" cy="1838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 smtClean="0">
                <a:latin typeface="Arial"/>
                <a:cs typeface="Arial"/>
              </a:rPr>
              <a:t>U</a:t>
            </a:r>
            <a:r>
              <a:rPr sz="1200" dirty="0" smtClean="0">
                <a:latin typeface="Arial"/>
                <a:cs typeface="Arial"/>
              </a:rPr>
              <a:t>pon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selecting “</a:t>
            </a:r>
            <a:r>
              <a:rPr lang="en-US" sz="1200" spc="-5" dirty="0">
                <a:latin typeface="Arial"/>
                <a:cs typeface="Arial"/>
              </a:rPr>
              <a:t>R</a:t>
            </a:r>
            <a:r>
              <a:rPr sz="1200" dirty="0" smtClean="0">
                <a:latin typeface="Arial"/>
                <a:cs typeface="Arial"/>
              </a:rPr>
              <a:t>e</a:t>
            </a:r>
            <a:r>
              <a:rPr sz="1200" spc="-15" dirty="0" smtClean="0">
                <a:latin typeface="Arial"/>
                <a:cs typeface="Arial"/>
              </a:rPr>
              <a:t>v</a:t>
            </a:r>
            <a:r>
              <a:rPr sz="1200" dirty="0" smtClean="0">
                <a:latin typeface="Arial"/>
                <a:cs typeface="Arial"/>
              </a:rPr>
              <a:t>oke</a:t>
            </a:r>
            <a:r>
              <a:rPr lang="en-US" sz="1200" dirty="0" smtClean="0">
                <a:latin typeface="Arial"/>
                <a:cs typeface="Arial"/>
              </a:rPr>
              <a:t>"</a:t>
            </a:r>
            <a:r>
              <a:rPr sz="1200" dirty="0" smtClean="0">
                <a:latin typeface="Arial"/>
                <a:cs typeface="Arial"/>
              </a:rPr>
              <a:t>,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10" dirty="0">
                <a:latin typeface="Arial"/>
                <a:cs typeface="Arial"/>
              </a:rPr>
              <a:t>T</a:t>
            </a:r>
            <a:r>
              <a:rPr sz="1200" dirty="0">
                <a:latin typeface="Arial"/>
                <a:cs typeface="Arial"/>
              </a:rPr>
              <a:t>S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lang="en-CA" sz="1200" spc="-15" dirty="0" smtClean="0">
                <a:latin typeface="Arial"/>
                <a:cs typeface="Arial"/>
              </a:rPr>
              <a:t>sends </a:t>
            </a:r>
            <a:r>
              <a:rPr sz="1200" dirty="0" smtClean="0">
                <a:latin typeface="Arial"/>
                <a:cs typeface="Arial"/>
              </a:rPr>
              <a:t>an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dirty="0">
                <a:latin typeface="Arial"/>
                <a:cs typeface="Arial"/>
              </a:rPr>
              <a:t>a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l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to the applicant </a:t>
            </a:r>
            <a:r>
              <a:rPr sz="1200" dirty="0" smtClean="0">
                <a:latin typeface="Arial"/>
                <a:cs typeface="Arial"/>
              </a:rPr>
              <a:t>ad</a:t>
            </a:r>
            <a:r>
              <a:rPr sz="1200" spc="-15" dirty="0" smtClean="0">
                <a:latin typeface="Arial"/>
                <a:cs typeface="Arial"/>
              </a:rPr>
              <a:t>v</a:t>
            </a:r>
            <a:r>
              <a:rPr sz="1200" spc="-5" dirty="0" smtClean="0">
                <a:latin typeface="Arial"/>
                <a:cs typeface="Arial"/>
              </a:rPr>
              <a:t>i</a:t>
            </a:r>
            <a:r>
              <a:rPr sz="1200" dirty="0" smtClean="0">
                <a:latin typeface="Arial"/>
                <a:cs typeface="Arial"/>
              </a:rPr>
              <a:t>s</a:t>
            </a:r>
            <a:r>
              <a:rPr sz="1200" spc="-5" dirty="0" smtClean="0">
                <a:latin typeface="Arial"/>
                <a:cs typeface="Arial"/>
              </a:rPr>
              <a:t>i</a:t>
            </a:r>
            <a:r>
              <a:rPr sz="1200" dirty="0" smtClean="0">
                <a:latin typeface="Arial"/>
                <a:cs typeface="Arial"/>
              </a:rPr>
              <a:t>ng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lang="en-US" sz="1200" spc="-20" dirty="0" smtClean="0">
                <a:latin typeface="Arial"/>
                <a:cs typeface="Arial"/>
              </a:rPr>
              <a:t>of </a:t>
            </a:r>
            <a:r>
              <a:rPr sz="1200" dirty="0" smtClean="0">
                <a:latin typeface="Arial"/>
                <a:cs typeface="Arial"/>
              </a:rPr>
              <a:t>the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10" dirty="0">
                <a:latin typeface="Arial"/>
                <a:cs typeface="Arial"/>
              </a:rPr>
              <a:t>q</a:t>
            </a:r>
            <a:r>
              <a:rPr sz="1200" dirty="0">
                <a:latin typeface="Arial"/>
                <a:cs typeface="Arial"/>
              </a:rPr>
              <a:t>uest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that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has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been</a:t>
            </a:r>
            <a:r>
              <a:rPr sz="1200" spc="-5" dirty="0">
                <a:latin typeface="Arial"/>
                <a:cs typeface="Arial"/>
              </a:rPr>
              <a:t> r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oke</a:t>
            </a:r>
            <a:r>
              <a:rPr sz="1200" spc="-10" dirty="0">
                <a:latin typeface="Arial"/>
                <a:cs typeface="Arial"/>
              </a:rPr>
              <a:t>d</a:t>
            </a:r>
            <a:r>
              <a:rPr sz="1200" dirty="0" smtClean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9"/>
          <p:cNvSpPr/>
          <p:nvPr/>
        </p:nvSpPr>
        <p:spPr>
          <a:xfrm>
            <a:off x="508235" y="5727567"/>
            <a:ext cx="415219" cy="4297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06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Offsets Authorizations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detailing other functionality of 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Offset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WellAdmin.Energy@gov.ab.ca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17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762942"/>
              </p:ext>
            </p:extLst>
          </p:nvPr>
        </p:nvGraphicFramePr>
        <p:xfrm>
          <a:off x="1524000" y="2432874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 5, 2014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September</a:t>
                      </a:r>
                      <a:r>
                        <a:rPr lang="en-CA" baseline="0" dirty="0" smtClean="0"/>
                        <a:t> 22, 2020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Updated header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2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3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25891" y="2293285"/>
            <a:ext cx="48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this module you will learn how to:</a:t>
            </a:r>
          </a:p>
          <a:p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s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ubmit the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request for 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authorization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omplete Offset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uthorization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r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equest</a:t>
            </a: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</a:t>
            </a:r>
            <a:r>
              <a:rPr lang="en-CA" sz="1200" dirty="0" smtClean="0">
                <a:latin typeface="Arial" pitchFamily="34" charset="0"/>
                <a:cs typeface="Arial" pitchFamily="34" charset="0"/>
              </a:rPr>
              <a:t>heck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the status of your request</a:t>
            </a:r>
          </a:p>
          <a:p>
            <a:pPr marL="171450" indent="-171450"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authorize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the request:</a:t>
            </a: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concur</a:t>
            </a: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reject</a:t>
            </a: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r>
              <a:rPr lang="en-CA" sz="1200" dirty="0" smtClean="0">
                <a:latin typeface="Arial" pitchFamily="34" charset="0"/>
                <a:cs typeface="Arial" pitchFamily="34" charset="0"/>
              </a:rPr>
              <a:t>revoke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28" y="1696565"/>
            <a:ext cx="1562547" cy="347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4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8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AUTHORIZATION – LOGIN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8" y="1439435"/>
            <a:ext cx="5438049" cy="15984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1695" y="1941549"/>
            <a:ext cx="1825412" cy="4062436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1548128" y="3206595"/>
            <a:ext cx="1676400" cy="685800"/>
          </a:xfrm>
          <a:prstGeom prst="wedgeRoundRectCallout">
            <a:avLst>
              <a:gd name="adj1" fmla="val -11230"/>
              <a:gd name="adj2" fmla="val -1873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6291611" y="2429468"/>
            <a:ext cx="1752600" cy="596401"/>
          </a:xfrm>
          <a:prstGeom prst="wedgeRoundRectCallout">
            <a:avLst>
              <a:gd name="adj1" fmla="val -61499"/>
              <a:gd name="adj2" fmla="val 17768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Offset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879000" y="4650152"/>
            <a:ext cx="1487252" cy="571500"/>
          </a:xfrm>
          <a:prstGeom prst="wedgeRoundRectCallout">
            <a:avLst>
              <a:gd name="adj1" fmla="val -59045"/>
              <a:gd name="adj2" fmla="val -12746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5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159" y="1298961"/>
            <a:ext cx="4254347" cy="17045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1231" y="2855901"/>
            <a:ext cx="5381945" cy="2918641"/>
          </a:xfrm>
          <a:prstGeom prst="rect">
            <a:avLst/>
          </a:prstGeom>
        </p:spPr>
      </p:pic>
      <p:sp>
        <p:nvSpPr>
          <p:cNvPr id="21" name="Rounded Rectangular Callout 20"/>
          <p:cNvSpPr/>
          <p:nvPr/>
        </p:nvSpPr>
        <p:spPr>
          <a:xfrm>
            <a:off x="1130060" y="3505200"/>
            <a:ext cx="1495665" cy="655637"/>
          </a:xfrm>
          <a:prstGeom prst="wedgeRoundRectCallout">
            <a:avLst>
              <a:gd name="adj1" fmla="val 43593"/>
              <a:gd name="adj2" fmla="val -13419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834812" y="1842969"/>
            <a:ext cx="1190445" cy="679450"/>
          </a:xfrm>
          <a:prstGeom prst="wedgeRoundRectCallout">
            <a:avLst>
              <a:gd name="adj1" fmla="val 5525"/>
              <a:gd name="adj2" fmla="val 16561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the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Requesting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Company  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3538556" y="3674642"/>
            <a:ext cx="1558925" cy="714375"/>
          </a:xfrm>
          <a:prstGeom prst="wedgeRoundRectCallout">
            <a:avLst>
              <a:gd name="adj1" fmla="val 96177"/>
              <a:gd name="adj2" fmla="val -5534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 rot="10800000" flipV="1">
            <a:off x="1087825" y="5814583"/>
            <a:ext cx="73386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Arial" charset="0"/>
              </a:rPr>
              <a:t>You may either </a:t>
            </a:r>
            <a:r>
              <a:rPr lang="en-US" altLang="en-US" sz="1200" dirty="0">
                <a:latin typeface="Arial" charset="0"/>
              </a:rPr>
              <a:t>select an existing </a:t>
            </a:r>
            <a:r>
              <a:rPr lang="en-US" altLang="en-US" sz="1200" dirty="0" smtClean="0">
                <a:latin typeface="Arial" charset="0"/>
              </a:rPr>
              <a:t>contact </a:t>
            </a:r>
            <a:r>
              <a:rPr lang="en-US" altLang="en-US" sz="1200" dirty="0">
                <a:latin typeface="Arial" charset="0"/>
              </a:rPr>
              <a:t>from the drop down </a:t>
            </a:r>
            <a:r>
              <a:rPr lang="en-US" altLang="en-US" sz="1200" dirty="0" smtClean="0">
                <a:latin typeface="Arial" charset="0"/>
              </a:rPr>
              <a:t>list or enter a new contact information.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Arial" charset="0"/>
              </a:rPr>
              <a:t>If the contact exists, the information will auto populate.</a:t>
            </a:r>
            <a:endParaRPr lang="en-CA" altLang="en-US" sz="1200" b="1" dirty="0">
              <a:latin typeface="Arial" charset="0"/>
            </a:endParaRPr>
          </a:p>
        </p:txBody>
      </p:sp>
      <p:pic>
        <p:nvPicPr>
          <p:cNvPr id="25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85" y="5795750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ADD OFFSET NOTICE NUMBER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6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36" y="1298961"/>
            <a:ext cx="5079605" cy="28957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563" y="3028419"/>
            <a:ext cx="2161606" cy="2587377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551995" y="4194680"/>
            <a:ext cx="1536700" cy="1166813"/>
          </a:xfrm>
          <a:prstGeom prst="wedgeRoundRectCallout">
            <a:avLst>
              <a:gd name="adj1" fmla="val 100163"/>
              <a:gd name="adj2" fmla="val -914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Offset Notice Number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select the offset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807200" y="4194680"/>
            <a:ext cx="1456906" cy="590550"/>
          </a:xfrm>
          <a:prstGeom prst="wedgeRoundRectCallout">
            <a:avLst>
              <a:gd name="adj1" fmla="val -45652"/>
              <a:gd name="adj2" fmla="val -16093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the Offset Notice Number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169401" y="5180433"/>
            <a:ext cx="1419225" cy="590550"/>
          </a:xfrm>
          <a:prstGeom prst="wedgeRoundRectCallout">
            <a:avLst>
              <a:gd name="adj1" fmla="val 90370"/>
              <a:gd name="adj2" fmla="val -1125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0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7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ADD OFFSET NOTICE NUMBER - CONTINUED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29" y="1375477"/>
            <a:ext cx="4925138" cy="13957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7745" y="2993196"/>
            <a:ext cx="5285060" cy="3304087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152400" y="2705100"/>
            <a:ext cx="1447800" cy="560387"/>
          </a:xfrm>
          <a:prstGeom prst="wedgeRoundRectCallout">
            <a:avLst>
              <a:gd name="adj1" fmla="val -28355"/>
              <a:gd name="adj2" fmla="val -11019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 box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146869" y="3244310"/>
            <a:ext cx="1001773" cy="560387"/>
          </a:xfrm>
          <a:prstGeom prst="wedgeRoundRectCallout">
            <a:avLst>
              <a:gd name="adj1" fmla="val -19928"/>
              <a:gd name="adj2" fmla="val -16375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5518171" y="4007582"/>
            <a:ext cx="2281237" cy="781050"/>
          </a:xfrm>
          <a:prstGeom prst="wedgeRoundRectCallout">
            <a:avLst>
              <a:gd name="adj1" fmla="val 32467"/>
              <a:gd name="adj2" fmla="val 1466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Enter the </a:t>
            </a: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Attention Name 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this </a:t>
            </a:r>
            <a:r>
              <a:rPr lang="en-US" sz="1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Offset, 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</a:t>
            </a:r>
            <a:r>
              <a:rPr lang="en-US" sz="1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available. This is an optional field.</a:t>
            </a:r>
            <a:endParaRPr lang="en-US" sz="12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2903062" y="4413261"/>
            <a:ext cx="1936356" cy="750741"/>
          </a:xfrm>
          <a:prstGeom prst="wedgeRoundRectCallout">
            <a:avLst>
              <a:gd name="adj1" fmla="val 137333"/>
              <a:gd name="adj2" fmla="val 10627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Offset Notice </a:t>
            </a:r>
            <a:r>
              <a:rPr lang="en-US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Payor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Role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if applying for </a:t>
            </a:r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Payor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Role.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33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-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8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476" y="1407550"/>
            <a:ext cx="5414777" cy="33851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2415" y="4792732"/>
            <a:ext cx="4633012" cy="1404406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1025105" y="4792732"/>
            <a:ext cx="1371600" cy="677862"/>
          </a:xfrm>
          <a:prstGeom prst="wedgeRoundRectCallout">
            <a:avLst>
              <a:gd name="adj1" fmla="val 48534"/>
              <a:gd name="adj2" fmla="val -7423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577993" y="5511338"/>
            <a:ext cx="1600200" cy="685800"/>
          </a:xfrm>
          <a:prstGeom prst="wedgeRoundRectCallout">
            <a:avLst>
              <a:gd name="adj1" fmla="val 100624"/>
              <a:gd name="adj2" fmla="val 3662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Close 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7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010" y="1439213"/>
            <a:ext cx="6269196" cy="45032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AUTHORIZATION – CHECK STATUS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9 of 17</a:t>
            </a: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 smtClean="0">
                <a:solidFill>
                  <a:schemeClr val="bg1"/>
                </a:solidFill>
              </a:rPr>
              <a:t>Government of Alberta</a:t>
            </a:r>
            <a:endParaRPr lang="en-CA" sz="16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72" y="1441865"/>
            <a:ext cx="1909847" cy="4061788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1632325" y="2469794"/>
            <a:ext cx="1373187" cy="701040"/>
          </a:xfrm>
          <a:prstGeom prst="wedgeRoundRectCallout">
            <a:avLst>
              <a:gd name="adj1" fmla="val -69309"/>
              <a:gd name="adj2" fmla="val 12444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620722" y="1139844"/>
            <a:ext cx="1327543" cy="645480"/>
          </a:xfrm>
          <a:prstGeom prst="wedgeRoundRectCallout">
            <a:avLst>
              <a:gd name="adj1" fmla="val -102178"/>
              <a:gd name="adj2" fmla="val 14408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Enter search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Parameters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2805642" y="3179865"/>
            <a:ext cx="1557338" cy="443229"/>
          </a:xfrm>
          <a:prstGeom prst="wedgeRoundRectCallout">
            <a:avLst>
              <a:gd name="adj1" fmla="val 68244"/>
              <a:gd name="adj2" fmla="val -734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85326" y="5646557"/>
            <a:ext cx="1557338" cy="443229"/>
          </a:xfrm>
          <a:prstGeom prst="wedgeRoundRectCallout">
            <a:avLst>
              <a:gd name="adj1" fmla="val 75445"/>
              <a:gd name="adj2" fmla="val -11828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result.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70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Offsets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2020-10-14T19:06:06+00:00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4HP7YDSRKQ2R-299155050-670</_dlc_DocId>
    <_dlc_DocIdUrl xmlns="777c1a7a-1360-4818-9490-47cc72e3855c">
      <Url>https://abgov.sharepoint.com/sites/S300D08-TENURE2468/_layouts/15/DocIdRedir.aspx?ID=4HP7YDSRKQ2R-299155050-670</Url>
      <Description>4HP7YDSRKQ2R-299155050-670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Props1.xml><?xml version="1.0" encoding="utf-8"?>
<ds:datastoreItem xmlns:ds="http://schemas.openxmlformats.org/officeDocument/2006/customXml" ds:itemID="{D603ED12-7C38-4C88-85D5-5A19CBACF89D}"/>
</file>

<file path=customXml/itemProps2.xml><?xml version="1.0" encoding="utf-8"?>
<ds:datastoreItem xmlns:ds="http://schemas.openxmlformats.org/officeDocument/2006/customXml" ds:itemID="{A8427B09-EBBE-4156-993B-D808884896C7}"/>
</file>

<file path=customXml/itemProps3.xml><?xml version="1.0" encoding="utf-8"?>
<ds:datastoreItem xmlns:ds="http://schemas.openxmlformats.org/officeDocument/2006/customXml" ds:itemID="{5FA66700-51F6-403A-A7D2-7EBF528BB4BB}"/>
</file>

<file path=customXml/itemProps4.xml><?xml version="1.0" encoding="utf-8"?>
<ds:datastoreItem xmlns:ds="http://schemas.openxmlformats.org/officeDocument/2006/customXml" ds:itemID="{8BA6CEC4-B81A-4709-8036-096F742EBA7B}"/>
</file>

<file path=customXml/itemProps5.xml><?xml version="1.0" encoding="utf-8"?>
<ds:datastoreItem xmlns:ds="http://schemas.openxmlformats.org/officeDocument/2006/customXml" ds:itemID="{B61DA87E-50ED-4653-85FF-D83E06AF48D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2165</TotalTime>
  <Words>767</Words>
  <Application>Microsoft Office PowerPoint</Application>
  <PresentationFormat>On-screen Show (4:3)</PresentationFormat>
  <Paragraphs>168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Freestyle Script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92</cp:revision>
  <dcterms:created xsi:type="dcterms:W3CDTF">2018-11-02T20:16:17Z</dcterms:created>
  <dcterms:modified xsi:type="dcterms:W3CDTF">2020-10-09T21:29:12Z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Order">
    <vt:r8>67000</vt:r8>
  </property>
  <property fmtid="{D5CDD505-2E9C-101B-9397-08002B2CF9AE}" pid="11" name="_dlc_DocIdItemGuid">
    <vt:lpwstr>99edf92e-0ac8-4c4a-92bd-12ecb93448cd</vt:lpwstr>
  </property>
</Properties>
</file>