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3"/>
  </p:notesMasterIdLst>
  <p:handoutMasterIdLst>
    <p:handoutMasterId r:id="rId34"/>
  </p:handoutMasterIdLst>
  <p:sldIdLst>
    <p:sldId id="279" r:id="rId7"/>
    <p:sldId id="329" r:id="rId8"/>
    <p:sldId id="330" r:id="rId9"/>
    <p:sldId id="308" r:id="rId10"/>
    <p:sldId id="309" r:id="rId11"/>
    <p:sldId id="310" r:id="rId12"/>
    <p:sldId id="312" r:id="rId13"/>
    <p:sldId id="313" r:id="rId14"/>
    <p:sldId id="314" r:id="rId15"/>
    <p:sldId id="332" r:id="rId16"/>
    <p:sldId id="317" r:id="rId17"/>
    <p:sldId id="322" r:id="rId18"/>
    <p:sldId id="320" r:id="rId19"/>
    <p:sldId id="325" r:id="rId20"/>
    <p:sldId id="326" r:id="rId21"/>
    <p:sldId id="331" r:id="rId22"/>
    <p:sldId id="334" r:id="rId23"/>
    <p:sldId id="338" r:id="rId24"/>
    <p:sldId id="337" r:id="rId25"/>
    <p:sldId id="336" r:id="rId26"/>
    <p:sldId id="333" r:id="rId27"/>
    <p:sldId id="343" r:id="rId28"/>
    <p:sldId id="339" r:id="rId29"/>
    <p:sldId id="342" r:id="rId30"/>
    <p:sldId id="344" r:id="rId31"/>
    <p:sldId id="32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Langelier" initials="DL" lastIdx="1" clrIdx="0">
    <p:extLst>
      <p:ext uri="{19B8F6BF-5375-455C-9EA6-DF929625EA0E}">
        <p15:presenceInfo xmlns:p15="http://schemas.microsoft.com/office/powerpoint/2012/main" userId="S-1-5-21-2000478354-963894560-682003330-1367846" providerId="AD"/>
      </p:ext>
    </p:extLst>
  </p:cmAuthor>
  <p:cmAuthor id="2" name="Vanessa Bodnar" initials="VB" lastIdx="22" clrIdx="1">
    <p:extLst>
      <p:ext uri="{19B8F6BF-5375-455C-9EA6-DF929625EA0E}">
        <p15:presenceInfo xmlns:p15="http://schemas.microsoft.com/office/powerpoint/2012/main" userId="S-1-5-21-2000478354-963894560-682003330-1394943" providerId="AD"/>
      </p:ext>
    </p:extLst>
  </p:cmAuthor>
  <p:cmAuthor id="3" name="Jessica Burton" initials="JB" lastIdx="18" clrIdx="2">
    <p:extLst>
      <p:ext uri="{19B8F6BF-5375-455C-9EA6-DF929625EA0E}">
        <p15:presenceInfo xmlns:p15="http://schemas.microsoft.com/office/powerpoint/2012/main" userId="S-1-5-21-2000478354-963894560-682003330-11587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p:cViewPr varScale="1">
        <p:scale>
          <a:sx n="107" d="100"/>
          <a:sy n="107" d="100"/>
        </p:scale>
        <p:origin x="1056" y="108"/>
      </p:cViewPr>
      <p:guideLst>
        <p:guide orient="horz" pos="2160"/>
        <p:guide pos="2880"/>
      </p:guideLst>
    </p:cSldViewPr>
  </p:slideViewPr>
  <p:notesTextViewPr>
    <p:cViewPr>
      <p:scale>
        <a:sx n="1" d="1"/>
        <a:sy n="1" d="1"/>
      </p:scale>
      <p:origin x="0" y="0"/>
    </p:cViewPr>
  </p:notesTextViewPr>
  <p:sorterViewPr>
    <p:cViewPr>
      <p:scale>
        <a:sx n="100" d="100"/>
        <a:sy n="100" d="100"/>
      </p:scale>
      <p:origin x="0" y="1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4782FD-8CEA-4710-89CF-0137C87394B1}" type="datetimeFigureOut">
              <a:rPr lang="en-CA" smtClean="0"/>
              <a:t>2022/11/14</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DA10EC-D885-4793-932B-399250BF1106}" type="slidenum">
              <a:rPr lang="en-CA" smtClean="0"/>
              <a:t>‹#›</a:t>
            </a:fld>
            <a:endParaRPr lang="en-CA"/>
          </a:p>
        </p:txBody>
      </p:sp>
    </p:spTree>
    <p:extLst>
      <p:ext uri="{BB962C8B-B14F-4D97-AF65-F5344CB8AC3E}">
        <p14:creationId xmlns:p14="http://schemas.microsoft.com/office/powerpoint/2010/main" val="14963990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3B9DA321-86D8-4535-A248-0DB45A87A142}" type="datetimeFigureOut">
              <a:rPr lang="en-CA" smtClean="0"/>
              <a:pPr/>
              <a:t>2022/11/14</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E7832E9E-E205-40EC-9FE7-E521DA6A66F5}" type="slidenum">
              <a:rPr lang="en-CA" smtClean="0"/>
              <a:pPr/>
              <a:t>‹#›</a:t>
            </a:fld>
            <a:endParaRPr lang="en-CA" dirty="0"/>
          </a:p>
        </p:txBody>
      </p:sp>
    </p:spTree>
    <p:extLst>
      <p:ext uri="{BB962C8B-B14F-4D97-AF65-F5344CB8AC3E}">
        <p14:creationId xmlns:p14="http://schemas.microsoft.com/office/powerpoint/2010/main" val="18014939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0FE9031-9AC6-43D7-AAE6-EE1642AF457C}" type="datetime1">
              <a:rPr lang="en-CA" smtClean="0"/>
              <a:t>2022/11/14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defRPr>
            </a:lvl1pPr>
          </a:lstStyle>
          <a:p>
            <a:r>
              <a:rPr lang="en-CA" dirty="0"/>
              <a:t>Page </a:t>
            </a:r>
            <a:fld id="{962F2C8B-0636-4A6A-8DFF-6DD9B2921AEA}" type="slidenum">
              <a:rPr lang="en-CA" smtClean="0"/>
              <a:pPr/>
              <a:t>‹#›</a:t>
            </a:fld>
            <a:r>
              <a:rPr lang="en-CA" dirty="0"/>
              <a:t> of 26 </a:t>
            </a:r>
          </a:p>
        </p:txBody>
      </p:sp>
      <p:grpSp>
        <p:nvGrpSpPr>
          <p:cNvPr id="8" name="Group 7">
            <a:extLst>
              <a:ext uri="{FF2B5EF4-FFF2-40B4-BE49-F238E27FC236}">
                <a16:creationId xmlns:a16="http://schemas.microsoft.com/office/drawing/2014/main" id="{EBAA0F32-9728-4711-BB14-E1BC0AA2ED9C}"/>
              </a:ext>
            </a:extLst>
          </p:cNvPr>
          <p:cNvGrpSpPr/>
          <p:nvPr userDrawn="1"/>
        </p:nvGrpSpPr>
        <p:grpSpPr>
          <a:xfrm>
            <a:off x="179512" y="-68284"/>
            <a:ext cx="8964488" cy="923330"/>
            <a:chOff x="179512" y="4026424"/>
            <a:chExt cx="8964488" cy="923330"/>
          </a:xfrm>
        </p:grpSpPr>
        <p:grpSp>
          <p:nvGrpSpPr>
            <p:cNvPr id="9" name="Group 8">
              <a:extLst>
                <a:ext uri="{FF2B5EF4-FFF2-40B4-BE49-F238E27FC236}">
                  <a16:creationId xmlns:a16="http://schemas.microsoft.com/office/drawing/2014/main" id="{74E35EE0-3AE8-41B2-A23B-D3573887561F}"/>
                </a:ext>
              </a:extLst>
            </p:cNvPr>
            <p:cNvGrpSpPr/>
            <p:nvPr userDrawn="1"/>
          </p:nvGrpSpPr>
          <p:grpSpPr>
            <a:xfrm>
              <a:off x="179512" y="4094164"/>
              <a:ext cx="8964488" cy="787850"/>
              <a:chOff x="390128" y="3908965"/>
              <a:chExt cx="8638456" cy="787850"/>
            </a:xfrm>
          </p:grpSpPr>
          <p:pic>
            <p:nvPicPr>
              <p:cNvPr id="11" name="Picture 2">
                <a:extLst>
                  <a:ext uri="{FF2B5EF4-FFF2-40B4-BE49-F238E27FC236}">
                    <a16:creationId xmlns:a16="http://schemas.microsoft.com/office/drawing/2014/main" id="{DC2EF084-1170-477A-9762-C1FC027C97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7A80890E-8A87-4F61-ABFF-2DA99583E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0" name="TextBox 9">
              <a:extLst>
                <a:ext uri="{FF2B5EF4-FFF2-40B4-BE49-F238E27FC236}">
                  <a16:creationId xmlns:a16="http://schemas.microsoft.com/office/drawing/2014/main" id="{7BC05723-DFE5-4035-9F87-DCED5A6DEDC9}"/>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PARTIAL LAND TRANSFERS</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137757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CD9FF78-F5F5-48F0-BE5C-297F32D82021}" type="datetime1">
              <a:rPr lang="en-CA" smtClean="0"/>
              <a:t>2022/11/14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r>
              <a:rPr lang="en-CA" dirty="0"/>
              <a:t>Page </a:t>
            </a:r>
            <a:fld id="{962F2C8B-0636-4A6A-8DFF-6DD9B2921AEA}" type="slidenum">
              <a:rPr lang="en-CA" smtClean="0"/>
              <a:pPr/>
              <a:t>‹#›</a:t>
            </a:fld>
            <a:r>
              <a:rPr lang="en-CA" dirty="0"/>
              <a:t> of 26</a:t>
            </a:r>
          </a:p>
        </p:txBody>
      </p:sp>
    </p:spTree>
    <p:extLst>
      <p:ext uri="{BB962C8B-B14F-4D97-AF65-F5344CB8AC3E}">
        <p14:creationId xmlns:p14="http://schemas.microsoft.com/office/powerpoint/2010/main" val="50132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2221583-6B48-4AFA-AA10-AAD719E9ED51}" type="datetime1">
              <a:rPr lang="en-CA" smtClean="0"/>
              <a:t>2022/11/14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r>
              <a:rPr lang="en-CA" dirty="0"/>
              <a:t>Page </a:t>
            </a:r>
            <a:fld id="{962F2C8B-0636-4A6A-8DFF-6DD9B2921AEA}" type="slidenum">
              <a:rPr lang="en-CA" smtClean="0"/>
              <a:pPr/>
              <a:t>‹#›</a:t>
            </a:fld>
            <a:r>
              <a:rPr lang="en-CA" dirty="0"/>
              <a:t> of 26</a:t>
            </a:r>
          </a:p>
        </p:txBody>
      </p:sp>
    </p:spTree>
    <p:extLst>
      <p:ext uri="{BB962C8B-B14F-4D97-AF65-F5344CB8AC3E}">
        <p14:creationId xmlns:p14="http://schemas.microsoft.com/office/powerpoint/2010/main" val="2336666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640960" cy="360040"/>
          </a:xfrm>
        </p:spPr>
        <p:txBody>
          <a:bodyPr>
            <a:normAutofit/>
          </a:bodyPr>
          <a:lstStyle>
            <a:lvl1pPr marL="0" indent="0">
              <a:buNone/>
              <a:defRPr sz="1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86C9A197-46F5-4332-B877-E38752C71078}" type="datetime1">
              <a:rPr lang="en-CA" smtClean="0"/>
              <a:t>2022/11/14</a:t>
            </a:fld>
            <a:endParaRPr lang="en-CA"/>
          </a:p>
        </p:txBody>
      </p:sp>
      <p:sp>
        <p:nvSpPr>
          <p:cNvPr id="5" name="Footer Placeholder 4"/>
          <p:cNvSpPr>
            <a:spLocks noGrp="1"/>
          </p:cNvSpPr>
          <p:nvPr>
            <p:ph type="ftr" sz="quarter" idx="11"/>
          </p:nvPr>
        </p:nvSpPr>
        <p:spPr/>
        <p:txBody>
          <a:bodyPr/>
          <a:lstStyle/>
          <a:p>
            <a:endParaRPr lang="en-CA"/>
          </a:p>
        </p:txBody>
      </p:sp>
      <p:sp>
        <p:nvSpPr>
          <p:cNvPr id="7" name="Text Placeholder 6"/>
          <p:cNvSpPr>
            <a:spLocks noGrp="1"/>
          </p:cNvSpPr>
          <p:nvPr>
            <p:ph type="body" sz="quarter" idx="13"/>
          </p:nvPr>
        </p:nvSpPr>
        <p:spPr>
          <a:xfrm>
            <a:off x="250825" y="1484313"/>
            <a:ext cx="8642350" cy="475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5"/>
          <p:cNvSpPr>
            <a:spLocks noGrp="1"/>
          </p:cNvSpPr>
          <p:nvPr>
            <p:ph type="sldNum" sz="quarter" idx="12"/>
          </p:nvPr>
        </p:nvSpPr>
        <p:spPr>
          <a:xfrm>
            <a:off x="6553200" y="6356350"/>
            <a:ext cx="2133600" cy="365125"/>
          </a:xfrm>
        </p:spPr>
        <p:txBody>
          <a:bodyPr/>
          <a:lstStyle/>
          <a:p>
            <a:r>
              <a:rPr lang="en-CA" dirty="0"/>
              <a:t>Page </a:t>
            </a:r>
            <a:fld id="{962F2C8B-0636-4A6A-8DFF-6DD9B2921AEA}" type="slidenum">
              <a:rPr lang="en-CA" smtClean="0"/>
              <a:pPr/>
              <a:t>‹#›</a:t>
            </a:fld>
            <a:r>
              <a:rPr lang="en-CA" dirty="0"/>
              <a:t> of 26</a:t>
            </a:r>
          </a:p>
        </p:txBody>
      </p:sp>
    </p:spTree>
    <p:extLst>
      <p:ext uri="{BB962C8B-B14F-4D97-AF65-F5344CB8AC3E}">
        <p14:creationId xmlns:p14="http://schemas.microsoft.com/office/powerpoint/2010/main" val="14433684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F2A1B404-940A-45AE-84C8-B9D20A3C8140}" type="datetime1">
              <a:rPr lang="en-CA" smtClean="0"/>
              <a:t>2022/11/14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defRPr>
            </a:lvl1pPr>
          </a:lstStyle>
          <a:p>
            <a:r>
              <a:rPr lang="en-CA" dirty="0"/>
              <a:t>Page </a:t>
            </a:r>
            <a:fld id="{962F2C8B-0636-4A6A-8DFF-6DD9B2921AEA}" type="slidenum">
              <a:rPr lang="en-CA" smtClean="0"/>
              <a:pPr/>
              <a:t>‹#›</a:t>
            </a:fld>
            <a:r>
              <a:rPr lang="en-CA" dirty="0"/>
              <a:t> of 26 </a:t>
            </a:r>
          </a:p>
        </p:txBody>
      </p:sp>
      <p:grpSp>
        <p:nvGrpSpPr>
          <p:cNvPr id="8" name="Group 7">
            <a:extLst>
              <a:ext uri="{FF2B5EF4-FFF2-40B4-BE49-F238E27FC236}">
                <a16:creationId xmlns:a16="http://schemas.microsoft.com/office/drawing/2014/main" id="{A5C2F1AD-FA71-41BD-B6A4-C9752EFC9C7F}"/>
              </a:ext>
            </a:extLst>
          </p:cNvPr>
          <p:cNvGrpSpPr/>
          <p:nvPr userDrawn="1"/>
        </p:nvGrpSpPr>
        <p:grpSpPr>
          <a:xfrm>
            <a:off x="179512" y="-68284"/>
            <a:ext cx="8964488" cy="923330"/>
            <a:chOff x="179512" y="4026424"/>
            <a:chExt cx="8964488" cy="923330"/>
          </a:xfrm>
        </p:grpSpPr>
        <p:grpSp>
          <p:nvGrpSpPr>
            <p:cNvPr id="9" name="Group 8">
              <a:extLst>
                <a:ext uri="{FF2B5EF4-FFF2-40B4-BE49-F238E27FC236}">
                  <a16:creationId xmlns:a16="http://schemas.microsoft.com/office/drawing/2014/main" id="{ACD38169-C626-4A0E-B486-9D681DEA3A9C}"/>
                </a:ext>
              </a:extLst>
            </p:cNvPr>
            <p:cNvGrpSpPr/>
            <p:nvPr userDrawn="1"/>
          </p:nvGrpSpPr>
          <p:grpSpPr>
            <a:xfrm>
              <a:off x="179512" y="4094164"/>
              <a:ext cx="8964488" cy="787850"/>
              <a:chOff x="390128" y="3908965"/>
              <a:chExt cx="8638456" cy="787850"/>
            </a:xfrm>
          </p:grpSpPr>
          <p:pic>
            <p:nvPicPr>
              <p:cNvPr id="11" name="Picture 2">
                <a:extLst>
                  <a:ext uri="{FF2B5EF4-FFF2-40B4-BE49-F238E27FC236}">
                    <a16:creationId xmlns:a16="http://schemas.microsoft.com/office/drawing/2014/main" id="{B7D75EBE-996C-4A2B-86F0-F97D47DBE0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533EE350-AE32-45C4-B3E1-64BD6576E8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0" name="TextBox 9">
              <a:extLst>
                <a:ext uri="{FF2B5EF4-FFF2-40B4-BE49-F238E27FC236}">
                  <a16:creationId xmlns:a16="http://schemas.microsoft.com/office/drawing/2014/main" id="{3744EA3C-6134-4DA1-9798-0EB49DCF9022}"/>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PARTIAL LAND TRANSFERS</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57580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A13354-D3DC-4F27-9E10-9815899013FF}" type="datetime1">
              <a:rPr lang="en-CA" smtClean="0"/>
              <a:t>2022/11/14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defRPr>
            </a:lvl1pPr>
          </a:lstStyle>
          <a:p>
            <a:r>
              <a:rPr lang="en-CA" dirty="0"/>
              <a:t>Page </a:t>
            </a:r>
            <a:fld id="{962F2C8B-0636-4A6A-8DFF-6DD9B2921AEA}" type="slidenum">
              <a:rPr lang="en-CA" smtClean="0"/>
              <a:pPr/>
              <a:t>‹#›</a:t>
            </a:fld>
            <a:r>
              <a:rPr lang="en-CA" dirty="0"/>
              <a:t> of 26 </a:t>
            </a:r>
          </a:p>
        </p:txBody>
      </p:sp>
    </p:spTree>
    <p:extLst>
      <p:ext uri="{BB962C8B-B14F-4D97-AF65-F5344CB8AC3E}">
        <p14:creationId xmlns:p14="http://schemas.microsoft.com/office/powerpoint/2010/main" val="323164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63C66C40-498F-4F1F-B153-9C6EFA503E42}" type="datetime1">
              <a:rPr lang="en-CA" smtClean="0"/>
              <a:t>2022/11/14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r>
              <a:rPr lang="en-CA" dirty="0"/>
              <a:t>Page </a:t>
            </a:r>
            <a:fld id="{962F2C8B-0636-4A6A-8DFF-6DD9B2921AEA}" type="slidenum">
              <a:rPr lang="en-CA" smtClean="0"/>
              <a:pPr/>
              <a:t>‹#›</a:t>
            </a:fld>
            <a:r>
              <a:rPr lang="en-CA" dirty="0"/>
              <a:t> of 26</a:t>
            </a:r>
          </a:p>
        </p:txBody>
      </p:sp>
    </p:spTree>
    <p:extLst>
      <p:ext uri="{BB962C8B-B14F-4D97-AF65-F5344CB8AC3E}">
        <p14:creationId xmlns:p14="http://schemas.microsoft.com/office/powerpoint/2010/main" val="82748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7F845B0-4A37-469C-A69F-A20208D519BD}" type="datetime1">
              <a:rPr lang="en-CA" smtClean="0"/>
              <a:t>2022/11/14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r>
              <a:rPr lang="en-CA" dirty="0"/>
              <a:t>Page </a:t>
            </a:r>
            <a:fld id="{962F2C8B-0636-4A6A-8DFF-6DD9B2921AEA}" type="slidenum">
              <a:rPr lang="en-CA" smtClean="0"/>
              <a:pPr/>
              <a:t>‹#›</a:t>
            </a:fld>
            <a:r>
              <a:rPr lang="en-CA" dirty="0"/>
              <a:t> of 26</a:t>
            </a:r>
          </a:p>
        </p:txBody>
      </p:sp>
    </p:spTree>
    <p:extLst>
      <p:ext uri="{BB962C8B-B14F-4D97-AF65-F5344CB8AC3E}">
        <p14:creationId xmlns:p14="http://schemas.microsoft.com/office/powerpoint/2010/main" val="207256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66EF1AFA-5AB0-41CB-A070-B1C2E89FDB12}" type="datetime1">
              <a:rPr lang="en-CA" smtClean="0"/>
              <a:t>2022/11/14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r>
              <a:rPr lang="en-CA" dirty="0"/>
              <a:t>Page </a:t>
            </a:r>
            <a:fld id="{962F2C8B-0636-4A6A-8DFF-6DD9B2921AEA}" type="slidenum">
              <a:rPr lang="en-CA" smtClean="0"/>
              <a:pPr/>
              <a:t>‹#›</a:t>
            </a:fld>
            <a:r>
              <a:rPr lang="en-CA" dirty="0"/>
              <a:t> of 26</a:t>
            </a:r>
          </a:p>
        </p:txBody>
      </p:sp>
    </p:spTree>
    <p:extLst>
      <p:ext uri="{BB962C8B-B14F-4D97-AF65-F5344CB8AC3E}">
        <p14:creationId xmlns:p14="http://schemas.microsoft.com/office/powerpoint/2010/main" val="5937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1EB33-E429-455B-A0F2-FAC7620C10B0}" type="datetime1">
              <a:rPr lang="en-CA" smtClean="0"/>
              <a:t>2022/11/14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r>
              <a:rPr lang="en-CA" dirty="0"/>
              <a:t>Page </a:t>
            </a:r>
            <a:fld id="{962F2C8B-0636-4A6A-8DFF-6DD9B2921AEA}" type="slidenum">
              <a:rPr lang="en-CA" smtClean="0"/>
              <a:pPr/>
              <a:t>‹#›</a:t>
            </a:fld>
            <a:r>
              <a:rPr lang="en-CA" dirty="0"/>
              <a:t> of 26</a:t>
            </a:r>
          </a:p>
        </p:txBody>
      </p:sp>
    </p:spTree>
    <p:extLst>
      <p:ext uri="{BB962C8B-B14F-4D97-AF65-F5344CB8AC3E}">
        <p14:creationId xmlns:p14="http://schemas.microsoft.com/office/powerpoint/2010/main" val="31839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8329DF1-89DA-4AA5-B9A4-C90BC3107302}" type="datetime1">
              <a:rPr lang="en-CA" smtClean="0"/>
              <a:t>2022/11/14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r>
              <a:rPr lang="en-CA" dirty="0"/>
              <a:t>Page </a:t>
            </a:r>
            <a:fld id="{962F2C8B-0636-4A6A-8DFF-6DD9B2921AEA}" type="slidenum">
              <a:rPr lang="en-CA" smtClean="0"/>
              <a:pPr/>
              <a:t>‹#›</a:t>
            </a:fld>
            <a:r>
              <a:rPr lang="en-CA" dirty="0"/>
              <a:t> of 26</a:t>
            </a:r>
          </a:p>
        </p:txBody>
      </p:sp>
    </p:spTree>
    <p:extLst>
      <p:ext uri="{BB962C8B-B14F-4D97-AF65-F5344CB8AC3E}">
        <p14:creationId xmlns:p14="http://schemas.microsoft.com/office/powerpoint/2010/main" val="324393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5E2B744-3F31-4D05-B42C-838037FCBDED}" type="datetime1">
              <a:rPr lang="en-CA" smtClean="0"/>
              <a:t>2022/11/14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r>
              <a:rPr lang="en-CA" dirty="0"/>
              <a:t>Page </a:t>
            </a:r>
            <a:fld id="{962F2C8B-0636-4A6A-8DFF-6DD9B2921AEA}" type="slidenum">
              <a:rPr lang="en-CA" smtClean="0"/>
              <a:pPr/>
              <a:t>‹#›</a:t>
            </a:fld>
            <a:r>
              <a:rPr lang="en-CA" dirty="0"/>
              <a:t> of 26</a:t>
            </a:r>
          </a:p>
        </p:txBody>
      </p:sp>
    </p:spTree>
    <p:extLst>
      <p:ext uri="{BB962C8B-B14F-4D97-AF65-F5344CB8AC3E}">
        <p14:creationId xmlns:p14="http://schemas.microsoft.com/office/powerpoint/2010/main" val="204859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565F6BC-EF63-47D7-B5C5-B5C83B524B18}" type="datetime1">
              <a:rPr lang="en-CA" smtClean="0"/>
              <a:t>2022/11/14</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defRPr>
            </a:lvl1pPr>
          </a:lstStyle>
          <a:p>
            <a:r>
              <a:rPr lang="en-CA" dirty="0"/>
              <a:t>Page </a:t>
            </a:r>
            <a:fld id="{962F2C8B-0636-4A6A-8DFF-6DD9B2921AEA}" type="slidenum">
              <a:rPr lang="en-CA" smtClean="0"/>
              <a:pPr/>
              <a:t>‹#›</a:t>
            </a:fld>
            <a:r>
              <a:rPr lang="en-CA" dirty="0"/>
              <a:t> of 25 </a:t>
            </a:r>
          </a:p>
        </p:txBody>
      </p:sp>
      <p:sp>
        <p:nvSpPr>
          <p:cNvPr id="7" name="MSIPCMContentMarking" descr="{&quot;HashCode&quot;:-1542678785,&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smtClean="0">
                <a:solidFill>
                  <a:srgbClr val="000000"/>
                </a:solidFill>
                <a:latin typeface="Calibri" panose="020F0502020204030204" pitchFamily="34" charset="0"/>
                <a:cs typeface="Arial" panose="020B0604020202020204" pitchFamily="34" charset="0"/>
              </a:rPr>
              <a:t>Classification: Protected A</a:t>
            </a:r>
            <a:endParaRPr lang="en-CA" sz="1100" dirty="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3497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hyperlink" Target="mailto:Transfers.Energy@gov.ab.ca" TargetMode="External"/><Relationship Id="rId2" Type="http://schemas.openxmlformats.org/officeDocument/2006/relationships/hyperlink" Target="https://training.energy.gov.ab.ca/Pages/default.aspx"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 Target="slide4.xml"/><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wmf"/><Relationship Id="rId5" Type="http://schemas.openxmlformats.org/officeDocument/2006/relationships/slide" Target="slide20.xml"/><Relationship Id="rId4" Type="http://schemas.openxmlformats.org/officeDocument/2006/relationships/slide" Target="slide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27711" y="980728"/>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algn="ctr" fontAlgn="base">
              <a:spcBef>
                <a:spcPct val="0"/>
              </a:spcBef>
              <a:spcAft>
                <a:spcPct val="0"/>
              </a:spcAft>
            </a:pPr>
            <a:r>
              <a:rPr lang="en-US" sz="10000" b="1" dirty="0">
                <a:solidFill>
                  <a:srgbClr val="2160AD"/>
                </a:solidFill>
                <a:latin typeface="Freestyle Script" pitchFamily="66" charset="0"/>
                <a:cs typeface="Arial" pitchFamily="34" charset="0"/>
              </a:rPr>
              <a:t>Welcome!</a:t>
            </a:r>
          </a:p>
        </p:txBody>
      </p:sp>
      <p:sp>
        <p:nvSpPr>
          <p:cNvPr id="5" name="Rectangle 4"/>
          <p:cNvSpPr/>
          <p:nvPr/>
        </p:nvSpPr>
        <p:spPr>
          <a:xfrm>
            <a:off x="539552" y="2488920"/>
            <a:ext cx="4932040" cy="1477328"/>
          </a:xfrm>
          <a:prstGeom prst="rect">
            <a:avLst/>
          </a:prstGeom>
        </p:spPr>
        <p:txBody>
          <a:bodyPr wrap="square">
            <a:spAutoFit/>
          </a:bodyPr>
          <a:lstStyle/>
          <a:p>
            <a:pPr algn="ctr" fontAlgn="base">
              <a:spcBef>
                <a:spcPct val="0"/>
              </a:spcBef>
              <a:spcAft>
                <a:spcPct val="0"/>
              </a:spcAft>
            </a:pPr>
            <a:r>
              <a:rPr lang="en-US" b="1" dirty="0">
                <a:solidFill>
                  <a:srgbClr val="2160AD"/>
                </a:solidFill>
                <a:latin typeface="Arial" pitchFamily="34" charset="0"/>
                <a:cs typeface="Arial" pitchFamily="34" charset="0"/>
              </a:rPr>
              <a:t>To the ETS – Transfers</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algn="ctr" fontAlgn="base">
              <a:spcBef>
                <a:spcPct val="0"/>
              </a:spcBef>
              <a:spcAft>
                <a:spcPct val="0"/>
              </a:spcAft>
            </a:pPr>
            <a:r>
              <a:rPr lang="en-US" b="1" dirty="0">
                <a:solidFill>
                  <a:srgbClr val="2160AD"/>
                </a:solidFill>
                <a:latin typeface="Arial" pitchFamily="34" charset="0"/>
                <a:cs typeface="Arial" pitchFamily="34" charset="0"/>
              </a:rPr>
              <a:t>Partial Land Transfer</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algn="ctr" fontAlgn="base">
              <a:spcBef>
                <a:spcPct val="0"/>
              </a:spcBef>
              <a:spcAft>
                <a:spcPct val="0"/>
              </a:spcAft>
            </a:pPr>
            <a:r>
              <a:rPr lang="en-US" b="1" dirty="0">
                <a:solidFill>
                  <a:srgbClr val="2160AD"/>
                </a:solidFill>
                <a:latin typeface="Arial" pitchFamily="34" charset="0"/>
                <a:cs typeface="Arial" pitchFamily="34" charset="0"/>
              </a:rPr>
              <a:t>Online Training Course</a:t>
            </a:r>
            <a:endParaRPr lang="en-US" dirty="0">
              <a:solidFill>
                <a:srgbClr val="2160AD"/>
              </a:solidFill>
              <a:latin typeface="Arial" pitchFamily="34" charset="0"/>
              <a:cs typeface="Arial" pitchFamily="34" charset="0"/>
            </a:endParaRPr>
          </a:p>
        </p:txBody>
      </p:sp>
      <p:sp>
        <p:nvSpPr>
          <p:cNvPr id="3" name="TextBox 2"/>
          <p:cNvSpPr txBox="1"/>
          <p:nvPr/>
        </p:nvSpPr>
        <p:spPr>
          <a:xfrm>
            <a:off x="4678881" y="2765919"/>
            <a:ext cx="3958556" cy="461665"/>
          </a:xfrm>
          <a:prstGeom prst="rect">
            <a:avLst/>
          </a:prstGeom>
          <a:noFill/>
        </p:spPr>
        <p:txBody>
          <a:bodyPr wrap="square" rtlCol="0">
            <a:spAutoFit/>
          </a:bodyPr>
          <a:lstStyle/>
          <a:p>
            <a:r>
              <a:rPr lang="en-US" sz="1200" dirty="0">
                <a:latin typeface="Arial" panose="020B0604020202020204" pitchFamily="34" charset="0"/>
              </a:rPr>
              <a:t>This module explains the process of submitting a Partial Land Transfer through the ETS system.</a:t>
            </a:r>
          </a:p>
        </p:txBody>
      </p:sp>
      <p:sp>
        <p:nvSpPr>
          <p:cNvPr id="6" name="Slide Number Placeholder 5"/>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1</a:t>
            </a:fld>
            <a:r>
              <a:rPr lang="en-CA" dirty="0"/>
              <a:t> of 26</a:t>
            </a:r>
          </a:p>
        </p:txBody>
      </p:sp>
    </p:spTree>
    <p:extLst>
      <p:ext uri="{BB962C8B-B14F-4D97-AF65-F5344CB8AC3E}">
        <p14:creationId xmlns:p14="http://schemas.microsoft.com/office/powerpoint/2010/main" val="329169514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ETS Request Number</a:t>
            </a:r>
          </a:p>
        </p:txBody>
      </p:sp>
      <p:pic>
        <p:nvPicPr>
          <p:cNvPr id="3" name="Picture 2"/>
          <p:cNvPicPr>
            <a:picLocks noChangeAspect="1"/>
          </p:cNvPicPr>
          <p:nvPr/>
        </p:nvPicPr>
        <p:blipFill>
          <a:blip r:embed="rId3"/>
          <a:stretch>
            <a:fillRect/>
          </a:stretch>
        </p:blipFill>
        <p:spPr>
          <a:xfrm>
            <a:off x="2813008" y="2186016"/>
            <a:ext cx="5647973" cy="2504095"/>
          </a:xfrm>
          <a:prstGeom prst="rect">
            <a:avLst/>
          </a:prstGeom>
        </p:spPr>
      </p:pic>
      <p:pic>
        <p:nvPicPr>
          <p:cNvPr id="16" name="Picture 15"/>
          <p:cNvPicPr>
            <a:picLocks noChangeAspect="1"/>
          </p:cNvPicPr>
          <p:nvPr/>
        </p:nvPicPr>
        <p:blipFill>
          <a:blip r:embed="rId4"/>
          <a:stretch>
            <a:fillRect/>
          </a:stretch>
        </p:blipFill>
        <p:spPr>
          <a:xfrm>
            <a:off x="1187624" y="5397031"/>
            <a:ext cx="671215" cy="652037"/>
          </a:xfrm>
          <a:prstGeom prst="rect">
            <a:avLst/>
          </a:prstGeom>
        </p:spPr>
      </p:pic>
      <p:sp>
        <p:nvSpPr>
          <p:cNvPr id="6" name="TextBox 5"/>
          <p:cNvSpPr txBox="1"/>
          <p:nvPr/>
        </p:nvSpPr>
        <p:spPr>
          <a:xfrm>
            <a:off x="1858839" y="5454199"/>
            <a:ext cx="6313561" cy="646331"/>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Saving your work periodically is recommended as the screen will timeout after 15 minutes of inactivity.</a:t>
            </a:r>
          </a:p>
          <a:p>
            <a:endParaRPr lang="en-CA" sz="1200" dirty="0">
              <a:latin typeface="Arial" panose="020B0604020202020204" pitchFamily="34" charset="0"/>
              <a:cs typeface="Arial" panose="020B0604020202020204" pitchFamily="34" charset="0"/>
            </a:endParaRPr>
          </a:p>
        </p:txBody>
      </p:sp>
      <p:sp>
        <p:nvSpPr>
          <p:cNvPr id="4" name="Rectangle 3"/>
          <p:cNvSpPr/>
          <p:nvPr/>
        </p:nvSpPr>
        <p:spPr>
          <a:xfrm>
            <a:off x="375388" y="2061115"/>
            <a:ext cx="2437620" cy="1384995"/>
          </a:xfrm>
          <a:prstGeom prst="rect">
            <a:avLst/>
          </a:prstGeom>
        </p:spPr>
        <p:txBody>
          <a:bodyPr wrap="square">
            <a:spAutoFit/>
          </a:bodyPr>
          <a:lstStyle/>
          <a:p>
            <a:r>
              <a:rPr lang="en-CA" sz="1200" dirty="0">
                <a:latin typeface="Arial" panose="020B0604020202020204" pitchFamily="34" charset="0"/>
                <a:cs typeface="Arial" panose="020B0604020202020204" pitchFamily="34" charset="0"/>
              </a:rPr>
              <a:t>An ETS request number will be displayed at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This number will be used to track your request in the Work in Progress node. </a:t>
            </a:r>
            <a:endParaRPr lang="en-CA" sz="1200" dirty="0"/>
          </a:p>
        </p:txBody>
      </p:sp>
      <p:sp>
        <p:nvSpPr>
          <p:cNvPr id="7" name="Slide Number Placeholder 6"/>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10</a:t>
            </a:fld>
            <a:r>
              <a:rPr lang="en-CA" dirty="0"/>
              <a:t> of 26</a:t>
            </a:r>
          </a:p>
        </p:txBody>
      </p:sp>
    </p:spTree>
    <p:extLst>
      <p:ext uri="{BB962C8B-B14F-4D97-AF65-F5344CB8AC3E}">
        <p14:creationId xmlns:p14="http://schemas.microsoft.com/office/powerpoint/2010/main" val="255229319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2277828" y="1208363"/>
            <a:ext cx="6704060" cy="4928480"/>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Selecting Agreement Land</a:t>
            </a:r>
          </a:p>
        </p:txBody>
      </p:sp>
      <p:sp>
        <p:nvSpPr>
          <p:cNvPr id="9" name="Rounded Rectangular Callout 8"/>
          <p:cNvSpPr/>
          <p:nvPr/>
        </p:nvSpPr>
        <p:spPr>
          <a:xfrm>
            <a:off x="2415278" y="935126"/>
            <a:ext cx="1368152" cy="476282"/>
          </a:xfrm>
          <a:prstGeom prst="wedgeRoundRectCallout">
            <a:avLst>
              <a:gd name="adj1" fmla="val 36220"/>
              <a:gd name="adj2" fmla="val 122476"/>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AutoNum type="arabicPeriod"/>
            </a:pPr>
            <a:r>
              <a:rPr lang="en-CA" sz="1200" dirty="0">
                <a:solidFill>
                  <a:schemeClr val="tx1"/>
                </a:solidFill>
                <a:latin typeface="Arial" panose="020B0604020202020204" pitchFamily="34" charset="0"/>
              </a:rPr>
              <a:t>Select the “Land” tab.</a:t>
            </a:r>
          </a:p>
        </p:txBody>
      </p:sp>
      <p:sp>
        <p:nvSpPr>
          <p:cNvPr id="3" name="TextBox 2"/>
          <p:cNvSpPr txBox="1"/>
          <p:nvPr/>
        </p:nvSpPr>
        <p:spPr>
          <a:xfrm>
            <a:off x="120385" y="1077775"/>
            <a:ext cx="2157443" cy="5632311"/>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A. </a:t>
            </a:r>
            <a:r>
              <a:rPr lang="en-CA" sz="1200" dirty="0">
                <a:latin typeface="Arial" panose="020B0604020202020204" pitchFamily="34" charset="0"/>
                <a:cs typeface="Arial" panose="020B0604020202020204" pitchFamily="34" charset="0"/>
              </a:rPr>
              <a:t>The “Rows to Display” tool is used to select how many rows of land keys are displayed.</a:t>
            </a:r>
          </a:p>
          <a:p>
            <a:endParaRPr lang="en-CA" sz="1200" dirty="0">
              <a:latin typeface="Arial" panose="020B0604020202020204" pitchFamily="34" charset="0"/>
              <a:cs typeface="Arial" panose="020B0604020202020204" pitchFamily="34" charset="0"/>
            </a:endParaRPr>
          </a:p>
          <a:p>
            <a:r>
              <a:rPr lang="en-CA" sz="1200" b="1" dirty="0">
                <a:latin typeface="Arial" panose="020B0604020202020204" pitchFamily="34" charset="0"/>
                <a:cs typeface="Arial" panose="020B0604020202020204" pitchFamily="34" charset="0"/>
              </a:rPr>
              <a:t>B. </a:t>
            </a:r>
            <a:r>
              <a:rPr lang="en-CA" sz="1200" dirty="0">
                <a:latin typeface="Arial" panose="020B0604020202020204" pitchFamily="34" charset="0"/>
                <a:cs typeface="Arial" panose="020B0604020202020204" pitchFamily="34" charset="0"/>
              </a:rPr>
              <a:t>The “Filter” tool can be used to show specific land keys for an Agreement and is useful when viewing Agreements that contain a large number of land keys.</a:t>
            </a:r>
          </a:p>
          <a:p>
            <a:endParaRPr lang="en-CA" sz="1200" dirty="0">
              <a:latin typeface="Arial" panose="020B0604020202020204" pitchFamily="34" charset="0"/>
              <a:cs typeface="Arial" panose="020B0604020202020204" pitchFamily="34" charset="0"/>
            </a:endParaRPr>
          </a:p>
          <a:p>
            <a:r>
              <a:rPr lang="en-CA" sz="1200" b="1" dirty="0">
                <a:latin typeface="Arial" panose="020B0604020202020204" pitchFamily="34" charset="0"/>
                <a:cs typeface="Arial" panose="020B0604020202020204" pitchFamily="34" charset="0"/>
              </a:rPr>
              <a:t>C. </a:t>
            </a:r>
            <a:r>
              <a:rPr lang="en-CA" sz="1200" dirty="0">
                <a:latin typeface="Arial" panose="020B0604020202020204" pitchFamily="34" charset="0"/>
                <a:cs typeface="Arial" panose="020B0604020202020204" pitchFamily="34" charset="0"/>
              </a:rPr>
              <a:t>The “Breakdown” tool is used to break down a specific land key into Quarters, LSD’s, or Quadrants.</a:t>
            </a:r>
          </a:p>
          <a:p>
            <a:endParaRPr lang="en-CA" sz="1200" dirty="0">
              <a:latin typeface="Arial" panose="020B0604020202020204" pitchFamily="34" charset="0"/>
              <a:cs typeface="Arial" panose="020B0604020202020204" pitchFamily="34" charset="0"/>
            </a:endParaRPr>
          </a:p>
          <a:p>
            <a:r>
              <a:rPr lang="en-CA" sz="1200" b="1" dirty="0">
                <a:latin typeface="Arial" panose="020B0604020202020204" pitchFamily="34" charset="0"/>
                <a:cs typeface="Arial" panose="020B0604020202020204" pitchFamily="34" charset="0"/>
              </a:rPr>
              <a:t>D. </a:t>
            </a:r>
            <a:r>
              <a:rPr lang="en-CA" sz="1200" dirty="0">
                <a:latin typeface="Arial" panose="020B0604020202020204" pitchFamily="34" charset="0"/>
                <a:cs typeface="Arial" panose="020B0604020202020204" pitchFamily="34" charset="0"/>
              </a:rPr>
              <a:t>The “Rollback” tool reverses any breakdown changes made.</a:t>
            </a:r>
          </a:p>
          <a:p>
            <a:endParaRPr lang="en-CA" sz="1200" dirty="0">
              <a:latin typeface="Arial" panose="020B0604020202020204" pitchFamily="34" charset="0"/>
              <a:cs typeface="Arial" panose="020B0604020202020204" pitchFamily="34" charset="0"/>
            </a:endParaRPr>
          </a:p>
          <a:p>
            <a:r>
              <a:rPr lang="en-CA" sz="1200" b="1" dirty="0">
                <a:latin typeface="Arial" panose="020B0604020202020204" pitchFamily="34" charset="0"/>
              </a:rPr>
              <a:t>E. </a:t>
            </a:r>
            <a:r>
              <a:rPr lang="en-CA" sz="1200" dirty="0">
                <a:latin typeface="Arial" panose="020B0604020202020204" pitchFamily="34" charset="0"/>
              </a:rPr>
              <a:t>The right and left pointing arrow buttons are used to add or remove  land in the “Land to be Transferred Out” field.</a:t>
            </a:r>
          </a:p>
          <a:p>
            <a:endParaRPr lang="en-CA"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11</a:t>
            </a:fld>
            <a:r>
              <a:rPr lang="en-CA" dirty="0"/>
              <a:t> of 26</a:t>
            </a:r>
          </a:p>
        </p:txBody>
      </p:sp>
      <p:pic>
        <p:nvPicPr>
          <p:cNvPr id="7" name="Picture 6"/>
          <p:cNvPicPr>
            <a:picLocks noChangeAspect="1"/>
          </p:cNvPicPr>
          <p:nvPr/>
        </p:nvPicPr>
        <p:blipFill>
          <a:blip r:embed="rId4"/>
          <a:stretch>
            <a:fillRect/>
          </a:stretch>
        </p:blipFill>
        <p:spPr>
          <a:xfrm>
            <a:off x="6948264" y="2976995"/>
            <a:ext cx="1954456" cy="954502"/>
          </a:xfrm>
          <a:prstGeom prst="rect">
            <a:avLst/>
          </a:prstGeom>
        </p:spPr>
      </p:pic>
      <p:sp>
        <p:nvSpPr>
          <p:cNvPr id="26" name="Rounded Rectangular Callout 25"/>
          <p:cNvSpPr/>
          <p:nvPr/>
        </p:nvSpPr>
        <p:spPr>
          <a:xfrm>
            <a:off x="5724128" y="1695838"/>
            <a:ext cx="2808312" cy="1152128"/>
          </a:xfrm>
          <a:prstGeom prst="wedgeRoundRectCallout">
            <a:avLst>
              <a:gd name="adj1" fmla="val -23268"/>
              <a:gd name="adj2" fmla="val 127146"/>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2.  After selecting the checkboxes of the lands you wish to transfer out of the Agreement, click the </a:t>
            </a:r>
            <a:r>
              <a:rPr lang="en-CA" sz="1200" b="1" dirty="0">
                <a:solidFill>
                  <a:schemeClr val="tx1"/>
                </a:solidFill>
                <a:latin typeface="Arial" panose="020B0604020202020204" pitchFamily="34" charset="0"/>
              </a:rPr>
              <a:t>&gt;&gt; </a:t>
            </a:r>
            <a:r>
              <a:rPr lang="en-CA" sz="1200" dirty="0">
                <a:solidFill>
                  <a:schemeClr val="tx1"/>
                </a:solidFill>
                <a:latin typeface="Arial" panose="020B0604020202020204" pitchFamily="34" charset="0"/>
              </a:rPr>
              <a:t>to move to the “Land To Be Transferred Out” field and click </a:t>
            </a:r>
            <a:r>
              <a:rPr lang="en-CA" sz="1200" b="1" dirty="0">
                <a:solidFill>
                  <a:schemeClr val="tx1"/>
                </a:solidFill>
                <a:latin typeface="Arial" panose="020B0604020202020204" pitchFamily="34" charset="0"/>
              </a:rPr>
              <a:t>Save</a:t>
            </a:r>
            <a:r>
              <a:rPr lang="en-CA" sz="1200" dirty="0">
                <a:solidFill>
                  <a:schemeClr val="tx1"/>
                </a:solidFill>
                <a:latin typeface="Arial" panose="020B0604020202020204" pitchFamily="34" charset="0"/>
              </a:rPr>
              <a:t>. </a:t>
            </a:r>
          </a:p>
        </p:txBody>
      </p:sp>
    </p:spTree>
    <p:extLst>
      <p:ext uri="{BB962C8B-B14F-4D97-AF65-F5344CB8AC3E}">
        <p14:creationId xmlns:p14="http://schemas.microsoft.com/office/powerpoint/2010/main" val="395582712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67543" y="1398163"/>
            <a:ext cx="6399095" cy="3046440"/>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Selecting Transferor/Transferee</a:t>
            </a:r>
          </a:p>
        </p:txBody>
      </p:sp>
      <p:sp>
        <p:nvSpPr>
          <p:cNvPr id="10" name="Rounded Rectangular Callout 9"/>
          <p:cNvSpPr/>
          <p:nvPr/>
        </p:nvSpPr>
        <p:spPr>
          <a:xfrm>
            <a:off x="281405" y="813966"/>
            <a:ext cx="2567739" cy="599916"/>
          </a:xfrm>
          <a:prstGeom prst="wedgeRoundRectCallout">
            <a:avLst>
              <a:gd name="adj1" fmla="val 46590"/>
              <a:gd name="adj2" fmla="val 132207"/>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AutoNum type="arabicPeriod"/>
            </a:pPr>
            <a:r>
              <a:rPr lang="en-CA" sz="1200" dirty="0">
                <a:solidFill>
                  <a:schemeClr val="tx1"/>
                </a:solidFill>
                <a:latin typeface="Arial" panose="020B0604020202020204" pitchFamily="34" charset="0"/>
              </a:rPr>
              <a:t>Click the “Transferor/Transferee” tab.</a:t>
            </a:r>
          </a:p>
        </p:txBody>
      </p:sp>
      <p:sp>
        <p:nvSpPr>
          <p:cNvPr id="11" name="Rounded Rectangular Callout 10"/>
          <p:cNvSpPr/>
          <p:nvPr/>
        </p:nvSpPr>
        <p:spPr>
          <a:xfrm>
            <a:off x="281405" y="3924148"/>
            <a:ext cx="1872208" cy="598432"/>
          </a:xfrm>
          <a:prstGeom prst="wedgeRoundRectCallout">
            <a:avLst>
              <a:gd name="adj1" fmla="val -451"/>
              <a:gd name="adj2" fmla="val -101825"/>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3.  Click the </a:t>
            </a:r>
            <a:r>
              <a:rPr lang="en-CA" sz="1200" b="1" dirty="0">
                <a:solidFill>
                  <a:schemeClr val="tx1"/>
                </a:solidFill>
                <a:latin typeface="Arial" panose="020B0604020202020204" pitchFamily="34" charset="0"/>
              </a:rPr>
              <a:t>Add Transferee</a:t>
            </a:r>
            <a:r>
              <a:rPr lang="en-CA" sz="1200" dirty="0">
                <a:solidFill>
                  <a:schemeClr val="tx1"/>
                </a:solidFill>
                <a:latin typeface="Arial" panose="020B0604020202020204" pitchFamily="34" charset="0"/>
              </a:rPr>
              <a:t> button.</a:t>
            </a:r>
          </a:p>
        </p:txBody>
      </p:sp>
      <p:sp>
        <p:nvSpPr>
          <p:cNvPr id="16" name="Rounded Rectangular Callout 15"/>
          <p:cNvSpPr/>
          <p:nvPr/>
        </p:nvSpPr>
        <p:spPr>
          <a:xfrm>
            <a:off x="2106199" y="2650808"/>
            <a:ext cx="2592288" cy="762884"/>
          </a:xfrm>
          <a:prstGeom prst="wedgeRoundRectCallout">
            <a:avLst>
              <a:gd name="adj1" fmla="val -68311"/>
              <a:gd name="adj2" fmla="val -15508"/>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2.  Click the </a:t>
            </a:r>
            <a:r>
              <a:rPr lang="en-CA" sz="1200" b="1" dirty="0">
                <a:solidFill>
                  <a:schemeClr val="tx1"/>
                </a:solidFill>
                <a:latin typeface="Arial" panose="020B0604020202020204" pitchFamily="34" charset="0"/>
              </a:rPr>
              <a:t>Copy Transferors</a:t>
            </a:r>
            <a:r>
              <a:rPr lang="en-CA" sz="1200" dirty="0">
                <a:solidFill>
                  <a:schemeClr val="tx1"/>
                </a:solidFill>
                <a:latin typeface="Arial" panose="020B0604020202020204" pitchFamily="34" charset="0"/>
              </a:rPr>
              <a:t> button to automatically copy the participants to the transferee section.</a:t>
            </a:r>
          </a:p>
        </p:txBody>
      </p:sp>
      <p:pic>
        <p:nvPicPr>
          <p:cNvPr id="17" name="Picture 16"/>
          <p:cNvPicPr>
            <a:picLocks noChangeAspect="1"/>
          </p:cNvPicPr>
          <p:nvPr/>
        </p:nvPicPr>
        <p:blipFill>
          <a:blip r:embed="rId4"/>
          <a:stretch>
            <a:fillRect/>
          </a:stretch>
        </p:blipFill>
        <p:spPr>
          <a:xfrm>
            <a:off x="2921020" y="4146193"/>
            <a:ext cx="6120680" cy="2131816"/>
          </a:xfrm>
          <a:prstGeom prst="rect">
            <a:avLst/>
          </a:prstGeom>
        </p:spPr>
      </p:pic>
      <p:sp>
        <p:nvSpPr>
          <p:cNvPr id="18" name="Rounded Rectangular Callout 17"/>
          <p:cNvSpPr/>
          <p:nvPr/>
        </p:nvSpPr>
        <p:spPr>
          <a:xfrm>
            <a:off x="6683896" y="4435143"/>
            <a:ext cx="1872208" cy="691373"/>
          </a:xfrm>
          <a:prstGeom prst="wedgeRoundRectCallout">
            <a:avLst>
              <a:gd name="adj1" fmla="val 46748"/>
              <a:gd name="adj2" fmla="val 112893"/>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5. Click on the “Select” hyperlink next to the applicable client. </a:t>
            </a:r>
          </a:p>
        </p:txBody>
      </p:sp>
      <p:sp>
        <p:nvSpPr>
          <p:cNvPr id="19" name="Rounded Rectangular Callout 18"/>
          <p:cNvSpPr/>
          <p:nvPr/>
        </p:nvSpPr>
        <p:spPr>
          <a:xfrm>
            <a:off x="539552" y="5028800"/>
            <a:ext cx="2273456" cy="1084082"/>
          </a:xfrm>
          <a:prstGeom prst="wedgeRoundRectCallout">
            <a:avLst>
              <a:gd name="adj1" fmla="val 62459"/>
              <a:gd name="adj2" fmla="val -44612"/>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4.  Enter the desired client name in the field or to search by Client ID, click </a:t>
            </a:r>
            <a:r>
              <a:rPr lang="en-CA" sz="1200" b="1" dirty="0">
                <a:solidFill>
                  <a:schemeClr val="tx1"/>
                </a:solidFill>
                <a:latin typeface="Arial" panose="020B0604020202020204" pitchFamily="34" charset="0"/>
              </a:rPr>
              <a:t>Find</a:t>
            </a:r>
            <a:r>
              <a:rPr lang="en-CA" sz="1200" dirty="0">
                <a:solidFill>
                  <a:schemeClr val="tx1"/>
                </a:solidFill>
                <a:latin typeface="Arial" panose="020B0604020202020204" pitchFamily="34" charset="0"/>
              </a:rPr>
              <a:t>.</a:t>
            </a:r>
          </a:p>
        </p:txBody>
      </p:sp>
      <p:sp>
        <p:nvSpPr>
          <p:cNvPr id="3" name="Slide Number Placeholder 2"/>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12</a:t>
            </a:fld>
            <a:r>
              <a:rPr lang="en-CA" dirty="0"/>
              <a:t> of 26</a:t>
            </a:r>
          </a:p>
        </p:txBody>
      </p:sp>
    </p:spTree>
    <p:extLst>
      <p:ext uri="{BB962C8B-B14F-4D97-AF65-F5344CB8AC3E}">
        <p14:creationId xmlns:p14="http://schemas.microsoft.com/office/powerpoint/2010/main" val="234087859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39552" y="1484784"/>
            <a:ext cx="7346333" cy="3754994"/>
          </a:xfrm>
          <a:prstGeom prst="rect">
            <a:avLst/>
          </a:prstGeom>
        </p:spPr>
      </p:pic>
      <p:sp>
        <p:nvSpPr>
          <p:cNvPr id="7" name="Rectangle 6"/>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Selecting Transferor/Transferee (Cont’d.)</a:t>
            </a:r>
          </a:p>
        </p:txBody>
      </p:sp>
      <p:sp>
        <p:nvSpPr>
          <p:cNvPr id="8" name="Rounded Rectangular Callout 7"/>
          <p:cNvSpPr/>
          <p:nvPr/>
        </p:nvSpPr>
        <p:spPr>
          <a:xfrm>
            <a:off x="5940152" y="4725144"/>
            <a:ext cx="2952328" cy="1660405"/>
          </a:xfrm>
          <a:prstGeom prst="wedgeRoundRectCallout">
            <a:avLst>
              <a:gd name="adj1" fmla="val -36858"/>
              <a:gd name="adj2" fmla="val -89823"/>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Set the percentage amount of the transferee in the new agreement.</a:t>
            </a:r>
          </a:p>
          <a:p>
            <a:pPr algn="ctr"/>
            <a:endParaRPr lang="en-CA" sz="1200" dirty="0">
              <a:solidFill>
                <a:schemeClr val="tx1"/>
              </a:solidFill>
              <a:latin typeface="Arial" panose="020B0604020202020204" pitchFamily="34" charset="0"/>
            </a:endParaRPr>
          </a:p>
          <a:p>
            <a:pPr algn="ctr"/>
            <a:r>
              <a:rPr lang="en-CA" sz="1200" dirty="0">
                <a:solidFill>
                  <a:schemeClr val="tx1"/>
                </a:solidFill>
                <a:latin typeface="Arial" panose="020B0604020202020204" pitchFamily="34" charset="0"/>
              </a:rPr>
              <a:t>NOTE: If the new agreement includes multiple participants, the percentage among all the transferees must be equal to 100%.</a:t>
            </a:r>
          </a:p>
        </p:txBody>
      </p:sp>
      <p:sp>
        <p:nvSpPr>
          <p:cNvPr id="3" name="Slide Number Placeholder 2"/>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13</a:t>
            </a:fld>
            <a:r>
              <a:rPr lang="en-CA" dirty="0"/>
              <a:t> of 26</a:t>
            </a:r>
          </a:p>
        </p:txBody>
      </p:sp>
    </p:spTree>
    <p:extLst>
      <p:ext uri="{BB962C8B-B14F-4D97-AF65-F5344CB8AC3E}">
        <p14:creationId xmlns:p14="http://schemas.microsoft.com/office/powerpoint/2010/main" val="139565330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691047" y="1566516"/>
            <a:ext cx="7761905" cy="3019048"/>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07936" y="81150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Adding Alternate Email (OPTIONAL)</a:t>
            </a:r>
          </a:p>
        </p:txBody>
      </p:sp>
      <p:pic>
        <p:nvPicPr>
          <p:cNvPr id="13" name="Picture 12"/>
          <p:cNvPicPr>
            <a:picLocks noChangeAspect="1"/>
          </p:cNvPicPr>
          <p:nvPr/>
        </p:nvPicPr>
        <p:blipFill>
          <a:blip r:embed="rId4"/>
          <a:stretch>
            <a:fillRect/>
          </a:stretch>
        </p:blipFill>
        <p:spPr>
          <a:xfrm>
            <a:off x="1043609" y="5589240"/>
            <a:ext cx="539044" cy="523642"/>
          </a:xfrm>
          <a:prstGeom prst="rect">
            <a:avLst/>
          </a:prstGeom>
        </p:spPr>
      </p:pic>
      <p:sp>
        <p:nvSpPr>
          <p:cNvPr id="14" name="TextBox 13"/>
          <p:cNvSpPr txBox="1"/>
          <p:nvPr/>
        </p:nvSpPr>
        <p:spPr>
          <a:xfrm>
            <a:off x="1691680" y="5671030"/>
            <a:ext cx="6761272" cy="646331"/>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NOTE: Only fill in an alternate Email address if other than the default address is desired. Doing this will replace the default address for email notifications related to the current request only.</a:t>
            </a:r>
          </a:p>
          <a:p>
            <a:endParaRPr lang="en-CA" sz="1200" dirty="0">
              <a:latin typeface="Arial" panose="020B0604020202020204" pitchFamily="34" charset="0"/>
              <a:cs typeface="Arial" panose="020B0604020202020204" pitchFamily="34" charset="0"/>
            </a:endParaRPr>
          </a:p>
        </p:txBody>
      </p:sp>
      <p:sp>
        <p:nvSpPr>
          <p:cNvPr id="15" name="Rounded Rectangular Callout 14"/>
          <p:cNvSpPr/>
          <p:nvPr/>
        </p:nvSpPr>
        <p:spPr>
          <a:xfrm>
            <a:off x="6522418" y="3864182"/>
            <a:ext cx="1944216" cy="588311"/>
          </a:xfrm>
          <a:prstGeom prst="wedgeRoundRectCallout">
            <a:avLst>
              <a:gd name="adj1" fmla="val -36858"/>
              <a:gd name="adj2" fmla="val -89823"/>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Enter new Email address and click </a:t>
            </a:r>
            <a:r>
              <a:rPr lang="en-CA" sz="1200" b="1" dirty="0">
                <a:solidFill>
                  <a:schemeClr val="tx1"/>
                </a:solidFill>
                <a:latin typeface="Arial" panose="020B0604020202020204" pitchFamily="34" charset="0"/>
              </a:rPr>
              <a:t>Save.</a:t>
            </a:r>
          </a:p>
        </p:txBody>
      </p:sp>
      <p:sp>
        <p:nvSpPr>
          <p:cNvPr id="19" name="Rounded Rectangular Callout 18"/>
          <p:cNvSpPr/>
          <p:nvPr/>
        </p:nvSpPr>
        <p:spPr>
          <a:xfrm>
            <a:off x="6444208" y="1393755"/>
            <a:ext cx="1872208" cy="582606"/>
          </a:xfrm>
          <a:prstGeom prst="wedgeRoundRectCallout">
            <a:avLst>
              <a:gd name="adj1" fmla="val -101388"/>
              <a:gd name="adj2" fmla="val 85414"/>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1. Click the “Email” tab.</a:t>
            </a:r>
          </a:p>
        </p:txBody>
      </p:sp>
      <p:sp>
        <p:nvSpPr>
          <p:cNvPr id="3" name="Slide Number Placeholder 2"/>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14</a:t>
            </a:fld>
            <a:r>
              <a:rPr lang="en-CA" dirty="0"/>
              <a:t> of 26</a:t>
            </a:r>
          </a:p>
        </p:txBody>
      </p:sp>
    </p:spTree>
    <p:extLst>
      <p:ext uri="{BB962C8B-B14F-4D97-AF65-F5344CB8AC3E}">
        <p14:creationId xmlns:p14="http://schemas.microsoft.com/office/powerpoint/2010/main" val="341967740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6286" y="1600428"/>
            <a:ext cx="7771428" cy="3657143"/>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Additional Information</a:t>
            </a:r>
          </a:p>
        </p:txBody>
      </p:sp>
      <p:sp>
        <p:nvSpPr>
          <p:cNvPr id="9" name="Rounded Rectangular Callout 8"/>
          <p:cNvSpPr/>
          <p:nvPr/>
        </p:nvSpPr>
        <p:spPr>
          <a:xfrm>
            <a:off x="6444208" y="1393755"/>
            <a:ext cx="1872208" cy="582606"/>
          </a:xfrm>
          <a:prstGeom prst="wedgeRoundRectCallout">
            <a:avLst>
              <a:gd name="adj1" fmla="val -50705"/>
              <a:gd name="adj2" fmla="val 78011"/>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1. Click the “Status/Warning” tab.</a:t>
            </a:r>
          </a:p>
        </p:txBody>
      </p:sp>
      <p:sp>
        <p:nvSpPr>
          <p:cNvPr id="10" name="Rounded Rectangular Callout 9"/>
          <p:cNvSpPr/>
          <p:nvPr/>
        </p:nvSpPr>
        <p:spPr>
          <a:xfrm>
            <a:off x="395536" y="2058145"/>
            <a:ext cx="2627784" cy="716757"/>
          </a:xfrm>
          <a:prstGeom prst="wedgeRoundRectCallout">
            <a:avLst>
              <a:gd name="adj1" fmla="val 57900"/>
              <a:gd name="adj2" fmla="val 76355"/>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2. Select the applicable Client Name initiating the Partial Land Transfer from the dropdown menu.</a:t>
            </a:r>
          </a:p>
        </p:txBody>
      </p:sp>
      <p:sp>
        <p:nvSpPr>
          <p:cNvPr id="11" name="Rounded Rectangular Callout 10"/>
          <p:cNvSpPr/>
          <p:nvPr/>
        </p:nvSpPr>
        <p:spPr>
          <a:xfrm>
            <a:off x="5364088" y="3153117"/>
            <a:ext cx="3528392" cy="1298788"/>
          </a:xfrm>
          <a:prstGeom prst="wedgeRoundRectCallout">
            <a:avLst>
              <a:gd name="adj1" fmla="val -86518"/>
              <a:gd name="adj2" fmla="val -6902"/>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3. Enter the Transfer Effective Date (Optional). </a:t>
            </a:r>
          </a:p>
          <a:p>
            <a:pPr algn="ctr"/>
            <a:r>
              <a:rPr lang="en-CA" sz="1200" dirty="0">
                <a:solidFill>
                  <a:schemeClr val="tx1"/>
                </a:solidFill>
                <a:latin typeface="Arial" panose="020B0604020202020204" pitchFamily="34" charset="0"/>
              </a:rPr>
              <a:t>Note: If future dated, the request will not be submitted to AB Energy for approval until the date indicated.</a:t>
            </a:r>
          </a:p>
        </p:txBody>
      </p:sp>
      <p:sp>
        <p:nvSpPr>
          <p:cNvPr id="12" name="Rounded Rectangle 11"/>
          <p:cNvSpPr/>
          <p:nvPr/>
        </p:nvSpPr>
        <p:spPr>
          <a:xfrm>
            <a:off x="611560" y="4974430"/>
            <a:ext cx="3096344" cy="614810"/>
          </a:xfrm>
          <a:prstGeom prst="roundRect">
            <a:avLst>
              <a:gd name="adj" fmla="val 22736"/>
            </a:avLst>
          </a:prstGeom>
          <a:solidFill>
            <a:schemeClr val="accent5">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Use the “Comment” field to enter a file number or other data for your reference.</a:t>
            </a:r>
          </a:p>
        </p:txBody>
      </p:sp>
      <p:sp>
        <p:nvSpPr>
          <p:cNvPr id="16" name="Rounded Rectangular Callout 15"/>
          <p:cNvSpPr/>
          <p:nvPr/>
        </p:nvSpPr>
        <p:spPr>
          <a:xfrm>
            <a:off x="4694346" y="5013193"/>
            <a:ext cx="1872208" cy="582606"/>
          </a:xfrm>
          <a:prstGeom prst="wedgeRoundRectCallout">
            <a:avLst>
              <a:gd name="adj1" fmla="val -60842"/>
              <a:gd name="adj2" fmla="val -78939"/>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4. Click </a:t>
            </a:r>
            <a:r>
              <a:rPr lang="en-CA" sz="1200" b="1" dirty="0">
                <a:solidFill>
                  <a:schemeClr val="tx1"/>
                </a:solidFill>
                <a:latin typeface="Arial" panose="020B0604020202020204" pitchFamily="34" charset="0"/>
              </a:rPr>
              <a:t>Save</a:t>
            </a:r>
            <a:r>
              <a:rPr lang="en-CA" sz="1200" dirty="0">
                <a:solidFill>
                  <a:schemeClr val="tx1"/>
                </a:solidFill>
                <a:latin typeface="Arial" panose="020B0604020202020204" pitchFamily="34" charset="0"/>
              </a:rPr>
              <a:t>.</a:t>
            </a:r>
          </a:p>
        </p:txBody>
      </p:sp>
      <p:sp>
        <p:nvSpPr>
          <p:cNvPr id="4" name="Slide Number Placeholder 3"/>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15</a:t>
            </a:fld>
            <a:r>
              <a:rPr lang="en-CA" dirty="0"/>
              <a:t> of 26</a:t>
            </a:r>
          </a:p>
        </p:txBody>
      </p:sp>
    </p:spTree>
    <p:extLst>
      <p:ext uri="{BB962C8B-B14F-4D97-AF65-F5344CB8AC3E}">
        <p14:creationId xmlns:p14="http://schemas.microsoft.com/office/powerpoint/2010/main" val="141647686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VANESS~1.BOD\AppData\Local\Temp\SNAGHTML52d8cc2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41" y="3662619"/>
            <a:ext cx="8750117" cy="18541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Submitting Partial Land Transfer</a:t>
            </a:r>
          </a:p>
        </p:txBody>
      </p:sp>
      <p:pic>
        <p:nvPicPr>
          <p:cNvPr id="4" name="Picture 3"/>
          <p:cNvPicPr>
            <a:picLocks noChangeAspect="1"/>
          </p:cNvPicPr>
          <p:nvPr/>
        </p:nvPicPr>
        <p:blipFill>
          <a:blip r:embed="rId4"/>
          <a:stretch>
            <a:fillRect/>
          </a:stretch>
        </p:blipFill>
        <p:spPr>
          <a:xfrm>
            <a:off x="256724" y="1189219"/>
            <a:ext cx="5112568" cy="2492695"/>
          </a:xfrm>
          <a:prstGeom prst="rect">
            <a:avLst/>
          </a:prstGeom>
        </p:spPr>
      </p:pic>
      <p:sp>
        <p:nvSpPr>
          <p:cNvPr id="13" name="Rounded Rectangular Callout 12"/>
          <p:cNvSpPr/>
          <p:nvPr/>
        </p:nvSpPr>
        <p:spPr>
          <a:xfrm>
            <a:off x="4067944" y="1883121"/>
            <a:ext cx="4212981" cy="1152128"/>
          </a:xfrm>
          <a:prstGeom prst="wedgeRoundRectCallout">
            <a:avLst>
              <a:gd name="adj1" fmla="val -93268"/>
              <a:gd name="adj2" fmla="val 56248"/>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1. Once you’ve confirmed that all applicable information for the Partial Land Transfer has been entered and is complete, click </a:t>
            </a:r>
            <a:r>
              <a:rPr lang="en-CA" sz="1200" b="1" dirty="0">
                <a:solidFill>
                  <a:schemeClr val="tx1"/>
                </a:solidFill>
                <a:latin typeface="Arial" panose="020B0604020202020204" pitchFamily="34" charset="0"/>
              </a:rPr>
              <a:t>Submit</a:t>
            </a:r>
            <a:r>
              <a:rPr lang="en-CA" sz="1200" dirty="0">
                <a:solidFill>
                  <a:schemeClr val="tx1"/>
                </a:solidFill>
                <a:latin typeface="Arial" panose="020B0604020202020204" pitchFamily="34" charset="0"/>
              </a:rPr>
              <a:t>. The request status will be updated to “Concurrence”.</a:t>
            </a:r>
          </a:p>
        </p:txBody>
      </p:sp>
      <p:sp>
        <p:nvSpPr>
          <p:cNvPr id="12" name="TextBox 11"/>
          <p:cNvSpPr txBox="1"/>
          <p:nvPr/>
        </p:nvSpPr>
        <p:spPr>
          <a:xfrm>
            <a:off x="949345" y="5745514"/>
            <a:ext cx="7776863"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An email notification (sample above) will be sent to all participants involved in the Partial Land Transfer to notify ETS users to log into ETS to review and complete the concurrence process.</a:t>
            </a:r>
          </a:p>
          <a:p>
            <a:r>
              <a:rPr lang="en-US" sz="1200" dirty="0">
                <a:latin typeface="Arial" panose="020B0604020202020204" pitchFamily="34" charset="0"/>
                <a:cs typeface="Arial" panose="020B0604020202020204" pitchFamily="34" charset="0"/>
              </a:rPr>
              <a:t> </a:t>
            </a:r>
          </a:p>
        </p:txBody>
      </p:sp>
      <p:pic>
        <p:nvPicPr>
          <p:cNvPr id="15" name="Picture 14"/>
          <p:cNvPicPr>
            <a:picLocks noChangeAspect="1"/>
          </p:cNvPicPr>
          <p:nvPr/>
        </p:nvPicPr>
        <p:blipFill>
          <a:blip r:embed="rId5"/>
          <a:stretch>
            <a:fillRect/>
          </a:stretch>
        </p:blipFill>
        <p:spPr>
          <a:xfrm>
            <a:off x="256725" y="5619417"/>
            <a:ext cx="714876" cy="694451"/>
          </a:xfrm>
          <a:prstGeom prst="rect">
            <a:avLst/>
          </a:prstGeom>
        </p:spPr>
      </p:pic>
      <p:sp>
        <p:nvSpPr>
          <p:cNvPr id="3" name="Rectangle 2"/>
          <p:cNvSpPr/>
          <p:nvPr/>
        </p:nvSpPr>
        <p:spPr>
          <a:xfrm>
            <a:off x="4222863" y="3714740"/>
            <a:ext cx="1229825" cy="461665"/>
          </a:xfrm>
          <a:prstGeom prst="rect">
            <a:avLst/>
          </a:prstGeom>
        </p:spPr>
        <p:txBody>
          <a:bodyPr wrap="none">
            <a:spAutoFit/>
          </a:bodyPr>
          <a:lstStyle/>
          <a:p>
            <a:pPr algn="ctr"/>
            <a:r>
              <a:rPr lang="en-US" sz="2400"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sp>
        <p:nvSpPr>
          <p:cNvPr id="6" name="Slide Number Placeholder 5"/>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16</a:t>
            </a:fld>
            <a:r>
              <a:rPr lang="en-CA" dirty="0"/>
              <a:t> of 26</a:t>
            </a:r>
          </a:p>
        </p:txBody>
      </p:sp>
    </p:spTree>
    <p:extLst>
      <p:ext uri="{BB962C8B-B14F-4D97-AF65-F5344CB8AC3E}">
        <p14:creationId xmlns:p14="http://schemas.microsoft.com/office/powerpoint/2010/main" val="227515384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Concurrence</a:t>
            </a:r>
          </a:p>
        </p:txBody>
      </p:sp>
      <p:pic>
        <p:nvPicPr>
          <p:cNvPr id="3" name="Picture 2"/>
          <p:cNvPicPr>
            <a:picLocks noChangeAspect="1"/>
          </p:cNvPicPr>
          <p:nvPr/>
        </p:nvPicPr>
        <p:blipFill>
          <a:blip r:embed="rId3"/>
          <a:stretch>
            <a:fillRect/>
          </a:stretch>
        </p:blipFill>
        <p:spPr>
          <a:xfrm>
            <a:off x="471562" y="1412278"/>
            <a:ext cx="2341446" cy="4080805"/>
          </a:xfrm>
          <a:prstGeom prst="rect">
            <a:avLst/>
          </a:prstGeom>
        </p:spPr>
      </p:pic>
      <p:pic>
        <p:nvPicPr>
          <p:cNvPr id="4" name="Picture 3"/>
          <p:cNvPicPr>
            <a:picLocks noChangeAspect="1"/>
          </p:cNvPicPr>
          <p:nvPr/>
        </p:nvPicPr>
        <p:blipFill>
          <a:blip r:embed="rId4"/>
          <a:stretch>
            <a:fillRect/>
          </a:stretch>
        </p:blipFill>
        <p:spPr>
          <a:xfrm>
            <a:off x="3134476" y="3421703"/>
            <a:ext cx="6009524" cy="2304762"/>
          </a:xfrm>
          <a:prstGeom prst="rect">
            <a:avLst/>
          </a:prstGeom>
        </p:spPr>
      </p:pic>
      <p:sp>
        <p:nvSpPr>
          <p:cNvPr id="12" name="Rounded Rectangular Callout 11"/>
          <p:cNvSpPr/>
          <p:nvPr/>
        </p:nvSpPr>
        <p:spPr>
          <a:xfrm>
            <a:off x="1545346" y="1690755"/>
            <a:ext cx="1589130" cy="717049"/>
          </a:xfrm>
          <a:prstGeom prst="wedgeRoundRectCallout">
            <a:avLst>
              <a:gd name="adj1" fmla="val -56052"/>
              <a:gd name="adj2" fmla="val 128013"/>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1. Login to ETS and select “Transfers”.</a:t>
            </a:r>
          </a:p>
        </p:txBody>
      </p:sp>
      <p:sp>
        <p:nvSpPr>
          <p:cNvPr id="13" name="Rounded Rectangular Callout 12"/>
          <p:cNvSpPr/>
          <p:nvPr/>
        </p:nvSpPr>
        <p:spPr>
          <a:xfrm>
            <a:off x="2178086" y="2732192"/>
            <a:ext cx="1589130" cy="717049"/>
          </a:xfrm>
          <a:prstGeom prst="wedgeRoundRectCallout">
            <a:avLst>
              <a:gd name="adj1" fmla="val -61327"/>
              <a:gd name="adj2" fmla="val 59810"/>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2. Select “Work in Progress”.</a:t>
            </a:r>
          </a:p>
        </p:txBody>
      </p:sp>
      <p:sp>
        <p:nvSpPr>
          <p:cNvPr id="15" name="Rounded Rectangular Callout 14"/>
          <p:cNvSpPr/>
          <p:nvPr/>
        </p:nvSpPr>
        <p:spPr>
          <a:xfrm>
            <a:off x="6156177" y="2594631"/>
            <a:ext cx="2319778" cy="938445"/>
          </a:xfrm>
          <a:prstGeom prst="wedgeRoundRectCallout">
            <a:avLst>
              <a:gd name="adj1" fmla="val 18670"/>
              <a:gd name="adj2" fmla="val 102672"/>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3. Enter the ETS Request Number referenced in the notification email.</a:t>
            </a:r>
          </a:p>
        </p:txBody>
      </p:sp>
      <p:sp>
        <p:nvSpPr>
          <p:cNvPr id="16" name="Rounded Rectangular Callout 15"/>
          <p:cNvSpPr/>
          <p:nvPr/>
        </p:nvSpPr>
        <p:spPr>
          <a:xfrm>
            <a:off x="3850034" y="4993304"/>
            <a:ext cx="1267662" cy="499779"/>
          </a:xfrm>
          <a:prstGeom prst="wedgeRoundRectCallout">
            <a:avLst>
              <a:gd name="adj1" fmla="val 79465"/>
              <a:gd name="adj2" fmla="val -23611"/>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4. Click</a:t>
            </a:r>
            <a:r>
              <a:rPr lang="en-CA" sz="1200" b="1" dirty="0">
                <a:solidFill>
                  <a:schemeClr val="tx1"/>
                </a:solidFill>
                <a:latin typeface="Arial" panose="020B0604020202020204" pitchFamily="34" charset="0"/>
              </a:rPr>
              <a:t> Find</a:t>
            </a:r>
            <a:r>
              <a:rPr lang="en-CA" sz="1200" dirty="0">
                <a:solidFill>
                  <a:schemeClr val="tx1"/>
                </a:solidFill>
                <a:latin typeface="Arial" panose="020B0604020202020204" pitchFamily="34" charset="0"/>
              </a:rPr>
              <a:t>.</a:t>
            </a:r>
          </a:p>
        </p:txBody>
      </p:sp>
      <p:sp>
        <p:nvSpPr>
          <p:cNvPr id="6" name="Rectangle 5"/>
          <p:cNvSpPr/>
          <p:nvPr/>
        </p:nvSpPr>
        <p:spPr>
          <a:xfrm>
            <a:off x="1042421" y="5683984"/>
            <a:ext cx="7541840" cy="461665"/>
          </a:xfrm>
          <a:prstGeom prst="rect">
            <a:avLst/>
          </a:prstGeom>
        </p:spPr>
        <p:txBody>
          <a:bodyPr wrap="square">
            <a:spAutoFit/>
          </a:bodyPr>
          <a:lstStyle/>
          <a:p>
            <a:r>
              <a:rPr lang="en-CA" sz="1200" dirty="0">
                <a:latin typeface="Arial" panose="020B0604020202020204" pitchFamily="34" charset="0"/>
                <a:cs typeface="Arial" panose="020B0604020202020204" pitchFamily="34" charset="0"/>
              </a:rPr>
              <a:t>NOTE: The Partial Land Transfer will not be submitted to AB Energy until all parties involved concur to the Transfer.</a:t>
            </a:r>
          </a:p>
        </p:txBody>
      </p:sp>
      <p:pic>
        <p:nvPicPr>
          <p:cNvPr id="17" name="Picture 16"/>
          <p:cNvPicPr>
            <a:picLocks noChangeAspect="1"/>
          </p:cNvPicPr>
          <p:nvPr/>
        </p:nvPicPr>
        <p:blipFill>
          <a:blip r:embed="rId5"/>
          <a:stretch>
            <a:fillRect/>
          </a:stretch>
        </p:blipFill>
        <p:spPr>
          <a:xfrm>
            <a:off x="471562" y="5558330"/>
            <a:ext cx="570859" cy="554549"/>
          </a:xfrm>
          <a:prstGeom prst="rect">
            <a:avLst/>
          </a:prstGeom>
        </p:spPr>
      </p:pic>
      <p:sp>
        <p:nvSpPr>
          <p:cNvPr id="9" name="Slide Number Placeholder 8"/>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17</a:t>
            </a:fld>
            <a:r>
              <a:rPr lang="en-CA" dirty="0"/>
              <a:t> of 26</a:t>
            </a:r>
          </a:p>
        </p:txBody>
      </p:sp>
    </p:spTree>
    <p:extLst>
      <p:ext uri="{BB962C8B-B14F-4D97-AF65-F5344CB8AC3E}">
        <p14:creationId xmlns:p14="http://schemas.microsoft.com/office/powerpoint/2010/main" val="164040618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907704" y="954924"/>
            <a:ext cx="4964070" cy="2819202"/>
          </a:xfrm>
          <a:prstGeom prst="rect">
            <a:avLst/>
          </a:prstGeom>
        </p:spPr>
      </p:pic>
      <p:sp>
        <p:nvSpPr>
          <p:cNvPr id="10" name="Rectangle 9"/>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Concurrence (Cont’d.)</a:t>
            </a:r>
          </a:p>
        </p:txBody>
      </p:sp>
      <p:sp>
        <p:nvSpPr>
          <p:cNvPr id="12" name="Rounded Rectangular Callout 11"/>
          <p:cNvSpPr/>
          <p:nvPr/>
        </p:nvSpPr>
        <p:spPr>
          <a:xfrm>
            <a:off x="6012160" y="1352460"/>
            <a:ext cx="2331676" cy="838990"/>
          </a:xfrm>
          <a:prstGeom prst="wedgeRoundRectCallout">
            <a:avLst>
              <a:gd name="adj1" fmla="val -98786"/>
              <a:gd name="adj2" fmla="val 111299"/>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2. Click the “Concurrence” hyperlink to open the “Concur Transfer Request” screen.</a:t>
            </a:r>
          </a:p>
        </p:txBody>
      </p:sp>
      <p:pic>
        <p:nvPicPr>
          <p:cNvPr id="6" name="Picture 5"/>
          <p:cNvPicPr>
            <a:picLocks noChangeAspect="1"/>
          </p:cNvPicPr>
          <p:nvPr/>
        </p:nvPicPr>
        <p:blipFill>
          <a:blip r:embed="rId4"/>
          <a:stretch>
            <a:fillRect/>
          </a:stretch>
        </p:blipFill>
        <p:spPr>
          <a:xfrm>
            <a:off x="1115616" y="3694540"/>
            <a:ext cx="6732240" cy="2722597"/>
          </a:xfrm>
          <a:prstGeom prst="rect">
            <a:avLst/>
          </a:prstGeom>
        </p:spPr>
      </p:pic>
      <p:sp>
        <p:nvSpPr>
          <p:cNvPr id="15" name="Rounded Rectangular Callout 14"/>
          <p:cNvSpPr/>
          <p:nvPr/>
        </p:nvSpPr>
        <p:spPr>
          <a:xfrm>
            <a:off x="5079349" y="4031044"/>
            <a:ext cx="1619200" cy="788576"/>
          </a:xfrm>
          <a:prstGeom prst="wedgeRoundRectCallout">
            <a:avLst>
              <a:gd name="adj1" fmla="val -64156"/>
              <a:gd name="adj2" fmla="val 39866"/>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3. Select either the “Yes” (approve) or “No” (reject) option.</a:t>
            </a:r>
          </a:p>
        </p:txBody>
      </p:sp>
      <p:sp>
        <p:nvSpPr>
          <p:cNvPr id="16" name="Rounded Rectangular Callout 15"/>
          <p:cNvSpPr/>
          <p:nvPr/>
        </p:nvSpPr>
        <p:spPr>
          <a:xfrm>
            <a:off x="5311399" y="5272839"/>
            <a:ext cx="988793" cy="748449"/>
          </a:xfrm>
          <a:prstGeom prst="wedgeRoundRectCallout">
            <a:avLst>
              <a:gd name="adj1" fmla="val -130028"/>
              <a:gd name="adj2" fmla="val 24756"/>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3. Click </a:t>
            </a:r>
            <a:r>
              <a:rPr lang="en-CA" sz="1200" b="1" dirty="0">
                <a:solidFill>
                  <a:schemeClr val="tx1"/>
                </a:solidFill>
                <a:latin typeface="Arial" panose="020B0604020202020204" pitchFamily="34" charset="0"/>
              </a:rPr>
              <a:t>Submit</a:t>
            </a:r>
            <a:r>
              <a:rPr lang="en-CA" sz="1200" dirty="0">
                <a:solidFill>
                  <a:schemeClr val="tx1"/>
                </a:solidFill>
                <a:latin typeface="Arial" panose="020B0604020202020204" pitchFamily="34" charset="0"/>
              </a:rPr>
              <a:t>.</a:t>
            </a:r>
          </a:p>
        </p:txBody>
      </p:sp>
      <p:sp>
        <p:nvSpPr>
          <p:cNvPr id="17" name="Rounded Rectangular Callout 16"/>
          <p:cNvSpPr/>
          <p:nvPr/>
        </p:nvSpPr>
        <p:spPr>
          <a:xfrm>
            <a:off x="179512" y="1340769"/>
            <a:ext cx="2376264" cy="972616"/>
          </a:xfrm>
          <a:prstGeom prst="wedgeRoundRectCallout">
            <a:avLst>
              <a:gd name="adj1" fmla="val 54102"/>
              <a:gd name="adj2" fmla="val 90760"/>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1. To review the details of the Partial Land Transfer click either the “Part Land Transfer” or “Pdf” hyperlink.</a:t>
            </a:r>
          </a:p>
        </p:txBody>
      </p:sp>
      <p:sp>
        <p:nvSpPr>
          <p:cNvPr id="3" name="Slide Number Placeholder 2"/>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18</a:t>
            </a:fld>
            <a:r>
              <a:rPr lang="en-CA" dirty="0"/>
              <a:t> of 26</a:t>
            </a:r>
          </a:p>
        </p:txBody>
      </p:sp>
    </p:spTree>
    <p:extLst>
      <p:ext uri="{BB962C8B-B14F-4D97-AF65-F5344CB8AC3E}">
        <p14:creationId xmlns:p14="http://schemas.microsoft.com/office/powerpoint/2010/main" val="306453442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Submission</a:t>
            </a:r>
          </a:p>
        </p:txBody>
      </p:sp>
      <p:sp>
        <p:nvSpPr>
          <p:cNvPr id="12" name="TextBox 11"/>
          <p:cNvSpPr txBox="1"/>
          <p:nvPr/>
        </p:nvSpPr>
        <p:spPr>
          <a:xfrm>
            <a:off x="107504" y="3860919"/>
            <a:ext cx="4176464" cy="1569660"/>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Work in Progress status will update to “Submitted” after all parties have concurred to the Partial Land Transfer. The initiator will receive a notification email confirming that the request has been submitted to AB Energy for review.</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Print the Transfer Request document from ETS for your records by selecting the “Transfer: Pdf” hyperlink (above).</a:t>
            </a:r>
          </a:p>
        </p:txBody>
      </p:sp>
      <p:pic>
        <p:nvPicPr>
          <p:cNvPr id="4" name="Picture 3"/>
          <p:cNvPicPr>
            <a:picLocks noChangeAspect="1"/>
          </p:cNvPicPr>
          <p:nvPr/>
        </p:nvPicPr>
        <p:blipFill>
          <a:blip r:embed="rId3"/>
          <a:stretch>
            <a:fillRect/>
          </a:stretch>
        </p:blipFill>
        <p:spPr>
          <a:xfrm>
            <a:off x="107504" y="1467493"/>
            <a:ext cx="4276921" cy="2377631"/>
          </a:xfrm>
          <a:prstGeom prst="rect">
            <a:avLst/>
          </a:prstGeom>
        </p:spPr>
      </p:pic>
      <p:pic>
        <p:nvPicPr>
          <p:cNvPr id="3074" name="Picture 2" descr="C:\Users\VANESS~1.BOD\AppData\Local\Temp\SNAGHTML52f6c6a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4425" y="1141804"/>
            <a:ext cx="4804914" cy="52767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48865" y="2060848"/>
            <a:ext cx="1229825" cy="461665"/>
          </a:xfrm>
          <a:prstGeom prst="rect">
            <a:avLst/>
          </a:prstGeom>
        </p:spPr>
        <p:txBody>
          <a:bodyPr wrap="none">
            <a:spAutoFit/>
          </a:bodyPr>
          <a:lstStyle/>
          <a:p>
            <a:pPr algn="ctr"/>
            <a:r>
              <a:rPr lang="en-US" sz="2400"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pic>
        <p:nvPicPr>
          <p:cNvPr id="3080" name="Picture 8" descr="C:\Users\VANESS~1.BOD\AppData\Local\Temp\SNAGHTML53317cd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5395396"/>
            <a:ext cx="6048672" cy="113551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19</a:t>
            </a:fld>
            <a:r>
              <a:rPr lang="en-CA" dirty="0"/>
              <a:t> of 26</a:t>
            </a:r>
          </a:p>
        </p:txBody>
      </p:sp>
    </p:spTree>
    <p:extLst>
      <p:ext uri="{BB962C8B-B14F-4D97-AF65-F5344CB8AC3E}">
        <p14:creationId xmlns:p14="http://schemas.microsoft.com/office/powerpoint/2010/main" val="289461797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850670040"/>
              </p:ext>
            </p:extLst>
          </p:nvPr>
        </p:nvGraphicFramePr>
        <p:xfrm>
          <a:off x="1524000" y="2492896"/>
          <a:ext cx="6096000" cy="2296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latin typeface="Arial" panose="020B0604020202020204" pitchFamily="34" charset="0"/>
                        </a:rPr>
                        <a:t>Date</a:t>
                      </a:r>
                      <a:endParaRPr lang="en-CA" dirty="0"/>
                    </a:p>
                  </a:txBody>
                  <a:tcPr/>
                </a:tc>
                <a:tc>
                  <a:txBody>
                    <a:bodyPr/>
                    <a:lstStyle/>
                    <a:p>
                      <a:r>
                        <a:rPr lang="en-US" dirty="0">
                          <a:latin typeface="Arial" panose="020B0604020202020204" pitchFamily="34" charset="0"/>
                        </a:rPr>
                        <a:t>Revisions Type</a:t>
                      </a:r>
                      <a:endParaRPr lang="en-CA" dirty="0"/>
                    </a:p>
                  </a:txBody>
                  <a:tcPr/>
                </a:tc>
                <a:tc>
                  <a:txBody>
                    <a:bodyPr/>
                    <a:lstStyle/>
                    <a:p>
                      <a:r>
                        <a:rPr lang="en-US" dirty="0">
                          <a:latin typeface="Arial" panose="020B0604020202020204" pitchFamily="34" charset="0"/>
                        </a:rPr>
                        <a:t>Page Number</a:t>
                      </a:r>
                      <a:endParaRPr lang="en-CA" dirty="0"/>
                    </a:p>
                  </a:txBody>
                  <a:tcPr/>
                </a:tc>
                <a:extLst>
                  <a:ext uri="{0D108BD9-81ED-4DB2-BD59-A6C34878D82A}">
                    <a16:rowId xmlns:a16="http://schemas.microsoft.com/office/drawing/2014/main" val="10000"/>
                  </a:ext>
                </a:extLst>
              </a:tr>
              <a:tr h="370840">
                <a:tc>
                  <a:txBody>
                    <a:bodyPr/>
                    <a:lstStyle/>
                    <a:p>
                      <a:r>
                        <a:rPr lang="en-US" dirty="0">
                          <a:latin typeface="Arial" panose="020B0604020202020204" pitchFamily="34" charset="0"/>
                        </a:rPr>
                        <a:t>May 3, 2018</a:t>
                      </a:r>
                      <a:endParaRPr lang="en-CA" dirty="0"/>
                    </a:p>
                  </a:txBody>
                  <a:tcPr/>
                </a:tc>
                <a:tc>
                  <a:txBody>
                    <a:bodyPr/>
                    <a:lstStyle/>
                    <a:p>
                      <a:r>
                        <a:rPr lang="en-US" dirty="0">
                          <a:latin typeface="Arial" panose="020B0604020202020204" pitchFamily="34" charset="0"/>
                        </a:rPr>
                        <a:t>Initial Creation</a:t>
                      </a:r>
                      <a:endParaRPr lang="en-CA" dirty="0"/>
                    </a:p>
                  </a:txBody>
                  <a:tcPr/>
                </a:tc>
                <a:tc>
                  <a:txBody>
                    <a:bodyPr/>
                    <a:lstStyle/>
                    <a:p>
                      <a:r>
                        <a:rPr lang="en-US" dirty="0">
                          <a:latin typeface="Arial" panose="020B0604020202020204" pitchFamily="34" charset="0"/>
                        </a:rPr>
                        <a:t>All</a:t>
                      </a:r>
                      <a:endParaRPr lang="en-CA" dirty="0"/>
                    </a:p>
                  </a:txBody>
                  <a:tcPr/>
                </a:tc>
                <a:extLst>
                  <a:ext uri="{0D108BD9-81ED-4DB2-BD59-A6C34878D82A}">
                    <a16:rowId xmlns:a16="http://schemas.microsoft.com/office/drawing/2014/main" val="10001"/>
                  </a:ext>
                </a:extLst>
              </a:tr>
              <a:tr h="338440">
                <a:tc>
                  <a:txBody>
                    <a:bodyPr/>
                    <a:lstStyle/>
                    <a:p>
                      <a:r>
                        <a:rPr lang="en-CA" dirty="0">
                          <a:latin typeface="Arial" panose="020B0604020202020204" pitchFamily="34" charset="0"/>
                        </a:rPr>
                        <a:t>April 2020</a:t>
                      </a:r>
                    </a:p>
                  </a:txBody>
                  <a:tcPr/>
                </a:tc>
                <a:tc>
                  <a:txBody>
                    <a:bodyPr/>
                    <a:lstStyle/>
                    <a:p>
                      <a:r>
                        <a:rPr lang="en-CA" dirty="0">
                          <a:latin typeface="Arial" panose="020B0604020202020204" pitchFamily="34" charset="0"/>
                        </a:rPr>
                        <a:t>Cosmetic Updated</a:t>
                      </a:r>
                    </a:p>
                  </a:txBody>
                  <a:tcPr/>
                </a:tc>
                <a:tc>
                  <a:txBody>
                    <a:bodyPr/>
                    <a:lstStyle/>
                    <a:p>
                      <a:r>
                        <a:rPr lang="en-CA" dirty="0">
                          <a:latin typeface="Arial" panose="020B0604020202020204" pitchFamily="34" charset="0"/>
                        </a:rPr>
                        <a:t>All</a:t>
                      </a:r>
                    </a:p>
                  </a:txBody>
                  <a:tcPr/>
                </a:tc>
                <a:extLst>
                  <a:ext uri="{0D108BD9-81ED-4DB2-BD59-A6C34878D82A}">
                    <a16:rowId xmlns:a16="http://schemas.microsoft.com/office/drawing/2014/main" val="10002"/>
                  </a:ext>
                </a:extLst>
              </a:tr>
              <a:tr h="338440">
                <a:tc>
                  <a:txBody>
                    <a:bodyPr/>
                    <a:lstStyle/>
                    <a:p>
                      <a:r>
                        <a:rPr lang="en-CA" dirty="0" smtClean="0">
                          <a:latin typeface="Arial" panose="020B0604020202020204" pitchFamily="34" charset="0"/>
                        </a:rPr>
                        <a:t>November 2022</a:t>
                      </a:r>
                      <a:endParaRPr lang="en-CA" dirty="0">
                        <a:latin typeface="Arial" panose="020B0604020202020204" pitchFamily="34" charset="0"/>
                      </a:endParaRPr>
                    </a:p>
                  </a:txBody>
                  <a:tcPr/>
                </a:tc>
                <a:tc>
                  <a:txBody>
                    <a:bodyPr/>
                    <a:lstStyle/>
                    <a:p>
                      <a:r>
                        <a:rPr lang="en-CA" dirty="0" smtClean="0">
                          <a:latin typeface="Arial" panose="020B0604020202020204" pitchFamily="34" charset="0"/>
                        </a:rPr>
                        <a:t>Update</a:t>
                      </a:r>
                      <a:endParaRPr lang="en-CA" dirty="0">
                        <a:latin typeface="Arial" panose="020B0604020202020204" pitchFamily="34" charset="0"/>
                      </a:endParaRPr>
                    </a:p>
                  </a:txBody>
                  <a:tcPr/>
                </a:tc>
                <a:tc>
                  <a:txBody>
                    <a:bodyPr/>
                    <a:lstStyle/>
                    <a:p>
                      <a:r>
                        <a:rPr lang="en-CA" dirty="0" smtClean="0">
                          <a:latin typeface="Arial" panose="020B0604020202020204" pitchFamily="34" charset="0"/>
                        </a:rPr>
                        <a:t>Including Geothermal</a:t>
                      </a:r>
                      <a:r>
                        <a:rPr lang="en-CA" baseline="0" dirty="0" smtClean="0">
                          <a:latin typeface="Arial" panose="020B0604020202020204" pitchFamily="34" charset="0"/>
                        </a:rPr>
                        <a:t> Agreements</a:t>
                      </a:r>
                      <a:endParaRPr lang="en-CA" dirty="0">
                        <a:latin typeface="Arial" panose="020B0604020202020204" pitchFamily="34" charset="0"/>
                      </a:endParaRPr>
                    </a:p>
                  </a:txBody>
                  <a:tcPr/>
                </a:tc>
                <a:extLst>
                  <a:ext uri="{0D108BD9-81ED-4DB2-BD59-A6C34878D82A}">
                    <a16:rowId xmlns:a16="http://schemas.microsoft.com/office/drawing/2014/main" val="1893965470"/>
                  </a:ext>
                </a:extLst>
              </a:tr>
            </a:tbl>
          </a:graphicData>
        </a:graphic>
      </p:graphicFrame>
      <p:sp>
        <p:nvSpPr>
          <p:cNvPr id="9" name="TextBox 8"/>
          <p:cNvSpPr txBox="1"/>
          <p:nvPr/>
        </p:nvSpPr>
        <p:spPr>
          <a:xfrm>
            <a:off x="5868144" y="847014"/>
            <a:ext cx="309634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Revision Page</a:t>
            </a:r>
          </a:p>
        </p:txBody>
      </p:sp>
      <p:sp>
        <p:nvSpPr>
          <p:cNvPr id="10" name="Slide Number Placeholder 1"/>
          <p:cNvSpPr txBox="1">
            <a:spLocks/>
          </p:cNvSpPr>
          <p:nvPr/>
        </p:nvSpPr>
        <p:spPr>
          <a:xfrm>
            <a:off x="6553200" y="643432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CA" sz="1200" dirty="0">
              <a:solidFill>
                <a:schemeClr val="bg1">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r>
              <a:rPr lang="en-CA" dirty="0"/>
              <a:t>Page </a:t>
            </a:r>
            <a:fld id="{962F2C8B-0636-4A6A-8DFF-6DD9B2921AEA}" type="slidenum">
              <a:rPr lang="en-CA" smtClean="0"/>
              <a:pPr/>
              <a:t>2</a:t>
            </a:fld>
            <a:r>
              <a:rPr lang="en-CA" dirty="0"/>
              <a:t> of 26</a:t>
            </a:r>
          </a:p>
        </p:txBody>
      </p:sp>
      <p:grpSp>
        <p:nvGrpSpPr>
          <p:cNvPr id="11" name="Group 10">
            <a:extLst>
              <a:ext uri="{FF2B5EF4-FFF2-40B4-BE49-F238E27FC236}">
                <a16:creationId xmlns:a16="http://schemas.microsoft.com/office/drawing/2014/main" id="{DF9E4B94-0B87-4122-B109-6C837314F173}"/>
              </a:ext>
            </a:extLst>
          </p:cNvPr>
          <p:cNvGrpSpPr/>
          <p:nvPr/>
        </p:nvGrpSpPr>
        <p:grpSpPr>
          <a:xfrm>
            <a:off x="179512" y="-68284"/>
            <a:ext cx="8964488" cy="923330"/>
            <a:chOff x="179512" y="4026424"/>
            <a:chExt cx="8964488" cy="923330"/>
          </a:xfrm>
        </p:grpSpPr>
        <p:grpSp>
          <p:nvGrpSpPr>
            <p:cNvPr id="12" name="Group 11">
              <a:extLst>
                <a:ext uri="{FF2B5EF4-FFF2-40B4-BE49-F238E27FC236}">
                  <a16:creationId xmlns:a16="http://schemas.microsoft.com/office/drawing/2014/main" id="{275AB4DB-57F4-40AC-A756-AB830A278266}"/>
                </a:ext>
              </a:extLst>
            </p:cNvPr>
            <p:cNvGrpSpPr/>
            <p:nvPr userDrawn="1"/>
          </p:nvGrpSpPr>
          <p:grpSpPr>
            <a:xfrm>
              <a:off x="179512" y="4094164"/>
              <a:ext cx="8964488" cy="787850"/>
              <a:chOff x="390128" y="3908965"/>
              <a:chExt cx="8638456" cy="787850"/>
            </a:xfrm>
          </p:grpSpPr>
          <p:pic>
            <p:nvPicPr>
              <p:cNvPr id="14" name="Picture 2">
                <a:extLst>
                  <a:ext uri="{FF2B5EF4-FFF2-40B4-BE49-F238E27FC236}">
                    <a16:creationId xmlns:a16="http://schemas.microsoft.com/office/drawing/2014/main" id="{8B3E377A-2A7F-41AE-BA65-ECB39096460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3487D4CD-CBFB-499F-830C-A839509664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a:extLst>
                <a:ext uri="{FF2B5EF4-FFF2-40B4-BE49-F238E27FC236}">
                  <a16:creationId xmlns:a16="http://schemas.microsoft.com/office/drawing/2014/main" id="{6D2AC20F-143B-4473-B126-5F1375FA66A4}"/>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PARTIAL LAND TRANSFERS</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30753290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Retrieving Registration Documents</a:t>
            </a:r>
          </a:p>
        </p:txBody>
      </p:sp>
      <p:sp>
        <p:nvSpPr>
          <p:cNvPr id="15" name="TextBox 14"/>
          <p:cNvSpPr txBox="1"/>
          <p:nvPr/>
        </p:nvSpPr>
        <p:spPr>
          <a:xfrm>
            <a:off x="467544" y="4361995"/>
            <a:ext cx="8588454" cy="1015663"/>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initiator of the Partial Land Transfer will receive the sample email above once the review has been completed by AB Energy. To retrieve the referenced registration documents, you’ll need to log into ETS.</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This information is also available to all participants through the relevant ETS request number, however, they will not receive an email notification advising them of the approval.</a:t>
            </a:r>
          </a:p>
        </p:txBody>
      </p:sp>
      <p:pic>
        <p:nvPicPr>
          <p:cNvPr id="6146" name="Picture 2" descr="C:\Users\VANESS~1.BOD\AppData\Local\Temp\SNAGHTML52fc26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99" y="1796190"/>
            <a:ext cx="8675593" cy="23007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16296" y="2007132"/>
            <a:ext cx="1229825" cy="461665"/>
          </a:xfrm>
          <a:prstGeom prst="rect">
            <a:avLst/>
          </a:prstGeom>
        </p:spPr>
        <p:txBody>
          <a:bodyPr wrap="none">
            <a:spAutoFit/>
          </a:bodyPr>
          <a:lstStyle/>
          <a:p>
            <a:pPr algn="ctr"/>
            <a:r>
              <a:rPr lang="en-US" sz="2400"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sp>
        <p:nvSpPr>
          <p:cNvPr id="4" name="Slide Number Placeholder 3"/>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20</a:t>
            </a:fld>
            <a:r>
              <a:rPr lang="en-CA" dirty="0"/>
              <a:t> of 26</a:t>
            </a:r>
          </a:p>
        </p:txBody>
      </p:sp>
    </p:spTree>
    <p:extLst>
      <p:ext uri="{BB962C8B-B14F-4D97-AF65-F5344CB8AC3E}">
        <p14:creationId xmlns:p14="http://schemas.microsoft.com/office/powerpoint/2010/main" val="260754030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4" name="Picture 16" descr="C:\Users\VANESS~1.BOD\AppData\Local\Temp\SNAGHTML531a27c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172" y="3167863"/>
            <a:ext cx="3631980" cy="326646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VANESS~1.BOD\AppData\Local\Temp\SNAGHTML5314bb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152" y="975543"/>
            <a:ext cx="3264297" cy="4221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Retrieving Registration Documents (Cont’d.)</a:t>
            </a:r>
          </a:p>
        </p:txBody>
      </p:sp>
      <p:pic>
        <p:nvPicPr>
          <p:cNvPr id="4" name="Picture 3"/>
          <p:cNvPicPr>
            <a:picLocks noChangeAspect="1"/>
          </p:cNvPicPr>
          <p:nvPr/>
        </p:nvPicPr>
        <p:blipFill>
          <a:blip r:embed="rId5"/>
          <a:stretch>
            <a:fillRect/>
          </a:stretch>
        </p:blipFill>
        <p:spPr>
          <a:xfrm>
            <a:off x="111956" y="1113924"/>
            <a:ext cx="3927597" cy="2185569"/>
          </a:xfrm>
          <a:prstGeom prst="rect">
            <a:avLst/>
          </a:prstGeom>
        </p:spPr>
      </p:pic>
      <p:sp>
        <p:nvSpPr>
          <p:cNvPr id="10" name="Rounded Rectangular Callout 9"/>
          <p:cNvSpPr/>
          <p:nvPr/>
        </p:nvSpPr>
        <p:spPr>
          <a:xfrm>
            <a:off x="3079036" y="1669141"/>
            <a:ext cx="1676430" cy="850752"/>
          </a:xfrm>
          <a:prstGeom prst="wedgeRoundRectCallout">
            <a:avLst>
              <a:gd name="adj1" fmla="val -68195"/>
              <a:gd name="adj2" fmla="val 56918"/>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1. Retrieve the final documents by selecting the “Final: Pdf” hyperlink.</a:t>
            </a:r>
          </a:p>
        </p:txBody>
      </p:sp>
      <p:sp>
        <p:nvSpPr>
          <p:cNvPr id="12" name="TextBox 11"/>
          <p:cNvSpPr txBox="1"/>
          <p:nvPr/>
        </p:nvSpPr>
        <p:spPr>
          <a:xfrm>
            <a:off x="243639" y="3722235"/>
            <a:ext cx="2016224" cy="1569660"/>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Approval documents are retrieved through ETS and include the Registration Advice letter and Memorandum Of Registration (MOR) for the originating agreement.</a:t>
            </a:r>
          </a:p>
          <a:p>
            <a:endParaRPr lang="en-CA" sz="1200" dirty="0">
              <a:latin typeface="Arial" panose="020B0604020202020204" pitchFamily="34" charset="0"/>
              <a:cs typeface="Arial" panose="020B0604020202020204" pitchFamily="34" charset="0"/>
            </a:endParaRPr>
          </a:p>
        </p:txBody>
      </p:sp>
      <p:sp>
        <p:nvSpPr>
          <p:cNvPr id="3" name="Rectangle 2"/>
          <p:cNvSpPr/>
          <p:nvPr/>
        </p:nvSpPr>
        <p:spPr>
          <a:xfrm>
            <a:off x="6156176" y="1567848"/>
            <a:ext cx="1229825" cy="461665"/>
          </a:xfrm>
          <a:prstGeom prst="rect">
            <a:avLst/>
          </a:prstGeom>
        </p:spPr>
        <p:txBody>
          <a:bodyPr wrap="none">
            <a:spAutoFit/>
          </a:bodyPr>
          <a:lstStyle/>
          <a:p>
            <a:pPr algn="ctr"/>
            <a:r>
              <a:rPr lang="en-US" sz="2400"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sp>
        <p:nvSpPr>
          <p:cNvPr id="6" name="Rectangle 5"/>
          <p:cNvSpPr/>
          <p:nvPr/>
        </p:nvSpPr>
        <p:spPr>
          <a:xfrm>
            <a:off x="3681871" y="5061063"/>
            <a:ext cx="1229825" cy="461665"/>
          </a:xfrm>
          <a:prstGeom prst="rect">
            <a:avLst/>
          </a:prstGeom>
        </p:spPr>
        <p:txBody>
          <a:bodyPr wrap="none">
            <a:spAutoFit/>
          </a:bodyPr>
          <a:lstStyle/>
          <a:p>
            <a:pPr algn="ctr"/>
            <a:r>
              <a:rPr lang="en-US" sz="2400"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sp>
        <p:nvSpPr>
          <p:cNvPr id="9" name="Slide Number Placeholder 8"/>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21</a:t>
            </a:fld>
            <a:r>
              <a:rPr lang="en-CA" dirty="0"/>
              <a:t> of 26</a:t>
            </a:r>
          </a:p>
        </p:txBody>
      </p:sp>
    </p:spTree>
    <p:extLst>
      <p:ext uri="{BB962C8B-B14F-4D97-AF65-F5344CB8AC3E}">
        <p14:creationId xmlns:p14="http://schemas.microsoft.com/office/powerpoint/2010/main" val="278394142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VANESS~1.BOD\AppData\Local\Temp\SNAGHTML5341d3c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13679"/>
            <a:ext cx="8687122" cy="23115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4264" y="3955379"/>
            <a:ext cx="7974908" cy="1569660"/>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Once approved, the Designated Representatives of each respective agreement will receive separate notification emails, quoting their own unique request numbers, advising them to pick up their final documents on ETS. </a:t>
            </a:r>
          </a:p>
          <a:p>
            <a:endParaRPr lang="en-CA" sz="1200" dirty="0">
              <a:latin typeface="Arial" panose="020B0604020202020204" pitchFamily="34" charset="0"/>
              <a:cs typeface="Arial" panose="020B0604020202020204" pitchFamily="34" charset="0"/>
            </a:endParaRPr>
          </a:p>
          <a:p>
            <a:r>
              <a:rPr lang="en-CA" sz="1200">
                <a:latin typeface="Arial" panose="020B0604020202020204" pitchFamily="34" charset="0"/>
                <a:cs typeface="Arial" panose="020B0604020202020204" pitchFamily="34" charset="0"/>
              </a:rPr>
              <a:t>NOTE: This </a:t>
            </a:r>
            <a:r>
              <a:rPr lang="en-CA" sz="1200" dirty="0">
                <a:latin typeface="Arial" panose="020B0604020202020204" pitchFamily="34" charset="0"/>
                <a:cs typeface="Arial" panose="020B0604020202020204" pitchFamily="34" charset="0"/>
              </a:rPr>
              <a:t>email will go to the client accounts that have a viewer role for the “Electronic Transfer – Agreement Documents” form-type.</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They will be required to log into ETS to retrieve their respective amended appendix and new resulting agreement documents. </a:t>
            </a:r>
          </a:p>
        </p:txBody>
      </p:sp>
      <p:sp>
        <p:nvSpPr>
          <p:cNvPr id="8" name="Rectangle 7"/>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Retrieving Final Documents</a:t>
            </a:r>
          </a:p>
        </p:txBody>
      </p:sp>
      <p:sp>
        <p:nvSpPr>
          <p:cNvPr id="9" name="Rectangle 8"/>
          <p:cNvSpPr/>
          <p:nvPr/>
        </p:nvSpPr>
        <p:spPr>
          <a:xfrm>
            <a:off x="5220072" y="2003992"/>
            <a:ext cx="966931" cy="369332"/>
          </a:xfrm>
          <a:prstGeom prst="rect">
            <a:avLst/>
          </a:prstGeom>
        </p:spPr>
        <p:txBody>
          <a:bodyPr wrap="none">
            <a:spAutoFit/>
          </a:bodyPr>
          <a:lstStyle/>
          <a:p>
            <a:pPr algn="ctr"/>
            <a:r>
              <a:rPr lang="en-US"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sp>
        <p:nvSpPr>
          <p:cNvPr id="2" name="Slide Number Placeholder 1"/>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22</a:t>
            </a:fld>
            <a:r>
              <a:rPr lang="en-CA" dirty="0"/>
              <a:t> of 26</a:t>
            </a:r>
          </a:p>
        </p:txBody>
      </p:sp>
    </p:spTree>
    <p:extLst>
      <p:ext uri="{BB962C8B-B14F-4D97-AF65-F5344CB8AC3E}">
        <p14:creationId xmlns:p14="http://schemas.microsoft.com/office/powerpoint/2010/main" val="2622132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563888" y="2553943"/>
            <a:ext cx="5256239" cy="2839670"/>
          </a:xfrm>
          <a:prstGeom prst="rect">
            <a:avLst/>
          </a:prstGeom>
        </p:spPr>
      </p:pic>
      <p:pic>
        <p:nvPicPr>
          <p:cNvPr id="3" name="Picture 2"/>
          <p:cNvPicPr>
            <a:picLocks noChangeAspect="1"/>
          </p:cNvPicPr>
          <p:nvPr/>
        </p:nvPicPr>
        <p:blipFill>
          <a:blip r:embed="rId3"/>
          <a:stretch>
            <a:fillRect/>
          </a:stretch>
        </p:blipFill>
        <p:spPr>
          <a:xfrm>
            <a:off x="395536" y="1475309"/>
            <a:ext cx="2676190" cy="4276190"/>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Retrieving Final Documents (Cont’d.)</a:t>
            </a:r>
          </a:p>
        </p:txBody>
      </p:sp>
      <p:sp>
        <p:nvSpPr>
          <p:cNvPr id="10" name="Rounded Rectangular Callout 9"/>
          <p:cNvSpPr/>
          <p:nvPr/>
        </p:nvSpPr>
        <p:spPr>
          <a:xfrm>
            <a:off x="1848618" y="1475306"/>
            <a:ext cx="1787278" cy="1025035"/>
          </a:xfrm>
          <a:prstGeom prst="wedgeRoundRectCallout">
            <a:avLst>
              <a:gd name="adj1" fmla="val -55102"/>
              <a:gd name="adj2" fmla="val 73523"/>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1. Log into ETS and Select the “Request Status” tab.</a:t>
            </a:r>
          </a:p>
        </p:txBody>
      </p:sp>
      <p:sp>
        <p:nvSpPr>
          <p:cNvPr id="12" name="Rounded Rectangular Callout 11"/>
          <p:cNvSpPr/>
          <p:nvPr/>
        </p:nvSpPr>
        <p:spPr>
          <a:xfrm>
            <a:off x="3563888" y="1758516"/>
            <a:ext cx="1931294" cy="1424649"/>
          </a:xfrm>
          <a:prstGeom prst="wedgeRoundRectCallout">
            <a:avLst>
              <a:gd name="adj1" fmla="val -26253"/>
              <a:gd name="adj2" fmla="val 66207"/>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2. In the Form dropdown menu select “Electronic Transfer – Agreement Documents”.</a:t>
            </a:r>
          </a:p>
        </p:txBody>
      </p:sp>
      <p:sp>
        <p:nvSpPr>
          <p:cNvPr id="13" name="Rounded Rectangular Callout 12"/>
          <p:cNvSpPr/>
          <p:nvPr/>
        </p:nvSpPr>
        <p:spPr>
          <a:xfrm>
            <a:off x="2123728" y="4973282"/>
            <a:ext cx="1728192" cy="420456"/>
          </a:xfrm>
          <a:prstGeom prst="wedgeRoundRectCallout">
            <a:avLst>
              <a:gd name="adj1" fmla="val 82709"/>
              <a:gd name="adj2" fmla="val -122031"/>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4. Click </a:t>
            </a:r>
            <a:r>
              <a:rPr lang="en-CA" sz="1200" b="1" dirty="0">
                <a:solidFill>
                  <a:schemeClr val="tx1"/>
                </a:solidFill>
                <a:latin typeface="Arial" panose="020B0604020202020204" pitchFamily="34" charset="0"/>
              </a:rPr>
              <a:t>Retrieve</a:t>
            </a:r>
            <a:r>
              <a:rPr lang="en-CA" sz="1200" dirty="0">
                <a:solidFill>
                  <a:schemeClr val="tx1"/>
                </a:solidFill>
                <a:latin typeface="Arial" panose="020B0604020202020204" pitchFamily="34" charset="0"/>
              </a:rPr>
              <a:t>.</a:t>
            </a:r>
          </a:p>
        </p:txBody>
      </p:sp>
      <p:sp>
        <p:nvSpPr>
          <p:cNvPr id="17" name="Rounded Rectangular Callout 16"/>
          <p:cNvSpPr/>
          <p:nvPr/>
        </p:nvSpPr>
        <p:spPr>
          <a:xfrm>
            <a:off x="6948264" y="2276872"/>
            <a:ext cx="1512168" cy="1080120"/>
          </a:xfrm>
          <a:prstGeom prst="wedgeRoundRectCallout">
            <a:avLst>
              <a:gd name="adj1" fmla="val -37832"/>
              <a:gd name="adj2" fmla="val 60727"/>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3. Enter the New Request number quoted in the email notification.</a:t>
            </a:r>
          </a:p>
        </p:txBody>
      </p:sp>
      <p:sp>
        <p:nvSpPr>
          <p:cNvPr id="4" name="Slide Number Placeholder 3"/>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23</a:t>
            </a:fld>
            <a:r>
              <a:rPr lang="en-CA" dirty="0"/>
              <a:t> of 26</a:t>
            </a:r>
          </a:p>
        </p:txBody>
      </p:sp>
    </p:spTree>
    <p:extLst>
      <p:ext uri="{BB962C8B-B14F-4D97-AF65-F5344CB8AC3E}">
        <p14:creationId xmlns:p14="http://schemas.microsoft.com/office/powerpoint/2010/main" val="416291906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VANESS~1.BOD\AppData\Local\Temp\SNAGHTML534673c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134" y="1363701"/>
            <a:ext cx="4416425" cy="41660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13008" y="775370"/>
            <a:ext cx="633670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Retrieving Final Documents (Cont’d.)</a:t>
            </a:r>
          </a:p>
        </p:txBody>
      </p:sp>
      <p:sp>
        <p:nvSpPr>
          <p:cNvPr id="9" name="Rectangle 8"/>
          <p:cNvSpPr/>
          <p:nvPr/>
        </p:nvSpPr>
        <p:spPr>
          <a:xfrm>
            <a:off x="6732240" y="2524254"/>
            <a:ext cx="966931" cy="369332"/>
          </a:xfrm>
          <a:prstGeom prst="rect">
            <a:avLst/>
          </a:prstGeom>
        </p:spPr>
        <p:txBody>
          <a:bodyPr wrap="none">
            <a:spAutoFit/>
          </a:bodyPr>
          <a:lstStyle/>
          <a:p>
            <a:pPr algn="ctr"/>
            <a:r>
              <a:rPr lang="en-US"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pic>
        <p:nvPicPr>
          <p:cNvPr id="9220" name="Picture 4" descr="C:\Users\VANESS~1.BOD\AppData\Local\Temp\SNAGHTML534772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2215" y="4583473"/>
            <a:ext cx="3984377" cy="17854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076056" y="5102164"/>
            <a:ext cx="966931" cy="369332"/>
          </a:xfrm>
          <a:prstGeom prst="rect">
            <a:avLst/>
          </a:prstGeom>
        </p:spPr>
        <p:txBody>
          <a:bodyPr wrap="none">
            <a:spAutoFit/>
          </a:bodyPr>
          <a:lstStyle/>
          <a:p>
            <a:pPr algn="ctr"/>
            <a:r>
              <a:rPr lang="en-US"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pic>
        <p:nvPicPr>
          <p:cNvPr id="15" name="Picture 14"/>
          <p:cNvPicPr>
            <a:picLocks noChangeAspect="1"/>
          </p:cNvPicPr>
          <p:nvPr/>
        </p:nvPicPr>
        <p:blipFill>
          <a:blip r:embed="rId5"/>
          <a:stretch>
            <a:fillRect/>
          </a:stretch>
        </p:blipFill>
        <p:spPr>
          <a:xfrm>
            <a:off x="179512" y="1129658"/>
            <a:ext cx="5041424" cy="3204038"/>
          </a:xfrm>
          <a:prstGeom prst="rect">
            <a:avLst/>
          </a:prstGeom>
        </p:spPr>
      </p:pic>
      <p:sp>
        <p:nvSpPr>
          <p:cNvPr id="12" name="Rounded Rectangular Callout 11"/>
          <p:cNvSpPr/>
          <p:nvPr/>
        </p:nvSpPr>
        <p:spPr>
          <a:xfrm>
            <a:off x="360389" y="3909304"/>
            <a:ext cx="2151434" cy="1141072"/>
          </a:xfrm>
          <a:prstGeom prst="wedgeRoundRectCallout">
            <a:avLst>
              <a:gd name="adj1" fmla="val 19456"/>
              <a:gd name="adj2" fmla="val -47878"/>
              <a:gd name="adj3" fmla="val 16667"/>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The original transfer request # will be referenced under the “Input File/Comment” field.</a:t>
            </a:r>
          </a:p>
        </p:txBody>
      </p:sp>
      <p:sp>
        <p:nvSpPr>
          <p:cNvPr id="3" name="Slide Number Placeholder 2"/>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24</a:t>
            </a:fld>
            <a:r>
              <a:rPr lang="en-CA" dirty="0"/>
              <a:t> of 26</a:t>
            </a:r>
          </a:p>
        </p:txBody>
      </p:sp>
    </p:spTree>
    <p:extLst>
      <p:ext uri="{BB962C8B-B14F-4D97-AF65-F5344CB8AC3E}">
        <p14:creationId xmlns:p14="http://schemas.microsoft.com/office/powerpoint/2010/main" val="127791170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C93D7A-C24A-4C51-AF2B-8828616FB59E}"/>
              </a:ext>
            </a:extLst>
          </p:cNvPr>
          <p:cNvSpPr>
            <a:spLocks noGrp="1"/>
          </p:cNvSpPr>
          <p:nvPr>
            <p:ph idx="1"/>
          </p:nvPr>
        </p:nvSpPr>
        <p:spPr/>
        <p:txBody>
          <a:bodyPr/>
          <a:lstStyle/>
          <a:p>
            <a:pPr marL="0" indent="0" algn="ctr">
              <a:buNone/>
            </a:pPr>
            <a:r>
              <a:rPr lang="en-US" dirty="0"/>
              <a:t>Resources</a:t>
            </a:r>
          </a:p>
          <a:p>
            <a:pPr marL="0" indent="0" algn="ctr">
              <a:buNone/>
            </a:pPr>
            <a:endParaRPr lang="en-US" dirty="0"/>
          </a:p>
          <a:p>
            <a:pPr marL="0" indent="0">
              <a:buNone/>
            </a:pPr>
            <a:r>
              <a:rPr lang="en-US" sz="1400" dirty="0">
                <a:hlinkClick r:id="rId2"/>
              </a:rPr>
              <a:t>ETS Support and Online Learning </a:t>
            </a:r>
            <a:r>
              <a:rPr lang="en-US" sz="1400" dirty="0"/>
              <a:t>provides access to relevant guides, course and other information</a:t>
            </a:r>
          </a:p>
          <a:p>
            <a:pPr marL="0" indent="0">
              <a:buNone/>
            </a:pPr>
            <a:endParaRPr lang="en-US" sz="1400" dirty="0"/>
          </a:p>
          <a:p>
            <a:pPr marL="0" indent="0">
              <a:buNone/>
            </a:pPr>
            <a:r>
              <a:rPr lang="en-US" sz="1400" dirty="0"/>
              <a:t>If you have questions, please contact </a:t>
            </a:r>
            <a:r>
              <a:rPr lang="en-US" sz="1400" dirty="0">
                <a:hlinkClick r:id="rId3"/>
              </a:rPr>
              <a:t>Transfers.Energy@gov.ab.ca</a:t>
            </a:r>
            <a:r>
              <a:rPr lang="en-US" sz="1400" dirty="0"/>
              <a:t> or the Transfer Helpdesk at (780)644-2300</a:t>
            </a:r>
          </a:p>
        </p:txBody>
      </p:sp>
      <p:sp>
        <p:nvSpPr>
          <p:cNvPr id="4" name="Slide Number Placeholder 3">
            <a:extLst>
              <a:ext uri="{FF2B5EF4-FFF2-40B4-BE49-F238E27FC236}">
                <a16:creationId xmlns:a16="http://schemas.microsoft.com/office/drawing/2014/main" id="{649E01B9-6857-48D4-BAB4-4CEC5E9BACE6}"/>
              </a:ext>
            </a:extLst>
          </p:cNvPr>
          <p:cNvSpPr>
            <a:spLocks noGrp="1"/>
          </p:cNvSpPr>
          <p:nvPr>
            <p:ph type="sldNum" sz="quarter" idx="4"/>
          </p:nvPr>
        </p:nvSpPr>
        <p:spPr/>
        <p:txBody>
          <a:bodyPr/>
          <a:lstStyle/>
          <a:p>
            <a:r>
              <a:rPr lang="en-CA" dirty="0"/>
              <a:t>Page </a:t>
            </a:r>
            <a:fld id="{962F2C8B-0636-4A6A-8DFF-6DD9B2921AEA}" type="slidenum">
              <a:rPr lang="en-CA" smtClean="0"/>
              <a:pPr/>
              <a:t>25</a:t>
            </a:fld>
            <a:r>
              <a:rPr lang="en-CA" dirty="0"/>
              <a:t> of 26 </a:t>
            </a:r>
          </a:p>
        </p:txBody>
      </p:sp>
      <p:pic>
        <p:nvPicPr>
          <p:cNvPr id="5" name="Picture 3" descr="C:\Users\kerry-lynne.kryvench\AppData\Local\Microsoft\Windows\Temporary Internet Files\Content.Outlook\YN94S36N\banner_bottom (2).png">
            <a:extLst>
              <a:ext uri="{FF2B5EF4-FFF2-40B4-BE49-F238E27FC236}">
                <a16:creationId xmlns:a16="http://schemas.microsoft.com/office/drawing/2014/main" id="{4F190AD0-CE76-430D-9CD9-372F4E0644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78FD739-D4A4-4C74-A4E0-B3A92556BD8C}"/>
              </a:ext>
            </a:extLst>
          </p:cNvPr>
          <p:cNvSpPr/>
          <p:nvPr/>
        </p:nvSpPr>
        <p:spPr>
          <a:xfrm>
            <a:off x="7775344" y="6400412"/>
            <a:ext cx="1140056" cy="276999"/>
          </a:xfrm>
          <a:prstGeom prst="rect">
            <a:avLst/>
          </a:prstGeom>
        </p:spPr>
        <p:txBody>
          <a:bodyPr wrap="none">
            <a:spAutoFit/>
          </a:bodyPr>
          <a:lstStyle/>
          <a:p>
            <a:r>
              <a:rPr lang="en-CA" sz="1200" dirty="0">
                <a:latin typeface="Arial" panose="020B0604020202020204" pitchFamily="34" charset="0"/>
                <a:cs typeface="Arial" panose="020B0604020202020204" pitchFamily="34" charset="0"/>
              </a:rPr>
              <a:t>Page 25 of 26</a:t>
            </a:r>
          </a:p>
        </p:txBody>
      </p:sp>
    </p:spTree>
    <p:extLst>
      <p:ext uri="{BB962C8B-B14F-4D97-AF65-F5344CB8AC3E}">
        <p14:creationId xmlns:p14="http://schemas.microsoft.com/office/powerpoint/2010/main" val="1878996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latin typeface="Arial" panose="020B0604020202020204" pitchFamily="34" charset="0"/>
            </a:endParaRPr>
          </a:p>
        </p:txBody>
      </p:sp>
      <p:sp>
        <p:nvSpPr>
          <p:cNvPr id="11" name="Text Box 5"/>
          <p:cNvSpPr txBox="1">
            <a:spLocks noChangeArrowheads="1"/>
          </p:cNvSpPr>
          <p:nvPr/>
        </p:nvSpPr>
        <p:spPr bwMode="auto">
          <a:xfrm>
            <a:off x="475928" y="1567444"/>
            <a:ext cx="5857875"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algn="ctr" fontAlgn="base">
              <a:spcBef>
                <a:spcPct val="0"/>
              </a:spcBef>
              <a:spcAft>
                <a:spcPct val="0"/>
              </a:spcAf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ETS – Transfers</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algn="ctr" fontAlgn="base">
              <a:spcBef>
                <a:spcPct val="0"/>
              </a:spcBef>
              <a:spcAft>
                <a:spcPct val="0"/>
              </a:spcAft>
            </a:pPr>
            <a:r>
              <a:rPr lang="en-US" b="1" dirty="0">
                <a:solidFill>
                  <a:srgbClr val="2160AD"/>
                </a:solidFill>
                <a:latin typeface="Arial" pitchFamily="34" charset="0"/>
                <a:cs typeface="Arial" pitchFamily="34" charset="0"/>
              </a:rPr>
              <a:t>Partial Land Transfers</a:t>
            </a:r>
          </a:p>
          <a:p>
            <a:pPr algn="ctr" fontAlgn="base">
              <a:spcBef>
                <a:spcPct val="0"/>
              </a:spcBef>
              <a:spcAft>
                <a:spcPct val="0"/>
              </a:spcAft>
            </a:pPr>
            <a:endParaRPr lang="en-US" dirty="0">
              <a:solidFill>
                <a:srgbClr val="2160AD"/>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dirty="0">
              <a:ln>
                <a:noFill/>
              </a:ln>
              <a:solidFill>
                <a:srgbClr val="2160AD"/>
              </a:solidFill>
              <a:effectLst/>
              <a:latin typeface="Arial" pitchFamily="34" charset="0"/>
              <a:cs typeface="Arial"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504" y="2153543"/>
            <a:ext cx="3096344" cy="38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3"/>
          <p:cNvSpPr txBox="1">
            <a:spLocks noChangeArrowheads="1"/>
          </p:cNvSpPr>
          <p:nvPr/>
        </p:nvSpPr>
        <p:spPr bwMode="auto">
          <a:xfrm>
            <a:off x="475928" y="4373488"/>
            <a:ext cx="5451475"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If you have any comments or questions on this training course,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please forward them to the following email address:</a:t>
            </a:r>
          </a:p>
        </p:txBody>
      </p:sp>
      <p:sp>
        <p:nvSpPr>
          <p:cNvPr id="14" name="Text Box 4"/>
          <p:cNvSpPr txBox="1">
            <a:spLocks noChangeArrowheads="1"/>
          </p:cNvSpPr>
          <p:nvPr/>
        </p:nvSpPr>
        <p:spPr bwMode="auto">
          <a:xfrm>
            <a:off x="1628056" y="5103738"/>
            <a:ext cx="3097480"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2">
                    <a:lumMod val="75000"/>
                  </a:schemeClr>
                </a:solidFill>
                <a:effectLst/>
                <a:latin typeface="Arial" pitchFamily="34" charset="0"/>
                <a:cs typeface="Arial" pitchFamily="34" charset="0"/>
              </a:rPr>
              <a:t>Transfers.Energy@gov.ab.ca</a:t>
            </a:r>
            <a:endParaRPr kumimoji="0" lang="en-US" sz="1800" b="1" i="0" u="none" strike="noStrike" cap="none" normalizeH="0" baseline="0" dirty="0">
              <a:ln>
                <a:noFill/>
              </a:ln>
              <a:solidFill>
                <a:schemeClr val="tx2">
                  <a:lumMod val="75000"/>
                </a:schemeClr>
              </a:solidFill>
              <a:effectLst/>
              <a:latin typeface="Arial" pitchFamily="34" charset="0"/>
              <a:cs typeface="Arial" pitchFamily="34" charset="0"/>
            </a:endParaRPr>
          </a:p>
        </p:txBody>
      </p:sp>
      <p:sp>
        <p:nvSpPr>
          <p:cNvPr id="2" name="Slide Number Placeholder 1"/>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26</a:t>
            </a:fld>
            <a:r>
              <a:rPr lang="en-CA" dirty="0"/>
              <a:t> of 26</a:t>
            </a:r>
          </a:p>
        </p:txBody>
      </p:sp>
    </p:spTree>
    <p:extLst>
      <p:ext uri="{BB962C8B-B14F-4D97-AF65-F5344CB8AC3E}">
        <p14:creationId xmlns:p14="http://schemas.microsoft.com/office/powerpoint/2010/main" val="193053531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a:xfrm>
            <a:off x="4211960" y="1929868"/>
            <a:ext cx="4681214" cy="3299332"/>
          </a:xfrm>
        </p:spPr>
        <p:txBody>
          <a:bodyPr>
            <a:normAutofit/>
          </a:bodyPr>
          <a:lstStyle/>
          <a:p>
            <a:pPr marL="0" indent="0">
              <a:buNone/>
            </a:pPr>
            <a:r>
              <a:rPr lang="en-CA" sz="1400" b="1" dirty="0"/>
              <a:t>In this module, you will learn how to:</a:t>
            </a:r>
          </a:p>
          <a:p>
            <a:pPr marL="0" indent="0">
              <a:buNone/>
            </a:pPr>
            <a:endParaRPr lang="en-CA" sz="1200" b="1" dirty="0"/>
          </a:p>
          <a:p>
            <a:r>
              <a:rPr lang="en-CA" sz="1200" dirty="0">
                <a:hlinkClick r:id="rId3" action="ppaction://hlinksldjump"/>
              </a:rPr>
              <a:t>Initiate and submit a Partial Land Transfer </a:t>
            </a:r>
            <a:endParaRPr lang="en-CA" sz="1200" dirty="0"/>
          </a:p>
          <a:p>
            <a:r>
              <a:rPr lang="en-CA" sz="1200" b="0" dirty="0">
                <a:hlinkClick r:id="rId4" action="ppaction://hlinksldjump"/>
              </a:rPr>
              <a:t>Concur to a Partial Land Transfer</a:t>
            </a:r>
            <a:endParaRPr lang="en-CA" sz="1200" b="0" dirty="0"/>
          </a:p>
          <a:p>
            <a:r>
              <a:rPr lang="en-CA" sz="1200" dirty="0">
                <a:hlinkClick r:id="rId5" action="ppaction://hlinksldjump"/>
              </a:rPr>
              <a:t>Retrieve Final Documents</a:t>
            </a:r>
            <a:endParaRPr lang="en-CA" sz="1200" b="0" dirty="0"/>
          </a:p>
          <a:p>
            <a:pPr marL="0" indent="0">
              <a:buNone/>
            </a:pPr>
            <a:endParaRPr lang="en-CA" sz="1200" dirty="0"/>
          </a:p>
          <a:p>
            <a:pPr marL="0" indent="0">
              <a:buNone/>
            </a:pPr>
            <a:r>
              <a:rPr lang="en-CA" sz="1200" dirty="0"/>
              <a:t>Click on any of the above to be directed to the corresponding instructions in the module.</a:t>
            </a:r>
          </a:p>
          <a:p>
            <a:endParaRPr lang="en-CA" sz="1300" b="0" dirty="0"/>
          </a:p>
          <a:p>
            <a:pPr marL="0" indent="0">
              <a:buNone/>
            </a:pPr>
            <a:r>
              <a:rPr lang="en-US" sz="1400" b="1" dirty="0"/>
              <a:t>Pre-requisite:</a:t>
            </a:r>
          </a:p>
          <a:p>
            <a:pPr marL="0" indent="0">
              <a:buNone/>
            </a:pPr>
            <a:endParaRPr lang="en-US" sz="1400" b="1" dirty="0"/>
          </a:p>
          <a:p>
            <a:pPr marL="0" indent="0">
              <a:buNone/>
            </a:pPr>
            <a:r>
              <a:rPr lang="en-CA" sz="1200" dirty="0">
                <a:cs typeface="Arial" panose="020B0604020202020204" pitchFamily="34" charset="0"/>
              </a:rPr>
              <a:t>Prior to proceeding we recommend you review the ETS Account Set up and Preferences and the ETS Client Account Set up and Maintenance modules located in the Online Learning portal.</a:t>
            </a:r>
          </a:p>
          <a:p>
            <a:endParaRPr lang="en-CA" sz="1200" dirty="0">
              <a:cs typeface="Arial" panose="020B0604020202020204" pitchFamily="34" charset="0"/>
            </a:endParaRPr>
          </a:p>
        </p:txBody>
      </p:sp>
      <p:sp>
        <p:nvSpPr>
          <p:cNvPr id="9" name="TextBox 8"/>
          <p:cNvSpPr txBox="1"/>
          <p:nvPr/>
        </p:nvSpPr>
        <p:spPr>
          <a:xfrm>
            <a:off x="6012160" y="764704"/>
            <a:ext cx="309634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Introduction</a:t>
            </a:r>
          </a:p>
        </p:txBody>
      </p:sp>
      <p:pic>
        <p:nvPicPr>
          <p:cNvPr id="10" name="Picture 3" descr="C:\Users\chinnek\AppData\Local\Microsoft\Windows\Temporary Internet Files\Content.IE5\AZB6PWEZ\MC90035710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1916113"/>
            <a:ext cx="25495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r>
              <a:rPr lang="en-CA" dirty="0"/>
              <a:t>Page </a:t>
            </a:r>
            <a:fld id="{962F2C8B-0636-4A6A-8DFF-6DD9B2921AEA}" type="slidenum">
              <a:rPr lang="en-CA" smtClean="0"/>
              <a:pPr/>
              <a:t>3</a:t>
            </a:fld>
            <a:r>
              <a:rPr lang="en-CA" dirty="0"/>
              <a:t> of 26</a:t>
            </a:r>
          </a:p>
        </p:txBody>
      </p:sp>
      <p:grpSp>
        <p:nvGrpSpPr>
          <p:cNvPr id="11" name="Group 10">
            <a:extLst>
              <a:ext uri="{FF2B5EF4-FFF2-40B4-BE49-F238E27FC236}">
                <a16:creationId xmlns:a16="http://schemas.microsoft.com/office/drawing/2014/main" id="{EDC71DC5-DFB6-4A45-BAA0-C0CA6C54AA9C}"/>
              </a:ext>
            </a:extLst>
          </p:cNvPr>
          <p:cNvGrpSpPr/>
          <p:nvPr/>
        </p:nvGrpSpPr>
        <p:grpSpPr>
          <a:xfrm>
            <a:off x="179512" y="-68284"/>
            <a:ext cx="8964488" cy="923330"/>
            <a:chOff x="179512" y="4026424"/>
            <a:chExt cx="8964488" cy="923330"/>
          </a:xfrm>
        </p:grpSpPr>
        <p:grpSp>
          <p:nvGrpSpPr>
            <p:cNvPr id="12" name="Group 11">
              <a:extLst>
                <a:ext uri="{FF2B5EF4-FFF2-40B4-BE49-F238E27FC236}">
                  <a16:creationId xmlns:a16="http://schemas.microsoft.com/office/drawing/2014/main" id="{4986470D-162E-4510-8062-DF6D63D767DD}"/>
                </a:ext>
              </a:extLst>
            </p:cNvPr>
            <p:cNvGrpSpPr/>
            <p:nvPr userDrawn="1"/>
          </p:nvGrpSpPr>
          <p:grpSpPr>
            <a:xfrm>
              <a:off x="179512" y="4094164"/>
              <a:ext cx="8964488" cy="787850"/>
              <a:chOff x="390128" y="3908965"/>
              <a:chExt cx="8638456" cy="787850"/>
            </a:xfrm>
          </p:grpSpPr>
          <p:pic>
            <p:nvPicPr>
              <p:cNvPr id="14" name="Picture 2">
                <a:extLst>
                  <a:ext uri="{FF2B5EF4-FFF2-40B4-BE49-F238E27FC236}">
                    <a16:creationId xmlns:a16="http://schemas.microsoft.com/office/drawing/2014/main" id="{440B6AAE-BC81-4E42-B454-58759DB9037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5DFC007B-1066-4A8F-9B4D-2A6FA3437CC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a:extLst>
                <a:ext uri="{FF2B5EF4-FFF2-40B4-BE49-F238E27FC236}">
                  <a16:creationId xmlns:a16="http://schemas.microsoft.com/office/drawing/2014/main" id="{56002567-A03F-4CBC-B962-8B1A40E33432}"/>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PARTIAL LAND TRANSFERS</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191091192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012160" y="2271932"/>
            <a:ext cx="2395430" cy="4357738"/>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12160" y="764704"/>
            <a:ext cx="309634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LOGIN TO ETS</a:t>
            </a:r>
          </a:p>
        </p:txBody>
      </p:sp>
      <p:sp>
        <p:nvSpPr>
          <p:cNvPr id="10" name="Rounded Rectangular Callout 9"/>
          <p:cNvSpPr/>
          <p:nvPr/>
        </p:nvSpPr>
        <p:spPr>
          <a:xfrm>
            <a:off x="5653100" y="1325221"/>
            <a:ext cx="1800200" cy="852736"/>
          </a:xfrm>
          <a:prstGeom prst="wedgeRoundRectCallout">
            <a:avLst>
              <a:gd name="adj1" fmla="val -86967"/>
              <a:gd name="adj2" fmla="val 42239"/>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1. Login to ETS with your user name and password.</a:t>
            </a:r>
          </a:p>
        </p:txBody>
      </p:sp>
      <p:sp>
        <p:nvSpPr>
          <p:cNvPr id="11" name="Rounded Rectangular Callout 10"/>
          <p:cNvSpPr/>
          <p:nvPr/>
        </p:nvSpPr>
        <p:spPr>
          <a:xfrm>
            <a:off x="3635896" y="3608117"/>
            <a:ext cx="1206996" cy="709032"/>
          </a:xfrm>
          <a:prstGeom prst="wedgeRoundRectCallout">
            <a:avLst>
              <a:gd name="adj1" fmla="val 164887"/>
              <a:gd name="adj2" fmla="val -24008"/>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2. Expand the “Transfers” Folder.</a:t>
            </a:r>
          </a:p>
        </p:txBody>
      </p:sp>
      <p:sp>
        <p:nvSpPr>
          <p:cNvPr id="12" name="Rounded Rectangular Callout 11"/>
          <p:cNvSpPr/>
          <p:nvPr/>
        </p:nvSpPr>
        <p:spPr>
          <a:xfrm>
            <a:off x="3893715" y="4954143"/>
            <a:ext cx="1584176" cy="648072"/>
          </a:xfrm>
          <a:prstGeom prst="wedgeRoundRectCallout">
            <a:avLst>
              <a:gd name="adj1" fmla="val 113691"/>
              <a:gd name="adj2" fmla="val -165933"/>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3. Select “Partial Land Transfer”.</a:t>
            </a:r>
          </a:p>
        </p:txBody>
      </p:sp>
      <p:sp>
        <p:nvSpPr>
          <p:cNvPr id="3" name="Slide Number Placeholder 2"/>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4</a:t>
            </a:fld>
            <a:r>
              <a:rPr lang="en-CA" dirty="0"/>
              <a:t> of 26</a:t>
            </a:r>
          </a:p>
        </p:txBody>
      </p:sp>
      <p:pic>
        <p:nvPicPr>
          <p:cNvPr id="2" name="Picture 1"/>
          <p:cNvPicPr>
            <a:picLocks noChangeAspect="1"/>
          </p:cNvPicPr>
          <p:nvPr/>
        </p:nvPicPr>
        <p:blipFill>
          <a:blip r:embed="rId4"/>
          <a:stretch>
            <a:fillRect/>
          </a:stretch>
        </p:blipFill>
        <p:spPr>
          <a:xfrm>
            <a:off x="467544" y="1325221"/>
            <a:ext cx="4436230" cy="1715411"/>
          </a:xfrm>
          <a:prstGeom prst="rect">
            <a:avLst/>
          </a:prstGeom>
        </p:spPr>
      </p:pic>
    </p:spTree>
    <p:extLst>
      <p:ext uri="{BB962C8B-B14F-4D97-AF65-F5344CB8AC3E}">
        <p14:creationId xmlns:p14="http://schemas.microsoft.com/office/powerpoint/2010/main" val="273641539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700490" y="1251314"/>
            <a:ext cx="6413090" cy="2212477"/>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2991548" y="3622814"/>
            <a:ext cx="6019048" cy="2638095"/>
          </a:xfrm>
          <a:prstGeom prst="rect">
            <a:avLst/>
          </a:prstGeom>
        </p:spPr>
      </p:pic>
      <p:sp>
        <p:nvSpPr>
          <p:cNvPr id="4" name="Rectangle 3"/>
          <p:cNvSpPr/>
          <p:nvPr/>
        </p:nvSpPr>
        <p:spPr>
          <a:xfrm>
            <a:off x="7006261" y="764704"/>
            <a:ext cx="2102243" cy="338554"/>
          </a:xfrm>
          <a:prstGeom prst="rect">
            <a:avLst/>
          </a:prstGeom>
        </p:spPr>
        <p:txBody>
          <a:bodyPr wrap="non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Search Agreements</a:t>
            </a:r>
          </a:p>
        </p:txBody>
      </p:sp>
      <p:sp>
        <p:nvSpPr>
          <p:cNvPr id="9" name="Rounded Rectangular Callout 8"/>
          <p:cNvSpPr/>
          <p:nvPr/>
        </p:nvSpPr>
        <p:spPr>
          <a:xfrm>
            <a:off x="486537" y="1394048"/>
            <a:ext cx="1641360" cy="457795"/>
          </a:xfrm>
          <a:prstGeom prst="wedgeRoundRectCallout">
            <a:avLst>
              <a:gd name="adj1" fmla="val 92657"/>
              <a:gd name="adj2" fmla="val 82410"/>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1. Click on the “Agreement” tab.</a:t>
            </a:r>
          </a:p>
        </p:txBody>
      </p:sp>
      <p:sp>
        <p:nvSpPr>
          <p:cNvPr id="10" name="Rounded Rectangular Callout 9"/>
          <p:cNvSpPr/>
          <p:nvPr/>
        </p:nvSpPr>
        <p:spPr>
          <a:xfrm>
            <a:off x="2223852" y="2496725"/>
            <a:ext cx="1728192" cy="482665"/>
          </a:xfrm>
          <a:prstGeom prst="wedgeRoundRectCallout">
            <a:avLst>
              <a:gd name="adj1" fmla="val 132395"/>
              <a:gd name="adj2" fmla="val -43681"/>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2. Click on </a:t>
            </a:r>
            <a:r>
              <a:rPr lang="en-CA" sz="1200" b="1">
                <a:solidFill>
                  <a:schemeClr val="tx1"/>
                </a:solidFill>
                <a:latin typeface="Arial" panose="020B0604020202020204" pitchFamily="34" charset="0"/>
              </a:rPr>
              <a:t>Search Agreement.</a:t>
            </a:r>
            <a:endParaRPr lang="en-CA" sz="1200" dirty="0">
              <a:solidFill>
                <a:schemeClr val="tx1"/>
              </a:solidFill>
              <a:latin typeface="Arial" panose="020B0604020202020204" pitchFamily="34" charset="0"/>
            </a:endParaRPr>
          </a:p>
        </p:txBody>
      </p:sp>
      <p:sp>
        <p:nvSpPr>
          <p:cNvPr id="12" name="Rounded Rectangular Callout 11"/>
          <p:cNvSpPr/>
          <p:nvPr/>
        </p:nvSpPr>
        <p:spPr>
          <a:xfrm>
            <a:off x="798197" y="3152808"/>
            <a:ext cx="2659400" cy="760642"/>
          </a:xfrm>
          <a:prstGeom prst="wedgeRoundRectCallout">
            <a:avLst>
              <a:gd name="adj1" fmla="val 63790"/>
              <a:gd name="adj2" fmla="val 164262"/>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3. </a:t>
            </a:r>
            <a:r>
              <a:rPr lang="en-CA" sz="1200" dirty="0" smtClean="0">
                <a:solidFill>
                  <a:schemeClr val="tx1"/>
                </a:solidFill>
                <a:latin typeface="Arial" panose="020B0604020202020204" pitchFamily="34" charset="0"/>
              </a:rPr>
              <a:t>Agreements (including Geothermal) </a:t>
            </a:r>
            <a:r>
              <a:rPr lang="en-CA" sz="1200" dirty="0">
                <a:solidFill>
                  <a:schemeClr val="tx1"/>
                </a:solidFill>
                <a:latin typeface="Arial" panose="020B0604020202020204" pitchFamily="34" charset="0"/>
              </a:rPr>
              <a:t>can be searched either by entering the agreement number OR…</a:t>
            </a:r>
          </a:p>
        </p:txBody>
      </p:sp>
      <p:sp>
        <p:nvSpPr>
          <p:cNvPr id="13" name="Rounded Rectangular Callout 12"/>
          <p:cNvSpPr/>
          <p:nvPr/>
        </p:nvSpPr>
        <p:spPr>
          <a:xfrm>
            <a:off x="5076056" y="3140968"/>
            <a:ext cx="3528392" cy="772482"/>
          </a:xfrm>
          <a:prstGeom prst="wedgeRoundRectCallout">
            <a:avLst>
              <a:gd name="adj1" fmla="val 8897"/>
              <a:gd name="adj2" fmla="val 127146"/>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Agreements can be searched by entering the client name of a participant who has a registered interest in the agreements being searched.</a:t>
            </a:r>
          </a:p>
        </p:txBody>
      </p:sp>
      <p:sp>
        <p:nvSpPr>
          <p:cNvPr id="15" name="Rounded Rectangle 14"/>
          <p:cNvSpPr/>
          <p:nvPr/>
        </p:nvSpPr>
        <p:spPr>
          <a:xfrm>
            <a:off x="127877" y="4910088"/>
            <a:ext cx="2978690" cy="1180357"/>
          </a:xfrm>
          <a:prstGeom prst="roundRect">
            <a:avLst>
              <a:gd name="adj" fmla="val 22736"/>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rPr>
              <a:t>Click the "Agreement Type Code Table“ hyperlink to view a table of all DOE agreement types and their descriptions.</a:t>
            </a:r>
            <a:endParaRPr lang="en-CA" sz="1200" dirty="0">
              <a:solidFill>
                <a:schemeClr val="tx1"/>
              </a:solidFill>
              <a:latin typeface="Arial" panose="020B0604020202020204" pitchFamily="34" charset="0"/>
            </a:endParaRPr>
          </a:p>
        </p:txBody>
      </p:sp>
      <p:sp>
        <p:nvSpPr>
          <p:cNvPr id="16" name="Down Arrow 15"/>
          <p:cNvSpPr/>
          <p:nvPr/>
        </p:nvSpPr>
        <p:spPr>
          <a:xfrm rot="16200000" flipH="1">
            <a:off x="3433206" y="5164427"/>
            <a:ext cx="125301" cy="584017"/>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endParaRPr>
          </a:p>
        </p:txBody>
      </p:sp>
      <p:sp>
        <p:nvSpPr>
          <p:cNvPr id="3" name="Slide Number Placeholder 2"/>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5</a:t>
            </a:fld>
            <a:r>
              <a:rPr lang="en-CA" dirty="0"/>
              <a:t> of 26</a:t>
            </a:r>
          </a:p>
        </p:txBody>
      </p:sp>
    </p:spTree>
    <p:extLst>
      <p:ext uri="{BB962C8B-B14F-4D97-AF65-F5344CB8AC3E}">
        <p14:creationId xmlns:p14="http://schemas.microsoft.com/office/powerpoint/2010/main" val="229364809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07704" y="1295763"/>
            <a:ext cx="5887160" cy="2486101"/>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1729062" y="4098777"/>
            <a:ext cx="6086415" cy="2087836"/>
          </a:xfrm>
          <a:prstGeom prst="rect">
            <a:avLst/>
          </a:prstGeom>
        </p:spPr>
      </p:pic>
      <p:sp>
        <p:nvSpPr>
          <p:cNvPr id="8" name="Rounded Rectangular Callout 7"/>
          <p:cNvSpPr/>
          <p:nvPr/>
        </p:nvSpPr>
        <p:spPr>
          <a:xfrm>
            <a:off x="468358" y="1454294"/>
            <a:ext cx="1944216" cy="1174537"/>
          </a:xfrm>
          <a:prstGeom prst="wedgeRoundRectCallout">
            <a:avLst>
              <a:gd name="adj1" fmla="val 72759"/>
              <a:gd name="adj2" fmla="val 35575"/>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AutoNum type="arabicPeriod"/>
            </a:pPr>
            <a:r>
              <a:rPr lang="en-CA" sz="1200" dirty="0">
                <a:solidFill>
                  <a:schemeClr val="tx1"/>
                </a:solidFill>
                <a:latin typeface="Arial" panose="020B0604020202020204" pitchFamily="34" charset="0"/>
              </a:rPr>
              <a:t>Enter the Agreement number and click </a:t>
            </a:r>
            <a:r>
              <a:rPr lang="en-CA" sz="1200" b="1" dirty="0">
                <a:solidFill>
                  <a:schemeClr val="tx1"/>
                </a:solidFill>
                <a:latin typeface="Arial" panose="020B0604020202020204" pitchFamily="34" charset="0"/>
              </a:rPr>
              <a:t>Search</a:t>
            </a:r>
            <a:r>
              <a:rPr lang="en-CA" sz="1200" dirty="0">
                <a:solidFill>
                  <a:schemeClr val="tx1"/>
                </a:solidFill>
                <a:latin typeface="Arial" panose="020B0604020202020204" pitchFamily="34" charset="0"/>
              </a:rPr>
              <a:t>.</a:t>
            </a:r>
          </a:p>
        </p:txBody>
      </p:sp>
      <p:sp>
        <p:nvSpPr>
          <p:cNvPr id="10" name="Rounded Rectangular Callout 9"/>
          <p:cNvSpPr/>
          <p:nvPr/>
        </p:nvSpPr>
        <p:spPr>
          <a:xfrm>
            <a:off x="110311" y="3013848"/>
            <a:ext cx="2313711" cy="1722054"/>
          </a:xfrm>
          <a:prstGeom prst="wedgeRoundRectCallout">
            <a:avLst>
              <a:gd name="adj1" fmla="val 36112"/>
              <a:gd name="adj2" fmla="val 71333"/>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2.</a:t>
            </a:r>
            <a:r>
              <a:rPr lang="en-US" sz="1200" dirty="0">
                <a:solidFill>
                  <a:schemeClr val="tx1"/>
                </a:solidFill>
                <a:latin typeface="Arial" panose="020B0604020202020204" pitchFamily="34" charset="0"/>
              </a:rPr>
              <a:t> If you leave the type field blank your results may return multiple Agreement types. Select the appropriate one by checking the box next to the desired Agreement, and click </a:t>
            </a:r>
            <a:r>
              <a:rPr lang="en-US" sz="1200" b="1" dirty="0">
                <a:solidFill>
                  <a:schemeClr val="tx1"/>
                </a:solidFill>
                <a:latin typeface="Arial" panose="020B0604020202020204" pitchFamily="34" charset="0"/>
              </a:rPr>
              <a:t>OK</a:t>
            </a:r>
            <a:r>
              <a:rPr lang="en-US" sz="1200" dirty="0">
                <a:solidFill>
                  <a:schemeClr val="tx1"/>
                </a:solidFill>
                <a:latin typeface="Arial" panose="020B0604020202020204" pitchFamily="34" charset="0"/>
              </a:rPr>
              <a:t>. </a:t>
            </a:r>
            <a:endParaRPr lang="en-CA" sz="1200" dirty="0">
              <a:solidFill>
                <a:schemeClr val="tx1"/>
              </a:solidFill>
              <a:latin typeface="Arial" panose="020B0604020202020204" pitchFamily="34" charset="0"/>
            </a:endParaRPr>
          </a:p>
        </p:txBody>
      </p:sp>
      <p:sp>
        <p:nvSpPr>
          <p:cNvPr id="12" name="Rectangle 11"/>
          <p:cNvSpPr/>
          <p:nvPr/>
        </p:nvSpPr>
        <p:spPr>
          <a:xfrm>
            <a:off x="6823520" y="764704"/>
            <a:ext cx="2284984" cy="338554"/>
          </a:xfrm>
          <a:prstGeom prst="rect">
            <a:avLst/>
          </a:prstGeom>
        </p:spPr>
        <p:txBody>
          <a:bodyPr wrap="non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Search by Agreement</a:t>
            </a:r>
          </a:p>
        </p:txBody>
      </p:sp>
      <p:sp>
        <p:nvSpPr>
          <p:cNvPr id="3" name="Slide Number Placeholder 2"/>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6</a:t>
            </a:fld>
            <a:r>
              <a:rPr lang="en-CA" dirty="0"/>
              <a:t> of 26</a:t>
            </a:r>
          </a:p>
        </p:txBody>
      </p:sp>
    </p:spTree>
    <p:extLst>
      <p:ext uri="{BB962C8B-B14F-4D97-AF65-F5344CB8AC3E}">
        <p14:creationId xmlns:p14="http://schemas.microsoft.com/office/powerpoint/2010/main" val="247007603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298888" y="1683496"/>
            <a:ext cx="6019048" cy="2571429"/>
          </a:xfrm>
          <a:prstGeom prst="rect">
            <a:avLst/>
          </a:prstGeom>
        </p:spPr>
      </p:pic>
      <p:pic>
        <p:nvPicPr>
          <p:cNvPr id="8" name="Picture 7"/>
          <p:cNvPicPr>
            <a:picLocks noChangeAspect="1"/>
          </p:cNvPicPr>
          <p:nvPr/>
        </p:nvPicPr>
        <p:blipFill>
          <a:blip r:embed="rId4"/>
          <a:stretch>
            <a:fillRect/>
          </a:stretch>
        </p:blipFill>
        <p:spPr>
          <a:xfrm>
            <a:off x="2699792" y="4352818"/>
            <a:ext cx="6104762" cy="1780952"/>
          </a:xfrm>
          <a:prstGeom prst="rect">
            <a:avLst/>
          </a:prstGeom>
        </p:spPr>
      </p:pic>
      <p:sp>
        <p:nvSpPr>
          <p:cNvPr id="3" name="Rectangle 2"/>
          <p:cNvSpPr/>
          <p:nvPr/>
        </p:nvSpPr>
        <p:spPr>
          <a:xfrm>
            <a:off x="3491880" y="764704"/>
            <a:ext cx="5652112"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Search by Client ID</a:t>
            </a:r>
          </a:p>
        </p:txBody>
      </p:sp>
      <p:sp>
        <p:nvSpPr>
          <p:cNvPr id="7" name="Rounded Rectangular Callout 6"/>
          <p:cNvSpPr/>
          <p:nvPr/>
        </p:nvSpPr>
        <p:spPr>
          <a:xfrm>
            <a:off x="4355976" y="1781661"/>
            <a:ext cx="3528392" cy="582926"/>
          </a:xfrm>
          <a:prstGeom prst="wedgeRoundRectCallout">
            <a:avLst>
              <a:gd name="adj1" fmla="val -49617"/>
              <a:gd name="adj2" fmla="val 84409"/>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1. To search by Client ID please enter the number and click </a:t>
            </a:r>
            <a:r>
              <a:rPr lang="en-CA" sz="1200" b="1" dirty="0">
                <a:solidFill>
                  <a:schemeClr val="tx1"/>
                </a:solidFill>
                <a:latin typeface="Arial" panose="020B0604020202020204" pitchFamily="34" charset="0"/>
              </a:rPr>
              <a:t>Search</a:t>
            </a:r>
            <a:r>
              <a:rPr lang="en-CA" sz="1200" dirty="0">
                <a:solidFill>
                  <a:schemeClr val="tx1"/>
                </a:solidFill>
                <a:latin typeface="Arial" panose="020B0604020202020204" pitchFamily="34" charset="0"/>
              </a:rPr>
              <a:t>.</a:t>
            </a:r>
          </a:p>
        </p:txBody>
      </p:sp>
      <p:sp>
        <p:nvSpPr>
          <p:cNvPr id="9" name="Rounded Rectangular Callout 8"/>
          <p:cNvSpPr/>
          <p:nvPr/>
        </p:nvSpPr>
        <p:spPr>
          <a:xfrm>
            <a:off x="179512" y="4725144"/>
            <a:ext cx="2304256" cy="1278814"/>
          </a:xfrm>
          <a:prstGeom prst="wedgeRoundRectCallout">
            <a:avLst>
              <a:gd name="adj1" fmla="val 67283"/>
              <a:gd name="adj2" fmla="val -14520"/>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3.  Select one of the options from the dropdown menu enter the Client Name or Client ID in the blank field and click </a:t>
            </a:r>
            <a:r>
              <a:rPr lang="en-CA" sz="1200" b="1" dirty="0">
                <a:solidFill>
                  <a:schemeClr val="tx1"/>
                </a:solidFill>
                <a:latin typeface="Arial" panose="020B0604020202020204" pitchFamily="34" charset="0"/>
              </a:rPr>
              <a:t>Find</a:t>
            </a:r>
            <a:r>
              <a:rPr lang="en-CA" sz="1200" dirty="0">
                <a:solidFill>
                  <a:schemeClr val="tx1"/>
                </a:solidFill>
                <a:latin typeface="Arial" panose="020B0604020202020204" pitchFamily="34" charset="0"/>
              </a:rPr>
              <a:t>.</a:t>
            </a:r>
          </a:p>
        </p:txBody>
      </p:sp>
      <p:sp>
        <p:nvSpPr>
          <p:cNvPr id="14" name="Rounded Rectangular Callout 13"/>
          <p:cNvSpPr/>
          <p:nvPr/>
        </p:nvSpPr>
        <p:spPr>
          <a:xfrm>
            <a:off x="5508104" y="2511825"/>
            <a:ext cx="1897158" cy="851811"/>
          </a:xfrm>
          <a:prstGeom prst="wedgeRoundRectCallout">
            <a:avLst>
              <a:gd name="adj1" fmla="val -96128"/>
              <a:gd name="adj2" fmla="val -2713"/>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2.  Alternatively you may search by the client name by clicking on the ellipsis button. </a:t>
            </a:r>
          </a:p>
        </p:txBody>
      </p:sp>
      <p:sp>
        <p:nvSpPr>
          <p:cNvPr id="4" name="Slide Number Placeholder 3"/>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7</a:t>
            </a:fld>
            <a:r>
              <a:rPr lang="en-CA" dirty="0"/>
              <a:t> of 26</a:t>
            </a:r>
          </a:p>
        </p:txBody>
      </p:sp>
    </p:spTree>
    <p:extLst>
      <p:ext uri="{BB962C8B-B14F-4D97-AF65-F5344CB8AC3E}">
        <p14:creationId xmlns:p14="http://schemas.microsoft.com/office/powerpoint/2010/main" val="87589192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87697" y="1268760"/>
            <a:ext cx="6095808" cy="2075972"/>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2987824" y="3727617"/>
            <a:ext cx="5328592" cy="2276456"/>
          </a:xfrm>
          <a:prstGeom prst="rect">
            <a:avLst/>
          </a:prstGeom>
        </p:spPr>
      </p:pic>
      <p:sp>
        <p:nvSpPr>
          <p:cNvPr id="5" name="Rectangle 4"/>
          <p:cNvSpPr/>
          <p:nvPr/>
        </p:nvSpPr>
        <p:spPr>
          <a:xfrm>
            <a:off x="2843808" y="764704"/>
            <a:ext cx="6300184" cy="338554"/>
          </a:xfrm>
          <a:prstGeom prst="rect">
            <a:avLst/>
          </a:prstGeom>
        </p:spPr>
        <p:txBody>
          <a:bodyPr wrap="square">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Search by Client ID cont’d</a:t>
            </a:r>
          </a:p>
        </p:txBody>
      </p:sp>
      <p:sp>
        <p:nvSpPr>
          <p:cNvPr id="7" name="Rounded Rectangular Callout 6"/>
          <p:cNvSpPr/>
          <p:nvPr/>
        </p:nvSpPr>
        <p:spPr>
          <a:xfrm>
            <a:off x="6372200" y="1988840"/>
            <a:ext cx="1944216" cy="1008111"/>
          </a:xfrm>
          <a:prstGeom prst="wedgeRoundRectCallout">
            <a:avLst>
              <a:gd name="adj1" fmla="val -76647"/>
              <a:gd name="adj2" fmla="val 33000"/>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AutoNum type="arabicPeriod"/>
            </a:pPr>
            <a:r>
              <a:rPr lang="en-CA" sz="1200" dirty="0">
                <a:solidFill>
                  <a:schemeClr val="tx1"/>
                </a:solidFill>
                <a:latin typeface="Arial" panose="020B0604020202020204" pitchFamily="34" charset="0"/>
              </a:rPr>
              <a:t>Click on the “Select” hyperlink to choose the desired client from the list.</a:t>
            </a:r>
          </a:p>
        </p:txBody>
      </p:sp>
      <p:sp>
        <p:nvSpPr>
          <p:cNvPr id="9" name="Rounded Rectangular Callout 8"/>
          <p:cNvSpPr/>
          <p:nvPr/>
        </p:nvSpPr>
        <p:spPr>
          <a:xfrm>
            <a:off x="1187624" y="4509120"/>
            <a:ext cx="2376264" cy="1019127"/>
          </a:xfrm>
          <a:prstGeom prst="wedgeRoundRectCallout">
            <a:avLst>
              <a:gd name="adj1" fmla="val 98082"/>
              <a:gd name="adj2" fmla="val 62437"/>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2. The Client ID information will auto fill on the previous screen, click </a:t>
            </a:r>
            <a:r>
              <a:rPr lang="en-CA" sz="1200" b="1" dirty="0">
                <a:solidFill>
                  <a:schemeClr val="tx1"/>
                </a:solidFill>
                <a:latin typeface="Arial" panose="020B0604020202020204" pitchFamily="34" charset="0"/>
              </a:rPr>
              <a:t>Search</a:t>
            </a:r>
            <a:r>
              <a:rPr lang="en-CA" sz="1200" dirty="0">
                <a:solidFill>
                  <a:schemeClr val="tx1"/>
                </a:solidFill>
                <a:latin typeface="Arial" panose="020B0604020202020204" pitchFamily="34" charset="0"/>
              </a:rPr>
              <a:t> to return a list of agreements associated with that client.</a:t>
            </a:r>
          </a:p>
        </p:txBody>
      </p:sp>
      <p:sp>
        <p:nvSpPr>
          <p:cNvPr id="3" name="Slide Number Placeholder 2"/>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8</a:t>
            </a:fld>
            <a:r>
              <a:rPr lang="en-CA" dirty="0"/>
              <a:t> of 26</a:t>
            </a:r>
          </a:p>
        </p:txBody>
      </p:sp>
    </p:spTree>
    <p:extLst>
      <p:ext uri="{BB962C8B-B14F-4D97-AF65-F5344CB8AC3E}">
        <p14:creationId xmlns:p14="http://schemas.microsoft.com/office/powerpoint/2010/main" val="220964328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rry-lynne.kryvench\AppData\Local\Microsoft\Windows\Temporary Internet Files\Content.Outlook\YN94S36N\banner_Encumbrance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7924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07504" y="1191901"/>
            <a:ext cx="4032448" cy="3599516"/>
          </a:xfrm>
          <a:prstGeom prst="rect">
            <a:avLst/>
          </a:prstGeom>
        </p:spPr>
      </p:pic>
      <p:sp>
        <p:nvSpPr>
          <p:cNvPr id="8" name="Rounded Rectangular Callout 7"/>
          <p:cNvSpPr/>
          <p:nvPr/>
        </p:nvSpPr>
        <p:spPr>
          <a:xfrm>
            <a:off x="1475656" y="1513343"/>
            <a:ext cx="2088232" cy="952014"/>
          </a:xfrm>
          <a:prstGeom prst="wedgeRoundRectCallout">
            <a:avLst>
              <a:gd name="adj1" fmla="val -94716"/>
              <a:gd name="adj2" fmla="val 100418"/>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AutoNum type="arabicPeriod"/>
            </a:pPr>
            <a:r>
              <a:rPr lang="en-US" sz="1200" dirty="0">
                <a:solidFill>
                  <a:schemeClr val="tx1"/>
                </a:solidFill>
                <a:latin typeface="Arial" panose="020B0604020202020204" pitchFamily="34" charset="0"/>
              </a:rPr>
              <a:t>Select the checkbox next to the relevant agreement and click </a:t>
            </a:r>
            <a:r>
              <a:rPr lang="en-US" sz="1200" b="1" dirty="0">
                <a:solidFill>
                  <a:schemeClr val="tx1"/>
                </a:solidFill>
                <a:latin typeface="Arial" panose="020B0604020202020204" pitchFamily="34" charset="0"/>
              </a:rPr>
              <a:t>OK</a:t>
            </a:r>
            <a:r>
              <a:rPr lang="en-US" sz="1200" dirty="0">
                <a:solidFill>
                  <a:schemeClr val="tx1"/>
                </a:solidFill>
                <a:latin typeface="Arial" panose="020B0604020202020204" pitchFamily="34" charset="0"/>
              </a:rPr>
              <a:t>.</a:t>
            </a:r>
            <a:endParaRPr lang="en-CA" sz="1200" dirty="0">
              <a:solidFill>
                <a:schemeClr val="tx1"/>
              </a:solidFill>
              <a:latin typeface="Arial" panose="020B0604020202020204" pitchFamily="34" charset="0"/>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1"/>
            <a:ext cx="9144000" cy="7924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 y="1"/>
            <a:ext cx="9143990" cy="7924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 y="1"/>
            <a:ext cx="9143990" cy="792478"/>
          </a:xfrm>
          <a:prstGeom prst="rect">
            <a:avLst/>
          </a:prstGeom>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stretch>
            <a:fillRect/>
          </a:stretch>
        </p:blipFill>
        <p:spPr>
          <a:xfrm>
            <a:off x="2813008" y="2690353"/>
            <a:ext cx="6151480" cy="2792055"/>
          </a:xfrm>
          <a:prstGeom prst="rect">
            <a:avLst/>
          </a:prstGeom>
        </p:spPr>
      </p:pic>
      <p:sp>
        <p:nvSpPr>
          <p:cNvPr id="13" name="Rounded Rectangle 12"/>
          <p:cNvSpPr/>
          <p:nvPr/>
        </p:nvSpPr>
        <p:spPr>
          <a:xfrm>
            <a:off x="4933020" y="1295111"/>
            <a:ext cx="3240360" cy="1292033"/>
          </a:xfrm>
          <a:prstGeom prst="roundRect">
            <a:avLst>
              <a:gd name="adj" fmla="val 22736"/>
            </a:avLst>
          </a:prstGeom>
          <a:solidFill>
            <a:schemeClr val="accent5">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rPr>
              <a:t>The “Agreement” tab will be updated to include the agreement you searched for.</a:t>
            </a:r>
          </a:p>
          <a:p>
            <a:pPr algn="ctr"/>
            <a:endParaRPr lang="en-CA" sz="1200" dirty="0">
              <a:solidFill>
                <a:schemeClr val="tx1"/>
              </a:solidFill>
              <a:latin typeface="Arial" panose="020B0604020202020204" pitchFamily="34" charset="0"/>
            </a:endParaRPr>
          </a:p>
          <a:p>
            <a:pPr algn="ctr"/>
            <a:r>
              <a:rPr lang="en-CA" sz="1200" dirty="0">
                <a:solidFill>
                  <a:schemeClr val="tx1"/>
                </a:solidFill>
                <a:latin typeface="Arial" panose="020B0604020202020204" pitchFamily="34" charset="0"/>
              </a:rPr>
              <a:t>NOTE: </a:t>
            </a:r>
            <a:r>
              <a:rPr lang="en-US" sz="1200" dirty="0">
                <a:solidFill>
                  <a:schemeClr val="tx1"/>
                </a:solidFill>
                <a:latin typeface="Arial" panose="020B0604020202020204" pitchFamily="34" charset="0"/>
              </a:rPr>
              <a:t>You can only partially transfer one agreement at a time per request.</a:t>
            </a:r>
            <a:endParaRPr lang="en-CA" sz="1200" dirty="0">
              <a:solidFill>
                <a:schemeClr val="tx1"/>
              </a:solidFill>
              <a:latin typeface="Arial" panose="020B0604020202020204" pitchFamily="34" charset="0"/>
            </a:endParaRPr>
          </a:p>
        </p:txBody>
      </p:sp>
      <p:sp>
        <p:nvSpPr>
          <p:cNvPr id="14" name="Rounded Rectangular Callout 13"/>
          <p:cNvSpPr/>
          <p:nvPr/>
        </p:nvSpPr>
        <p:spPr>
          <a:xfrm>
            <a:off x="2123728" y="4894626"/>
            <a:ext cx="2088232" cy="952014"/>
          </a:xfrm>
          <a:prstGeom prst="wedgeRoundRectCallout">
            <a:avLst>
              <a:gd name="adj1" fmla="val 116377"/>
              <a:gd name="adj2" fmla="val -35500"/>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rPr>
              <a:t>2. Verify the information returned is correct and click </a:t>
            </a:r>
            <a:r>
              <a:rPr lang="en-US" sz="1200" b="1" dirty="0">
                <a:solidFill>
                  <a:schemeClr val="tx1"/>
                </a:solidFill>
                <a:latin typeface="Arial" panose="020B0604020202020204" pitchFamily="34" charset="0"/>
              </a:rPr>
              <a:t>Save</a:t>
            </a:r>
            <a:r>
              <a:rPr lang="en-US" sz="1200" dirty="0">
                <a:solidFill>
                  <a:schemeClr val="tx1"/>
                </a:solidFill>
                <a:latin typeface="Arial" panose="020B0604020202020204" pitchFamily="34" charset="0"/>
              </a:rPr>
              <a:t>.</a:t>
            </a:r>
            <a:endParaRPr lang="en-CA" sz="1200" dirty="0">
              <a:solidFill>
                <a:schemeClr val="tx1"/>
              </a:solidFill>
              <a:latin typeface="Arial" panose="020B0604020202020204" pitchFamily="34" charset="0"/>
            </a:endParaRPr>
          </a:p>
        </p:txBody>
      </p:sp>
      <p:pic>
        <p:nvPicPr>
          <p:cNvPr id="3" name="Picture 2"/>
          <p:cNvPicPr>
            <a:picLocks noChangeAspect="1"/>
          </p:cNvPicPr>
          <p:nvPr/>
        </p:nvPicPr>
        <p:blipFill>
          <a:blip r:embed="rId9"/>
          <a:stretch>
            <a:fillRect/>
          </a:stretch>
        </p:blipFill>
        <p:spPr>
          <a:xfrm>
            <a:off x="5573939" y="4941168"/>
            <a:ext cx="676190" cy="209524"/>
          </a:xfrm>
          <a:prstGeom prst="rect">
            <a:avLst/>
          </a:prstGeom>
        </p:spPr>
      </p:pic>
      <p:sp>
        <p:nvSpPr>
          <p:cNvPr id="4" name="Slide Number Placeholder 3"/>
          <p:cNvSpPr>
            <a:spLocks noGrp="1"/>
          </p:cNvSpPr>
          <p:nvPr>
            <p:ph type="sldNum" sz="quarter" idx="4"/>
          </p:nvPr>
        </p:nvSpPr>
        <p:spPr>
          <a:xfrm>
            <a:off x="6553200" y="6356350"/>
            <a:ext cx="2133600" cy="365125"/>
          </a:xfrm>
        </p:spPr>
        <p:txBody>
          <a:bodyPr/>
          <a:lstStyle/>
          <a:p>
            <a:r>
              <a:rPr lang="en-CA" dirty="0"/>
              <a:t>Page </a:t>
            </a:r>
            <a:fld id="{962F2C8B-0636-4A6A-8DFF-6DD9B2921AEA}" type="slidenum">
              <a:rPr lang="en-CA" smtClean="0"/>
              <a:pPr/>
              <a:t>9</a:t>
            </a:fld>
            <a:r>
              <a:rPr lang="en-CA" dirty="0"/>
              <a:t> of 26</a:t>
            </a:r>
          </a:p>
        </p:txBody>
      </p:sp>
    </p:spTree>
    <p:extLst>
      <p:ext uri="{BB962C8B-B14F-4D97-AF65-F5344CB8AC3E}">
        <p14:creationId xmlns:p14="http://schemas.microsoft.com/office/powerpoint/2010/main" val="3022930873"/>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BFD8A632FAA9499563EDAF54787418" ma:contentTypeVersion="55" ma:contentTypeDescription="Create a new document." ma:contentTypeScope="" ma:versionID="196f8adc72031a4f7ef04af6b71091e0">
  <xsd:schema xmlns:xsd="http://www.w3.org/2001/XMLSchema" xmlns:xs="http://www.w3.org/2001/XMLSchema" xmlns:p="http://schemas.microsoft.com/office/2006/metadata/properties" xmlns:ns2="777c1a7a-1360-4818-9490-47cc72e3855c" xmlns:ns3="d5927893-c91b-45a8-81bb-b7f5cfa094c8" xmlns:ns4="350c7f2d-22b5-4c05-88ab-16906deb3555" targetNamespace="http://schemas.microsoft.com/office/2006/metadata/properties" ma:root="true" ma:fieldsID="22f8b99304300f7099156290b8742da3" ns2:_="" ns3:_="" ns4:_="">
    <xsd:import namespace="777c1a7a-1360-4818-9490-47cc72e3855c"/>
    <xsd:import namespace="d5927893-c91b-45a8-81bb-b7f5cfa094c8"/>
    <xsd:import namespace="350c7f2d-22b5-4c05-88ab-16906deb3555"/>
    <xsd:element name="properties">
      <xsd:complexType>
        <xsd:sequence>
          <xsd:element name="documentManagement">
            <xsd:complexType>
              <xsd:all>
                <xsd:element ref="ns2:DoE_x0020_Description" minOccurs="0"/>
                <xsd:element ref="ns2:DoE_x0020_Alternative_x0020_Title" minOccurs="0"/>
                <xsd:element ref="ns2:DoE_x0020_Effective_x0020_Date" minOccurs="0"/>
                <xsd:element ref="ns2:DOE_x0020_Document_x0020_Type" minOccurs="0"/>
                <xsd:element ref="ns2:DoE_x0020_Commodity" minOccurs="0"/>
                <xsd:element ref="ns2:DoE_x0020_Keywords" minOccurs="0"/>
                <xsd:element ref="ns2:DoE_x0020_Contributor" minOccurs="0"/>
                <xsd:element ref="ns2:DoE_x0020_Creator_x0020_Internal_x0020_Name" minOccurs="0"/>
                <xsd:element ref="ns2:DoE_x0020_Creator_x0020_Organizational_x0020_Unit" minOccurs="0"/>
                <xsd:element ref="ns2:DoE_x0020_Creator_x0020_External" minOccurs="0"/>
                <xsd:element ref="ns2:DoE_x0020_Language"/>
                <xsd:element ref="ns2:DoE_x0020_Official_x0020_Record" minOccurs="0"/>
                <xsd:element ref="ns3:Category"/>
                <xsd:element ref="ns3:Sub_x002d_category"/>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lcf76f155ced4ddcb4097134ff3c332f" minOccurs="0"/>
                <xsd:element ref="ns4:TaxCatchAll" minOccurs="0"/>
                <xsd:element ref="ns3:MediaServiceDateTaken"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7c1a7a-1360-4818-9490-47cc72e3855c" elementFormDefault="qualified">
    <xsd:import namespace="http://schemas.microsoft.com/office/2006/documentManagement/types"/>
    <xsd:import namespace="http://schemas.microsoft.com/office/infopath/2007/PartnerControls"/>
    <xsd:element name="DoE_x0020_Description" ma:index="8" nillable="true" ma:displayName="DoE Description" ma:description="An account of the content of the resource." ma:internalName="DoE_x0020_Description" ma:readOnly="false">
      <xsd:simpleType>
        <xsd:restriction base="dms:Note">
          <xsd:maxLength value="255"/>
        </xsd:restriction>
      </xsd:simpleType>
    </xsd:element>
    <xsd:element name="DoE_x0020_Alternative_x0020_Title" ma:index="9" nillable="true" ma:displayName="DoE Alternative Title" ma:description="Any form of the title used as a substitute or alternative to the formal title of the resource." ma:internalName="DoE_x0020_Alternative_x0020_Title" ma:readOnly="false">
      <xsd:simpleType>
        <xsd:restriction base="dms:Text">
          <xsd:maxLength value="255"/>
        </xsd:restriction>
      </xsd:simpleType>
    </xsd:element>
    <xsd:element name="DoE_x0020_Effective_x0020_Date" ma:index="10" nillable="true" ma:displayName="DoE Effective Date" ma:default="[today]" ma:description="The first date on which the information becomes effective." ma:format="DateOnly" ma:internalName="DoE_x0020_Effective_x0020_Date" ma:readOnly="false">
      <xsd:simpleType>
        <xsd:restriction base="dms:DateTime"/>
      </xsd:simpleType>
    </xsd:element>
    <xsd:element name="DOE_x0020_Document_x0020_Type" ma:index="11" nillable="true" ma:displayName="DOE Document Type" ma:description="The nature or genre of the content of the resource." ma:format="Dropdown" ma:internalName="DOE_x0020_Document_x0020_Type" ma:readOnly="false">
      <xsd:simpleType>
        <xsd:restriction base="dms:Choice">
          <xsd:enumeration value="Abstract"/>
          <xsd:enumeration value="Agenda"/>
          <xsd:enumeration value="Agreement"/>
          <xsd:enumeration value="Authorization"/>
          <xsd:enumeration value="Budget"/>
          <xsd:enumeration value="Calendar"/>
          <xsd:enumeration value="Checklist"/>
          <xsd:enumeration value="Communications Materials"/>
          <xsd:enumeration value="Contractual Material"/>
          <xsd:enumeration value="Correspondence"/>
          <xsd:enumeration value="Decision"/>
          <xsd:enumeration value="Documents"/>
          <xsd:enumeration value="Event"/>
          <xsd:enumeration value="Electricity - Markets Policy"/>
          <xsd:enumeration value="Financial Report"/>
          <xsd:enumeration value="Form"/>
          <xsd:enumeration value="Frequently Asked Questions"/>
          <xsd:enumeration value="Geospatial Material"/>
          <xsd:enumeration value="GIS Best Practices Committee"/>
          <xsd:enumeration value="Guide"/>
          <xsd:enumeration value="Issue"/>
          <xsd:enumeration value="Legislation and Regulations"/>
          <xsd:enumeration value="Licences and Permits"/>
          <xsd:enumeration value="Media Release"/>
          <xsd:enumeration value="Memorandum"/>
          <xsd:enumeration value="Minutes"/>
          <xsd:enumeration value="News Publication"/>
          <xsd:enumeration value="Operations Plans"/>
          <xsd:enumeration value="Plan"/>
          <xsd:enumeration value="Policy"/>
          <xsd:enumeration value="Presentation"/>
          <xsd:enumeration value="Procedures"/>
          <xsd:enumeration value="Reference Material"/>
          <xsd:enumeration value="Report"/>
          <xsd:enumeration value="Requirement"/>
          <xsd:enumeration value="Sales Procedures"/>
          <xsd:enumeration value="Schedule"/>
          <xsd:enumeration value="Service"/>
          <xsd:enumeration value="Standard"/>
          <xsd:enumeration value="Statistics"/>
          <xsd:enumeration value="Status Report"/>
          <xsd:enumeration value="Survey"/>
          <xsd:enumeration value="Template"/>
          <xsd:enumeration value="Terminology"/>
          <xsd:enumeration value="Test Case"/>
          <xsd:enumeration value="Working Document"/>
          <xsd:enumeration value="Year 2014"/>
          <xsd:enumeration value="Year 2015"/>
          <xsd:enumeration value="Year 2016"/>
          <xsd:enumeration value="Procedure"/>
        </xsd:restriction>
      </xsd:simpleType>
    </xsd:element>
    <xsd:element name="DoE_x0020_Commodity" ma:index="12" nillable="true" ma:displayName="DoE Commodity" ma:description="The energy or mineral resource or product for use or sale." ma:format="Dropdown" ma:internalName="DoE_x0020_Commodity" ma:readOnly="false">
      <xsd:simpleType>
        <xsd:restriction base="dms:Choice">
          <xsd:enumeration value="Ammonite Shell"/>
          <xsd:enumeration value="Coal"/>
          <xsd:enumeration value="Electricity"/>
          <xsd:enumeration value="Metallic &amp; Industrial Minerals"/>
          <xsd:enumeration value="Natural Gas"/>
          <xsd:enumeration value="Oil"/>
          <xsd:enumeration value="Oil Sands"/>
          <xsd:enumeration value="Petrochemicals"/>
          <xsd:enumeration value="Petroleum and Natural Gas (PNG)"/>
        </xsd:restriction>
      </xsd:simpleType>
    </xsd:element>
    <xsd:element name="DoE_x0020_Keywords" ma:index="13" nillable="true" ma:displayName="DoE Keywords" ma:description="A significant word or phrase in the title, subject, notes, abstract, or text of a record which can be used as a search term in a free-text search to retrieve all the records containing it." ma:internalName="DoE_x0020_Keywords" ma:readOnly="false">
      <xsd:simpleType>
        <xsd:restriction base="dms:Note">
          <xsd:maxLength value="255"/>
        </xsd:restriction>
      </xsd:simpleType>
    </xsd:element>
    <xsd:element name="DoE_x0020_Contributor" ma:index="14" nillable="true" ma:displayName="DoE Contributor" ma:description="One or more people or organizations that contributed to this resource" ma:internalName="DoE_x0020_Contributor" ma:readOnly="false">
      <xsd:simpleType>
        <xsd:restriction base="dms:Text">
          <xsd:maxLength value="255"/>
        </xsd:restriction>
      </xsd:simpleType>
    </xsd:element>
    <xsd:element name="DoE_x0020_Creator_x0020_Internal_x0020_Name" ma:index="15" nillable="true" ma:displayName="DoE Creator Internal Name" ma:description="An entity responsible for making the content of the resource." ma:list="UserInfo" ma:SharePointGroup="0" ma:internalName="DoE_x0020_Creator_x0020_Internal_x0020_Nam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E_x0020_Creator_x0020_Organizational_x0020_Unit" ma:index="16" nillable="true" ma:displayName="DoE Creator Organizational Unit" ma:description="An entity responsible for making the content of the resource." ma:format="Dropdown" ma:internalName="DoE_x0020_Creator_x0020_Organizational_x0020_Unit" ma:readOnly="false">
      <xsd:simpleType>
        <xsd:restriction base="dms:Choice">
          <xsd:enumeration value="Communications"/>
          <xsd:enumeration value="Corporate Projects"/>
          <xsd:enumeration value="CS-Information Technology"/>
          <xsd:enumeration value="Deputy Minister's Office"/>
          <xsd:enumeration value="Electricity"/>
          <xsd:enumeration value="Electricity - Coal Transition"/>
          <xsd:enumeration value="Electricity - Generation and Transmission"/>
          <xsd:enumeration value="Electricity - Market Policy"/>
          <xsd:enumeration value="Electricity - Markets Policy"/>
          <xsd:enumeration value="Electricity - Retail and Distribution"/>
          <xsd:enumeration value="Electricity - Strategy &amp; Integration"/>
          <xsd:enumeration value="Minister's Office"/>
          <xsd:enumeration value="Ministry Services"/>
          <xsd:enumeration value="Ministry Services - Business Planning &amp;Performance"/>
          <xsd:enumeration value="Ministry Services - Finance and Administration"/>
          <xsd:enumeration value="Ministry Services - Human Resources"/>
          <xsd:enumeration value="Ministry Services - Info Mgt &amp; Technology Services"/>
          <xsd:enumeration value="Ministry Services - Legal Services"/>
          <xsd:enumeration value="Ministry Support Services"/>
          <xsd:enumeration value="RDP-Environment and Resource Services"/>
          <xsd:enumeration value="Resource Development Policy"/>
          <xsd:enumeration value="Resource Development Policy - Professional Services Exec"/>
          <xsd:enumeration value="Resource Development Policy - Resource Land Access"/>
          <xsd:enumeration value="Resource Development Policy - Resource Policy"/>
          <xsd:enumeration value="Resource, Revenue, Operations"/>
          <xsd:enumeration value="Resource, Revenue, Operations - Coal &amp; Mineral Dev - Rev Coll"/>
          <xsd:enumeration value="Resource, Revenue, Operations - Compliance &amp; Assurance Office"/>
          <xsd:enumeration value="Resource, Revenue, Operations - Oil Sands Operations"/>
          <xsd:enumeration value="Resource, Revenue, Operations - Petrinex"/>
          <xsd:enumeration value="Resource, Revenue, Operations - Petroleum, Market &amp; Valuation"/>
          <xsd:enumeration value="Resource, Revenue, Operations - PNG Tenure Operations"/>
          <xsd:enumeration value="Resource, Revenue, Operations - Royalty Implementation"/>
          <xsd:enumeration value="Resource, Revenue, Operations - Royalty Operations"/>
          <xsd:enumeration value="Strategic Policy"/>
          <xsd:enumeration value="Strategic Policy - Energy Information &amp; Analysis"/>
          <xsd:enumeration value="Strategic Policy - IEPB Admin"/>
          <xsd:enumeration value="Strategic Policy - Market Access"/>
          <xsd:enumeration value="Strategic Policy - Strategic Policy Br Admin"/>
        </xsd:restriction>
      </xsd:simpleType>
    </xsd:element>
    <xsd:element name="DoE_x0020_Creator_x0020_External" ma:index="17" nillable="true" ma:displayName="DoE Creator External" ma:description="An entity responsible for making the content of the resource." ma:internalName="DoE_x0020_Creator_x0020_External" ma:readOnly="false">
      <xsd:simpleType>
        <xsd:restriction base="dms:Text">
          <xsd:maxLength value="255"/>
        </xsd:restriction>
      </xsd:simpleType>
    </xsd:element>
    <xsd:element name="DoE_x0020_Language" ma:index="18" ma:displayName="DoE Language" ma:default="English" ma:description="A language of the intellectual content of the resource." ma:format="Dropdown" ma:internalName="DoE_x0020_Language" ma:readOnly="false">
      <xsd:simpleType>
        <xsd:restriction base="dms:Choice">
          <xsd:enumeration value="Afrikaans"/>
          <xsd:enumeration value="Arabic"/>
          <xsd:enumeration value="Bulgarian"/>
          <xsd:enumeration value="Chinese"/>
          <xsd:enumeration value="Cree"/>
          <xsd:enumeration value="Croatian"/>
          <xsd:enumeration value="Czech"/>
          <xsd:enumeration value="Danish"/>
          <xsd:enumeration value="Dutch"/>
          <xsd:enumeration value="English"/>
          <xsd:enumeration value="French"/>
          <xsd:enumeration value="German"/>
          <xsd:enumeration value="Greek"/>
          <xsd:enumeration value="Hebrew"/>
          <xsd:enumeration value="Hindi"/>
          <xsd:enumeration value="Hungarian"/>
          <xsd:enumeration value="Italian"/>
          <xsd:enumeration value="Japanese"/>
          <xsd:enumeration value="Korean"/>
          <xsd:enumeration value="Norwegian"/>
          <xsd:enumeration value="Polish"/>
          <xsd:enumeration value="Portuguese"/>
          <xsd:enumeration value="Russian"/>
          <xsd:enumeration value="Spanish"/>
          <xsd:enumeration value="Swedish"/>
          <xsd:enumeration value="Ukrainian"/>
          <xsd:enumeration value="Vietnamese"/>
          <xsd:enumeration value="Yiddish"/>
        </xsd:restriction>
      </xsd:simpleType>
    </xsd:element>
    <xsd:element name="DoE_x0020_Official_x0020_Record" ma:index="19" nillable="true" ma:displayName="DoE Official Record" ma:default="0" ma:description="An item flagged as a “DOE Official Record” indicates that it is a record that provides evidence of a business activity, decision or transaction. Where synchronization has been set up; this will also trigger the relocation of that record to Livelink. Records relocated to Livelink can still be viewed via SharePoint. Contact Records Management for more info." ma:internalName="DoE_x0020_Official_x0020_Record" ma:readOnly="false">
      <xsd:simpleType>
        <xsd:restriction base="dms:Boolean"/>
      </xsd:simpleType>
    </xsd:element>
    <xsd:element name="_dlc_DocId" ma:index="22" nillable="true" ma:displayName="Document ID Value" ma:description="The value of the document ID assigned to this item." ma:indexed="true"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5927893-c91b-45a8-81bb-b7f5cfa094c8" elementFormDefault="qualified">
    <xsd:import namespace="http://schemas.microsoft.com/office/2006/documentManagement/types"/>
    <xsd:import namespace="http://schemas.microsoft.com/office/infopath/2007/PartnerControls"/>
    <xsd:element name="Category" ma:index="20" ma:displayName="Document Category" ma:format="Dropdown" ma:internalName="Category" ma:readOnly="false">
      <xsd:simpleType>
        <xsd:restriction base="dms:Choice">
          <xsd:enumeration value="Business IT Support (BITS)"/>
          <xsd:enumeration value="IMTS"/>
          <xsd:enumeration value="Operational Process"/>
          <xsd:enumeration value="Projects"/>
          <xsd:enumeration value="Tenure Issues"/>
          <xsd:enumeration value="Tenure Operational Workflow Charts"/>
          <xsd:enumeration value="Tenure Statistic Requests"/>
          <xsd:enumeration value="Tenure Systems Applications"/>
          <xsd:enumeration value="Tenure - Adobe Versions and Licenses"/>
          <xsd:enumeration value="Website - Tenure Courses, Forms and Others"/>
          <xsd:enumeration value="Website - Tenure Guides"/>
          <xsd:enumeration value="Website Updates"/>
        </xsd:restriction>
      </xsd:simpleType>
    </xsd:element>
    <xsd:element name="Sub_x002d_category" ma:index="21" ma:displayName="Sub-Category" ma:format="Dropdown" ma:internalName="Sub_x002d_category" ma:readOnly="false">
      <xsd:simpleType>
        <xsd:restriction base="dms:Choice">
          <xsd:enumeration value="Accounts (ETS) Administration"/>
          <xsd:enumeration value="Administration"/>
          <xsd:enumeration value="Agreement Administration"/>
          <xsd:enumeration value="Agreement Expiry Report"/>
          <xsd:enumeration value="Agreement Management"/>
          <xsd:enumeration value="AMI"/>
          <xsd:enumeration value="APIP Security Breach"/>
          <xsd:enumeration value="Application Access for Non Tenure Employees"/>
          <xsd:enumeration value="Application User Role Verification"/>
          <xsd:enumeration value="Archived"/>
          <xsd:enumeration value="BITS"/>
          <xsd:enumeration value="CARS"/>
          <xsd:enumeration value="CCUS"/>
          <xsd:enumeration value="Continuation and Validation"/>
          <xsd:enumeration value="Continuation &amp; Validation PDF Overwrite Issue"/>
          <xsd:enumeration value="Crown Agreement Management"/>
          <xsd:enumeration value="Crown Equity"/>
          <xsd:enumeration value="Crown Land Data"/>
          <xsd:enumeration value="Crown Mineral Activity and Wells"/>
          <xsd:enumeration value="E-Map"/>
          <xsd:enumeration value="Energy Website Review"/>
          <xsd:enumeration value="Enterprise IT Environment"/>
          <xsd:enumeration value="ETS"/>
          <xsd:enumeration value="ETS EN Number Incorrect on Submission-Final"/>
          <xsd:enumeration value="Expressway Replacement"/>
          <xsd:enumeration value="FDN"/>
          <xsd:enumeration value="Forms and Checklists"/>
          <xsd:enumeration value="Freehold Min Tax"/>
          <xsd:enumeration value="Geothermal"/>
          <xsd:enumeration value="GIS"/>
          <xsd:enumeration value="GIS Database Server Change"/>
          <xsd:enumeration value="GLIMPS"/>
          <xsd:enumeration value="LAMAS"/>
          <xsd:enumeration value="Land Searches"/>
          <xsd:enumeration value="Livelink"/>
          <xsd:enumeration value="Meetings and Minutes"/>
          <xsd:enumeration value="Mineral Direct Purchase"/>
          <xsd:enumeration value="Miscellaneous"/>
          <xsd:enumeration value="Offsets"/>
          <xsd:enumeration value="PETRINEX"/>
          <xsd:enumeration value="Photos"/>
          <xsd:enumeration value="PNG Continuation"/>
          <xsd:enumeration value="PNG Continuation Livelink"/>
          <xsd:enumeration value="PNG Sales and Business Integration"/>
          <xsd:enumeration value="Presentations"/>
          <xsd:enumeration value="Procedures"/>
          <xsd:enumeration value="Reference Materials"/>
          <xsd:enumeration value="Registration of Encumbrances"/>
          <xsd:enumeration value="Review Tenure Processes"/>
          <xsd:enumeration value="Sales"/>
          <xsd:enumeration value="SharePoint 2016 move to SharePoint Online"/>
          <xsd:enumeration value="Source of Information"/>
          <xsd:enumeration value="Stats Requests"/>
          <xsd:enumeration value="System Enhancements"/>
          <xsd:enumeration value="Template and Instructions"/>
          <xsd:enumeration value="Tenure Systems"/>
          <xsd:enumeration value="Tenure System Application User Role Permissions Approvers Review"/>
          <xsd:enumeration value="Test Coverage for Backup"/>
          <xsd:enumeration value="Transfers"/>
          <xsd:enumeration value="Unit Agreements and Trespass"/>
          <xsd:enumeration value="Update Queen to King"/>
          <xsd:enumeration value="Website - Tenure Guides titled &quot;Geothermal Continuation&quot;"/>
          <xsd:enumeration value="Website - Tenure Courses, Forms and Others titled &quot;Geothermal Continuation&quot;"/>
          <xsd:enumeration value="Work Items Information"/>
          <xsd:enumeration value="Inventory"/>
        </xsd:restriction>
      </xsd:simpleType>
    </xsd:element>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a58cdee2-a078-4dcf-a938-a5ffeea6d2ec" ma:termSetId="09814cd3-568e-fe90-9814-8d621ff8fb84" ma:anchorId="fba54fb3-c3e1-fe81-a776-ca4b69148c4d" ma:open="true" ma:isKeyword="false">
      <xsd:complexType>
        <xsd:sequence>
          <xsd:element ref="pc:Terms" minOccurs="0" maxOccurs="1"/>
        </xsd:sequence>
      </xsd:complexType>
    </xsd:element>
    <xsd:element name="MediaServiceDateTaken" ma:index="31" nillable="true" ma:displayName="MediaServiceDateTaken" ma:hidden="true" ma:indexed="true" ma:internalName="MediaServiceDateTaken"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Location" ma:index="3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0c7f2d-22b5-4c05-88ab-16906deb3555" elementFormDefault="qualified">
    <xsd:import namespace="http://schemas.microsoft.com/office/2006/documentManagement/types"/>
    <xsd:import namespace="http://schemas.microsoft.com/office/infopath/2007/PartnerControls"/>
    <xsd:element name="TaxCatchAll" ma:index="30" nillable="true" ma:displayName="Taxonomy Catch All Column" ma:hidden="true" ma:list="{37515f72-7fb4-4a96-8fc8-f36008bf8d82}" ma:internalName="TaxCatchAll" ma:showField="CatchAllData" ma:web="777c1a7a-1360-4818-9490-47cc72e385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customXsn xmlns="http://schemas.microsoft.com/office/2006/metadata/customXsn">
  <xsnLocation/>
  <cached>True</cached>
  <openByDefault>False</openByDefault>
  <xsnScope/>
</customXsn>
</file>

<file path=customXml/item5.xml><?xml version="1.0" encoding="utf-8"?>
<p:properties xmlns:p="http://schemas.microsoft.com/office/2006/metadata/properties" xmlns:xsi="http://www.w3.org/2001/XMLSchema-instance" xmlns:pc="http://schemas.microsoft.com/office/infopath/2007/PartnerControls">
  <documentManagement>
    <DoE_x0020_Alternative_x0020_Title xmlns="777c1a7a-1360-4818-9490-47cc72e3855c" xsi:nil="true"/>
    <DoE_x0020_Creator_x0020_Organizational_x0020_Unit xmlns="777c1a7a-1360-4818-9490-47cc72e3855c" xsi:nil="true"/>
    <DoE_x0020_Creator_x0020_External xmlns="777c1a7a-1360-4818-9490-47cc72e3855c" xsi:nil="true"/>
    <DoE_x0020_Commodity xmlns="777c1a7a-1360-4818-9490-47cc72e3855c" xsi:nil="true"/>
    <Category xmlns="d5927893-c91b-45a8-81bb-b7f5cfa094c8">Website - Tenure Courses, Forms and Others</Category>
    <DoE_x0020_Official_x0020_Record xmlns="777c1a7a-1360-4818-9490-47cc72e3855c">false</DoE_x0020_Official_x0020_Record>
    <Sub_x002d_category xmlns="d5927893-c91b-45a8-81bb-b7f5cfa094c8">Transfers</Sub_x002d_category>
    <DoE_x0020_Creator_x0020_Internal_x0020_Name xmlns="777c1a7a-1360-4818-9490-47cc72e3855c">
      <UserInfo>
        <DisplayName/>
        <AccountId xsi:nil="true"/>
        <AccountType/>
      </UserInfo>
    </DoE_x0020_Creator_x0020_Internal_x0020_Name>
    <DoE_x0020_Contributor xmlns="777c1a7a-1360-4818-9490-47cc72e3855c" xsi:nil="true"/>
    <DOE_x0020_Document_x0020_Type xmlns="777c1a7a-1360-4818-9490-47cc72e3855c" xsi:nil="true"/>
    <DoE_x0020_Keywords xmlns="777c1a7a-1360-4818-9490-47cc72e3855c">&lt;div&gt;&lt;/div&gt;</DoE_x0020_Keywords>
    <DoE_x0020_Effective_x0020_Date xmlns="777c1a7a-1360-4818-9490-47cc72e3855c">2020-10-01T06:00:00+00:00</DoE_x0020_Effective_x0020_Date>
    <DoE_x0020_Language xmlns="777c1a7a-1360-4818-9490-47cc72e3855c">English</DoE_x0020_Language>
    <DoE_x0020_Description xmlns="777c1a7a-1360-4818-9490-47cc72e3855c">&lt;div&gt;&lt;/div&gt;</DoE_x0020_Description>
    <_dlc_DocId xmlns="777c1a7a-1360-4818-9490-47cc72e3855c">4HP7YDSRKQ2R-299155050-641</_dlc_DocId>
    <_dlc_DocIdUrl xmlns="777c1a7a-1360-4818-9490-47cc72e3855c">
      <Url>https://abgov.sharepoint.com/sites/S300D08-TENURE2468/_layouts/15/DocIdRedir.aspx?ID=4HP7YDSRKQ2R-299155050-641</Url>
      <Description>4HP7YDSRKQ2R-299155050-641</Description>
    </_dlc_DocIdUrl>
    <TaxCatchAll xmlns="350c7f2d-22b5-4c05-88ab-16906deb3555" xsi:nil="true"/>
    <lcf76f155ced4ddcb4097134ff3c332f xmlns="d5927893-c91b-45a8-81bb-b7f5cfa094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EDBF9DE-5366-4294-BC09-3ADB45A25420}"/>
</file>

<file path=customXml/itemProps2.xml><?xml version="1.0" encoding="utf-8"?>
<ds:datastoreItem xmlns:ds="http://schemas.openxmlformats.org/officeDocument/2006/customXml" ds:itemID="{F87852D7-2055-4116-93FF-870A71C998A4}">
  <ds:schemaRefs>
    <ds:schemaRef ds:uri="http://schemas.microsoft.com/sharepoint/v3/contenttype/forms"/>
  </ds:schemaRefs>
</ds:datastoreItem>
</file>

<file path=customXml/itemProps3.xml><?xml version="1.0" encoding="utf-8"?>
<ds:datastoreItem xmlns:ds="http://schemas.openxmlformats.org/officeDocument/2006/customXml" ds:itemID="{D2E7E534-0216-4624-B3F2-BD0A8925A049}"/>
</file>

<file path=customXml/itemProps4.xml><?xml version="1.0" encoding="utf-8"?>
<ds:datastoreItem xmlns:ds="http://schemas.openxmlformats.org/officeDocument/2006/customXml" ds:itemID="{1B1DFDE6-ED7F-4173-8A5E-ED0D0D3027A7}">
  <ds:schemaRefs>
    <ds:schemaRef ds:uri="http://schemas.microsoft.com/office/2006/metadata/customXsn"/>
  </ds:schemaRefs>
</ds:datastoreItem>
</file>

<file path=customXml/itemProps5.xml><?xml version="1.0" encoding="utf-8"?>
<ds:datastoreItem xmlns:ds="http://schemas.openxmlformats.org/officeDocument/2006/customXml" ds:itemID="{B22CD4C5-9CBB-4FE8-B51F-32336AEF4BE2}">
  <ds:schemaRefs>
    <ds:schemaRef ds:uri="http://purl.org/dc/elements/1.1/"/>
    <ds:schemaRef ds:uri="http://schemas.microsoft.com/office/2006/metadata/properties"/>
    <ds:schemaRef ds:uri="194dd49f-f69d-40da-a55b-35db1c49f87a"/>
    <ds:schemaRef ds:uri="http://purl.org/dc/terms/"/>
    <ds:schemaRef ds:uri="d8c13b0c-e34e-4b28-bcb2-463731fd6865"/>
    <ds:schemaRef ds:uri="http://schemas.microsoft.com/office/infopath/2007/PartnerControls"/>
    <ds:schemaRef ds:uri="http://schemas.microsoft.com/office/2006/documentManagement/types"/>
    <ds:schemaRef ds:uri="http://schemas.openxmlformats.org/package/2006/metadata/core-properties"/>
    <ds:schemaRef ds:uri="bb1d6412-9c2a-4e6a-b437-c1578de8ea0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Builders' Lien</Template>
  <TotalTime>4189</TotalTime>
  <Words>1661</Words>
  <Application>Microsoft Office PowerPoint</Application>
  <PresentationFormat>On-screen Show (4:3)</PresentationFormat>
  <Paragraphs>191</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Freestyle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Initiate a Partial Land Transfer</dc:title>
  <dc:creator>Sabrina Tsang-Mackenzie</dc:creator>
  <cp:lastModifiedBy>Kerry-Lynne Kryvenchuk</cp:lastModifiedBy>
  <cp:revision>534</cp:revision>
  <dcterms:created xsi:type="dcterms:W3CDTF">2018-03-21T17:17:48Z</dcterms:created>
  <dcterms:modified xsi:type="dcterms:W3CDTF">2022-11-14T22:32:23Z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0x010100EDBFD8A632FAA9499563EDAF54787418</vt:lpwstr>
  </property>
  <property fmtid="{D5CDD505-2E9C-101B-9397-08002B2CF9AE}" pid="3" name="MSIP_Label_abf2ea38-542c-4b75-bd7d-582ec36a519f_Enabled">
    <vt:lpwstr>true</vt:lpwstr>
  </property>
  <property fmtid="{D5CDD505-2E9C-101B-9397-08002B2CF9AE}" pid="4" name="MSIP_Label_abf2ea38-542c-4b75-bd7d-582ec36a519f_SetDate">
    <vt:lpwstr>2020-09-30T14:51:40Z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82af8022-3e9b-4ca2-a5e7-00005b11b323</vt:lpwstr>
  </property>
  <property fmtid="{D5CDD505-2E9C-101B-9397-08002B2CF9AE}" pid="9" name="MSIP_Label_abf2ea38-542c-4b75-bd7d-582ec36a519f_ContentBits">
    <vt:lpwstr>2</vt:lpwstr>
  </property>
  <property fmtid="{D5CDD505-2E9C-101B-9397-08002B2CF9AE}" pid="10" name="_dlc_DocIdItemGuid">
    <vt:lpwstr>cb440afc-c1af-46b4-9727-39987f465b4d</vt:lpwstr>
  </property>
</Properties>
</file>