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58" r:id="rId8"/>
    <p:sldId id="493" r:id="rId9"/>
    <p:sldId id="377" r:id="rId10"/>
    <p:sldId id="494" r:id="rId11"/>
    <p:sldId id="407" r:id="rId12"/>
    <p:sldId id="495" r:id="rId13"/>
    <p:sldId id="496" r:id="rId14"/>
    <p:sldId id="385" r:id="rId15"/>
    <p:sldId id="498" r:id="rId16"/>
    <p:sldId id="274" r:id="rId17"/>
  </p:sldIdLst>
  <p:sldSz cx="9144000" cy="6858000" type="screen4x3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9977" autoAdjust="0"/>
  </p:normalViewPr>
  <p:slideViewPr>
    <p:cSldViewPr>
      <p:cViewPr varScale="1">
        <p:scale>
          <a:sx n="90" d="100"/>
          <a:sy n="90" d="100"/>
        </p:scale>
        <p:origin x="102" y="19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12"/>
    </p:cViewPr>
  </p:sorterViewPr>
  <p:notesViewPr>
    <p:cSldViewPr>
      <p:cViewPr varScale="1">
        <p:scale>
          <a:sx n="116" d="100"/>
          <a:sy n="116" d="100"/>
        </p:scale>
        <p:origin x="-1650" y="-114"/>
      </p:cViewPr>
      <p:guideLst>
        <p:guide orient="horz" pos="2212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675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2A66B-5DE7-4A51-946A-4EEA6E6BE575}" type="datetimeFigureOut">
              <a:rPr lang="en-CA" smtClean="0"/>
              <a:t>2025-10-27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75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78F3-90CC-4ABF-9592-8B87FC26709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589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541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C9C510A-FC69-4ACC-8247-3D37889C37E9}" type="datetimeFigureOut">
              <a:rPr lang="en-CA" smtClean="0"/>
              <a:t>2025-10-27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09962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35973"/>
            <a:ext cx="7447280" cy="31603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541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AFB07AE-A358-4002-9101-71C6B35E26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1362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8907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106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373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65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10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00" y="1066800"/>
            <a:ext cx="6944423" cy="246221"/>
          </a:xfrm>
        </p:spPr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D6C5A-BAAB-460E-A12A-67C0EFA4F6F7}" type="datetime1">
              <a:rPr lang="en-US" smtClean="0"/>
              <a:t>10/27/2025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6F8D3-FE51-44A0-9361-76DEE55D58C1}" type="datetime1">
              <a:rPr lang="en-US" smtClean="0"/>
              <a:t>10/27/2025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0FA0-2E57-4FBC-A0B2-9147B4CC37B5}" type="datetime1">
              <a:rPr lang="en-US" smtClean="0"/>
              <a:t>10/27/2025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8C38D-7CEB-40D3-BC41-93169D526A7E}" type="datetime1">
              <a:rPr lang="en-US" smtClean="0"/>
              <a:t>10/27/2025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2E05C-8A1A-4FB8-B0DD-2E49FBFAF09B}" type="datetime1">
              <a:rPr lang="en-US" smtClean="0"/>
              <a:t>10/27/2025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430964"/>
            <a:ext cx="9144000" cy="4270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9788" y="1057275"/>
            <a:ext cx="6944423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4193" y="2270378"/>
            <a:ext cx="8535613" cy="2831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D5BDD-8B7A-40B0-B982-32FB7D16995A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7924800" y="6581775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200" dirty="0">
                <a:latin typeface="Arial" charset="0"/>
              </a:rPr>
              <a:t>Page </a:t>
            </a:r>
            <a:fld id="{75C6BF31-FFC4-4FD8-941E-9C0428A5BC7C}" type="slidenum">
              <a:rPr lang="en-US" sz="1200" smtClean="0">
                <a:latin typeface="Arial" charset="0"/>
              </a:rPr>
              <a:pPr>
                <a:defRPr/>
              </a:pPr>
              <a:t>‹#›</a:t>
            </a:fld>
            <a:r>
              <a:rPr lang="en-US" sz="1200" dirty="0">
                <a:latin typeface="Arial" charset="0"/>
              </a:rPr>
              <a:t> of 12</a:t>
            </a:r>
            <a:endParaRPr lang="en-CA" sz="1200" dirty="0">
              <a:latin typeface="Arial" charset="0"/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Geothermal Continuation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Government of Alberta</a:t>
              </a:r>
            </a:p>
          </p:txBody>
        </p:sp>
      </p:grpSp>
      <p:sp>
        <p:nvSpPr>
          <p:cNvPr id="6" name="MSIPCMContentMarking" descr="{&quot;HashCode&quot;:-450499473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464679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  <p:sldLayoutId id="2147483665" r:id="rId5"/>
  </p:sldLayoutIdLst>
  <p:transition spd="slow">
    <p:wipe dir="r"/>
  </p:transition>
  <p:hf sldNum="0" hdr="0" ftr="0" dt="0"/>
  <p:txStyles>
    <p:titleStyle>
      <a:lvl1pPr>
        <a:defRPr sz="1600" i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Energy.GeothermeralTenure.Energy@gov.ab.ca" TargetMode="External"/><Relationship Id="rId4" Type="http://schemas.openxmlformats.org/officeDocument/2006/relationships/hyperlink" Target="https://training.energy.gov.ab.ca/Pages/default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4419600" y="2713037"/>
            <a:ext cx="41148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Geothermal Continuation – Non-Productivity Notice: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is the process to view and retrieve a Non-Productivity Notice (Section 7(1) of Geothermal Resource Tenure Regulation) or a Non-Productivity Notice Withdrawal via ETS. </a:t>
            </a: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187" y="1468438"/>
            <a:ext cx="4468812" cy="21891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28600" y="3127311"/>
            <a:ext cx="411479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6350" algn="ctr">
              <a:lnSpc>
                <a:spcPct val="100000"/>
              </a:lnSpc>
            </a:pPr>
            <a:r>
              <a:rPr sz="1800" b="1" spc="-130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the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ETS</a:t>
            </a:r>
            <a:r>
              <a:rPr sz="18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–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1800" b="1" spc="-5" dirty="0">
                <a:solidFill>
                  <a:srgbClr val="0070C0"/>
                </a:solidFill>
                <a:latin typeface="Arial"/>
                <a:cs typeface="Arial"/>
              </a:rPr>
              <a:t>Geothermal  Continuation: </a:t>
            </a:r>
            <a:endParaRPr lang="en-US" b="1" spc="-55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2065" marR="6350" algn="ctr">
              <a:lnSpc>
                <a:spcPct val="100000"/>
              </a:lnSpc>
            </a:pPr>
            <a:r>
              <a:rPr lang="en-US" sz="1800" b="1" spc="-55" dirty="0">
                <a:solidFill>
                  <a:srgbClr val="0070C0"/>
                </a:solidFill>
                <a:latin typeface="Arial"/>
                <a:cs typeface="Arial"/>
              </a:rPr>
              <a:t>Non-Productivity Notice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Online</a:t>
            </a:r>
            <a:r>
              <a:rPr sz="1800" b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800" b="1" spc="-25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ra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ining</a:t>
            </a:r>
            <a:r>
              <a:rPr sz="1800" b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ou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rs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1057275"/>
            <a:ext cx="6943725" cy="246063"/>
          </a:xfrm>
        </p:spPr>
        <p:txBody>
          <a:bodyPr/>
          <a:lstStyle/>
          <a:p>
            <a:r>
              <a:rPr lang="en-CA" sz="16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228600" y="1066801"/>
            <a:ext cx="6944423" cy="492443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Non-Productivity Notice Letter</a:t>
            </a:r>
            <a:b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6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651" y="1145516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3887CA-ADA8-8B52-FAA1-344FE83F38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519" y="1313022"/>
            <a:ext cx="3856961" cy="498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63031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228600" y="1066801"/>
            <a:ext cx="6944423" cy="492443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Non-Productivity Notice Withdrawal Letter</a:t>
            </a:r>
            <a:b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6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651" y="121920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71A42E-DE6F-7658-6302-C62867F7CC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6075" y="1447800"/>
            <a:ext cx="3738341" cy="481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754068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9788" y="1057275"/>
            <a:ext cx="6944423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i="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600" i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sz="1600" i="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</a:t>
            </a:r>
            <a:r>
              <a:rPr sz="1600" i="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i="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i="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i="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z="1600" i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193" y="1066800"/>
            <a:ext cx="5281930" cy="23326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3510" marR="6350" algn="ctr"/>
            <a:r>
              <a:rPr lang="en-US" altLang="en-US" sz="7200" b="1" dirty="0">
                <a:solidFill>
                  <a:srgbClr val="2160AD"/>
                </a:solidFill>
                <a:latin typeface="Freestyle Script" pitchFamily="66" charset="0"/>
              </a:rPr>
              <a:t>Congratulations!</a:t>
            </a:r>
          </a:p>
          <a:p>
            <a:pPr marL="143510" marR="6350" algn="ctr">
              <a:lnSpc>
                <a:spcPct val="100000"/>
              </a:lnSpc>
            </a:pPr>
            <a:endParaRPr lang="en-US" sz="1800" b="1" spc="-135" dirty="0">
              <a:solidFill>
                <a:srgbClr val="2160AD"/>
              </a:solidFill>
              <a:latin typeface="Arial"/>
              <a:cs typeface="Arial"/>
            </a:endParaRPr>
          </a:p>
          <a:p>
            <a:pPr marL="12065" marR="6350" algn="ctr">
              <a:lnSpc>
                <a:spcPct val="100000"/>
              </a:lnSpc>
            </a:pPr>
            <a:r>
              <a:rPr sz="1400" b="1" spc="-135" dirty="0">
                <a:solidFill>
                  <a:srgbClr val="2160AD"/>
                </a:solidFill>
                <a:latin typeface="Arial"/>
                <a:cs typeface="Arial"/>
              </a:rPr>
              <a:t>Y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ou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h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a</a:t>
            </a:r>
            <a:r>
              <a:rPr sz="1400" b="1" spc="-45" dirty="0">
                <a:solidFill>
                  <a:srgbClr val="2160AD"/>
                </a:solidFill>
                <a:latin typeface="Arial"/>
                <a:cs typeface="Arial"/>
              </a:rPr>
              <a:t>v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spc="30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c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o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m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pl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t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d</a:t>
            </a:r>
            <a:r>
              <a:rPr sz="1400" b="1" spc="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the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ETS</a:t>
            </a:r>
            <a:r>
              <a:rPr lang="en-CA" sz="14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–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 Geothermal Continuation: </a:t>
            </a:r>
          </a:p>
          <a:p>
            <a:pPr marL="12065" marR="6350" algn="ctr">
              <a:lnSpc>
                <a:spcPct val="100000"/>
              </a:lnSpc>
            </a:pPr>
            <a:r>
              <a:rPr lang="en-CA" sz="1400" b="1" spc="-55" dirty="0">
                <a:solidFill>
                  <a:srgbClr val="0070C0"/>
                </a:solidFill>
                <a:latin typeface="Arial"/>
                <a:cs typeface="Arial"/>
              </a:rPr>
              <a:t>Non-Productivity Notice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Online</a:t>
            </a:r>
            <a:r>
              <a:rPr lang="en-CA" sz="1400" b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spc="-95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ra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ining</a:t>
            </a:r>
            <a:r>
              <a:rPr lang="en-CA" sz="1400" b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ou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rs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ts val="1800"/>
              </a:lnSpc>
            </a:pPr>
            <a:endParaRPr sz="1800" dirty="0"/>
          </a:p>
          <a:p>
            <a:pPr>
              <a:lnSpc>
                <a:spcPts val="2100"/>
              </a:lnSpc>
              <a:spcBef>
                <a:spcPts val="64"/>
              </a:spcBef>
            </a:pPr>
            <a:endParaRPr sz="2100" dirty="0"/>
          </a:p>
        </p:txBody>
      </p:sp>
      <p:sp>
        <p:nvSpPr>
          <p:cNvPr id="4" name="object 4"/>
          <p:cNvSpPr/>
          <p:nvPr/>
        </p:nvSpPr>
        <p:spPr>
          <a:xfrm>
            <a:off x="4610100" y="1143000"/>
            <a:ext cx="4152899" cy="45973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97396" y="4038600"/>
            <a:ext cx="4978940" cy="919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To access 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Courses, Guides </a:t>
            </a:r>
            <a:r>
              <a:rPr lang="en-US" sz="1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and 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Forms</a:t>
            </a:r>
            <a:r>
              <a:rPr lang="en-US" sz="1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for all your ETS Business please see </a:t>
            </a:r>
            <a:r>
              <a:rPr lang="en-CA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Alberta Online Learning</a:t>
            </a:r>
            <a:r>
              <a:rPr lang="en-CA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please contact: </a:t>
            </a:r>
            <a:r>
              <a:rPr lang="en-CA" altLang="en-US" sz="1100" dirty="0">
                <a:solidFill>
                  <a:srgbClr val="002060"/>
                </a:solidFill>
                <a:latin typeface="Arial" charset="0"/>
                <a:hlinkClick r:id="rId5"/>
              </a:rPr>
              <a:t>Energy.GeothermalTenure@gov.ab.ca</a:t>
            </a: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51321" y="1920430"/>
            <a:ext cx="1924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81176"/>
              </p:ext>
            </p:extLst>
          </p:nvPr>
        </p:nvGraphicFramePr>
        <p:xfrm>
          <a:off x="1973495" y="2514600"/>
          <a:ext cx="610729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aseline="0"/>
                        <a:t>September </a:t>
                      </a:r>
                      <a:r>
                        <a:rPr lang="en-CA" baseline="0" dirty="0"/>
                        <a:t>2025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81400" y="2057400"/>
            <a:ext cx="4953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this module you will learn how to: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View and retrieve a Geothermal Non-Productivity Notice document.</a:t>
            </a:r>
            <a:endParaRPr lang="en-CA" sz="10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View and retrieve a Geothermal Non-Productivity Notice Withdrawal document.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13571A-E204-4CB4-B3A6-A50DD1774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057400"/>
            <a:ext cx="2288375" cy="3124200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81000" y="1057275"/>
            <a:ext cx="76632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39653"/>
            <a:ext cx="7391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will receive an  Email Notification from ETS, when either a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Geothermal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Non-Productivity Notice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Geothermal Non-Productivity Notice Withdrawal Lette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 is sent to your ETS account.  </a:t>
            </a:r>
            <a:endParaRPr lang="en-CA" sz="12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61892" y="6050272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DC09AE-1756-40F5-855E-5F79D8E99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42" y="4265042"/>
            <a:ext cx="8528488" cy="1632034"/>
          </a:xfrm>
          <a:prstGeom prst="rect">
            <a:avLst/>
          </a:prstGeom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500" y="3879012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27F204-A340-4700-B5AE-604052C73A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2283484"/>
            <a:ext cx="8083965" cy="1682836"/>
          </a:xfrm>
          <a:prstGeom prst="rect">
            <a:avLst/>
          </a:prstGeom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500" y="198120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880214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9370" y="1905000"/>
            <a:ext cx="9144000" cy="276999"/>
          </a:xfrm>
        </p:spPr>
        <p:txBody>
          <a:bodyPr/>
          <a:lstStyle/>
          <a:p>
            <a:pPr algn="ctr"/>
            <a:r>
              <a:rPr lang="en-CA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and Retrieve a Non-Productivity Notice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4139" y="2819400"/>
            <a:ext cx="647446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You must have the Viewer role to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view or retrieve a Geothermal Non-Productivity Notice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Non-Productivity Notice is served under Section 7(1) of the Geothermal Resource Tenure Regulation.  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53674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00091E1-1F57-4793-8B83-46EA1B026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792696"/>
            <a:ext cx="5491951" cy="2312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82B25EE-D871-4105-AC9D-FA35AC6BE5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10" y="2341222"/>
            <a:ext cx="2306790" cy="3587293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81000" y="1057275"/>
            <a:ext cx="76632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39653"/>
            <a:ext cx="7391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you receive 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ETS, you would access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screen.  Choose your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 Parameters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Retrieve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must have Geothermal Non-Productivity Notices form type to retrieve Geothermal Non-Productivity Notices and Geothermal Non-Productivity Withdrawal Letters.</a:t>
            </a:r>
            <a:endParaRPr lang="en-CA" sz="1200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2514601" y="2341223"/>
            <a:ext cx="1447800" cy="436792"/>
          </a:xfrm>
          <a:prstGeom prst="wedgeRoundRectCallout">
            <a:avLst>
              <a:gd name="adj1" fmla="val -55290"/>
              <a:gd name="adj2" fmla="val 18075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 Status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382146" y="2033537"/>
            <a:ext cx="1771254" cy="553791"/>
          </a:xfrm>
          <a:prstGeom prst="wedgeRoundRectCallout">
            <a:avLst>
              <a:gd name="adj1" fmla="val 9417"/>
              <a:gd name="adj2" fmla="val 13410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Choose your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Parameters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5334000" y="5365554"/>
            <a:ext cx="1586222" cy="425646"/>
          </a:xfrm>
          <a:prstGeom prst="wedgeRoundRectCallout">
            <a:avLst>
              <a:gd name="adj1" fmla="val -81838"/>
              <a:gd name="adj2" fmla="val -9271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Retrieve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1400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Parameters and Result</a:t>
            </a:r>
          </a:p>
        </p:txBody>
      </p:sp>
      <p:sp>
        <p:nvSpPr>
          <p:cNvPr id="19" name="object 2"/>
          <p:cNvSpPr txBox="1"/>
          <p:nvPr/>
        </p:nvSpPr>
        <p:spPr>
          <a:xfrm>
            <a:off x="457200" y="1588294"/>
            <a:ext cx="52578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You can utilize the search parameter fields to filter search results.</a:t>
            </a:r>
          </a:p>
          <a:p>
            <a:pPr marL="12700" marR="6350">
              <a:lnSpc>
                <a:spcPct val="100000"/>
              </a:lnSpc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The table on the right shows the correlation between the parameter fields and each corresponding result column.</a:t>
            </a:r>
          </a:p>
          <a:p>
            <a:pPr marL="12700" marR="6350">
              <a:lnSpc>
                <a:spcPct val="100000"/>
              </a:lnSpc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Below is a color-highlighted illustration of the Work in Progress search screen to further demonstrate the relationship between the data.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555721"/>
              </p:ext>
            </p:extLst>
          </p:nvPr>
        </p:nvGraphicFramePr>
        <p:xfrm>
          <a:off x="5867400" y="1569821"/>
          <a:ext cx="2771776" cy="210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582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Parameter Field</a:t>
                      </a:r>
                      <a:endParaRPr lang="en-C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 Column</a:t>
                      </a:r>
                      <a:endParaRPr lang="en-C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 Type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Number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ETS #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Start/End Date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Updated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Name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153AB92-8EB5-4732-8623-27851E5414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522" y="3006754"/>
            <a:ext cx="4799321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05049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FC5A052-9A9F-498C-8463-B41452CB9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873" y="1549444"/>
            <a:ext cx="6009060" cy="3810000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Result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1" y="5029200"/>
            <a:ext cx="1600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Navigate with the page numbers, if there are multiple pages of search results.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>
          <a:xfrm flipV="1">
            <a:off x="1567469" y="5275148"/>
            <a:ext cx="484735" cy="36365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750665" y="3696855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open a document, click on the report PDF link.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>
            <a:cxnSpLocks/>
          </p:cNvCxnSpPr>
          <p:nvPr/>
        </p:nvCxnSpPr>
        <p:spPr>
          <a:xfrm flipH="1" flipV="1">
            <a:off x="6400800" y="4259367"/>
            <a:ext cx="1295400" cy="160233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315200" y="3366856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Result</a:t>
            </a:r>
            <a:endParaRPr lang="en-CA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0293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2192D82-6FA3-4607-A50C-C4585B548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998320"/>
            <a:ext cx="5639312" cy="3575564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Result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25418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populate all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requests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Select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relating to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detailed in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The corresponding letter will populate.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33400" y="3927322"/>
            <a:ext cx="1295400" cy="600582"/>
          </a:xfrm>
          <a:prstGeom prst="wedgeRoundRectCallout">
            <a:avLst>
              <a:gd name="adj1" fmla="val 75040"/>
              <a:gd name="adj2" fmla="val 35353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 Number</a:t>
            </a:r>
            <a:endParaRPr lang="en-C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7543800" y="3133316"/>
            <a:ext cx="1295400" cy="587470"/>
          </a:xfrm>
          <a:prstGeom prst="wedgeRoundRectCallout">
            <a:avLst>
              <a:gd name="adj1" fmla="val -129136"/>
              <a:gd name="adj2" fmla="val 184234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Select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PDF</a:t>
            </a:r>
            <a:endParaRPr lang="en-C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323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8dedacd1-8ed8-4364-83a4-3ca25ad2d993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07</Order1>
    <Course_x0020_Description xmlns="d317fc56-cd2a-4fee-83bf-2acf5d88d7a0">This course describes the process for a company to receive electronic notification(s) for Non-Productivity Notices.</Course_x0020_Description>
    <Area_x0020_2 xmlns="1509703c-35a2-4cc5-bc03-45b4c99b43c1">Main Page</Area_x0020_2>
    <Module xmlns="d317fc56-cd2a-4fee-83bf-2acf5d88d7a0">Module</Module>
    <Course_x0020_Description2 xmlns="1509703c-35a2-4cc5-bc03-45b4c99b43c1" xsi:nil="true"/>
    <Area xmlns="d317fc56-cd2a-4fee-83bf-2acf5d88d7a0">Geothermal</Area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4FBB82-F48A-4E37-BFC6-2E677B664DFC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584B7BFF-2D3B-42CC-8DD7-13ACAB3936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0715E4-ADE3-4233-A707-A5B562B78401}">
  <ds:schemaRefs>
    <ds:schemaRef ds:uri="d317fc56-cd2a-4fee-83bf-2acf5d88d7a0"/>
    <ds:schemaRef ds:uri="http://purl.org/dc/terms/"/>
    <ds:schemaRef ds:uri="e6d83808-03cb-4f3c-af89-207626cead88"/>
    <ds:schemaRef ds:uri="cd3b5d7d-85b8-485a-94e1-bd5df7614905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d8c13b0c-e34e-4b28-bcb2-463731fd6865"/>
    <ds:schemaRef ds:uri="194dd49f-f69d-40da-a55b-35db1c49f87a"/>
    <ds:schemaRef ds:uri="1509703c-35a2-4cc5-bc03-45b4c99b43c1"/>
  </ds:schemaRefs>
</ds:datastoreItem>
</file>

<file path=customXml/itemProps4.xml><?xml version="1.0" encoding="utf-8"?>
<ds:datastoreItem xmlns:ds="http://schemas.openxmlformats.org/officeDocument/2006/customXml" ds:itemID="{77F6B215-E8EA-4325-B895-026AA181CC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48676</TotalTime>
  <Words>477</Words>
  <Application>Microsoft Office PowerPoint</Application>
  <PresentationFormat>On-screen Show (4:3)</PresentationFormat>
  <Paragraphs>84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Freestyle Script</vt:lpstr>
      <vt:lpstr>Office Theme</vt:lpstr>
      <vt:lpstr>Welcome</vt:lpstr>
      <vt:lpstr>Revisions</vt:lpstr>
      <vt:lpstr>Introduction</vt:lpstr>
      <vt:lpstr>Email Notification </vt:lpstr>
      <vt:lpstr>View and Retrieve a Non-Productivity Notice</vt:lpstr>
      <vt:lpstr>Request Status</vt:lpstr>
      <vt:lpstr>Request Status – Search Parameters and Result</vt:lpstr>
      <vt:lpstr>Request Status – Search Result</vt:lpstr>
      <vt:lpstr>Request Status – Search Result</vt:lpstr>
      <vt:lpstr>   Non-Productivity Notice Letter </vt:lpstr>
      <vt:lpstr>   Non-Productivity Notice Withdrawal Letter </vt:lpstr>
      <vt:lpstr>Congratulations!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Geothermal Continuation Non-Productivity Notices</dc:title>
  <dc:creator>Kerry-Lynne.Kryvenchuk@gov.ab.ca;Octavio.Yin@gov.ab.ca</dc:creator>
  <cp:lastModifiedBy>Lynn McIntosh</cp:lastModifiedBy>
  <cp:revision>1265</cp:revision>
  <cp:lastPrinted>2015-09-17T19:29:09Z</cp:lastPrinted>
  <dcterms:created xsi:type="dcterms:W3CDTF">2014-02-20T09:55:10Z</dcterms:created>
  <dcterms:modified xsi:type="dcterms:W3CDTF">2025-10-27T18:27:32Z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2013-10-07T00:00:00Z</vt:filetime>
  </property>
  <property fmtid="{D5CDD505-2E9C-101B-9397-08002B2CF9AE}" pid="3" name="LastSaved">
    <vt:filetime>2014-02-20T00:00:00Z</vt:filetime>
  </property>
  <property fmtid="{D5CDD505-2E9C-101B-9397-08002B2CF9AE}" pid="4" name="ContentTypeId">
    <vt:lpwstr>0x0101004CF9B3243FA46A47A5D45CADF07EB49500869333630F2EE44D93EB5262DF3C44F2</vt:lpwstr>
  </property>
  <property fmtid="{D5CDD505-2E9C-101B-9397-08002B2CF9AE}" pid="5" name="MSIP_Label_60c3ebf9-3c2f-4745-a75f-55836bdb736f_Enabled">
    <vt:lpwstr>true</vt:lpwstr>
  </property>
  <property fmtid="{D5CDD505-2E9C-101B-9397-08002B2CF9AE}" pid="6" name="MSIP_Label_60c3ebf9-3c2f-4745-a75f-55836bdb736f_SetDate">
    <vt:lpwstr>2023-03-29T17:41:35Z</vt:lpwstr>
  </property>
  <property fmtid="{D5CDD505-2E9C-101B-9397-08002B2CF9AE}" pid="7" name="MSIP_Label_60c3ebf9-3c2f-4745-a75f-55836bdb736f_Method">
    <vt:lpwstr>Privileged</vt:lpwstr>
  </property>
  <property fmtid="{D5CDD505-2E9C-101B-9397-08002B2CF9AE}" pid="8" name="MSIP_Label_60c3ebf9-3c2f-4745-a75f-55836bdb736f_Name">
    <vt:lpwstr>Public</vt:lpwstr>
  </property>
  <property fmtid="{D5CDD505-2E9C-101B-9397-08002B2CF9AE}" pid="9" name="MSIP_Label_60c3ebf9-3c2f-4745-a75f-55836bdb736f_SiteId">
    <vt:lpwstr>2bb51c06-af9b-42c5-8bf5-3c3b7b10850b</vt:lpwstr>
  </property>
  <property fmtid="{D5CDD505-2E9C-101B-9397-08002B2CF9AE}" pid="10" name="MSIP_Label_60c3ebf9-3c2f-4745-a75f-55836bdb736f_ActionId">
    <vt:lpwstr>a2e0759b-ff45-46c5-8f50-5c8d1ece517a</vt:lpwstr>
  </property>
  <property fmtid="{D5CDD505-2E9C-101B-9397-08002B2CF9AE}" pid="11" name="MSIP_Label_60c3ebf9-3c2f-4745-a75f-55836bdb736f_ContentBits">
    <vt:lpwstr>2</vt:lpwstr>
  </property>
</Properties>
</file>