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1"/>
  </p:notesMasterIdLst>
  <p:handoutMasterIdLst>
    <p:handoutMasterId r:id="rId32"/>
  </p:handoutMasterIdLst>
  <p:sldIdLst>
    <p:sldId id="256" r:id="rId6"/>
    <p:sldId id="257" r:id="rId7"/>
    <p:sldId id="258" r:id="rId8"/>
    <p:sldId id="482" r:id="rId9"/>
    <p:sldId id="483" r:id="rId10"/>
    <p:sldId id="503" r:id="rId11"/>
    <p:sldId id="504" r:id="rId12"/>
    <p:sldId id="505" r:id="rId13"/>
    <p:sldId id="486" r:id="rId14"/>
    <p:sldId id="487" r:id="rId15"/>
    <p:sldId id="491" r:id="rId16"/>
    <p:sldId id="488" r:id="rId17"/>
    <p:sldId id="492" r:id="rId18"/>
    <p:sldId id="506" r:id="rId19"/>
    <p:sldId id="494" r:id="rId20"/>
    <p:sldId id="495" r:id="rId21"/>
    <p:sldId id="496" r:id="rId22"/>
    <p:sldId id="507" r:id="rId23"/>
    <p:sldId id="490" r:id="rId24"/>
    <p:sldId id="497" r:id="rId25"/>
    <p:sldId id="500" r:id="rId26"/>
    <p:sldId id="501" r:id="rId27"/>
    <p:sldId id="502" r:id="rId28"/>
    <p:sldId id="498" r:id="rId29"/>
    <p:sldId id="274" r:id="rId30"/>
  </p:sldIdLst>
  <p:sldSz cx="9144000" cy="6858000" type="screen4x3"/>
  <p:notesSz cx="9309100" cy="7023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12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DCDCDC"/>
    <a:srgbClr val="090EE9"/>
    <a:srgbClr val="3338F7"/>
    <a:srgbClr val="ECF1F8"/>
    <a:srgbClr val="737373"/>
    <a:srgbClr val="D7E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89977" autoAdjust="0"/>
  </p:normalViewPr>
  <p:slideViewPr>
    <p:cSldViewPr>
      <p:cViewPr varScale="1">
        <p:scale>
          <a:sx n="90" d="100"/>
          <a:sy n="90" d="100"/>
        </p:scale>
        <p:origin x="102" y="1914"/>
      </p:cViewPr>
      <p:guideLst>
        <p:guide orient="horz" pos="2160"/>
        <p:guide pos="4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12"/>
    </p:cViewPr>
  </p:sorterViewPr>
  <p:notesViewPr>
    <p:cSldViewPr>
      <p:cViewPr varScale="1">
        <p:scale>
          <a:sx n="116" d="100"/>
          <a:sy n="116" d="100"/>
        </p:scale>
        <p:origin x="-1650" y="-114"/>
      </p:cViewPr>
      <p:guideLst>
        <p:guide orient="horz" pos="2212"/>
        <p:guide pos="29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92A66B-5DE7-4A51-946A-4EEA6E6BE575}" type="datetimeFigureOut">
              <a:rPr lang="en-CA" smtClean="0"/>
              <a:t>2025-10-27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278F3-90CC-4ABF-9592-8B87FC267092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58997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541" y="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C9C510A-FC69-4ACC-8247-3D37889C37E9}" type="datetimeFigureOut">
              <a:rPr lang="en-CA" smtClean="0"/>
              <a:t>2025-10-27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527050"/>
            <a:ext cx="3509962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35973"/>
            <a:ext cx="7447280" cy="31603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541" y="6670320"/>
            <a:ext cx="4033943" cy="3511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AFB07AE-A358-4002-9101-71C6B35E26FA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1362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890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05362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7034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9483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97886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43939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35538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43731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10652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015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0319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14856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B07AE-A358-4002-9101-71C6B35E26FA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4189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70652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34334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A25DD-4FE8-4E6B-B235-998540425511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672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" y="1066800"/>
            <a:ext cx="6944423" cy="246221"/>
          </a:xfrm>
        </p:spPr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6C5A-BAAB-460E-A12A-67C0EFA4F6F7}" type="datetime1">
              <a:rPr lang="en-US" smtClean="0"/>
              <a:t>10/27/2025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6F8D3-FE51-44A0-9361-76DEE55D58C1}" type="datetime1">
              <a:rPr lang="en-US" smtClean="0"/>
              <a:t>10/27/2025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20FA0-2E57-4FBC-A0B2-9147B4CC37B5}" type="datetime1">
              <a:rPr lang="en-US" smtClean="0"/>
              <a:t>10/27/2025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8C38D-7CEB-40D3-BC41-93169D526A7E}" type="datetime1">
              <a:rPr lang="en-US" smtClean="0"/>
              <a:t>10/27/2025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2E05C-8A1A-4FB8-B0DD-2E49FBFAF09B}" type="datetime1">
              <a:rPr lang="en-US" smtClean="0"/>
              <a:t>10/27/2025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430964"/>
            <a:ext cx="9144000" cy="4270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9788" y="1057275"/>
            <a:ext cx="6944423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200" i="1">
                <a:solidFill>
                  <a:srgbClr val="2160AD"/>
                </a:solidFill>
                <a:latin typeface="Freestyle Script"/>
                <a:cs typeface="Freestyle Scrip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4193" y="2270378"/>
            <a:ext cx="8535613" cy="2831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D5BDD-8B7A-40B0-B982-32FB7D16995A}" type="datetime1">
              <a:rPr lang="en-US" smtClean="0"/>
              <a:t>10/27/2025</a:t>
            </a:fld>
            <a:endParaRPr lang="en-US" dirty="0"/>
          </a:p>
        </p:txBody>
      </p:sp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924800" y="6581775"/>
            <a:ext cx="1219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200" dirty="0">
                <a:latin typeface="Arial" charset="0"/>
              </a:rPr>
              <a:t>Page </a:t>
            </a:r>
            <a:fld id="{75C6BF31-FFC4-4FD8-941E-9C0428A5BC7C}" type="slidenum">
              <a:rPr lang="en-US" sz="1200" smtClean="0">
                <a:latin typeface="Arial" charset="0"/>
              </a:rPr>
              <a:pPr>
                <a:defRPr/>
              </a:pPr>
              <a:t>‹#›</a:t>
            </a:fld>
            <a:r>
              <a:rPr lang="en-US" sz="1200" dirty="0">
                <a:latin typeface="Arial" charset="0"/>
              </a:rPr>
              <a:t> of 25</a:t>
            </a:r>
            <a:endParaRPr lang="en-CA" sz="1200" dirty="0">
              <a:latin typeface="Arial" charset="0"/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79512" y="-68284"/>
            <a:ext cx="8964488" cy="923330"/>
            <a:chOff x="179512" y="4026424"/>
            <a:chExt cx="8964488" cy="923330"/>
          </a:xfrm>
        </p:grpSpPr>
        <p:grpSp>
          <p:nvGrpSpPr>
            <p:cNvPr id="12" name="Group 11"/>
            <p:cNvGrpSpPr/>
            <p:nvPr userDrawn="1"/>
          </p:nvGrpSpPr>
          <p:grpSpPr>
            <a:xfrm>
              <a:off x="179512" y="4094164"/>
              <a:ext cx="8964488" cy="787850"/>
              <a:chOff x="390128" y="3908965"/>
              <a:chExt cx="8638456" cy="787850"/>
            </a:xfrm>
          </p:grpSpPr>
          <p:pic>
            <p:nvPicPr>
              <p:cNvPr id="14" name="Picture 2"/>
              <p:cNvPicPr>
                <a:picLocks noChangeAspect="1" noChangeArrowheads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1800" y="3908965"/>
                <a:ext cx="6256784" cy="7878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4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0128" y="4008237"/>
                <a:ext cx="2267744" cy="637488"/>
              </a:xfrm>
              <a:prstGeom prst="rect">
                <a:avLst/>
              </a:prstGeom>
            </p:spPr>
          </p:pic>
        </p:grpSp>
        <p:sp>
          <p:nvSpPr>
            <p:cNvPr id="13" name="TextBox 12"/>
            <p:cNvSpPr txBox="1"/>
            <p:nvPr userDrawn="1"/>
          </p:nvSpPr>
          <p:spPr>
            <a:xfrm>
              <a:off x="4644008" y="4026424"/>
              <a:ext cx="43647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Geothermal Continuation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</a:rPr>
                <a:t>Government of Alberta</a:t>
              </a:r>
            </a:p>
          </p:txBody>
        </p:sp>
      </p:grpSp>
      <p:sp>
        <p:nvSpPr>
          <p:cNvPr id="6" name="MSIPCMContentMarking" descr="{&quot;HashCode&quot;:-450499473,&quot;Placement&quot;:&quot;Footer&quot;,&quot;Top&quot;:517.997253,&quot;Left&quot;:0.0,&quot;SlideWidth&quot;:720,&quot;SlideHeight&quot;:540}"/>
          <p:cNvSpPr txBox="1"/>
          <p:nvPr userDrawn="1"/>
        </p:nvSpPr>
        <p:spPr>
          <a:xfrm>
            <a:off x="0" y="6578565"/>
            <a:ext cx="1464679" cy="27943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CA" sz="1100">
                <a:solidFill>
                  <a:srgbClr val="000000"/>
                </a:solidFill>
                <a:latin typeface="Calibri" panose="020F0502020204030204" pitchFamily="34" charset="0"/>
              </a:rPr>
              <a:t>Classification: Public</a:t>
            </a:r>
            <a:endParaRPr lang="en-CA" sz="11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1" r:id="rId2"/>
    <p:sldLayoutId id="2147483662" r:id="rId3"/>
    <p:sldLayoutId id="2147483663" r:id="rId4"/>
    <p:sldLayoutId id="2147483665" r:id="rId5"/>
  </p:sldLayoutIdLst>
  <p:transition spd="slow">
    <p:wipe dir="r"/>
  </p:transition>
  <p:hf sldNum="0" hdr="0" ftr="0" dt="0"/>
  <p:txStyles>
    <p:titleStyle>
      <a:lvl1pPr>
        <a:defRPr sz="1600" i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Energy.GeothermalTenure@gov.ab.ca" TargetMode="External"/><Relationship Id="rId4" Type="http://schemas.openxmlformats.org/officeDocument/2006/relationships/hyperlink" Target="https://training.energy.gov.ab.ca/Pages/default.aspx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/>
          </p:cNvSpPr>
          <p:nvPr/>
        </p:nvSpPr>
        <p:spPr bwMode="auto">
          <a:xfrm>
            <a:off x="4419600" y="2713037"/>
            <a:ext cx="41148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Geothermal Continuation – Expiry Reinstatement: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200" dirty="0">
                <a:latin typeface="Arial" charset="0"/>
              </a:rPr>
              <a:t>This is the process to complete and submit an Online Expiry Reinstatement request via ETS for a Geothermal Agreement. The process begins with the creation of a new request through to submission.  The request progresses through various stages (statuses) until completion. </a:t>
            </a:r>
            <a:endParaRPr lang="en-US" altLang="en-US" sz="12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1200" dirty="0">
              <a:latin typeface="Arial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87" y="1468438"/>
            <a:ext cx="4468812" cy="2189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356615" y="3127311"/>
            <a:ext cx="390652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6350" algn="ctr">
              <a:lnSpc>
                <a:spcPct val="100000"/>
              </a:lnSpc>
            </a:pPr>
            <a:r>
              <a:rPr sz="1800" b="1" spc="-130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the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US" sz="1800" b="1" spc="-5" dirty="0">
                <a:solidFill>
                  <a:srgbClr val="0070C0"/>
                </a:solidFill>
                <a:latin typeface="Arial"/>
                <a:cs typeface="Arial"/>
              </a:rPr>
              <a:t>Geothermal Continuation: </a:t>
            </a:r>
            <a:endParaRPr lang="en-US" b="1" spc="-55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lang="en-US" sz="18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sz="18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800" b="1" spc="-2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1057275"/>
            <a:ext cx="6943725" cy="246063"/>
          </a:xfrm>
        </p:spPr>
        <p:txBody>
          <a:bodyPr/>
          <a:lstStyle/>
          <a:p>
            <a:r>
              <a:rPr lang="en-CA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66710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772" y="1206268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selecting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Document,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the following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document will populate for your records.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05600" y="3276600"/>
            <a:ext cx="9144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ectangle 10"/>
          <p:cNvSpPr/>
          <p:nvPr/>
        </p:nvSpPr>
        <p:spPr>
          <a:xfrm>
            <a:off x="7696200" y="5029200"/>
            <a:ext cx="9906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5715000" y="5029200"/>
            <a:ext cx="533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05AEE4D-3282-F8B9-B658-22D40FC55A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14" y="1905000"/>
            <a:ext cx="4876799" cy="5605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D190A8-C8E0-941F-26D2-E24DF5E3B7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419" y="1524000"/>
            <a:ext cx="3704349" cy="477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584786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98836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After submitting your request, the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will change to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At the bottom of the screen, you must select either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Save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99884" y="4572000"/>
            <a:ext cx="886516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240A4-4727-4AD8-1782-555069A57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58" y="1671439"/>
            <a:ext cx="8695934" cy="396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08534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764704"/>
            <a:ext cx="1974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3608" y="4953000"/>
            <a:ext cx="845691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4983609" y="4724399"/>
            <a:ext cx="845690" cy="16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5005731" y="5257800"/>
            <a:ext cx="785469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5005731" y="5562600"/>
            <a:ext cx="823568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ounded Rectangle 12"/>
          <p:cNvSpPr/>
          <p:nvPr/>
        </p:nvSpPr>
        <p:spPr>
          <a:xfrm>
            <a:off x="2374106" y="4724399"/>
            <a:ext cx="381000" cy="165918"/>
          </a:xfrm>
          <a:prstGeom prst="roundRect">
            <a:avLst>
              <a:gd name="adj" fmla="val 2527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572480" y="1353234"/>
            <a:ext cx="7922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 will populate,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and all your reinstatements currently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generate. By changing the parameters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screen varying results will populate. You can also search by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10002C-9CDA-2709-C15E-D1535FB917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738428"/>
            <a:ext cx="8458200" cy="1781682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857075" y="4909101"/>
            <a:ext cx="1707531" cy="272499"/>
          </a:xfrm>
          <a:prstGeom prst="wedgeRoundRectCallout">
            <a:avLst>
              <a:gd name="adj1" fmla="val 196356"/>
              <a:gd name="adj2" fmla="val -2646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635517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908720"/>
            <a:ext cx="7560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Parameters and Result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 txBox="1"/>
          <p:nvPr/>
        </p:nvSpPr>
        <p:spPr>
          <a:xfrm>
            <a:off x="457200" y="1665744"/>
            <a:ext cx="4572000" cy="923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You can utilize the search parameter fields to filter search results.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2700" marR="6350">
              <a:lnSpc>
                <a:spcPct val="100000"/>
              </a:lnSpc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table on the right shows the correlation between the parameter fields and each corresponding result column.</a:t>
            </a:r>
          </a:p>
          <a:p>
            <a:pPr marL="12700" marR="6350">
              <a:lnSpc>
                <a:spcPct val="100000"/>
              </a:lnSpc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33969"/>
              </p:ext>
            </p:extLst>
          </p:nvPr>
        </p:nvGraphicFramePr>
        <p:xfrm>
          <a:off x="6084168" y="914401"/>
          <a:ext cx="2448272" cy="2061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1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9614">
                <a:tc>
                  <a:txBody>
                    <a:bodyPr/>
                    <a:lstStyle/>
                    <a:p>
                      <a:r>
                        <a:rPr lang="en-US" sz="9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Parameter Field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 Column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Application</a:t>
                      </a:r>
                      <a:r>
                        <a:rPr lang="en-US" sz="9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Request Number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ETS 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9614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Start/End Date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 Updated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Status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357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</a:t>
                      </a:r>
                      <a:r>
                        <a:rPr lang="en-US" sz="9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#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Agreement#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1621">
                <a:tc>
                  <a:txBody>
                    <a:bodyPr/>
                    <a:lstStyle/>
                    <a:p>
                      <a:r>
                        <a:rPr lang="en-US" sz="9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Documents</a:t>
                      </a:r>
                      <a:endParaRPr lang="en-CA" sz="9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View documents</a:t>
                      </a:r>
                      <a:endParaRPr lang="en-CA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02334518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13105" y="3866466"/>
            <a:ext cx="1219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Our File 1234</a:t>
            </a:r>
            <a:endParaRPr lang="en-CA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AB0691-E721-32C3-2714-FC2DE0DB7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00400"/>
            <a:ext cx="819980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1468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6D10FE7C-CD91-4EDE-75CF-C5A0E48DB9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71" y="1778607"/>
            <a:ext cx="8199804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08AC0-C8A5-0455-7561-89337062E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171" y="4854575"/>
            <a:ext cx="2400000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0C58A6-B9A3-4730-AC48-5A67BA268F01}"/>
              </a:ext>
            </a:extLst>
          </p:cNvPr>
          <p:cNvSpPr txBox="1"/>
          <p:nvPr/>
        </p:nvSpPr>
        <p:spPr>
          <a:xfrm>
            <a:off x="370880" y="3329595"/>
            <a:ext cx="228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load a request, click on the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number link.</a:t>
            </a:r>
            <a:endParaRPr lang="en-CA" sz="9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6E1F31C-B807-F366-5C6D-AD109FC2F40D}"/>
              </a:ext>
            </a:extLst>
          </p:cNvPr>
          <p:cNvCxnSpPr>
            <a:cxnSpLocks/>
          </p:cNvCxnSpPr>
          <p:nvPr/>
        </p:nvCxnSpPr>
        <p:spPr>
          <a:xfrm>
            <a:off x="533400" y="3698927"/>
            <a:ext cx="228600" cy="56827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8253D08-65BD-C6C0-8BB9-92EA96AB1743}"/>
              </a:ext>
            </a:extLst>
          </p:cNvPr>
          <p:cNvSpPr txBox="1"/>
          <p:nvPr/>
        </p:nvSpPr>
        <p:spPr>
          <a:xfrm>
            <a:off x="4627063" y="3329595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Results</a:t>
            </a:r>
            <a:endParaRPr lang="en-CA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DDB32F-B982-2D0C-C8C5-0CAB2F51F3DA}"/>
              </a:ext>
            </a:extLst>
          </p:cNvPr>
          <p:cNvSpPr txBox="1"/>
          <p:nvPr/>
        </p:nvSpPr>
        <p:spPr>
          <a:xfrm>
            <a:off x="6960031" y="3244334"/>
            <a:ext cx="1828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open a document click on the Documents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link.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FF0B8A9-63D6-7D9F-0312-249C6804ECA8}"/>
              </a:ext>
            </a:extLst>
          </p:cNvPr>
          <p:cNvCxnSpPr>
            <a:cxnSpLocks/>
          </p:cNvCxnSpPr>
          <p:nvPr/>
        </p:nvCxnSpPr>
        <p:spPr>
          <a:xfrm>
            <a:off x="7301360" y="3560353"/>
            <a:ext cx="471040" cy="70684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C6FD790-27B6-89EE-C8D9-FEF2A58E89A5}"/>
              </a:ext>
            </a:extLst>
          </p:cNvPr>
          <p:cNvSpPr txBox="1"/>
          <p:nvPr/>
        </p:nvSpPr>
        <p:spPr>
          <a:xfrm>
            <a:off x="2362200" y="5572974"/>
            <a:ext cx="2209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Navigate with this </a:t>
            </a:r>
            <a:r>
              <a:rPr lang="en-US" sz="900" b="1" dirty="0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 number, if there are multiple pages of search results.</a:t>
            </a:r>
            <a:endParaRPr lang="en-CA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BD4AFF3-9F4C-9E9F-0D1A-5935FE929D29}"/>
              </a:ext>
            </a:extLst>
          </p:cNvPr>
          <p:cNvCxnSpPr>
            <a:cxnSpLocks/>
          </p:cNvCxnSpPr>
          <p:nvPr/>
        </p:nvCxnSpPr>
        <p:spPr>
          <a:xfrm flipH="1" flipV="1">
            <a:off x="1526820" y="5331727"/>
            <a:ext cx="835380" cy="36933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FF9BB3F-03A0-F052-A441-51764FC98AD0}"/>
              </a:ext>
            </a:extLst>
          </p:cNvPr>
          <p:cNvSpPr txBox="1"/>
          <p:nvPr/>
        </p:nvSpPr>
        <p:spPr>
          <a:xfrm>
            <a:off x="208961" y="1122619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Request Status – Search Result</a:t>
            </a:r>
            <a:endParaRPr lang="en-CA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9242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305615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If a decision is received by ETS, the request status becomes Completed.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14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 email will be sent from ETS informing your company’s contact that the decision has been made. These email notifications are considered a courtesy and should not be relied on to track Geothermal Continuation requests in ETS.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When submitting a request through ETS, it is your responsibility to continually check your Work in Progress to determine if any decisions have been sent.</a:t>
            </a:r>
            <a:endParaRPr lang="en-CA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b="1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149024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Completed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59337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167135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Continuation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and all of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currently in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generate. You may also search your request using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provided to you with your original submission.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7C59AE6-1C6E-8131-EA63-441A98541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7998376" cy="30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561548" y="5412557"/>
            <a:ext cx="1239167" cy="304800"/>
          </a:xfrm>
          <a:prstGeom prst="wedgeRoundRectCallout">
            <a:avLst>
              <a:gd name="adj1" fmla="val 247194"/>
              <a:gd name="adj2" fmla="val -60072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Find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880864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052736"/>
            <a:ext cx="2952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8840" y="164756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View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from the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Documents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column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Letter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35CBBB13-8C24-9CC4-9C28-2AAD6CBB5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545309"/>
            <a:ext cx="8550961" cy="323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5791200" y="1932048"/>
            <a:ext cx="1239167" cy="304800"/>
          </a:xfrm>
          <a:prstGeom prst="wedgeRoundRectCallout">
            <a:avLst>
              <a:gd name="adj1" fmla="val 161741"/>
              <a:gd name="adj2" fmla="val 1045810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049187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D166C6-7592-A827-FD30-99BD98652E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449" r="1994" b="6358"/>
          <a:stretch/>
        </p:blipFill>
        <p:spPr>
          <a:xfrm>
            <a:off x="1238667" y="2209800"/>
            <a:ext cx="653373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2924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9512" y="1052736"/>
            <a:ext cx="2911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Letter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85719"/>
            <a:ext cx="1186744" cy="60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67000" y="2514600"/>
            <a:ext cx="9144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E97D1-4856-9D98-D46D-FEBC45718A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380216"/>
            <a:ext cx="3754071" cy="477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9469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1000" y="1143000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Revisions</a:t>
            </a:r>
          </a:p>
        </p:txBody>
      </p:sp>
      <p:sp>
        <p:nvSpPr>
          <p:cNvPr id="4" name="Rectangle 3"/>
          <p:cNvSpPr/>
          <p:nvPr/>
        </p:nvSpPr>
        <p:spPr>
          <a:xfrm>
            <a:off x="3851321" y="1920430"/>
            <a:ext cx="1924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Revisions Table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896137"/>
              </p:ext>
            </p:extLst>
          </p:nvPr>
        </p:nvGraphicFramePr>
        <p:xfrm>
          <a:off x="1973495" y="2514600"/>
          <a:ext cx="610729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57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Revisions Type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Page Number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September </a:t>
                      </a:r>
                      <a:r>
                        <a:rPr lang="en-CA" dirty="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Initial Creation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All</a:t>
                      </a: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037" y="760923"/>
            <a:ext cx="37444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Expiry Reinstatement - Withdraw</a:t>
            </a:r>
            <a:endParaRPr lang="en-CA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E67D87-941A-1F3B-5D06-8AE9B239B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06" y="2567894"/>
            <a:ext cx="1592642" cy="3429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115016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either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Type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by entering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may access your submission and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request. 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request,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will need to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At this point you will access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and click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ETS Request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 You may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anytime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while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Processing (Submitted)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CDF07A-2386-886D-AEAE-63BD66E7E2F0}"/>
              </a:ext>
            </a:extLst>
          </p:cNvPr>
          <p:cNvSpPr txBox="1"/>
          <p:nvPr/>
        </p:nvSpPr>
        <p:spPr>
          <a:xfrm>
            <a:off x="5206888" y="5535229"/>
            <a:ext cx="1856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Request Number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1573A774-FC1B-1A13-411C-90146C362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468" y="2277852"/>
            <a:ext cx="7425030" cy="280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5539845" y="5460406"/>
            <a:ext cx="1295400" cy="536488"/>
          </a:xfrm>
          <a:prstGeom prst="wedgeRoundRectCallout">
            <a:avLst>
              <a:gd name="adj1" fmla="val -287794"/>
              <a:gd name="adj2" fmla="val -190581"/>
              <a:gd name="adj3" fmla="val 16667"/>
            </a:avLst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9524804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83671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Administration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displaying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to Reinstate. 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 at the bottom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26048" y="4267199"/>
            <a:ext cx="98351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Box 15"/>
          <p:cNvSpPr txBox="1"/>
          <p:nvPr/>
        </p:nvSpPr>
        <p:spPr>
          <a:xfrm>
            <a:off x="4571999" y="4213114"/>
            <a:ext cx="304800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b="1" dirty="0"/>
              <a:t>005</a:t>
            </a:r>
            <a:endParaRPr lang="en-CA" sz="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27886F-E993-2B8B-D7B9-AA85EBC4F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886" y="1491643"/>
            <a:ext cx="8592222" cy="3920045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7543800" y="5604954"/>
            <a:ext cx="1239167" cy="609600"/>
          </a:xfrm>
          <a:prstGeom prst="wedgeRoundRectCallout">
            <a:avLst>
              <a:gd name="adj1" fmla="val -266278"/>
              <a:gd name="adj2" fmla="val -9649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Withdraw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13868"/>
      </p:ext>
    </p:ext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6873" y="1132855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Message box will populate confirming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Withdrawal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application.  To proceed click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button.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AD79FD-F8C7-DADD-5E96-81650B8837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772" t="7308" r="5328" b="8664"/>
          <a:stretch/>
        </p:blipFill>
        <p:spPr>
          <a:xfrm>
            <a:off x="1447800" y="2362200"/>
            <a:ext cx="5867400" cy="1752600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7086600" y="4572000"/>
            <a:ext cx="1515169" cy="685800"/>
          </a:xfrm>
          <a:prstGeom prst="wedgeRoundRectCallout">
            <a:avLst>
              <a:gd name="adj1" fmla="val -58481"/>
              <a:gd name="adj2" fmla="val -165084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Click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Yes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56614"/>
      </p:ext>
    </p:ext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585681" y="1193043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Once you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 screen will populate with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Status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All information has been deleted from Alberta Energy &amp; Mineral’s records.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Close,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will be taken back to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Progress.</a:t>
            </a:r>
            <a:endParaRPr lang="en-CA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8113" y="5766008"/>
            <a:ext cx="6781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By selecting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Reinstatement Document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PDF electronic version of your form will populate.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7" y="5692193"/>
            <a:ext cx="453106" cy="4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4591630" y="4610100"/>
            <a:ext cx="9906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03DD6A-F3D8-F1D0-F765-22E56CF4C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062681"/>
            <a:ext cx="7148649" cy="3147725"/>
          </a:xfrm>
          <a:prstGeom prst="rect">
            <a:avLst/>
          </a:prstGeom>
        </p:spPr>
      </p:pic>
      <p:sp>
        <p:nvSpPr>
          <p:cNvPr id="25" name="Rounded Rectangular Callout 24"/>
          <p:cNvSpPr/>
          <p:nvPr/>
        </p:nvSpPr>
        <p:spPr>
          <a:xfrm>
            <a:off x="7696200" y="5255387"/>
            <a:ext cx="1239167" cy="465639"/>
          </a:xfrm>
          <a:prstGeom prst="wedgeRoundRectCallout">
            <a:avLst>
              <a:gd name="adj1" fmla="val -307457"/>
              <a:gd name="adj2" fmla="val -56742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Close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71585"/>
      </p:ext>
    </p:ext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529" y="1371600"/>
            <a:ext cx="7920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Work in Progress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confirm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has been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Client Withdrawn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C325C61-EC62-0839-3958-57E9C0256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29" y="2494261"/>
            <a:ext cx="8126941" cy="186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405986"/>
      </p:ext>
    </p:ext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9788" y="1057275"/>
            <a:ext cx="694442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sz="1600" i="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sz="1600" i="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z="1600" i="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sz="1600" i="0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ons!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193" y="1066800"/>
            <a:ext cx="5281930" cy="2482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6350" algn="ctr"/>
            <a:r>
              <a:rPr lang="en-US" altLang="en-US" sz="7200" b="1" dirty="0">
                <a:solidFill>
                  <a:srgbClr val="2160AD"/>
                </a:solidFill>
                <a:latin typeface="Freestyle Script" pitchFamily="66" charset="0"/>
              </a:rPr>
              <a:t>Congratulations!</a:t>
            </a:r>
          </a:p>
          <a:p>
            <a:pPr marL="143510" marR="6350" algn="ctr">
              <a:lnSpc>
                <a:spcPct val="100000"/>
              </a:lnSpc>
            </a:pPr>
            <a:endParaRPr lang="en-US" sz="1400" b="1" spc="-135" dirty="0">
              <a:solidFill>
                <a:srgbClr val="2160AD"/>
              </a:solidFill>
              <a:latin typeface="Arial"/>
              <a:cs typeface="Arial"/>
            </a:endParaRPr>
          </a:p>
          <a:p>
            <a:pPr marL="12065" marR="6350" algn="ctr">
              <a:lnSpc>
                <a:spcPct val="100000"/>
              </a:lnSpc>
            </a:pPr>
            <a:r>
              <a:rPr sz="1400" b="1" spc="-135" dirty="0">
                <a:solidFill>
                  <a:srgbClr val="2160AD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ou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h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a</a:t>
            </a:r>
            <a:r>
              <a:rPr sz="1400" b="1" spc="-45" dirty="0">
                <a:solidFill>
                  <a:srgbClr val="2160AD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spc="30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o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pl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2160AD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d</a:t>
            </a:r>
            <a:r>
              <a:rPr sz="1400" b="1" spc="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160AD"/>
                </a:solidFill>
                <a:latin typeface="Arial"/>
                <a:cs typeface="Arial"/>
              </a:rPr>
              <a:t>the</a:t>
            </a:r>
            <a:r>
              <a:rPr sz="1400" b="1" spc="-5" dirty="0">
                <a:solidFill>
                  <a:srgbClr val="2160AD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ETS</a:t>
            </a:r>
            <a:r>
              <a:rPr lang="en-CA" sz="1400" b="1" spc="-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 PNG Continuation: </a:t>
            </a:r>
            <a:r>
              <a:rPr lang="en-CA" sz="1400" b="1" spc="-55" dirty="0">
                <a:solidFill>
                  <a:srgbClr val="0070C0"/>
                </a:solidFill>
                <a:latin typeface="Arial"/>
                <a:cs typeface="Arial"/>
              </a:rPr>
              <a:t>Expiry Reinstatement</a:t>
            </a:r>
            <a:endParaRPr lang="en-CA"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Online</a:t>
            </a:r>
            <a:r>
              <a:rPr lang="en-CA" sz="14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95" dirty="0">
                <a:solidFill>
                  <a:srgbClr val="0070C0"/>
                </a:solidFill>
                <a:latin typeface="Arial"/>
                <a:cs typeface="Arial"/>
              </a:rPr>
              <a:t>T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ra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ining</a:t>
            </a:r>
            <a:r>
              <a:rPr lang="en-CA" sz="14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C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ou</a:t>
            </a:r>
            <a:r>
              <a:rPr lang="en-CA" sz="1400" b="1" spc="-5" dirty="0">
                <a:solidFill>
                  <a:srgbClr val="0070C0"/>
                </a:solidFill>
                <a:latin typeface="Arial"/>
                <a:cs typeface="Arial"/>
              </a:rPr>
              <a:t>rs</a:t>
            </a:r>
            <a:r>
              <a:rPr lang="en-CA" sz="1400" b="1" dirty="0">
                <a:solidFill>
                  <a:srgbClr val="0070C0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  <a:p>
            <a:pPr>
              <a:lnSpc>
                <a:spcPts val="1800"/>
              </a:lnSpc>
            </a:pPr>
            <a:endParaRPr sz="1800" dirty="0"/>
          </a:p>
          <a:p>
            <a:pPr>
              <a:lnSpc>
                <a:spcPts val="2100"/>
              </a:lnSpc>
              <a:spcBef>
                <a:spcPts val="64"/>
              </a:spcBef>
            </a:pP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4610100" y="1143000"/>
            <a:ext cx="4152899" cy="4597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607183" y="3716508"/>
            <a:ext cx="4978940" cy="18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access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Courses, Guides 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100" b="1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</a:t>
            </a: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for all your ETS Business please see 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ETS Support and Online Learning</a:t>
            </a:r>
            <a:r>
              <a:rPr lang="en-CA" sz="11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sz="1100" kern="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If you have any comments or questions on this training course, </a:t>
            </a:r>
          </a:p>
          <a:p>
            <a:pPr rtl="0" fontAlgn="base">
              <a:spcBef>
                <a:spcPct val="0"/>
              </a:spcBef>
              <a:spcAft>
                <a:spcPct val="0"/>
              </a:spcAft>
            </a:pPr>
            <a:r>
              <a:rPr lang="en-US" sz="1100" kern="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please contact: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108932" y="4696726"/>
            <a:ext cx="4069492" cy="64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BF5F9"/>
                  </a:outerShdw>
                </a:effectLst>
              </a14:hiddenEffects>
            </a:ext>
          </a:extLst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solidFill>
                  <a:srgbClr val="002060"/>
                </a:solidFill>
                <a:latin typeface="Arial" charset="0"/>
              </a:rPr>
              <a:t>Email inquiries: </a:t>
            </a:r>
          </a:p>
          <a:p>
            <a:pPr>
              <a:lnSpc>
                <a:spcPts val="1600"/>
              </a:lnSpc>
              <a:spcBef>
                <a:spcPts val="81"/>
              </a:spcBef>
            </a:pPr>
            <a:r>
              <a:rPr lang="en-CA" altLang="en-US" sz="1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Energy.GeothermalTenure@gov.ab.ca</a:t>
            </a:r>
            <a:endParaRPr lang="en-CA" altLang="en-US" sz="1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28600" y="1057275"/>
            <a:ext cx="7815611" cy="246221"/>
          </a:xfrm>
        </p:spPr>
        <p:txBody>
          <a:bodyPr/>
          <a:lstStyle/>
          <a:p>
            <a:r>
              <a:rPr lang="en-CA" sz="1600" b="1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Expiry Reinstatement - Introduction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733800" y="2362200"/>
            <a:ext cx="4572000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In this module, you will learn how to: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Create and submit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Cancel or withdraw an Online Expiry Reinstatement request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View response document(s)</a:t>
            </a: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400" b="1" dirty="0">
                <a:latin typeface="Arial" panose="020B0604020202020204" pitchFamily="34" charset="0"/>
                <a:cs typeface="Arial" panose="020B0604020202020204" pitchFamily="34" charset="0"/>
              </a:rPr>
              <a:t>Course Pre-requisites: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Training System Overview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ETS Account Setup and Preferences (For Site Administrators)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You must have the Creator role to create or withdraw a request</a:t>
            </a:r>
            <a:r>
              <a:rPr lang="en-CA" sz="1200" dirty="0">
                <a:latin typeface="Arial" panose="020B0604020202020204" pitchFamily="34" charset="0"/>
                <a:cs typeface="Arial" panose="020B0604020202020204" pitchFamily="34" charset="0"/>
              </a:rPr>
              <a:t> and the Submitter role to submit a request.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E1FCF-108B-6AF9-5966-72F9000B2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0"/>
            <a:ext cx="2704762" cy="4438095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980728"/>
            <a:ext cx="3702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319282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node under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Continuation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Complete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Company Information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under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Information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select the dotted box to enter your agreement number.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623E9F-B9EF-B4C3-A5F6-DF2EBBCB60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2109289"/>
            <a:ext cx="2290144" cy="37577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08732F-F074-995C-1C5F-F1333B1D6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514600"/>
            <a:ext cx="5930529" cy="2993795"/>
          </a:xfrm>
          <a:prstGeom prst="rect">
            <a:avLst/>
          </a:prstGeom>
        </p:spPr>
      </p:pic>
      <p:sp>
        <p:nvSpPr>
          <p:cNvPr id="16" name="Rounded Rectangular Callout 15"/>
          <p:cNvSpPr/>
          <p:nvPr/>
        </p:nvSpPr>
        <p:spPr>
          <a:xfrm>
            <a:off x="3048000" y="1780947"/>
            <a:ext cx="1524000" cy="733653"/>
          </a:xfrm>
          <a:prstGeom prst="wedgeRoundRectCallout">
            <a:avLst>
              <a:gd name="adj1" fmla="val 150884"/>
              <a:gd name="adj2" fmla="val 1748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Complete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Company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Contact Information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0068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7564" y="1144588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Type 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Geothermal agreement number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 Agreements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screen,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Search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screen will populate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 Number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Select the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Agreements Found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number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Check Box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then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8F5EC0-0C13-2D94-489C-D671B97B7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16" y="1915054"/>
            <a:ext cx="6769565" cy="1643729"/>
          </a:xfrm>
          <a:prstGeom prst="rect">
            <a:avLst/>
          </a:prstGeom>
        </p:spPr>
      </p:pic>
      <p:sp>
        <p:nvSpPr>
          <p:cNvPr id="19" name="Rounded Rectangular Callout 18"/>
          <p:cNvSpPr/>
          <p:nvPr/>
        </p:nvSpPr>
        <p:spPr>
          <a:xfrm>
            <a:off x="228600" y="4724400"/>
            <a:ext cx="1676400" cy="596823"/>
          </a:xfrm>
          <a:prstGeom prst="wedgeRoundRectCallout">
            <a:avLst>
              <a:gd name="adj1" fmla="val 8813"/>
              <a:gd name="adj2" fmla="val -43869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A2B17-E0AB-B506-075A-671E0FE0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353" y="3699632"/>
            <a:ext cx="5379764" cy="2103119"/>
          </a:xfrm>
          <a:prstGeom prst="rect">
            <a:avLst/>
          </a:prstGeom>
        </p:spPr>
      </p:pic>
      <p:sp>
        <p:nvSpPr>
          <p:cNvPr id="22" name="Rounded Rectangular Callout 21"/>
          <p:cNvSpPr/>
          <p:nvPr/>
        </p:nvSpPr>
        <p:spPr>
          <a:xfrm>
            <a:off x="3947032" y="5943601"/>
            <a:ext cx="1676400" cy="381000"/>
          </a:xfrm>
          <a:prstGeom prst="wedgeRoundRectCallout">
            <a:avLst>
              <a:gd name="adj1" fmla="val 231353"/>
              <a:gd name="adj2" fmla="val -12665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OK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221717" y="2209800"/>
            <a:ext cx="1676400" cy="386333"/>
          </a:xfrm>
          <a:prstGeom prst="wedgeRoundRectCallout">
            <a:avLst>
              <a:gd name="adj1" fmla="val -105766"/>
              <a:gd name="adj2" fmla="val 521575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Enter Agreement number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16FC74-FB1E-88A0-EBC0-4F4458E373CB}"/>
              </a:ext>
            </a:extLst>
          </p:cNvPr>
          <p:cNvSpPr txBox="1"/>
          <p:nvPr/>
        </p:nvSpPr>
        <p:spPr>
          <a:xfrm>
            <a:off x="152400" y="904886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0663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301C146-EC25-7502-B2CB-0B0849EA6D70}"/>
              </a:ext>
            </a:extLst>
          </p:cNvPr>
          <p:cNvSpPr txBox="1"/>
          <p:nvPr/>
        </p:nvSpPr>
        <p:spPr>
          <a:xfrm>
            <a:off x="290422" y="1536563"/>
            <a:ext cx="867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The Agreement number will then display on the Geothermal Reinstatement Request. Along with the Expiry Date and Designated Representative.</a:t>
            </a:r>
            <a:endParaRPr lang="en-CA" sz="1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0DBA9DC-5CF9-218E-B973-FE2FF2024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8229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CFE5F1-2EF6-E48D-7EAA-E06EE184CC98}"/>
              </a:ext>
            </a:extLst>
          </p:cNvPr>
          <p:cNvSpPr txBox="1"/>
          <p:nvPr/>
        </p:nvSpPr>
        <p:spPr>
          <a:xfrm>
            <a:off x="280358" y="103781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63609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702E7169-63D7-2D13-6B65-609AE3C9CEB7}"/>
              </a:ext>
            </a:extLst>
          </p:cNvPr>
          <p:cNvSpPr txBox="1"/>
          <p:nvPr/>
        </p:nvSpPr>
        <p:spPr>
          <a:xfrm>
            <a:off x="173228" y="903957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B3907-5FF8-E9DC-EAB6-4A1F8E261326}"/>
              </a:ext>
            </a:extLst>
          </p:cNvPr>
          <p:cNvSpPr txBox="1"/>
          <p:nvPr/>
        </p:nvSpPr>
        <p:spPr>
          <a:xfrm>
            <a:off x="693524" y="5616602"/>
            <a:ext cx="8303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a reinstatement letter is not attached or </a:t>
            </a:r>
            <a:r>
              <a:rPr lang="en-US" altLang="en-US" sz="1400" b="1" dirty="0"/>
              <a:t>Cheque will be sent concurrently </a:t>
            </a:r>
            <a:r>
              <a:rPr lang="en-US" altLang="en-US" sz="1400" dirty="0"/>
              <a:t>is not toggled for the request, </a:t>
            </a:r>
            <a:r>
              <a:rPr lang="en-US" sz="1400" dirty="0"/>
              <a:t>an error will display, and you will not be able to submit your reinstatement request.</a:t>
            </a:r>
            <a:endParaRPr lang="en-CA" sz="1400" dirty="0"/>
          </a:p>
        </p:txBody>
      </p:sp>
      <p:pic>
        <p:nvPicPr>
          <p:cNvPr id="15" name="Picture 4" descr="C:\Users\khana\AppData\Local\Microsoft\Windows\Temporary Internet Files\Content.IE5\W69D9NLS\MC900432617[1].png">
            <a:extLst>
              <a:ext uri="{FF2B5EF4-FFF2-40B4-BE49-F238E27FC236}">
                <a16:creationId xmlns:a16="http://schemas.microsoft.com/office/drawing/2014/main" id="{52CF1927-2D9A-33BD-9798-CE5DF8316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29" y="5560917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5579632-B838-2D55-3112-AC8E862D4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29" y="1897146"/>
            <a:ext cx="8743013" cy="3084799"/>
          </a:xfrm>
          <a:prstGeom prst="rect">
            <a:avLst/>
          </a:prstGeom>
        </p:spPr>
      </p:pic>
      <p:sp>
        <p:nvSpPr>
          <p:cNvPr id="3" name="Rounded Rectangular Callout 20">
            <a:extLst>
              <a:ext uri="{FF2B5EF4-FFF2-40B4-BE49-F238E27FC236}">
                <a16:creationId xmlns:a16="http://schemas.microsoft.com/office/drawing/2014/main" id="{1697C239-27DB-40D1-5F4F-55B4BD8509DE}"/>
              </a:ext>
            </a:extLst>
          </p:cNvPr>
          <p:cNvSpPr/>
          <p:nvPr/>
        </p:nvSpPr>
        <p:spPr>
          <a:xfrm>
            <a:off x="3357113" y="1564347"/>
            <a:ext cx="1752600" cy="746591"/>
          </a:xfrm>
          <a:prstGeom prst="wedgeRoundRectCallout">
            <a:avLst>
              <a:gd name="adj1" fmla="val -189111"/>
              <a:gd name="adj2" fmla="val 72487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attach a reinstatement letter </a:t>
            </a:r>
            <a:endParaRPr lang="en-CA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21">
            <a:extLst>
              <a:ext uri="{FF2B5EF4-FFF2-40B4-BE49-F238E27FC236}">
                <a16:creationId xmlns:a16="http://schemas.microsoft.com/office/drawing/2014/main" id="{A6C8327A-490D-C6E2-E6C6-3822B53768A5}"/>
              </a:ext>
            </a:extLst>
          </p:cNvPr>
          <p:cNvSpPr/>
          <p:nvPr/>
        </p:nvSpPr>
        <p:spPr>
          <a:xfrm>
            <a:off x="5486400" y="2411645"/>
            <a:ext cx="2209800" cy="683832"/>
          </a:xfrm>
          <a:prstGeom prst="wedgeRoundRectCallout">
            <a:avLst>
              <a:gd name="adj1" fmla="val -255285"/>
              <a:gd name="adj2" fmla="val 76159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Choose File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upload a geological discussion and/or data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ular Callout 21">
            <a:extLst>
              <a:ext uri="{FF2B5EF4-FFF2-40B4-BE49-F238E27FC236}">
                <a16:creationId xmlns:a16="http://schemas.microsoft.com/office/drawing/2014/main" id="{84A8957B-A5B4-D660-6AA8-CDB3AE3D04CA}"/>
              </a:ext>
            </a:extLst>
          </p:cNvPr>
          <p:cNvSpPr/>
          <p:nvPr/>
        </p:nvSpPr>
        <p:spPr>
          <a:xfrm>
            <a:off x="6309255" y="5032573"/>
            <a:ext cx="1752600" cy="533400"/>
          </a:xfrm>
          <a:prstGeom prst="wedgeRoundRectCallout">
            <a:avLst>
              <a:gd name="adj1" fmla="val -154147"/>
              <a:gd name="adj2" fmla="val -56938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Save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21">
            <a:extLst>
              <a:ext uri="{FF2B5EF4-FFF2-40B4-BE49-F238E27FC236}">
                <a16:creationId xmlns:a16="http://schemas.microsoft.com/office/drawing/2014/main" id="{B75BEB34-8756-14C2-CC8F-136F80535DD1}"/>
              </a:ext>
            </a:extLst>
          </p:cNvPr>
          <p:cNvSpPr/>
          <p:nvPr/>
        </p:nvSpPr>
        <p:spPr>
          <a:xfrm>
            <a:off x="4953000" y="3609976"/>
            <a:ext cx="1752600" cy="609600"/>
          </a:xfrm>
          <a:prstGeom prst="wedgeRoundRectCallout">
            <a:avLst>
              <a:gd name="adj1" fmla="val -168439"/>
              <a:gd name="adj2" fmla="val 85286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Cheque will be sent Concurrently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ular Callout 21">
            <a:extLst>
              <a:ext uri="{FF2B5EF4-FFF2-40B4-BE49-F238E27FC236}">
                <a16:creationId xmlns:a16="http://schemas.microsoft.com/office/drawing/2014/main" id="{97609305-01DE-50D6-2427-E4FE5A57F54F}"/>
              </a:ext>
            </a:extLst>
          </p:cNvPr>
          <p:cNvSpPr/>
          <p:nvPr/>
        </p:nvSpPr>
        <p:spPr>
          <a:xfrm>
            <a:off x="1143000" y="4841225"/>
            <a:ext cx="1752600" cy="533400"/>
          </a:xfrm>
          <a:prstGeom prst="wedgeRoundRectCallout">
            <a:avLst>
              <a:gd name="adj1" fmla="val 91501"/>
              <a:gd name="adj2" fmla="val -40633"/>
              <a:gd name="adj3" fmla="val 16667"/>
            </a:avLst>
          </a:prstGeom>
          <a:solidFill>
            <a:schemeClr val="bg1"/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Select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Submit </a:t>
            </a:r>
            <a:endParaRPr lang="en-CA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349157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DA19E13-708D-D823-5371-5D094C0441F9}"/>
              </a:ext>
            </a:extLst>
          </p:cNvPr>
          <p:cNvSpPr txBox="1"/>
          <p:nvPr/>
        </p:nvSpPr>
        <p:spPr>
          <a:xfrm>
            <a:off x="246202" y="1905000"/>
            <a:ext cx="769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Once you save your request, an </a:t>
            </a:r>
            <a:r>
              <a:rPr lang="en-US" sz="1400" b="1" dirty="0"/>
              <a:t>ETS Request </a:t>
            </a:r>
            <a:r>
              <a:rPr lang="en-US" sz="1400" dirty="0"/>
              <a:t>number will be assigned.  </a:t>
            </a:r>
            <a:endParaRPr lang="en-CA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E6324A-6960-226B-BB0F-E0C71E261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998273"/>
            <a:ext cx="8382000" cy="86145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405EBB-A872-CBAD-B070-011ADCBAC6CE}"/>
              </a:ext>
            </a:extLst>
          </p:cNvPr>
          <p:cNvSpPr txBox="1"/>
          <p:nvPr/>
        </p:nvSpPr>
        <p:spPr>
          <a:xfrm>
            <a:off x="115738" y="992015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81003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5088" y="1533020"/>
            <a:ext cx="799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Message Box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will populate stating are you sure you want to submit your request.  Select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Your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Expiry Reinstatement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status will now be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Submitted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567" y="5873668"/>
            <a:ext cx="7716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If you wish to print out or save an electronic copy of your request, please select the “Expiry Reinstatement Document” on the top right hand of the screen.</a:t>
            </a:r>
            <a:endParaRPr lang="en-C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C:\Users\khana\AppData\Local\Microsoft\Windows\Temporary Internet Files\Content.IE5\W69D9NLS\MC90043261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69" y="5809441"/>
            <a:ext cx="477698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265068" y="4340065"/>
            <a:ext cx="9144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220D3D7-065C-AD3C-7CDC-5BF874678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718" y="1994685"/>
            <a:ext cx="8382000" cy="36907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34A50-9A94-D63A-4245-1FC9C9D77171}"/>
              </a:ext>
            </a:extLst>
          </p:cNvPr>
          <p:cNvSpPr txBox="1"/>
          <p:nvPr/>
        </p:nvSpPr>
        <p:spPr>
          <a:xfrm>
            <a:off x="200873" y="848159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Create – Expiry Reinstatement</a:t>
            </a:r>
          </a:p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Documentation and Submission (continued)</a:t>
            </a:r>
            <a:endParaRPr lang="en-CA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354486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General Course" ma:contentTypeID="0x0101004CF9B3243FA46A47A5D45CADF07EB49500869333630F2EE44D93EB5262DF3C44F2" ma:contentTypeVersion="11" ma:contentTypeDescription="This is the base content type for all of the courses." ma:contentTypeScope="" ma:versionID="c604288cd4f6bd19e3eda76a8a050d32">
  <xsd:schema xmlns:xsd="http://www.w3.org/2001/XMLSchema" xmlns:xs="http://www.w3.org/2001/XMLSchema" xmlns:p="http://schemas.microsoft.com/office/2006/metadata/properties" xmlns:ns2="d317fc56-cd2a-4fee-83bf-2acf5d88d7a0" xmlns:ns3="cd3b5d7d-85b8-485a-94e1-bd5df7614905" xmlns:ns4="e6d83808-03cb-4f3c-af89-207626cead88" xmlns:ns5="1509703c-35a2-4cc5-bc03-45b4c99b43c1" targetNamespace="http://schemas.microsoft.com/office/2006/metadata/properties" ma:root="true" ma:fieldsID="b1f7dacc3d924f099186cce2e07bebea" ns2:_="" ns3:_="" ns4:_="" ns5:_="">
    <xsd:import namespace="d317fc56-cd2a-4fee-83bf-2acf5d88d7a0"/>
    <xsd:import namespace="cd3b5d7d-85b8-485a-94e1-bd5df7614905"/>
    <xsd:import namespace="e6d83808-03cb-4f3c-af89-207626cead88"/>
    <xsd:import namespace="1509703c-35a2-4cc5-bc03-45b4c99b43c1"/>
    <xsd:element name="properties">
      <xsd:complexType>
        <xsd:sequence>
          <xsd:element name="documentManagement">
            <xsd:complexType>
              <xsd:all>
                <xsd:element ref="ns2:Area"/>
                <xsd:element ref="ns2:Module"/>
                <xsd:element ref="ns2:Course_x0020_Description" minOccurs="0"/>
                <xsd:element ref="ns2:Order1" minOccurs="0"/>
                <xsd:element ref="ns2:Audience1" minOccurs="0"/>
                <xsd:element ref="ns3:Hide_x0020_Me" minOccurs="0"/>
                <xsd:element ref="ns2:EOL_x0020_Thumbnail" minOccurs="0"/>
                <xsd:element ref="ns4:SharedWithUsers" minOccurs="0"/>
                <xsd:element ref="ns5:Area_x0020_2" minOccurs="0"/>
                <xsd:element ref="ns5:Course_x0020_Description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fc56-cd2a-4fee-83bf-2acf5d88d7a0" elementFormDefault="qualified">
    <xsd:import namespace="http://schemas.microsoft.com/office/2006/documentManagement/types"/>
    <xsd:import namespace="http://schemas.microsoft.com/office/infopath/2007/PartnerControls"/>
    <xsd:element name="Area" ma:index="8" ma:displayName="Area" ma:description="This will define the area of the Learning material." ma:format="Dropdown" ma:internalName="Area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arbon Sequestration Tenure​​​​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Module" ma:index="9" ma:displayName="Module" ma:description="Select the module type" ma:format="Dropdown" ma:internalName="Module">
      <xsd:simpleType>
        <xsd:restriction base="dms:Choice">
          <xsd:enumeration value="Industry Module"/>
          <xsd:enumeration value="DoE Module"/>
          <xsd:enumeration value="CARE Reporting"/>
          <xsd:enumeration value="Royalty Reporting"/>
          <xsd:enumeration value="Royalty Reporting Process and Royalty Reports"/>
          <xsd:enumeration value="Royalty Business"/>
          <xsd:enumeration value="OSR Projects"/>
          <xsd:enumeration value="OASIS"/>
          <xsd:enumeration value="Module"/>
          <xsd:enumeration value="Acts And Regulations"/>
          <xsd:enumeration value="Project Application"/>
          <xsd:enumeration value="AMD Reporting Forms - Version 2.0 Changes - October 31, 2018"/>
          <xsd:enumeration value="Supplemental Reporting"/>
          <xsd:enumeration value="Supplemental Reporting Submission and Audit Processes"/>
        </xsd:restriction>
      </xsd:simpleType>
    </xsd:element>
    <xsd:element name="Course_x0020_Description" ma:index="10" nillable="true" ma:displayName="Course Description" ma:description="Description of what the course is about." ma:internalName="Course_x0020_Description" ma:readOnly="false">
      <xsd:simpleType>
        <xsd:restriction base="dms:Note"/>
      </xsd:simpleType>
    </xsd:element>
    <xsd:element name="Order1" ma:index="11" nillable="true" ma:displayName="Order" ma:description="To define the order of the file on the page." ma:format="Dropdown" ma:internalName="Order1">
      <xsd:simpleType>
        <xsd:restriction base="dms:Choice">
          <xsd:enumeration value="00"/>
          <xsd:enumeration value="01"/>
          <xsd:enumeration value="02"/>
          <xsd:enumeration value="03"/>
          <xsd:enumeration value="04"/>
          <xsd:enumeration value="05"/>
          <xsd:enumeration value="06"/>
          <xsd:enumeration value="07"/>
          <xsd:enumeration value="08"/>
          <xsd:enumeration value="09"/>
          <xsd:enumeration value="10"/>
          <xsd:enumeration value="11"/>
          <xsd:enumeration value="12"/>
          <xsd:enumeration value="13"/>
          <xsd:enumeration value="14"/>
          <xsd:enumeration value="15"/>
          <xsd:enumeration value="16"/>
          <xsd:enumeration value="17"/>
          <xsd:enumeration value="18"/>
          <xsd:enumeration value="19"/>
          <xsd:enumeration value="20"/>
          <xsd:enumeration value="21"/>
          <xsd:enumeration value="22"/>
          <xsd:enumeration value="23"/>
          <xsd:enumeration value="24"/>
          <xsd:enumeration value="25"/>
          <xsd:enumeration value="26"/>
          <xsd:enumeration value="27"/>
          <xsd:enumeration value="28"/>
          <xsd:enumeration value="29"/>
          <xsd:enumeration value="30"/>
        </xsd:restriction>
      </xsd:simpleType>
    </xsd:element>
    <xsd:element name="Audience1" ma:index="12" nillable="true" ma:displayName="Audience" ma:description="Defines the target audience." ma:internalName="Audience1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ntractor"/>
                    <xsd:enumeration value="Employee"/>
                    <xsd:enumeration value="Manager"/>
                  </xsd:restriction>
                </xsd:simpleType>
              </xsd:element>
            </xsd:sequence>
          </xsd:extension>
        </xsd:complexContent>
      </xsd:complexType>
    </xsd:element>
    <xsd:element name="EOL_x0020_Thumbnail" ma:index="14" nillable="true" ma:displayName="EOL Thumbnail" ma:internalName="EOL_x0020_Thumbnail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3b5d7d-85b8-485a-94e1-bd5df7614905" elementFormDefault="qualified">
    <xsd:import namespace="http://schemas.microsoft.com/office/2006/documentManagement/types"/>
    <xsd:import namespace="http://schemas.microsoft.com/office/infopath/2007/PartnerControls"/>
    <xsd:element name="Hide_x0020_Me" ma:index="13" nillable="true" ma:displayName="Hide Me" ma:default="0" ma:description="Use this option to hide the file from showing on other lists." ma:internalName="Hide_x0020_M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83808-03cb-4f3c-af89-207626cead88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9703c-35a2-4cc5-bc03-45b4c99b43c1" elementFormDefault="qualified">
    <xsd:import namespace="http://schemas.microsoft.com/office/2006/documentManagement/types"/>
    <xsd:import namespace="http://schemas.microsoft.com/office/infopath/2007/PartnerControls"/>
    <xsd:element name="Area_x0020_2" ma:index="16" nillable="true" ma:displayName="Area 2" ma:default="Main Page" ma:format="Dropdown" ma:internalName="Area_x0020_2">
      <xsd:simpleType>
        <xsd:restriction base="dms:Choice">
          <xsd:enumeration value="Main Page"/>
          <xsd:enumeration value="Accounts (ETS) Administration"/>
          <xsd:enumeration value="Agreement Management"/>
          <xsd:enumeration value="Air"/>
          <xsd:enumeration value="Assignments"/>
          <xsd:enumeration value="Bidding"/>
          <xsd:enumeration value="Crown Mineral Activity"/>
          <xsd:enumeration value="Freehold Mintax"/>
          <xsd:enumeration value="Geothermal"/>
          <xsd:enumeration value="Interactive Map"/>
          <xsd:enumeration value="Land Searches"/>
          <xsd:enumeration value="Mineral Direct Purchase"/>
          <xsd:enumeration value="Mineral Royalty Form"/>
          <xsd:enumeration value="Offsets"/>
          <xsd:enumeration value="Oil Sands"/>
          <xsd:enumeration value="Oil Sands 1"/>
          <xsd:enumeration value="PNG Continuation"/>
          <xsd:enumeration value="Registration of Encumbrances"/>
          <xsd:enumeration value="Sales"/>
          <xsd:enumeration value="Technology Innovation and Emissions Reduction"/>
          <xsd:enumeration value="Transfers"/>
          <xsd:enumeration value="Unit Agreement Exhibit A"/>
          <xsd:enumeration value="Postings"/>
          <xsd:enumeration value="Unassigned"/>
          <xsd:enumeration value="Unit Agreements and Trespass"/>
          <xsd:enumeration value="MIMSales"/>
        </xsd:restriction>
      </xsd:simpleType>
    </xsd:element>
    <xsd:element name="Course_x0020_Description2" ma:index="17" nillable="true" ma:displayName="Course Description2" ma:internalName="Course_x0020_Description2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8dedacd1-8ed8-4364-83a4-3ca25ad2d993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ide_x0020_Me xmlns="cd3b5d7d-85b8-485a-94e1-bd5df7614905">false</Hide_x0020_Me>
    <Audience1 xmlns="d317fc56-cd2a-4fee-83bf-2acf5d88d7a0"/>
    <EOL_x0020_Thumbnail xmlns="d317fc56-cd2a-4fee-83bf-2acf5d88d7a0">&lt;img alt="" src="/PublishingImages/Pages/Presenation.png" style="BORDER&amp;#58;0px solid;" /&gt;</EOL_x0020_Thumbnail>
    <Order1 xmlns="d317fc56-cd2a-4fee-83bf-2acf5d88d7a0">09</Order1>
    <Course_x0020_Description xmlns="d317fc56-cd2a-4fee-83bf-2acf5d88d7a0">This course describes the process for a company to complete and submit an Online Expiry Reinstatement Request via ETS.</Course_x0020_Description>
    <Area_x0020_2 xmlns="1509703c-35a2-4cc5-bc03-45b4c99b43c1">Main Page</Area_x0020_2>
    <Module xmlns="d317fc56-cd2a-4fee-83bf-2acf5d88d7a0">Module</Module>
    <Course_x0020_Description2 xmlns="1509703c-35a2-4cc5-bc03-45b4c99b43c1" xsi:nil="true"/>
    <Area xmlns="d317fc56-cd2a-4fee-83bf-2acf5d88d7a0">Geothermal</Area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19A7A3-2CB5-4CFC-8DE0-33DC241625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17fc56-cd2a-4fee-83bf-2acf5d88d7a0"/>
    <ds:schemaRef ds:uri="cd3b5d7d-85b8-485a-94e1-bd5df7614905"/>
    <ds:schemaRef ds:uri="e6d83808-03cb-4f3c-af89-207626cead88"/>
    <ds:schemaRef ds:uri="1509703c-35a2-4cc5-bc03-45b4c99b4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B2F651B-E4FB-41F2-B239-E908ED0BF75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B0715E4-ADE3-4233-A707-A5B562B78401}">
  <ds:schemaRefs>
    <ds:schemaRef ds:uri="194dd49f-f69d-40da-a55b-35db1c49f87a"/>
    <ds:schemaRef ds:uri="http://schemas.microsoft.com/office/2006/documentManagement/types"/>
    <ds:schemaRef ds:uri="http://schemas.microsoft.com/office/2006/metadata/properties"/>
    <ds:schemaRef ds:uri="d8c13b0c-e34e-4b28-bcb2-463731fd6865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b1d6412-9c2a-4e6a-b437-c1578de8ea05"/>
    <ds:schemaRef ds:uri="http://www.w3.org/XML/1998/namespace"/>
    <ds:schemaRef ds:uri="http://purl.org/dc/dcmitype/"/>
    <ds:schemaRef ds:uri="cd3b5d7d-85b8-485a-94e1-bd5df7614905"/>
    <ds:schemaRef ds:uri="d317fc56-cd2a-4fee-83bf-2acf5d88d7a0"/>
    <ds:schemaRef ds:uri="1509703c-35a2-4cc5-bc03-45b4c99b43c1"/>
  </ds:schemaRefs>
</ds:datastoreItem>
</file>

<file path=customXml/itemProps4.xml><?xml version="1.0" encoding="utf-8"?>
<ds:datastoreItem xmlns:ds="http://schemas.openxmlformats.org/officeDocument/2006/customXml" ds:itemID="{584B7BFF-2D3B-42CC-8DD7-13ACAB39366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54953</TotalTime>
  <Words>1123</Words>
  <Application>Microsoft Office PowerPoint</Application>
  <PresentationFormat>On-screen Show (4:3)</PresentationFormat>
  <Paragraphs>133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Freestyle Script</vt:lpstr>
      <vt:lpstr>Office Theme</vt:lpstr>
      <vt:lpstr>Welcome</vt:lpstr>
      <vt:lpstr>Revisions</vt:lpstr>
      <vt:lpstr>Expiry Reinstatement - 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Congratulations!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Geothermal Continuation Expiry Reinstatement</dc:title>
  <dc:creator>Kerry-Lynne.Kryvenchuk@gov.ab.ca;Octavio.Yin@gov.ab.ca</dc:creator>
  <cp:lastModifiedBy>Lynn McIntosh</cp:lastModifiedBy>
  <cp:revision>1351</cp:revision>
  <cp:lastPrinted>2015-09-17T19:29:09Z</cp:lastPrinted>
  <dcterms:created xsi:type="dcterms:W3CDTF">2014-02-20T09:55:10Z</dcterms:created>
  <dcterms:modified xsi:type="dcterms:W3CDTF">2025-10-27T18:29:01Z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2013-10-07T00:00:00Z</vt:filetime>
  </property>
  <property fmtid="{D5CDD505-2E9C-101B-9397-08002B2CF9AE}" pid="3" name="LastSaved">
    <vt:filetime>2014-02-20T00:00:00Z</vt:filetime>
  </property>
  <property fmtid="{D5CDD505-2E9C-101B-9397-08002B2CF9AE}" pid="4" name="ContentTypeId">
    <vt:lpwstr>0x0101004CF9B3243FA46A47A5D45CADF07EB49500869333630F2EE44D93EB5262DF3C44F2</vt:lpwstr>
  </property>
  <property fmtid="{D5CDD505-2E9C-101B-9397-08002B2CF9AE}" pid="5" name="MSIP_Label_60c3ebf9-3c2f-4745-a75f-55836bdb736f_Enabled">
    <vt:lpwstr>true</vt:lpwstr>
  </property>
  <property fmtid="{D5CDD505-2E9C-101B-9397-08002B2CF9AE}" pid="6" name="MSIP_Label_60c3ebf9-3c2f-4745-a75f-55836bdb736f_SetDate">
    <vt:lpwstr>2023-03-29T19:36:00Z</vt:lpwstr>
  </property>
  <property fmtid="{D5CDD505-2E9C-101B-9397-08002B2CF9AE}" pid="7" name="MSIP_Label_60c3ebf9-3c2f-4745-a75f-55836bdb736f_Method">
    <vt:lpwstr>Privileged</vt:lpwstr>
  </property>
  <property fmtid="{D5CDD505-2E9C-101B-9397-08002B2CF9AE}" pid="8" name="MSIP_Label_60c3ebf9-3c2f-4745-a75f-55836bdb736f_Name">
    <vt:lpwstr>Public</vt:lpwstr>
  </property>
  <property fmtid="{D5CDD505-2E9C-101B-9397-08002B2CF9AE}" pid="9" name="MSIP_Label_60c3ebf9-3c2f-4745-a75f-55836bdb736f_SiteId">
    <vt:lpwstr>2bb51c06-af9b-42c5-8bf5-3c3b7b10850b</vt:lpwstr>
  </property>
  <property fmtid="{D5CDD505-2E9C-101B-9397-08002B2CF9AE}" pid="10" name="MSIP_Label_60c3ebf9-3c2f-4745-a75f-55836bdb736f_ActionId">
    <vt:lpwstr>f6dbcc33-3658-4605-a9f6-7ef3712f8824</vt:lpwstr>
  </property>
  <property fmtid="{D5CDD505-2E9C-101B-9397-08002B2CF9AE}" pid="11" name="MSIP_Label_60c3ebf9-3c2f-4745-a75f-55836bdb736f_ContentBits">
    <vt:lpwstr>2</vt:lpwstr>
  </property>
</Properties>
</file>