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6"/>
  </p:notesMasterIdLst>
  <p:sldIdLst>
    <p:sldId id="256" r:id="rId6"/>
    <p:sldId id="257" r:id="rId7"/>
    <p:sldId id="258" r:id="rId8"/>
    <p:sldId id="259" r:id="rId9"/>
    <p:sldId id="377" r:id="rId10"/>
    <p:sldId id="430" r:id="rId11"/>
    <p:sldId id="431" r:id="rId12"/>
    <p:sldId id="494" r:id="rId13"/>
    <p:sldId id="432" r:id="rId14"/>
    <p:sldId id="314" r:id="rId15"/>
    <p:sldId id="433" r:id="rId16"/>
    <p:sldId id="435" r:id="rId17"/>
    <p:sldId id="343" r:id="rId18"/>
    <p:sldId id="496" r:id="rId19"/>
    <p:sldId id="436" r:id="rId20"/>
    <p:sldId id="497" r:id="rId21"/>
    <p:sldId id="498" r:id="rId22"/>
    <p:sldId id="499" r:id="rId23"/>
    <p:sldId id="500" r:id="rId24"/>
    <p:sldId id="501" r:id="rId25"/>
    <p:sldId id="502" r:id="rId26"/>
    <p:sldId id="503" r:id="rId27"/>
    <p:sldId id="506" r:id="rId28"/>
    <p:sldId id="507" r:id="rId29"/>
    <p:sldId id="505" r:id="rId30"/>
    <p:sldId id="504" r:id="rId31"/>
    <p:sldId id="508" r:id="rId32"/>
    <p:sldId id="510" r:id="rId33"/>
    <p:sldId id="451" r:id="rId34"/>
    <p:sldId id="470" r:id="rId35"/>
    <p:sldId id="357" r:id="rId36"/>
    <p:sldId id="479" r:id="rId37"/>
    <p:sldId id="360" r:id="rId38"/>
    <p:sldId id="450" r:id="rId39"/>
    <p:sldId id="405" r:id="rId40"/>
    <p:sldId id="525" r:id="rId41"/>
    <p:sldId id="511" r:id="rId42"/>
    <p:sldId id="512" r:id="rId43"/>
    <p:sldId id="513" r:id="rId44"/>
    <p:sldId id="514" r:id="rId45"/>
    <p:sldId id="515" r:id="rId46"/>
    <p:sldId id="383" r:id="rId47"/>
    <p:sldId id="516" r:id="rId48"/>
    <p:sldId id="403" r:id="rId49"/>
    <p:sldId id="384" r:id="rId50"/>
    <p:sldId id="385" r:id="rId51"/>
    <p:sldId id="417" r:id="rId52"/>
    <p:sldId id="517" r:id="rId53"/>
    <p:sldId id="519" r:id="rId54"/>
    <p:sldId id="528" r:id="rId55"/>
    <p:sldId id="522" r:id="rId56"/>
    <p:sldId id="520" r:id="rId57"/>
    <p:sldId id="521" r:id="rId58"/>
    <p:sldId id="523" r:id="rId59"/>
    <p:sldId id="524" r:id="rId60"/>
    <p:sldId id="527" r:id="rId61"/>
    <p:sldId id="526" r:id="rId62"/>
    <p:sldId id="478" r:id="rId63"/>
    <p:sldId id="387" r:id="rId64"/>
    <p:sldId id="412" r:id="rId65"/>
    <p:sldId id="420" r:id="rId66"/>
    <p:sldId id="529" r:id="rId67"/>
    <p:sldId id="411" r:id="rId68"/>
    <p:sldId id="369" r:id="rId69"/>
    <p:sldId id="488" r:id="rId70"/>
    <p:sldId id="489" r:id="rId71"/>
    <p:sldId id="490" r:id="rId72"/>
    <p:sldId id="491" r:id="rId73"/>
    <p:sldId id="492" r:id="rId74"/>
    <p:sldId id="274" r:id="rId75"/>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9988" autoAdjust="0"/>
  </p:normalViewPr>
  <p:slideViewPr>
    <p:cSldViewPr>
      <p:cViewPr varScale="1">
        <p:scale>
          <a:sx n="87" d="100"/>
          <a:sy n="87" d="100"/>
        </p:scale>
        <p:origin x="108" y="198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6" d="100"/>
        <a:sy n="156" d="100"/>
      </p:scale>
      <p:origin x="0" y="-13068"/>
    </p:cViewPr>
  </p:sorterViewPr>
  <p:notesViewPr>
    <p:cSldViewPr>
      <p:cViewPr varScale="1">
        <p:scale>
          <a:sx n="114" d="100"/>
          <a:sy n="114" d="100"/>
        </p:scale>
        <p:origin x="-1722"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C9C510A-FC69-4ACC-8247-3D37889C37E9}" type="datetimeFigureOut">
              <a:rPr lang="en-CA" smtClean="0"/>
              <a:t>2025-10-27</a:t>
            </a:fld>
            <a:endParaRPr lang="en-CA"/>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CAFB07AE-A358-4002-9101-71C6B35E26FA}" type="slidenum">
              <a:rPr lang="en-CA" smtClean="0"/>
              <a:t>‹#›</a:t>
            </a:fld>
            <a:endParaRPr lang="en-CA"/>
          </a:p>
        </p:txBody>
      </p:sp>
    </p:spTree>
    <p:extLst>
      <p:ext uri="{BB962C8B-B14F-4D97-AF65-F5344CB8AC3E}">
        <p14:creationId xmlns:p14="http://schemas.microsoft.com/office/powerpoint/2010/main" val="296136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a:t>
            </a:fld>
            <a:endParaRPr lang="en-CA"/>
          </a:p>
        </p:txBody>
      </p:sp>
    </p:spTree>
    <p:extLst>
      <p:ext uri="{BB962C8B-B14F-4D97-AF65-F5344CB8AC3E}">
        <p14:creationId xmlns:p14="http://schemas.microsoft.com/office/powerpoint/2010/main" val="10589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25</a:t>
            </a:fld>
            <a:endParaRPr lang="en-CA"/>
          </a:p>
        </p:txBody>
      </p:sp>
    </p:spTree>
    <p:extLst>
      <p:ext uri="{BB962C8B-B14F-4D97-AF65-F5344CB8AC3E}">
        <p14:creationId xmlns:p14="http://schemas.microsoft.com/office/powerpoint/2010/main" val="160764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28</a:t>
            </a:fld>
            <a:endParaRPr lang="en-CA"/>
          </a:p>
        </p:txBody>
      </p:sp>
    </p:spTree>
    <p:extLst>
      <p:ext uri="{BB962C8B-B14F-4D97-AF65-F5344CB8AC3E}">
        <p14:creationId xmlns:p14="http://schemas.microsoft.com/office/powerpoint/2010/main" val="324550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FB07AE-A358-4002-9101-71C6B35E26FA}" type="slidenum">
              <a:rPr lang="en-CA" smtClean="0"/>
              <a:t>3</a:t>
            </a:fld>
            <a:endParaRPr lang="en-CA"/>
          </a:p>
        </p:txBody>
      </p:sp>
    </p:spTree>
    <p:extLst>
      <p:ext uri="{BB962C8B-B14F-4D97-AF65-F5344CB8AC3E}">
        <p14:creationId xmlns:p14="http://schemas.microsoft.com/office/powerpoint/2010/main" val="361065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40</a:t>
            </a:fld>
            <a:endParaRPr lang="en-CA"/>
          </a:p>
        </p:txBody>
      </p:sp>
    </p:spTree>
    <p:extLst>
      <p:ext uri="{BB962C8B-B14F-4D97-AF65-F5344CB8AC3E}">
        <p14:creationId xmlns:p14="http://schemas.microsoft.com/office/powerpoint/2010/main" val="38323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CAFB07AE-A358-4002-9101-71C6B35E26FA}" type="slidenum">
              <a:rPr lang="en-CA" smtClean="0"/>
              <a:t>42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44</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46</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61</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63</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AFB07AE-A358-4002-9101-71C6B35E26FA}" type="slidenum">
              <a:rPr lang="en-CA" smtClean="0"/>
              <a:t>69</a:t>
            </a:fld>
            <a:endParaRPr lang="en-CA"/>
          </a:p>
        </p:txBody>
      </p:sp>
    </p:spTree>
    <p:extLst>
      <p:ext uri="{BB962C8B-B14F-4D97-AF65-F5344CB8AC3E}">
        <p14:creationId xmlns:p14="http://schemas.microsoft.com/office/powerpoint/2010/main" val="418994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9</a:t>
            </a:fld>
            <a:endParaRPr lang="en-CA"/>
          </a:p>
        </p:txBody>
      </p:sp>
    </p:spTree>
    <p:extLst>
      <p:ext uri="{BB962C8B-B14F-4D97-AF65-F5344CB8AC3E}">
        <p14:creationId xmlns:p14="http://schemas.microsoft.com/office/powerpoint/2010/main" val="339771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10</a:t>
            </a:fld>
            <a:endParaRPr lang="en-CA"/>
          </a:p>
        </p:txBody>
      </p:sp>
    </p:spTree>
    <p:extLst>
      <p:ext uri="{BB962C8B-B14F-4D97-AF65-F5344CB8AC3E}">
        <p14:creationId xmlns:p14="http://schemas.microsoft.com/office/powerpoint/2010/main" val="407464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12</a:t>
            </a:fld>
            <a:endParaRPr lang="en-CA"/>
          </a:p>
        </p:txBody>
      </p:sp>
    </p:spTree>
    <p:extLst>
      <p:ext uri="{BB962C8B-B14F-4D97-AF65-F5344CB8AC3E}">
        <p14:creationId xmlns:p14="http://schemas.microsoft.com/office/powerpoint/2010/main" val="3997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600" y="1066800"/>
            <a:ext cx="6944423" cy="246221"/>
          </a:xfrm>
        </p:spPr>
        <p:txBody>
          <a:bodyPr lIns="0" tIns="0" rIns="0" bIns="0"/>
          <a:lstStyle>
            <a:lvl1pPr>
              <a:defRPr sz="16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EB183E4-F78B-43A1-A51A-88EA4DC76B85}" type="datetime1">
              <a:rPr lang="en-US" smtClean="0"/>
              <a:t>10/27/2025</a:t>
            </a:fld>
            <a:endParaRPr lang="en-US" dirty="0"/>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2BD927-2978-43C5-8744-103DB7227EB5}" type="datetime1">
              <a:rPr lang="en-US" smtClean="0"/>
              <a:t>10/27/2025</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08E7D8-B97B-450C-BF87-C19714DBE931}" type="datetime1">
              <a:rPr lang="en-US" smtClean="0"/>
              <a:t>10/27/2025</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DC43AF9-D481-4342-8BBC-89016AD77DB3}" type="datetime1">
              <a:rPr lang="en-US" smtClean="0"/>
              <a:t>10/27/2025</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5C6C716-EFA5-4999-AE62-EE7BF13CC1CC}" type="datetime1">
              <a:rPr lang="en-US" smtClean="0"/>
              <a:t>10/27/2025</a:t>
            </a:fld>
            <a:endParaRPr lang="en-US"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30964"/>
            <a:ext cx="9144000" cy="427036"/>
          </a:xfrm>
          <a:prstGeom prst="rect">
            <a:avLst/>
          </a:prstGeom>
          <a:blipFill>
            <a:blip r:embed="rId7" cstate="print"/>
            <a:stretch>
              <a:fillRect/>
            </a:stretch>
          </a:blipFill>
        </p:spPr>
        <p:txBody>
          <a:bodyPr wrap="square" lIns="0" tIns="0" rIns="0" bIns="0" rtlCol="0">
            <a:spAutoFit/>
          </a:bodyPr>
          <a:lstStyle/>
          <a:p>
            <a:endParaRPr dirty="0"/>
          </a:p>
        </p:txBody>
      </p:sp>
      <p:sp>
        <p:nvSpPr>
          <p:cNvPr id="2" name="Holder 2"/>
          <p:cNvSpPr>
            <a:spLocks noGrp="1"/>
          </p:cNvSpPr>
          <p:nvPr>
            <p:ph type="title"/>
          </p:nvPr>
        </p:nvSpPr>
        <p:spPr>
          <a:xfrm>
            <a:off x="1099788" y="1057275"/>
            <a:ext cx="6944423" cy="1107996"/>
          </a:xfrm>
          <a:prstGeom prst="rect">
            <a:avLst/>
          </a:prstGeom>
        </p:spPr>
        <p:txBody>
          <a:bodyPr wrap="square" lIns="0" tIns="0" rIns="0" bIns="0">
            <a:spAutoFit/>
          </a:bodyPr>
          <a:lstStyle>
            <a:lvl1pPr>
              <a:defRPr sz="7200" i="1">
                <a:solidFill>
                  <a:srgbClr val="2160AD"/>
                </a:solidFill>
                <a:latin typeface="Freestyle Script"/>
                <a:cs typeface="Freestyle Script"/>
              </a:defRPr>
            </a:lvl1pPr>
          </a:lstStyle>
          <a:p>
            <a:endParaRPr dirty="0"/>
          </a:p>
        </p:txBody>
      </p:sp>
      <p:sp>
        <p:nvSpPr>
          <p:cNvPr id="3" name="Holder 3"/>
          <p:cNvSpPr>
            <a:spLocks noGrp="1"/>
          </p:cNvSpPr>
          <p:nvPr>
            <p:ph type="body" idx="1"/>
          </p:nvPr>
        </p:nvSpPr>
        <p:spPr>
          <a:xfrm>
            <a:off x="304193" y="2270378"/>
            <a:ext cx="8535613" cy="283146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F220916-2BE6-4C32-A7CD-84B70070093E}" type="datetime1">
              <a:rPr lang="en-US" smtClean="0"/>
              <a:t>10/27/2025</a:t>
            </a:fld>
            <a:endParaRPr lang="en-US" dirty="0"/>
          </a:p>
        </p:txBody>
      </p:sp>
      <p:sp>
        <p:nvSpPr>
          <p:cNvPr id="10" name="TextBox 8"/>
          <p:cNvSpPr txBox="1">
            <a:spLocks noChangeArrowheads="1"/>
          </p:cNvSpPr>
          <p:nvPr/>
        </p:nvSpPr>
        <p:spPr bwMode="auto">
          <a:xfrm>
            <a:off x="7924800" y="658177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a:latin typeface="Arial" charset="0"/>
              </a:rPr>
              <a:t>Page </a:t>
            </a:r>
            <a:fld id="{75C6BF31-FFC4-4FD8-941E-9C0428A5BC7C}" type="slidenum">
              <a:rPr lang="en-US" sz="1200" smtClean="0">
                <a:latin typeface="Arial" charset="0"/>
              </a:rPr>
              <a:pPr>
                <a:defRPr/>
              </a:pPr>
              <a:t>‹#›</a:t>
            </a:fld>
            <a:r>
              <a:rPr lang="en-US" sz="1200" dirty="0">
                <a:latin typeface="Arial" charset="0"/>
              </a:rPr>
              <a:t> of 70</a:t>
            </a:r>
            <a:endParaRPr lang="en-CA" sz="1200" dirty="0">
              <a:latin typeface="Arial" charset="0"/>
            </a:endParaRP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Geothermal Continuation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
        <p:nvSpPr>
          <p:cNvPr id="8" name="MSIPCMContentMarking" descr="{&quot;HashCode&quot;:-450499473,&quot;Placement&quot;:&quot;Footer&quot;,&quot;Top&quot;:517.997253,&quot;Left&quot;:0.0,&quot;SlideWidth&quot;:720,&quot;SlideHeight&quot;:540}">
            <a:extLst>
              <a:ext uri="{FF2B5EF4-FFF2-40B4-BE49-F238E27FC236}">
                <a16:creationId xmlns:a16="http://schemas.microsoft.com/office/drawing/2014/main" id="{E714F511-E4C6-BCB4-1252-DDC9F7EB36B8}"/>
              </a:ext>
            </a:extLst>
          </p:cNvPr>
          <p:cNvSpPr txBox="1"/>
          <p:nvPr userDrawn="1"/>
        </p:nvSpPr>
        <p:spPr>
          <a:xfrm>
            <a:off x="0" y="6578565"/>
            <a:ext cx="1464679"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Public</a:t>
            </a:r>
          </a:p>
        </p:txBody>
      </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Lst>
  <p:transition spd="slow">
    <p:wipe dir="r"/>
  </p:transition>
  <p:hf hdr="0" ftr="0" dt="0"/>
  <p:txStyles>
    <p:titleStyle>
      <a:lvl1pPr>
        <a:defRPr sz="1600" i="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hyperlink" Target="https://training.energy.gov.ab.ca/Pages/default.aspx" TargetMode="External"/><Relationship Id="rId2" Type="http://schemas.openxmlformats.org/officeDocument/2006/relationships/image" Target="../media/image80.png"/><Relationship Id="rId1" Type="http://schemas.openxmlformats.org/officeDocument/2006/relationships/slideLayout" Target="../slideLayouts/slideLayout3.xml"/><Relationship Id="rId4" Type="http://schemas.openxmlformats.org/officeDocument/2006/relationships/hyperlink" Target="mailto:Energy.GeothermalTenure.Energy@gov.ab.c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4571999" y="2757979"/>
            <a:ext cx="3790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a:latin typeface="Arial" charset="0"/>
              </a:rPr>
              <a:t>Geothermal Continuation – Continuation: This is the process to complete and submit an Online Continuation Application via ETS. The process begins with the creation of a new  application through to submission. The application  progresses through various stages (statuses) until completion.</a:t>
            </a:r>
          </a:p>
          <a:p>
            <a:pPr eaLnBrk="1" hangingPunct="1">
              <a:spcBef>
                <a:spcPct val="0"/>
              </a:spcBef>
              <a:buFontTx/>
              <a:buNone/>
            </a:pPr>
            <a:endParaRPr lang="en-US" altLang="en-US" sz="1200" dirty="0">
              <a:latin typeface="Arial" charset="0"/>
            </a:endParaRPr>
          </a:p>
          <a:p>
            <a:pPr eaLnBrk="1" hangingPunct="1">
              <a:spcBef>
                <a:spcPct val="0"/>
              </a:spcBef>
              <a:buFontTx/>
              <a:buNone/>
            </a:pPr>
            <a:endParaRPr lang="en-CA" altLang="en-US" sz="1200" dirty="0">
              <a:latin typeface="Arial" charset="0"/>
            </a:endParaRPr>
          </a:p>
        </p:txBody>
      </p:sp>
      <p:sp>
        <p:nvSpPr>
          <p:cNvPr id="3" name="object 3"/>
          <p:cNvSpPr/>
          <p:nvPr/>
        </p:nvSpPr>
        <p:spPr>
          <a:xfrm>
            <a:off x="103187" y="1468438"/>
            <a:ext cx="4468812" cy="2189161"/>
          </a:xfrm>
          <a:prstGeom prst="rect">
            <a:avLst/>
          </a:prstGeom>
          <a:blipFill>
            <a:blip r:embed="rId3" cstate="print"/>
            <a:stretch>
              <a:fillRect/>
            </a:stretch>
          </a:blipFill>
        </p:spPr>
        <p:txBody>
          <a:bodyPr wrap="square" lIns="0" tIns="0" rIns="0" bIns="0" rtlCol="0">
            <a:spAutoFit/>
          </a:bodyPr>
          <a:lstStyle/>
          <a:p>
            <a:endParaRPr dirty="0"/>
          </a:p>
        </p:txBody>
      </p:sp>
      <p:sp>
        <p:nvSpPr>
          <p:cNvPr id="4" name="object 4"/>
          <p:cNvSpPr txBox="1"/>
          <p:nvPr/>
        </p:nvSpPr>
        <p:spPr>
          <a:xfrm>
            <a:off x="356615" y="3127311"/>
            <a:ext cx="3906520" cy="738664"/>
          </a:xfrm>
          <a:prstGeom prst="rect">
            <a:avLst/>
          </a:prstGeom>
        </p:spPr>
        <p:txBody>
          <a:bodyPr vert="horz" wrap="square" lIns="0" tIns="0" rIns="0" bIns="0" rtlCol="0">
            <a:spAutoFit/>
          </a:bodyPr>
          <a:lstStyle/>
          <a:p>
            <a:pPr marL="12065" marR="6350" algn="ctr">
              <a:lnSpc>
                <a:spcPct val="100000"/>
              </a:lnSpc>
            </a:pPr>
            <a:r>
              <a:rPr sz="1600" b="1" spc="-130" dirty="0">
                <a:solidFill>
                  <a:srgbClr val="0070C0"/>
                </a:solidFill>
                <a:latin typeface="Arial"/>
                <a:cs typeface="Arial"/>
              </a:rPr>
              <a:t>T</a:t>
            </a:r>
            <a:r>
              <a:rPr sz="1600" b="1" dirty="0">
                <a:solidFill>
                  <a:srgbClr val="0070C0"/>
                </a:solidFill>
                <a:latin typeface="Arial"/>
                <a:cs typeface="Arial"/>
              </a:rPr>
              <a:t>o</a:t>
            </a:r>
            <a:r>
              <a:rPr sz="1600" b="1" spc="-5" dirty="0">
                <a:solidFill>
                  <a:srgbClr val="0070C0"/>
                </a:solidFill>
                <a:latin typeface="Arial"/>
                <a:cs typeface="Arial"/>
              </a:rPr>
              <a:t> </a:t>
            </a:r>
            <a:r>
              <a:rPr sz="1600" b="1" dirty="0">
                <a:solidFill>
                  <a:srgbClr val="0070C0"/>
                </a:solidFill>
                <a:latin typeface="Arial"/>
                <a:cs typeface="Arial"/>
              </a:rPr>
              <a:t>the</a:t>
            </a:r>
            <a:r>
              <a:rPr sz="1600" b="1" spc="-5" dirty="0">
                <a:solidFill>
                  <a:srgbClr val="0070C0"/>
                </a:solidFill>
                <a:latin typeface="Arial"/>
                <a:cs typeface="Arial"/>
              </a:rPr>
              <a:t> </a:t>
            </a:r>
            <a:r>
              <a:rPr sz="1600" b="1" dirty="0">
                <a:solidFill>
                  <a:srgbClr val="0070C0"/>
                </a:solidFill>
                <a:latin typeface="Arial"/>
                <a:cs typeface="Arial"/>
              </a:rPr>
              <a:t>ETS</a:t>
            </a:r>
            <a:r>
              <a:rPr sz="1600" b="1" spc="-10" dirty="0">
                <a:solidFill>
                  <a:srgbClr val="0070C0"/>
                </a:solidFill>
                <a:latin typeface="Arial"/>
                <a:cs typeface="Arial"/>
              </a:rPr>
              <a:t> </a:t>
            </a:r>
            <a:r>
              <a:rPr sz="1600" b="1" dirty="0">
                <a:solidFill>
                  <a:srgbClr val="0070C0"/>
                </a:solidFill>
                <a:latin typeface="Arial"/>
                <a:cs typeface="Arial"/>
              </a:rPr>
              <a:t>–</a:t>
            </a:r>
            <a:r>
              <a:rPr sz="1600" b="1" spc="-5" dirty="0">
                <a:solidFill>
                  <a:srgbClr val="0070C0"/>
                </a:solidFill>
                <a:latin typeface="Arial"/>
                <a:cs typeface="Arial"/>
              </a:rPr>
              <a:t> </a:t>
            </a:r>
            <a:r>
              <a:rPr lang="en-US" sz="1600" b="1" spc="-5" dirty="0">
                <a:solidFill>
                  <a:srgbClr val="0070C0"/>
                </a:solidFill>
                <a:latin typeface="Arial"/>
                <a:cs typeface="Arial"/>
              </a:rPr>
              <a:t>Geothermal Continuation: </a:t>
            </a:r>
            <a:r>
              <a:rPr lang="en-US" sz="1600" b="1" spc="-55" dirty="0">
                <a:solidFill>
                  <a:srgbClr val="0070C0"/>
                </a:solidFill>
                <a:latin typeface="Arial"/>
                <a:cs typeface="Arial"/>
              </a:rPr>
              <a:t>Continuation</a:t>
            </a:r>
            <a:endParaRPr sz="1600" dirty="0">
              <a:latin typeface="Arial"/>
              <a:cs typeface="Arial"/>
            </a:endParaRPr>
          </a:p>
          <a:p>
            <a:pPr algn="ctr">
              <a:lnSpc>
                <a:spcPct val="100000"/>
              </a:lnSpc>
            </a:pPr>
            <a:r>
              <a:rPr sz="1600" b="1" dirty="0">
                <a:solidFill>
                  <a:srgbClr val="0070C0"/>
                </a:solidFill>
                <a:latin typeface="Arial"/>
                <a:cs typeface="Arial"/>
              </a:rPr>
              <a:t>Online</a:t>
            </a:r>
            <a:r>
              <a:rPr sz="1600" b="1" spc="-25" dirty="0">
                <a:solidFill>
                  <a:srgbClr val="0070C0"/>
                </a:solidFill>
                <a:latin typeface="Arial"/>
                <a:cs typeface="Arial"/>
              </a:rPr>
              <a:t> </a:t>
            </a:r>
            <a:r>
              <a:rPr lang="en-CA" sz="1600" b="1" spc="-25" dirty="0">
                <a:solidFill>
                  <a:srgbClr val="0070C0"/>
                </a:solidFill>
                <a:latin typeface="Arial"/>
                <a:cs typeface="Arial"/>
              </a:rPr>
              <a:t>T</a:t>
            </a:r>
            <a:r>
              <a:rPr sz="1600" b="1" spc="-5" dirty="0">
                <a:solidFill>
                  <a:srgbClr val="0070C0"/>
                </a:solidFill>
                <a:latin typeface="Arial"/>
                <a:cs typeface="Arial"/>
              </a:rPr>
              <a:t>ra</a:t>
            </a:r>
            <a:r>
              <a:rPr sz="1600" b="1" dirty="0">
                <a:solidFill>
                  <a:srgbClr val="0070C0"/>
                </a:solidFill>
                <a:latin typeface="Arial"/>
                <a:cs typeface="Arial"/>
              </a:rPr>
              <a:t>ining</a:t>
            </a:r>
            <a:r>
              <a:rPr sz="1600" b="1" spc="-20" dirty="0">
                <a:solidFill>
                  <a:srgbClr val="0070C0"/>
                </a:solidFill>
                <a:latin typeface="Arial"/>
                <a:cs typeface="Arial"/>
              </a:rPr>
              <a:t> </a:t>
            </a:r>
            <a:r>
              <a:rPr sz="1600" b="1" spc="-5" dirty="0">
                <a:solidFill>
                  <a:srgbClr val="0070C0"/>
                </a:solidFill>
                <a:latin typeface="Arial"/>
                <a:cs typeface="Arial"/>
              </a:rPr>
              <a:t>C</a:t>
            </a:r>
            <a:r>
              <a:rPr sz="1600" b="1" dirty="0">
                <a:solidFill>
                  <a:srgbClr val="0070C0"/>
                </a:solidFill>
                <a:latin typeface="Arial"/>
                <a:cs typeface="Arial"/>
              </a:rPr>
              <a:t>ou</a:t>
            </a:r>
            <a:r>
              <a:rPr sz="1600" b="1" spc="-5" dirty="0">
                <a:solidFill>
                  <a:srgbClr val="0070C0"/>
                </a:solidFill>
                <a:latin typeface="Arial"/>
                <a:cs typeface="Arial"/>
              </a:rPr>
              <a:t>rs</a:t>
            </a:r>
            <a:r>
              <a:rPr sz="1600" b="1" dirty="0">
                <a:solidFill>
                  <a:srgbClr val="0070C0"/>
                </a:solidFill>
                <a:latin typeface="Arial"/>
                <a:cs typeface="Arial"/>
              </a:rPr>
              <a:t>e</a:t>
            </a:r>
            <a:endParaRPr sz="1600" dirty="0">
              <a:latin typeface="Arial"/>
              <a:cs typeface="Arial"/>
            </a:endParaRPr>
          </a:p>
        </p:txBody>
      </p:sp>
      <p:sp>
        <p:nvSpPr>
          <p:cNvPr id="6" name="Title 5"/>
          <p:cNvSpPr>
            <a:spLocks noGrp="1"/>
          </p:cNvSpPr>
          <p:nvPr>
            <p:ph type="title" idx="4294967295"/>
          </p:nvPr>
        </p:nvSpPr>
        <p:spPr>
          <a:xfrm>
            <a:off x="1099788" y="1057275"/>
            <a:ext cx="6944423" cy="246221"/>
          </a:xfrm>
        </p:spPr>
        <p:txBody>
          <a:bodyPr/>
          <a:lstStyle/>
          <a:p>
            <a:r>
              <a:rPr lang="en-CA" sz="1600" b="1" i="0" dirty="0">
                <a:solidFill>
                  <a:schemeClr val="bg1"/>
                </a:solidFill>
                <a:latin typeface="Arial" panose="020B0604020202020204" pitchFamily="34" charset="0"/>
                <a:cs typeface="Arial" panose="020B0604020202020204" pitchFamily="34" charset="0"/>
              </a:rPr>
              <a:t>Welcome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762000" y="9906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An </a:t>
            </a:r>
            <a:r>
              <a:rPr lang="en-US" altLang="en-US" sz="1200" b="1" dirty="0">
                <a:latin typeface="Arial" charset="0"/>
              </a:rPr>
              <a:t>ETS Request </a:t>
            </a:r>
            <a:r>
              <a:rPr lang="en-US" altLang="en-US" sz="1200" dirty="0">
                <a:latin typeface="Arial" charset="0"/>
              </a:rPr>
              <a:t>number for the application is generated and displayed upon successful </a:t>
            </a:r>
            <a:r>
              <a:rPr lang="en-US" altLang="en-US" sz="1200" b="1" dirty="0">
                <a:latin typeface="Arial" charset="0"/>
              </a:rPr>
              <a:t>Save</a:t>
            </a:r>
            <a:r>
              <a:rPr lang="en-US" altLang="en-US" sz="1200" dirty="0">
                <a:latin typeface="Arial" charset="0"/>
              </a:rPr>
              <a:t>.</a:t>
            </a:r>
          </a:p>
          <a:p>
            <a:pPr eaLnBrk="1" hangingPunct="1">
              <a:spcBef>
                <a:spcPct val="0"/>
              </a:spcBef>
              <a:buFontTx/>
              <a:buNone/>
            </a:pPr>
            <a:r>
              <a:rPr lang="en-US" altLang="en-US" sz="1200" dirty="0">
                <a:latin typeface="Arial" charset="0"/>
              </a:rPr>
              <a:t>At this time, the application can be retrieved and opened from your </a:t>
            </a:r>
            <a:r>
              <a:rPr lang="en-US" altLang="en-US" sz="1200" b="1" dirty="0">
                <a:latin typeface="Arial" charset="0"/>
              </a:rPr>
              <a:t>Work In Progress </a:t>
            </a:r>
            <a:r>
              <a:rPr lang="en-US" altLang="en-US" sz="1200" dirty="0">
                <a:latin typeface="Arial" charset="0"/>
              </a:rPr>
              <a:t>list.</a:t>
            </a:r>
            <a:endParaRPr lang="en-CA" altLang="en-US" sz="1200" dirty="0">
              <a:latin typeface="Arial" charset="0"/>
            </a:endParaRPr>
          </a:p>
        </p:txBody>
      </p:sp>
      <p:pic>
        <p:nvPicPr>
          <p:cNvPr id="6" name="Picture 5">
            <a:extLst>
              <a:ext uri="{FF2B5EF4-FFF2-40B4-BE49-F238E27FC236}">
                <a16:creationId xmlns:a16="http://schemas.microsoft.com/office/drawing/2014/main" id="{4A4BCFA4-72B0-86BA-D6FC-9FF8A8F4CCFF}"/>
              </a:ext>
            </a:extLst>
          </p:cNvPr>
          <p:cNvPicPr>
            <a:picLocks noChangeAspect="1"/>
          </p:cNvPicPr>
          <p:nvPr/>
        </p:nvPicPr>
        <p:blipFill>
          <a:blip r:embed="rId3"/>
          <a:stretch>
            <a:fillRect/>
          </a:stretch>
        </p:blipFill>
        <p:spPr>
          <a:xfrm>
            <a:off x="1143000" y="1459302"/>
            <a:ext cx="6947473" cy="4041056"/>
          </a:xfrm>
          <a:prstGeom prst="rect">
            <a:avLst/>
          </a:prstGeom>
        </p:spPr>
      </p:pic>
      <p:pic>
        <p:nvPicPr>
          <p:cNvPr id="13" name="Picture 12">
            <a:extLst>
              <a:ext uri="{FF2B5EF4-FFF2-40B4-BE49-F238E27FC236}">
                <a16:creationId xmlns:a16="http://schemas.microsoft.com/office/drawing/2014/main" id="{E959E542-C4C5-DCE8-2DF6-30E830EE0952}"/>
              </a:ext>
            </a:extLst>
          </p:cNvPr>
          <p:cNvPicPr>
            <a:picLocks noChangeAspect="1"/>
          </p:cNvPicPr>
          <p:nvPr/>
        </p:nvPicPr>
        <p:blipFill>
          <a:blip r:embed="rId4"/>
          <a:stretch>
            <a:fillRect/>
          </a:stretch>
        </p:blipFill>
        <p:spPr>
          <a:xfrm>
            <a:off x="762000" y="5767734"/>
            <a:ext cx="8019240" cy="331414"/>
          </a:xfrm>
          <a:prstGeom prst="rect">
            <a:avLst/>
          </a:prstGeom>
        </p:spPr>
      </p:pic>
      <p:sp>
        <p:nvSpPr>
          <p:cNvPr id="5" name="Rounded Rectangular Callout 17">
            <a:extLst>
              <a:ext uri="{FF2B5EF4-FFF2-40B4-BE49-F238E27FC236}">
                <a16:creationId xmlns:a16="http://schemas.microsoft.com/office/drawing/2014/main" id="{B3221E37-8A71-7FC7-E3EA-635F357B4430}"/>
              </a:ext>
            </a:extLst>
          </p:cNvPr>
          <p:cNvSpPr/>
          <p:nvPr/>
        </p:nvSpPr>
        <p:spPr>
          <a:xfrm>
            <a:off x="2133600" y="5767734"/>
            <a:ext cx="1375138" cy="480666"/>
          </a:xfrm>
          <a:prstGeom prst="wedgeRoundRectCallout">
            <a:avLst>
              <a:gd name="adj1" fmla="val 73002"/>
              <a:gd name="adj2" fmla="val -114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603921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Geological Information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34338CF-242E-4D5C-F1CB-678B7EF2AFB2}"/>
              </a:ext>
            </a:extLst>
          </p:cNvPr>
          <p:cNvSpPr txBox="1"/>
          <p:nvPr/>
        </p:nvSpPr>
        <p:spPr>
          <a:xfrm>
            <a:off x="642382" y="5200560"/>
            <a:ext cx="7795468" cy="1200329"/>
          </a:xfrm>
          <a:prstGeom prst="rect">
            <a:avLst/>
          </a:prstGeom>
          <a:noFill/>
        </p:spPr>
        <p:txBody>
          <a:bodyPr wrap="square">
            <a:spAutoFit/>
          </a:bodyPr>
          <a:lstStyle/>
          <a:p>
            <a:pPr>
              <a:spcBef>
                <a:spcPct val="0"/>
              </a:spcBef>
            </a:pPr>
            <a:r>
              <a:rPr lang="en-US" altLang="en-US" sz="1200" dirty="0">
                <a:latin typeface="Arial" panose="020B0604020202020204" pitchFamily="34" charset="0"/>
                <a:cs typeface="Arial" panose="020B0604020202020204" pitchFamily="34" charset="0"/>
              </a:rPr>
              <a:t>A </a:t>
            </a:r>
            <a:r>
              <a:rPr lang="en-US" altLang="en-US" sz="1200" b="1" dirty="0">
                <a:latin typeface="Arial" panose="020B0604020202020204" pitchFamily="34" charset="0"/>
                <a:cs typeface="Arial" panose="020B0604020202020204" pitchFamily="34" charset="0"/>
              </a:rPr>
              <a:t>geological discussion </a:t>
            </a:r>
            <a:r>
              <a:rPr lang="en-US" altLang="en-US" sz="1200" dirty="0">
                <a:latin typeface="Arial" panose="020B0604020202020204" pitchFamily="34" charset="0"/>
                <a:cs typeface="Arial" panose="020B0604020202020204" pitchFamily="34" charset="0"/>
              </a:rPr>
              <a:t>must always be attached and submitted with an application.  It needs to be text only and must not include any maps or diagrams. It must be a PDF or Word document. </a:t>
            </a:r>
            <a:r>
              <a:rPr lang="en-US" altLang="en-US" sz="1200" b="1" u="sng" dirty="0">
                <a:latin typeface="Arial" panose="020B0604020202020204" pitchFamily="34" charset="0"/>
                <a:cs typeface="Arial" panose="020B0604020202020204" pitchFamily="34" charset="0"/>
              </a:rPr>
              <a:t>All</a:t>
            </a:r>
            <a:r>
              <a:rPr lang="en-US" altLang="en-US" sz="1200" b="1" dirty="0">
                <a:latin typeface="Arial" panose="020B0604020202020204" pitchFamily="34" charset="0"/>
                <a:cs typeface="Arial" panose="020B0604020202020204" pitchFamily="34" charset="0"/>
              </a:rPr>
              <a:t> technical data must be submitted through ETS</a:t>
            </a:r>
            <a:r>
              <a:rPr lang="en-US" altLang="en-US" sz="1200" b="1" dirty="0">
                <a:solidFill>
                  <a:srgbClr val="7030A0"/>
                </a:solidFill>
                <a:latin typeface="Arial" panose="020B0604020202020204" pitchFamily="34" charset="0"/>
                <a:cs typeface="Arial" panose="020B0604020202020204" pitchFamily="34" charset="0"/>
              </a:rPr>
              <a:t>.</a:t>
            </a:r>
          </a:p>
          <a:p>
            <a:pPr>
              <a:spcBef>
                <a:spcPct val="0"/>
              </a:spcBef>
            </a:pPr>
            <a:endParaRPr lang="en-US" altLang="en-US" sz="1200" dirty="0">
              <a:solidFill>
                <a:srgbClr val="7030A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1200" dirty="0">
                <a:latin typeface="Arial" panose="020B0604020202020204" pitchFamily="34" charset="0"/>
                <a:cs typeface="Arial" panose="020B0604020202020204" pitchFamily="34" charset="0"/>
              </a:rPr>
              <a:t>Any data submitted by another company on your behalf must be authorized and received within 5 business days of the application submission, or your application will be reviewed without.  </a:t>
            </a:r>
            <a:endParaRPr lang="en-CA" altLang="en-US" sz="1200" dirty="0">
              <a:latin typeface="Arial" panose="020B0604020202020204" pitchFamily="34" charset="0"/>
              <a:cs typeface="Arial" panose="020B0604020202020204" pitchFamily="34" charset="0"/>
            </a:endParaRPr>
          </a:p>
        </p:txBody>
      </p:sp>
      <p:pic>
        <p:nvPicPr>
          <p:cNvPr id="5" name="Picture 4" descr="C:\Users\khana\AppData\Local\Microsoft\Windows\Temporary Internet Files\Content.IE5\W69D9NLS\MC900432617[1].png">
            <a:extLst>
              <a:ext uri="{FF2B5EF4-FFF2-40B4-BE49-F238E27FC236}">
                <a16:creationId xmlns:a16="http://schemas.microsoft.com/office/drawing/2014/main" id="{3ACBDA2C-1461-3527-3523-0F66C56A5B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802" y="5200560"/>
            <a:ext cx="368256" cy="34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88C8513-0561-EDDF-36A9-98AA7E2B6B4B}"/>
              </a:ext>
            </a:extLst>
          </p:cNvPr>
          <p:cNvPicPr>
            <a:picLocks noChangeAspect="1"/>
          </p:cNvPicPr>
          <p:nvPr/>
        </p:nvPicPr>
        <p:blipFill>
          <a:blip r:embed="rId4"/>
          <a:stretch>
            <a:fillRect/>
          </a:stretch>
        </p:blipFill>
        <p:spPr>
          <a:xfrm>
            <a:off x="420930" y="1538028"/>
            <a:ext cx="8416253" cy="1363084"/>
          </a:xfrm>
          <a:prstGeom prst="rect">
            <a:avLst/>
          </a:prstGeom>
        </p:spPr>
      </p:pic>
      <p:sp>
        <p:nvSpPr>
          <p:cNvPr id="17" name="Rounded Rectangular Callout 16"/>
          <p:cNvSpPr/>
          <p:nvPr/>
        </p:nvSpPr>
        <p:spPr>
          <a:xfrm>
            <a:off x="4650622" y="1598485"/>
            <a:ext cx="2895598" cy="975494"/>
          </a:xfrm>
          <a:prstGeom prst="wedgeRoundRectCallout">
            <a:avLst>
              <a:gd name="adj1" fmla="val -140816"/>
              <a:gd name="adj2" fmla="val 74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Select </a:t>
            </a:r>
            <a:r>
              <a:rPr lang="en-US" sz="1200" b="1" dirty="0">
                <a:solidFill>
                  <a:schemeClr val="tx1"/>
                </a:solidFill>
                <a:latin typeface="Arial" pitchFamily="34" charset="0"/>
                <a:cs typeface="Arial" pitchFamily="34" charset="0"/>
              </a:rPr>
              <a:t>Choose File </a:t>
            </a:r>
            <a:r>
              <a:rPr lang="en-US" sz="1200" dirty="0">
                <a:solidFill>
                  <a:schemeClr val="tx1"/>
                </a:solidFill>
                <a:latin typeface="Arial" pitchFamily="34" charset="0"/>
                <a:cs typeface="Arial" pitchFamily="34" charset="0"/>
              </a:rPr>
              <a:t>and then </a:t>
            </a:r>
            <a:r>
              <a:rPr lang="en-US" sz="1200" b="1" dirty="0">
                <a:solidFill>
                  <a:schemeClr val="tx1"/>
                </a:solidFill>
                <a:latin typeface="Arial" pitchFamily="34" charset="0"/>
                <a:cs typeface="Arial" pitchFamily="34" charset="0"/>
              </a:rPr>
              <a:t>Upload </a:t>
            </a:r>
            <a:r>
              <a:rPr lang="en-US" sz="1200" dirty="0">
                <a:solidFill>
                  <a:schemeClr val="tx1"/>
                </a:solidFill>
                <a:latin typeface="Arial" pitchFamily="34" charset="0"/>
                <a:cs typeface="Arial" pitchFamily="34" charset="0"/>
              </a:rPr>
              <a:t>to attach a geological discussion and data. Ensure you have saved the application before attaching</a:t>
            </a:r>
            <a:endParaRPr lang="en-CA" sz="1200"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47FEE47D-155E-35AD-A3B1-765F05802CD7}"/>
              </a:ext>
            </a:extLst>
          </p:cNvPr>
          <p:cNvPicPr>
            <a:picLocks noChangeAspect="1"/>
          </p:cNvPicPr>
          <p:nvPr/>
        </p:nvPicPr>
        <p:blipFill>
          <a:blip r:embed="rId5"/>
          <a:stretch>
            <a:fillRect/>
          </a:stretch>
        </p:blipFill>
        <p:spPr>
          <a:xfrm>
            <a:off x="433870" y="3432105"/>
            <a:ext cx="8329130" cy="1678415"/>
          </a:xfrm>
          <a:prstGeom prst="rect">
            <a:avLst/>
          </a:prstGeom>
        </p:spPr>
      </p:pic>
      <p:sp>
        <p:nvSpPr>
          <p:cNvPr id="11" name="object 2">
            <a:extLst>
              <a:ext uri="{FF2B5EF4-FFF2-40B4-BE49-F238E27FC236}">
                <a16:creationId xmlns:a16="http://schemas.microsoft.com/office/drawing/2014/main" id="{3AD60CA0-1FD4-EF38-B26F-71AEA3D89751}"/>
              </a:ext>
            </a:extLst>
          </p:cNvPr>
          <p:cNvSpPr txBox="1"/>
          <p:nvPr/>
        </p:nvSpPr>
        <p:spPr>
          <a:xfrm>
            <a:off x="5867400" y="4000122"/>
            <a:ext cx="2070946"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a document already attached, click on the link.</a:t>
            </a:r>
          </a:p>
        </p:txBody>
      </p:sp>
      <p:cxnSp>
        <p:nvCxnSpPr>
          <p:cNvPr id="12" name="Straight Arrow Connector 11">
            <a:extLst>
              <a:ext uri="{FF2B5EF4-FFF2-40B4-BE49-F238E27FC236}">
                <a16:creationId xmlns:a16="http://schemas.microsoft.com/office/drawing/2014/main" id="{5FCA8933-3793-468A-776F-4C40E4A631E2}"/>
              </a:ext>
            </a:extLst>
          </p:cNvPr>
          <p:cNvCxnSpPr>
            <a:cxnSpLocks/>
          </p:cNvCxnSpPr>
          <p:nvPr/>
        </p:nvCxnSpPr>
        <p:spPr>
          <a:xfrm flipH="1">
            <a:off x="2667000" y="4271312"/>
            <a:ext cx="3048000" cy="3768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object 2">
            <a:extLst>
              <a:ext uri="{FF2B5EF4-FFF2-40B4-BE49-F238E27FC236}">
                <a16:creationId xmlns:a16="http://schemas.microsoft.com/office/drawing/2014/main" id="{C2C685CF-975A-F7F3-4D3B-34BC199D263C}"/>
              </a:ext>
            </a:extLst>
          </p:cNvPr>
          <p:cNvSpPr txBox="1"/>
          <p:nvPr/>
        </p:nvSpPr>
        <p:spPr>
          <a:xfrm>
            <a:off x="2910432" y="3017753"/>
            <a:ext cx="2451946"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needed, use this button to remove an attached document.</a:t>
            </a:r>
          </a:p>
        </p:txBody>
      </p:sp>
      <p:cxnSp>
        <p:nvCxnSpPr>
          <p:cNvPr id="13" name="Straight Arrow Connector 12">
            <a:extLst>
              <a:ext uri="{FF2B5EF4-FFF2-40B4-BE49-F238E27FC236}">
                <a16:creationId xmlns:a16="http://schemas.microsoft.com/office/drawing/2014/main" id="{E25A4FAE-AA58-E1F6-2206-C909A5E6226C}"/>
              </a:ext>
            </a:extLst>
          </p:cNvPr>
          <p:cNvCxnSpPr>
            <a:cxnSpLocks/>
          </p:cNvCxnSpPr>
          <p:nvPr/>
        </p:nvCxnSpPr>
        <p:spPr>
          <a:xfrm flipH="1">
            <a:off x="1108067" y="3342065"/>
            <a:ext cx="1726165" cy="11176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360397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a:t>
            </a: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81DF86E-49E6-A4FC-BE74-8F478C01EDAE}"/>
              </a:ext>
            </a:extLst>
          </p:cNvPr>
          <p:cNvPicPr>
            <a:picLocks noChangeAspect="1"/>
          </p:cNvPicPr>
          <p:nvPr/>
        </p:nvPicPr>
        <p:blipFill>
          <a:blip r:embed="rId3"/>
          <a:stretch>
            <a:fillRect/>
          </a:stretch>
        </p:blipFill>
        <p:spPr>
          <a:xfrm>
            <a:off x="152400" y="3038547"/>
            <a:ext cx="8609865" cy="1137360"/>
          </a:xfrm>
          <a:prstGeom prst="rect">
            <a:avLst/>
          </a:prstGeom>
        </p:spPr>
      </p:pic>
      <p:sp>
        <p:nvSpPr>
          <p:cNvPr id="5" name="Rounded Rectangular Callout 4"/>
          <p:cNvSpPr/>
          <p:nvPr/>
        </p:nvSpPr>
        <p:spPr>
          <a:xfrm>
            <a:off x="5029200" y="2057400"/>
            <a:ext cx="1307184" cy="700894"/>
          </a:xfrm>
          <a:prstGeom prst="wedgeRoundRectCallout">
            <a:avLst>
              <a:gd name="adj1" fmla="val -306110"/>
              <a:gd name="adj2" fmla="val 2017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on </a:t>
            </a:r>
            <a:r>
              <a:rPr lang="en-US" sz="1200" b="1" dirty="0">
                <a:solidFill>
                  <a:schemeClr val="tx1"/>
                </a:solidFill>
                <a:latin typeface="Arial" pitchFamily="34" charset="0"/>
                <a:cs typeface="Arial" pitchFamily="34" charset="0"/>
              </a:rPr>
              <a:t>Add Agreement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3293047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6" name="Straight Arrow Connector 5"/>
          <p:cNvCxnSpPr/>
          <p:nvPr/>
        </p:nvCxnSpPr>
        <p:spPr>
          <a:xfrm>
            <a:off x="3581400" y="3931256"/>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ular Callout 8"/>
          <p:cNvSpPr/>
          <p:nvPr/>
        </p:nvSpPr>
        <p:spPr>
          <a:xfrm>
            <a:off x="5787662" y="4876800"/>
            <a:ext cx="1375138" cy="609600"/>
          </a:xfrm>
          <a:prstGeom prst="wedgeRoundRectCallout">
            <a:avLst>
              <a:gd name="adj1" fmla="val -25982"/>
              <a:gd name="adj2" fmla="val -10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C3EA2961-699B-1370-E0E2-5E5F662C3AC5}"/>
              </a:ext>
            </a:extLst>
          </p:cNvPr>
          <p:cNvPicPr>
            <a:picLocks noChangeAspect="1"/>
          </p:cNvPicPr>
          <p:nvPr/>
        </p:nvPicPr>
        <p:blipFill>
          <a:blip r:embed="rId3"/>
          <a:stretch>
            <a:fillRect/>
          </a:stretch>
        </p:blipFill>
        <p:spPr>
          <a:xfrm>
            <a:off x="640636" y="2160104"/>
            <a:ext cx="7403575" cy="3357334"/>
          </a:xfrm>
          <a:prstGeom prst="rect">
            <a:avLst/>
          </a:prstGeom>
        </p:spPr>
      </p:pic>
      <p:sp>
        <p:nvSpPr>
          <p:cNvPr id="5" name="Rounded Rectangular Callout 4"/>
          <p:cNvSpPr/>
          <p:nvPr/>
        </p:nvSpPr>
        <p:spPr>
          <a:xfrm>
            <a:off x="1099789" y="4523256"/>
            <a:ext cx="1532731" cy="963144"/>
          </a:xfrm>
          <a:prstGeom prst="wedgeRoundRectCallout">
            <a:avLst>
              <a:gd name="adj1" fmla="val 63997"/>
              <a:gd name="adj2" fmla="val -1948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a:t>
            </a:r>
            <a:r>
              <a:rPr lang="en-US" sz="1200" b="1" dirty="0">
                <a:solidFill>
                  <a:schemeClr val="tx1"/>
                </a:solidFill>
                <a:latin typeface="Arial" pitchFamily="34" charset="0"/>
                <a:cs typeface="Arial" pitchFamily="34" charset="0"/>
              </a:rPr>
              <a:t>agreement(s), </a:t>
            </a:r>
            <a:r>
              <a:rPr lang="en-US" sz="1200" dirty="0">
                <a:solidFill>
                  <a:schemeClr val="tx1"/>
                </a:solidFill>
                <a:latin typeface="Arial" pitchFamily="34" charset="0"/>
                <a:cs typeface="Arial" pitchFamily="34" charset="0"/>
              </a:rPr>
              <a:t>separate the agreements by a comma</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5943600" y="1267700"/>
            <a:ext cx="1375138" cy="609600"/>
          </a:xfrm>
          <a:prstGeom prst="wedgeRoundRectCallout">
            <a:avLst>
              <a:gd name="adj1" fmla="val 27665"/>
              <a:gd name="adj2" fmla="val 2040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188256"/>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83D20-7093-2EF8-6BF6-3A4E2765F243}"/>
              </a:ext>
            </a:extLst>
          </p:cNvPr>
          <p:cNvPicPr>
            <a:picLocks noChangeAspect="1"/>
          </p:cNvPicPr>
          <p:nvPr/>
        </p:nvPicPr>
        <p:blipFill>
          <a:blip r:embed="rId2"/>
          <a:stretch>
            <a:fillRect/>
          </a:stretch>
        </p:blipFill>
        <p:spPr>
          <a:xfrm>
            <a:off x="457200" y="1785073"/>
            <a:ext cx="8085714" cy="3676190"/>
          </a:xfrm>
          <a:prstGeom prst="rect">
            <a:avLst/>
          </a:prstGeom>
        </p:spPr>
      </p:pic>
      <p:sp>
        <p:nvSpPr>
          <p:cNvPr id="4" name="Rounded Rectangular Callout 10">
            <a:extLst>
              <a:ext uri="{FF2B5EF4-FFF2-40B4-BE49-F238E27FC236}">
                <a16:creationId xmlns:a16="http://schemas.microsoft.com/office/drawing/2014/main" id="{A7A6A5E1-FEC8-66B5-7D13-44F7ABBC0691}"/>
              </a:ext>
            </a:extLst>
          </p:cNvPr>
          <p:cNvSpPr/>
          <p:nvPr/>
        </p:nvSpPr>
        <p:spPr>
          <a:xfrm>
            <a:off x="1036715" y="5486401"/>
            <a:ext cx="1935085" cy="838200"/>
          </a:xfrm>
          <a:prstGeom prst="wedgeRoundRectCallout">
            <a:avLst>
              <a:gd name="adj1" fmla="val -55922"/>
              <a:gd name="adj2" fmla="val -22459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Checkbox</a:t>
            </a:r>
            <a:r>
              <a:rPr lang="en-US" sz="1200" dirty="0">
                <a:solidFill>
                  <a:schemeClr val="tx1"/>
                </a:solidFill>
                <a:latin typeface="Arial" pitchFamily="34" charset="0"/>
                <a:cs typeface="Arial" pitchFamily="34" charset="0"/>
              </a:rPr>
              <a:t> to select all agreements or each individual agreement</a:t>
            </a:r>
            <a:endParaRPr lang="en-CA" sz="1200" b="1" dirty="0">
              <a:solidFill>
                <a:schemeClr val="tx1"/>
              </a:solidFill>
              <a:latin typeface="Arial" pitchFamily="34" charset="0"/>
              <a:cs typeface="Arial" pitchFamily="34" charset="0"/>
            </a:endParaRPr>
          </a:p>
        </p:txBody>
      </p:sp>
      <p:sp>
        <p:nvSpPr>
          <p:cNvPr id="5" name="Rounded Rectangular Callout 6">
            <a:extLst>
              <a:ext uri="{FF2B5EF4-FFF2-40B4-BE49-F238E27FC236}">
                <a16:creationId xmlns:a16="http://schemas.microsoft.com/office/drawing/2014/main" id="{98756D10-D38C-17AD-69E0-487AEB768D3A}"/>
              </a:ext>
            </a:extLst>
          </p:cNvPr>
          <p:cNvSpPr/>
          <p:nvPr/>
        </p:nvSpPr>
        <p:spPr>
          <a:xfrm>
            <a:off x="4500057" y="5715001"/>
            <a:ext cx="1375138" cy="609600"/>
          </a:xfrm>
          <a:prstGeom prst="wedgeRoundRectCallout">
            <a:avLst>
              <a:gd name="adj1" fmla="val 193501"/>
              <a:gd name="adj2" fmla="val -1602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7" name="TextBox 6">
            <a:extLst>
              <a:ext uri="{FF2B5EF4-FFF2-40B4-BE49-F238E27FC236}">
                <a16:creationId xmlns:a16="http://schemas.microsoft.com/office/drawing/2014/main" id="{5902E6F8-3EDC-735B-2913-07845BCAEF8E}"/>
              </a:ext>
            </a:extLst>
          </p:cNvPr>
          <p:cNvSpPr txBox="1"/>
          <p:nvPr/>
        </p:nvSpPr>
        <p:spPr>
          <a:xfrm>
            <a:off x="228600" y="1009189"/>
            <a:ext cx="71628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dirty="0"/>
          </a:p>
        </p:txBody>
      </p:sp>
    </p:spTree>
    <p:extLst>
      <p:ext uri="{BB962C8B-B14F-4D97-AF65-F5344CB8AC3E}">
        <p14:creationId xmlns:p14="http://schemas.microsoft.com/office/powerpoint/2010/main" val="590861138"/>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Agreements</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br>
              <a:rPr lang="en-US" sz="1600" b="1" i="0" dirty="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609600" y="4724400"/>
            <a:ext cx="1721833" cy="830997"/>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an agreement is added, the Expiry Date is automatically populated.</a:t>
            </a:r>
            <a:endParaRPr lang="en-CA" altLang="en-US" sz="1200" dirty="0">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438709" y="6138077"/>
            <a:ext cx="87052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CA" altLang="en-US" sz="1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C3D6B7B-29DB-203D-962A-DF86D21B2073}"/>
              </a:ext>
            </a:extLst>
          </p:cNvPr>
          <p:cNvPicPr>
            <a:picLocks noChangeAspect="1"/>
          </p:cNvPicPr>
          <p:nvPr/>
        </p:nvPicPr>
        <p:blipFill>
          <a:blip r:embed="rId3"/>
          <a:stretch>
            <a:fillRect/>
          </a:stretch>
        </p:blipFill>
        <p:spPr>
          <a:xfrm>
            <a:off x="152400" y="3126238"/>
            <a:ext cx="8824498" cy="1423126"/>
          </a:xfrm>
          <a:prstGeom prst="rect">
            <a:avLst/>
          </a:prstGeom>
        </p:spPr>
      </p:pic>
      <p:cxnSp>
        <p:nvCxnSpPr>
          <p:cNvPr id="6" name="Straight Arrow Connector 5"/>
          <p:cNvCxnSpPr>
            <a:cxnSpLocks/>
          </p:cNvCxnSpPr>
          <p:nvPr/>
        </p:nvCxnSpPr>
        <p:spPr>
          <a:xfrm flipH="1">
            <a:off x="762000" y="2771840"/>
            <a:ext cx="914400" cy="8095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9BDAE3CA-05A2-B5F7-4A8D-8045A1267853}"/>
              </a:ext>
            </a:extLst>
          </p:cNvPr>
          <p:cNvSpPr txBox="1"/>
          <p:nvPr/>
        </p:nvSpPr>
        <p:spPr>
          <a:xfrm>
            <a:off x="914400" y="2341307"/>
            <a:ext cx="4572000" cy="276999"/>
          </a:xfrm>
          <a:prstGeom prst="rect">
            <a:avLst/>
          </a:prstGeom>
          <a:noFill/>
        </p:spPr>
        <p:txBody>
          <a:bodyPr wrap="square">
            <a:spAutoFit/>
          </a:bodyPr>
          <a:lstStyle/>
          <a:p>
            <a:pPr marL="12700" marR="6350">
              <a:lnSpc>
                <a:spcPct val="100000"/>
              </a:lnSpc>
            </a:pPr>
            <a:r>
              <a:rPr lang="en-US" sz="1200" dirty="0">
                <a:latin typeface="Arial" pitchFamily="34" charset="0"/>
                <a:cs typeface="Arial" pitchFamily="34" charset="0"/>
              </a:rPr>
              <a:t>If needed, use this button to remove the added agreement.</a:t>
            </a:r>
          </a:p>
        </p:txBody>
      </p:sp>
      <p:cxnSp>
        <p:nvCxnSpPr>
          <p:cNvPr id="9" name="Straight Arrow Connector 8">
            <a:extLst>
              <a:ext uri="{FF2B5EF4-FFF2-40B4-BE49-F238E27FC236}">
                <a16:creationId xmlns:a16="http://schemas.microsoft.com/office/drawing/2014/main" id="{6556DC48-6258-B05F-35F5-4D51F5A4D331}"/>
              </a:ext>
            </a:extLst>
          </p:cNvPr>
          <p:cNvCxnSpPr>
            <a:cxnSpLocks/>
          </p:cNvCxnSpPr>
          <p:nvPr/>
        </p:nvCxnSpPr>
        <p:spPr>
          <a:xfrm flipV="1">
            <a:off x="2438400" y="4242560"/>
            <a:ext cx="1219200" cy="8734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2012868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F4AFA2-DA5D-A041-4143-F09BA3576CB4}"/>
              </a:ext>
            </a:extLst>
          </p:cNvPr>
          <p:cNvPicPr>
            <a:picLocks noChangeAspect="1"/>
          </p:cNvPicPr>
          <p:nvPr/>
        </p:nvPicPr>
        <p:blipFill>
          <a:blip r:embed="rId2"/>
          <a:srcRect l="1297" r="5370"/>
          <a:stretch/>
        </p:blipFill>
        <p:spPr>
          <a:xfrm>
            <a:off x="0" y="3535522"/>
            <a:ext cx="8534401" cy="1481235"/>
          </a:xfrm>
          <a:prstGeom prst="rect">
            <a:avLst/>
          </a:prstGeom>
        </p:spPr>
      </p:pic>
      <p:pic>
        <p:nvPicPr>
          <p:cNvPr id="9" name="Picture 8">
            <a:extLst>
              <a:ext uri="{FF2B5EF4-FFF2-40B4-BE49-F238E27FC236}">
                <a16:creationId xmlns:a16="http://schemas.microsoft.com/office/drawing/2014/main" id="{53C98A91-F5B4-855A-0019-6E58E156B019}"/>
              </a:ext>
            </a:extLst>
          </p:cNvPr>
          <p:cNvPicPr>
            <a:picLocks noChangeAspect="1"/>
          </p:cNvPicPr>
          <p:nvPr/>
        </p:nvPicPr>
        <p:blipFill>
          <a:blip r:embed="rId3"/>
          <a:srcRect l="1348" r="1637"/>
          <a:stretch/>
        </p:blipFill>
        <p:spPr>
          <a:xfrm>
            <a:off x="152400" y="2328926"/>
            <a:ext cx="8534400" cy="1100074"/>
          </a:xfrm>
          <a:prstGeom prst="rect">
            <a:avLst/>
          </a:prstGeom>
        </p:spPr>
      </p:pic>
      <p:sp>
        <p:nvSpPr>
          <p:cNvPr id="10" name="TextBox 9">
            <a:extLst>
              <a:ext uri="{FF2B5EF4-FFF2-40B4-BE49-F238E27FC236}">
                <a16:creationId xmlns:a16="http://schemas.microsoft.com/office/drawing/2014/main" id="{C1ADD5E8-15DE-B2CC-AAA3-9AD629C5E058}"/>
              </a:ext>
            </a:extLst>
          </p:cNvPr>
          <p:cNvSpPr txBox="1"/>
          <p:nvPr/>
        </p:nvSpPr>
        <p:spPr>
          <a:xfrm>
            <a:off x="224279" y="1488777"/>
            <a:ext cx="8763000" cy="523220"/>
          </a:xfrm>
          <a:prstGeom prst="rect">
            <a:avLst/>
          </a:prstGeom>
          <a:noFill/>
        </p:spPr>
        <p:txBody>
          <a:bodyPr wrap="square" rtlCol="0">
            <a:spAutoFit/>
          </a:bodyPr>
          <a:lstStyle/>
          <a:p>
            <a:r>
              <a:rPr lang="en-US" sz="1400" dirty="0"/>
              <a:t>Once you have added your agreement numbers then you need to add what type of application you are submitting. Note, the screens below are for an initial term agreement expiry. </a:t>
            </a:r>
            <a:endParaRPr lang="en-CA" sz="1400" dirty="0"/>
          </a:p>
        </p:txBody>
      </p:sp>
      <p:sp>
        <p:nvSpPr>
          <p:cNvPr id="11" name="TextBox 10">
            <a:extLst>
              <a:ext uri="{FF2B5EF4-FFF2-40B4-BE49-F238E27FC236}">
                <a16:creationId xmlns:a16="http://schemas.microsoft.com/office/drawing/2014/main" id="{775CB9AC-0093-CCB4-2E86-F4956E61983A}"/>
              </a:ext>
            </a:extLst>
          </p:cNvPr>
          <p:cNvSpPr txBox="1"/>
          <p:nvPr/>
        </p:nvSpPr>
        <p:spPr>
          <a:xfrm>
            <a:off x="224279" y="5123279"/>
            <a:ext cx="8001000" cy="738664"/>
          </a:xfrm>
          <a:prstGeom prst="rect">
            <a:avLst/>
          </a:prstGeom>
          <a:noFill/>
        </p:spPr>
        <p:txBody>
          <a:bodyPr wrap="square" rtlCol="0">
            <a:spAutoFit/>
          </a:bodyPr>
          <a:lstStyle/>
          <a:p>
            <a:r>
              <a:rPr lang="en-US" sz="1400" dirty="0"/>
              <a:t>You can apply for an </a:t>
            </a:r>
            <a:r>
              <a:rPr lang="en-US" sz="1400" b="1" dirty="0"/>
              <a:t>Extension</a:t>
            </a:r>
            <a:r>
              <a:rPr lang="en-US" sz="1400" dirty="0"/>
              <a:t> for either an initial, intermediate or continued term agreement.</a:t>
            </a:r>
          </a:p>
          <a:p>
            <a:r>
              <a:rPr lang="en-US" sz="1400" dirty="0"/>
              <a:t>You can apply for </a:t>
            </a:r>
            <a:r>
              <a:rPr lang="en-US" sz="1400" b="1" dirty="0"/>
              <a:t>Intermediate Term Expiry </a:t>
            </a:r>
            <a:r>
              <a:rPr lang="en-US" sz="1400" dirty="0"/>
              <a:t>IF your agreement is in its initial term.</a:t>
            </a:r>
          </a:p>
          <a:p>
            <a:r>
              <a:rPr lang="en-US" sz="1400" dirty="0"/>
              <a:t>You can apply for </a:t>
            </a:r>
            <a:r>
              <a:rPr lang="en-US" sz="1400" b="1" dirty="0"/>
              <a:t>Continued Term Expiry</a:t>
            </a:r>
            <a:r>
              <a:rPr lang="en-US" sz="1400" dirty="0"/>
              <a:t> IF your agreement is in it’s intermediate or continued term.</a:t>
            </a:r>
            <a:endParaRPr lang="en-CA" sz="1400" dirty="0"/>
          </a:p>
        </p:txBody>
      </p:sp>
      <p:cxnSp>
        <p:nvCxnSpPr>
          <p:cNvPr id="12" name="Straight Arrow Connector 11">
            <a:extLst>
              <a:ext uri="{FF2B5EF4-FFF2-40B4-BE49-F238E27FC236}">
                <a16:creationId xmlns:a16="http://schemas.microsoft.com/office/drawing/2014/main" id="{EA873D75-A043-0647-2F85-684AE3A825B9}"/>
              </a:ext>
            </a:extLst>
          </p:cNvPr>
          <p:cNvCxnSpPr>
            <a:cxnSpLocks/>
          </p:cNvCxnSpPr>
          <p:nvPr/>
        </p:nvCxnSpPr>
        <p:spPr>
          <a:xfrm flipH="1">
            <a:off x="2667000" y="3031227"/>
            <a:ext cx="3732621" cy="13883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5FA64BE3-817E-7CF1-26FA-358CEFDF7C61}"/>
              </a:ext>
            </a:extLst>
          </p:cNvPr>
          <p:cNvSpPr txBox="1"/>
          <p:nvPr/>
        </p:nvSpPr>
        <p:spPr>
          <a:xfrm>
            <a:off x="6392432" y="2652091"/>
            <a:ext cx="2438400" cy="738664"/>
          </a:xfrm>
          <a:prstGeom prst="rect">
            <a:avLst/>
          </a:prstGeom>
          <a:noFill/>
        </p:spPr>
        <p:txBody>
          <a:bodyPr wrap="square" rtlCol="0">
            <a:spAutoFit/>
          </a:bodyPr>
          <a:lstStyle/>
          <a:p>
            <a:r>
              <a:rPr lang="en-US" sz="1400" dirty="0"/>
              <a:t>Click on </a:t>
            </a:r>
            <a:r>
              <a:rPr lang="en-US" sz="1400" b="1" dirty="0"/>
              <a:t>“Choose one or more of the following"</a:t>
            </a:r>
            <a:r>
              <a:rPr lang="en-US" sz="1400" dirty="0"/>
              <a:t> and a popup box will appear</a:t>
            </a:r>
            <a:endParaRPr lang="en-CA" sz="1400" dirty="0"/>
          </a:p>
        </p:txBody>
      </p:sp>
      <p:sp>
        <p:nvSpPr>
          <p:cNvPr id="18" name="TextBox 17">
            <a:extLst>
              <a:ext uri="{FF2B5EF4-FFF2-40B4-BE49-F238E27FC236}">
                <a16:creationId xmlns:a16="http://schemas.microsoft.com/office/drawing/2014/main" id="{9AEDB283-89F3-DA50-99AE-77F5ACBCF4EA}"/>
              </a:ext>
            </a:extLst>
          </p:cNvPr>
          <p:cNvSpPr txBox="1"/>
          <p:nvPr/>
        </p:nvSpPr>
        <p:spPr>
          <a:xfrm>
            <a:off x="116457" y="910311"/>
            <a:ext cx="7924800" cy="615553"/>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800" b="1" i="0" dirty="0">
                <a:solidFill>
                  <a:schemeClr val="tx1"/>
                </a:solidFill>
                <a:latin typeface="Arial" panose="020B0604020202020204" pitchFamily="34" charset="0"/>
                <a:cs typeface="Arial" panose="020B0604020202020204" pitchFamily="34" charset="0"/>
              </a:rPr>
            </a:br>
            <a:endParaRPr lang="en-CA" dirty="0"/>
          </a:p>
        </p:txBody>
      </p:sp>
    </p:spTree>
    <p:extLst>
      <p:ext uri="{BB962C8B-B14F-4D97-AF65-F5344CB8AC3E}">
        <p14:creationId xmlns:p14="http://schemas.microsoft.com/office/powerpoint/2010/main" val="3670973370"/>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D7C52-B99E-62B6-709D-0CA29CDDC2AC}"/>
              </a:ext>
            </a:extLst>
          </p:cNvPr>
          <p:cNvPicPr>
            <a:picLocks noChangeAspect="1"/>
          </p:cNvPicPr>
          <p:nvPr/>
        </p:nvPicPr>
        <p:blipFill>
          <a:blip r:embed="rId2"/>
          <a:stretch>
            <a:fillRect/>
          </a:stretch>
        </p:blipFill>
        <p:spPr>
          <a:xfrm>
            <a:off x="152400" y="2286000"/>
            <a:ext cx="8610600" cy="2445190"/>
          </a:xfrm>
          <a:prstGeom prst="rect">
            <a:avLst/>
          </a:prstGeom>
        </p:spPr>
      </p:pic>
      <p:sp>
        <p:nvSpPr>
          <p:cNvPr id="4" name="TextBox 3">
            <a:extLst>
              <a:ext uri="{FF2B5EF4-FFF2-40B4-BE49-F238E27FC236}">
                <a16:creationId xmlns:a16="http://schemas.microsoft.com/office/drawing/2014/main" id="{14B9CDAE-D592-F4C4-03D6-A63789B8EB57}"/>
              </a:ext>
            </a:extLst>
          </p:cNvPr>
          <p:cNvSpPr txBox="1"/>
          <p:nvPr/>
        </p:nvSpPr>
        <p:spPr>
          <a:xfrm>
            <a:off x="457200" y="5072184"/>
            <a:ext cx="7162800" cy="523220"/>
          </a:xfrm>
          <a:prstGeom prst="rect">
            <a:avLst/>
          </a:prstGeom>
          <a:noFill/>
        </p:spPr>
        <p:txBody>
          <a:bodyPr wrap="square" rtlCol="0">
            <a:spAutoFit/>
          </a:bodyPr>
          <a:lstStyle/>
          <a:p>
            <a:r>
              <a:rPr lang="en-US" sz="1400" dirty="0"/>
              <a:t>Once your application type is added, you can now add the productive zone for each agreement by clicking on </a:t>
            </a:r>
            <a:r>
              <a:rPr lang="en-US" sz="1400" b="1" dirty="0"/>
              <a:t>Add Productive Zone</a:t>
            </a:r>
            <a:r>
              <a:rPr lang="en-US" sz="1400" dirty="0"/>
              <a:t>.</a:t>
            </a:r>
            <a:endParaRPr lang="en-CA" sz="1400" dirty="0"/>
          </a:p>
        </p:txBody>
      </p:sp>
      <p:sp>
        <p:nvSpPr>
          <p:cNvPr id="6" name="TextBox 5">
            <a:extLst>
              <a:ext uri="{FF2B5EF4-FFF2-40B4-BE49-F238E27FC236}">
                <a16:creationId xmlns:a16="http://schemas.microsoft.com/office/drawing/2014/main" id="{5735BDDC-AFAD-3D18-817E-77804FBE2F60}"/>
              </a:ext>
            </a:extLst>
          </p:cNvPr>
          <p:cNvSpPr txBox="1"/>
          <p:nvPr/>
        </p:nvSpPr>
        <p:spPr>
          <a:xfrm>
            <a:off x="152400" y="937537"/>
            <a:ext cx="80772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a:t>
            </a:r>
            <a:endParaRPr lang="en-CA" sz="1600" dirty="0"/>
          </a:p>
        </p:txBody>
      </p:sp>
      <p:sp>
        <p:nvSpPr>
          <p:cNvPr id="2" name="TextBox 1">
            <a:extLst>
              <a:ext uri="{FF2B5EF4-FFF2-40B4-BE49-F238E27FC236}">
                <a16:creationId xmlns:a16="http://schemas.microsoft.com/office/drawing/2014/main" id="{57787D45-5E93-F1A1-0CD1-D40E67568E2E}"/>
              </a:ext>
            </a:extLst>
          </p:cNvPr>
          <p:cNvSpPr txBox="1"/>
          <p:nvPr/>
        </p:nvSpPr>
        <p:spPr>
          <a:xfrm>
            <a:off x="457200" y="1828800"/>
            <a:ext cx="5486400" cy="338554"/>
          </a:xfrm>
          <a:prstGeom prst="rect">
            <a:avLst/>
          </a:prstGeom>
          <a:noFill/>
        </p:spPr>
        <p:txBody>
          <a:bodyPr wrap="square" rtlCol="0">
            <a:spAutoFit/>
          </a:bodyPr>
          <a:lstStyle/>
          <a:p>
            <a:r>
              <a:rPr lang="en-US" sz="1600" dirty="0"/>
              <a:t>Sample Intermediate Term Expiry</a:t>
            </a:r>
            <a:endParaRPr lang="en-CA" sz="1600" dirty="0"/>
          </a:p>
        </p:txBody>
      </p:sp>
    </p:spTree>
    <p:extLst>
      <p:ext uri="{BB962C8B-B14F-4D97-AF65-F5344CB8AC3E}">
        <p14:creationId xmlns:p14="http://schemas.microsoft.com/office/powerpoint/2010/main" val="340365196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422126-6094-2F43-DE5F-30332F5158E9}"/>
              </a:ext>
            </a:extLst>
          </p:cNvPr>
          <p:cNvSpPr txBox="1"/>
          <p:nvPr/>
        </p:nvSpPr>
        <p:spPr>
          <a:xfrm>
            <a:off x="139684" y="914400"/>
            <a:ext cx="7708915"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dirty="0">
                <a:latin typeface="Arial" panose="020B0604020202020204" pitchFamily="34" charset="0"/>
                <a:cs typeface="Arial" panose="020B0604020202020204" pitchFamily="34" charset="0"/>
              </a:rPr>
              <a:t>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(continued)</a:t>
            </a:r>
            <a:endParaRPr lang="en-CA" sz="1600" dirty="0"/>
          </a:p>
        </p:txBody>
      </p:sp>
      <p:sp>
        <p:nvSpPr>
          <p:cNvPr id="6" name="TextBox 5">
            <a:extLst>
              <a:ext uri="{FF2B5EF4-FFF2-40B4-BE49-F238E27FC236}">
                <a16:creationId xmlns:a16="http://schemas.microsoft.com/office/drawing/2014/main" id="{81D86CF5-BE08-E2CE-00D9-BB97D39565B0}"/>
              </a:ext>
            </a:extLst>
          </p:cNvPr>
          <p:cNvSpPr txBox="1"/>
          <p:nvPr/>
        </p:nvSpPr>
        <p:spPr>
          <a:xfrm>
            <a:off x="228600" y="3662103"/>
            <a:ext cx="3027722" cy="830997"/>
          </a:xfrm>
          <a:prstGeom prst="rect">
            <a:avLst/>
          </a:prstGeom>
          <a:noFill/>
        </p:spPr>
        <p:txBody>
          <a:bodyPr wrap="square" rtlCol="0">
            <a:spAutoFit/>
          </a:bodyPr>
          <a:lstStyle/>
          <a:p>
            <a:r>
              <a:rPr lang="en-US" sz="1600" dirty="0"/>
              <a:t>You can add different zones for different pieces of land by checking off the box. </a:t>
            </a:r>
            <a:endParaRPr lang="en-CA" sz="1600" dirty="0"/>
          </a:p>
        </p:txBody>
      </p:sp>
      <p:pic>
        <p:nvPicPr>
          <p:cNvPr id="12" name="Picture 11">
            <a:extLst>
              <a:ext uri="{FF2B5EF4-FFF2-40B4-BE49-F238E27FC236}">
                <a16:creationId xmlns:a16="http://schemas.microsoft.com/office/drawing/2014/main" id="{A041523D-0731-5020-CD93-5E9DD7AB1112}"/>
              </a:ext>
            </a:extLst>
          </p:cNvPr>
          <p:cNvPicPr>
            <a:picLocks noChangeAspect="1"/>
          </p:cNvPicPr>
          <p:nvPr/>
        </p:nvPicPr>
        <p:blipFill>
          <a:blip r:embed="rId2"/>
          <a:stretch>
            <a:fillRect/>
          </a:stretch>
        </p:blipFill>
        <p:spPr>
          <a:xfrm>
            <a:off x="4267200" y="1317182"/>
            <a:ext cx="4133829" cy="4621705"/>
          </a:xfrm>
          <a:prstGeom prst="rect">
            <a:avLst/>
          </a:prstGeom>
        </p:spPr>
      </p:pic>
      <p:cxnSp>
        <p:nvCxnSpPr>
          <p:cNvPr id="9" name="Straight Arrow Connector 8">
            <a:extLst>
              <a:ext uri="{FF2B5EF4-FFF2-40B4-BE49-F238E27FC236}">
                <a16:creationId xmlns:a16="http://schemas.microsoft.com/office/drawing/2014/main" id="{6F3FCF22-EFE1-913A-AEB0-F0E3C7CB4CFD}"/>
              </a:ext>
            </a:extLst>
          </p:cNvPr>
          <p:cNvCxnSpPr>
            <a:cxnSpLocks/>
          </p:cNvCxnSpPr>
          <p:nvPr/>
        </p:nvCxnSpPr>
        <p:spPr>
          <a:xfrm flipV="1">
            <a:off x="2057400" y="2290496"/>
            <a:ext cx="5029200" cy="13038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9168479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0D8638-5388-D354-B84E-49D21B48A339}"/>
              </a:ext>
            </a:extLst>
          </p:cNvPr>
          <p:cNvSpPr txBox="1"/>
          <p:nvPr/>
        </p:nvSpPr>
        <p:spPr>
          <a:xfrm>
            <a:off x="228600" y="1066800"/>
            <a:ext cx="82296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a:t>
            </a:r>
            <a:r>
              <a:rPr lang="en-US" sz="1600" b="1" dirty="0">
                <a:latin typeface="Arial" panose="020B0604020202020204" pitchFamily="34" charset="0"/>
                <a:cs typeface="Arial" panose="020B0604020202020204" pitchFamily="34" charset="0"/>
              </a:rPr>
              <a:t>tinued)</a:t>
            </a:r>
            <a:endParaRPr lang="en-CA" sz="1600" dirty="0"/>
          </a:p>
        </p:txBody>
      </p:sp>
      <p:sp>
        <p:nvSpPr>
          <p:cNvPr id="4" name="TextBox 3">
            <a:extLst>
              <a:ext uri="{FF2B5EF4-FFF2-40B4-BE49-F238E27FC236}">
                <a16:creationId xmlns:a16="http://schemas.microsoft.com/office/drawing/2014/main" id="{FF727BA8-12CE-C7CE-819C-8DE7A8937445}"/>
              </a:ext>
            </a:extLst>
          </p:cNvPr>
          <p:cNvSpPr txBox="1"/>
          <p:nvPr/>
        </p:nvSpPr>
        <p:spPr>
          <a:xfrm>
            <a:off x="381000" y="2743200"/>
            <a:ext cx="2514600" cy="584775"/>
          </a:xfrm>
          <a:prstGeom prst="rect">
            <a:avLst/>
          </a:prstGeom>
          <a:noFill/>
        </p:spPr>
        <p:txBody>
          <a:bodyPr wrap="square" rtlCol="0">
            <a:spAutoFit/>
          </a:bodyPr>
          <a:lstStyle/>
          <a:p>
            <a:r>
              <a:rPr lang="en-US" sz="1600" dirty="0"/>
              <a:t>Choose the zone by clicking on the arrow.</a:t>
            </a:r>
            <a:endParaRPr lang="en-CA" sz="1600" dirty="0"/>
          </a:p>
        </p:txBody>
      </p:sp>
      <p:pic>
        <p:nvPicPr>
          <p:cNvPr id="1032" name="Picture 8">
            <a:extLst>
              <a:ext uri="{FF2B5EF4-FFF2-40B4-BE49-F238E27FC236}">
                <a16:creationId xmlns:a16="http://schemas.microsoft.com/office/drawing/2014/main" id="{14219766-C34E-88F6-7A17-A10543606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596" y="1371111"/>
            <a:ext cx="4519612" cy="504645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39DB204-555E-5BB6-3FF9-2DAC7A2CB5ED}"/>
              </a:ext>
            </a:extLst>
          </p:cNvPr>
          <p:cNvCxnSpPr>
            <a:cxnSpLocks/>
          </p:cNvCxnSpPr>
          <p:nvPr/>
        </p:nvCxnSpPr>
        <p:spPr>
          <a:xfrm>
            <a:off x="2438400" y="3389531"/>
            <a:ext cx="5492352" cy="183037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0972821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Revisions</a:t>
            </a:r>
          </a:p>
        </p:txBody>
      </p:sp>
      <p:sp>
        <p:nvSpPr>
          <p:cNvPr id="4" name="Rectangle 3"/>
          <p:cNvSpPr/>
          <p:nvPr/>
        </p:nvSpPr>
        <p:spPr>
          <a:xfrm>
            <a:off x="3505200" y="1905000"/>
            <a:ext cx="19244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Revisions Table</a:t>
            </a:r>
          </a:p>
        </p:txBody>
      </p:sp>
      <p:graphicFrame>
        <p:nvGraphicFramePr>
          <p:cNvPr id="6" name="Table 5"/>
          <p:cNvGraphicFramePr>
            <a:graphicFrameLocks noGrp="1"/>
          </p:cNvGraphicFramePr>
          <p:nvPr>
            <p:extLst>
              <p:ext uri="{D42A27DB-BD31-4B8C-83A1-F6EECF244321}">
                <p14:modId xmlns:p14="http://schemas.microsoft.com/office/powerpoint/2010/main" val="1564177460"/>
              </p:ext>
            </p:extLst>
          </p:nvPr>
        </p:nvGraphicFramePr>
        <p:xfrm>
          <a:off x="1600200" y="2590800"/>
          <a:ext cx="6096000" cy="2438400"/>
        </p:xfrm>
        <a:graphic>
          <a:graphicData uri="http://schemas.openxmlformats.org/drawingml/2006/table">
            <a:tbl>
              <a:tblPr first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0640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406400">
                <a:tc>
                  <a:txBody>
                    <a:bodyPr/>
                    <a:lstStyle/>
                    <a:p>
                      <a:r>
                        <a:rPr lang="en-CA" dirty="0"/>
                        <a:t>September 2025</a:t>
                      </a:r>
                    </a:p>
                  </a:txBody>
                  <a:tcPr/>
                </a:tc>
                <a:tc>
                  <a:txBody>
                    <a:bodyPr/>
                    <a:lstStyle/>
                    <a:p>
                      <a:r>
                        <a:rPr lang="en-US" dirty="0"/>
                        <a:t>Initial Creation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406400">
                <a:tc gridSpan="3">
                  <a:txBody>
                    <a:bodyPr/>
                    <a:lstStyle/>
                    <a:p>
                      <a:endParaRPr lang="en-CA" dirty="0"/>
                    </a:p>
                  </a:txBody>
                  <a:tcPr>
                    <a:solidFill>
                      <a:schemeClr val="bg1"/>
                    </a:solidFill>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002"/>
                  </a:ext>
                </a:extLst>
              </a:tr>
              <a:tr h="40640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2073253233"/>
                  </a:ext>
                </a:extLst>
              </a:tr>
              <a:tr h="40640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1775984379"/>
                  </a:ext>
                </a:extLst>
              </a:tr>
              <a:tr h="406400">
                <a:tc>
                  <a:txBody>
                    <a:bodyPr/>
                    <a:lstStyle/>
                    <a:p>
                      <a:endParaRPr lang="en-CA"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1572890306"/>
                  </a:ext>
                </a:extLst>
              </a:tr>
            </a:tbl>
          </a:graphicData>
        </a:graphic>
      </p:graphicFrame>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6A313E-F87D-0425-D589-18AB1F9F1D02}"/>
              </a:ext>
            </a:extLst>
          </p:cNvPr>
          <p:cNvSpPr txBox="1"/>
          <p:nvPr/>
        </p:nvSpPr>
        <p:spPr>
          <a:xfrm>
            <a:off x="152400" y="1066800"/>
            <a:ext cx="81534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(continued)</a:t>
            </a:r>
            <a:endParaRPr lang="en-CA" sz="1600" dirty="0"/>
          </a:p>
        </p:txBody>
      </p:sp>
      <p:pic>
        <p:nvPicPr>
          <p:cNvPr id="5" name="Picture 4">
            <a:extLst>
              <a:ext uri="{FF2B5EF4-FFF2-40B4-BE49-F238E27FC236}">
                <a16:creationId xmlns:a16="http://schemas.microsoft.com/office/drawing/2014/main" id="{8BDBF39E-E700-E2B9-1671-783FF30EF306}"/>
              </a:ext>
            </a:extLst>
          </p:cNvPr>
          <p:cNvPicPr>
            <a:picLocks noChangeAspect="1"/>
          </p:cNvPicPr>
          <p:nvPr/>
        </p:nvPicPr>
        <p:blipFill>
          <a:blip r:embed="rId2"/>
          <a:stretch>
            <a:fillRect/>
          </a:stretch>
        </p:blipFill>
        <p:spPr>
          <a:xfrm>
            <a:off x="4114800" y="1676400"/>
            <a:ext cx="4012019" cy="4334594"/>
          </a:xfrm>
          <a:prstGeom prst="rect">
            <a:avLst/>
          </a:prstGeom>
        </p:spPr>
      </p:pic>
      <p:sp>
        <p:nvSpPr>
          <p:cNvPr id="6" name="TextBox 5">
            <a:extLst>
              <a:ext uri="{FF2B5EF4-FFF2-40B4-BE49-F238E27FC236}">
                <a16:creationId xmlns:a16="http://schemas.microsoft.com/office/drawing/2014/main" id="{122DD42F-EB23-4670-A8EE-963D2CB1F1D3}"/>
              </a:ext>
            </a:extLst>
          </p:cNvPr>
          <p:cNvSpPr txBox="1"/>
          <p:nvPr/>
        </p:nvSpPr>
        <p:spPr>
          <a:xfrm>
            <a:off x="304800" y="2514600"/>
            <a:ext cx="3200400" cy="1200329"/>
          </a:xfrm>
          <a:prstGeom prst="rect">
            <a:avLst/>
          </a:prstGeom>
          <a:noFill/>
        </p:spPr>
        <p:txBody>
          <a:bodyPr wrap="square" rtlCol="0">
            <a:spAutoFit/>
          </a:bodyPr>
          <a:lstStyle/>
          <a:p>
            <a:r>
              <a:rPr lang="en-US" dirty="0"/>
              <a:t>The zones available will display in a popup box,  you can type in the name or pick from the list of zones.</a:t>
            </a:r>
            <a:endParaRPr lang="en-CA" dirty="0"/>
          </a:p>
        </p:txBody>
      </p:sp>
    </p:spTree>
    <p:extLst>
      <p:ext uri="{BB962C8B-B14F-4D97-AF65-F5344CB8AC3E}">
        <p14:creationId xmlns:p14="http://schemas.microsoft.com/office/powerpoint/2010/main" val="1972445283"/>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7EAC16-4395-FE76-582B-B4E327C42B86}"/>
              </a:ext>
            </a:extLst>
          </p:cNvPr>
          <p:cNvSpPr txBox="1"/>
          <p:nvPr/>
        </p:nvSpPr>
        <p:spPr>
          <a:xfrm>
            <a:off x="152400" y="1066800"/>
            <a:ext cx="7810583"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Continuation Type</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Productive Zone Continued</a:t>
            </a:r>
            <a:endParaRPr lang="en-CA" sz="1600" dirty="0"/>
          </a:p>
        </p:txBody>
      </p:sp>
      <p:sp>
        <p:nvSpPr>
          <p:cNvPr id="6" name="TextBox 5">
            <a:extLst>
              <a:ext uri="{FF2B5EF4-FFF2-40B4-BE49-F238E27FC236}">
                <a16:creationId xmlns:a16="http://schemas.microsoft.com/office/drawing/2014/main" id="{8B744590-2655-3C2C-2AF5-FBA872A8B04C}"/>
              </a:ext>
            </a:extLst>
          </p:cNvPr>
          <p:cNvSpPr txBox="1"/>
          <p:nvPr/>
        </p:nvSpPr>
        <p:spPr>
          <a:xfrm>
            <a:off x="228600" y="4038600"/>
            <a:ext cx="4171907" cy="830997"/>
          </a:xfrm>
          <a:prstGeom prst="rect">
            <a:avLst/>
          </a:prstGeom>
          <a:noFill/>
        </p:spPr>
        <p:txBody>
          <a:bodyPr wrap="square" rtlCol="0">
            <a:spAutoFit/>
          </a:bodyPr>
          <a:lstStyle/>
          <a:p>
            <a:r>
              <a:rPr lang="en-US" sz="1600" dirty="0"/>
              <a:t>Once you choose your zone you </a:t>
            </a:r>
            <a:r>
              <a:rPr lang="en-US" sz="1600" b="1" dirty="0"/>
              <a:t>must</a:t>
            </a:r>
            <a:r>
              <a:rPr lang="en-US" sz="1600" dirty="0"/>
              <a:t> choose one of the following for the Data Provided for Zone.  Then click </a:t>
            </a:r>
            <a:r>
              <a:rPr lang="en-US" sz="1600" b="1" dirty="0"/>
              <a:t>Add.</a:t>
            </a:r>
            <a:endParaRPr lang="en-CA" sz="1600" b="1" dirty="0"/>
          </a:p>
        </p:txBody>
      </p:sp>
      <p:pic>
        <p:nvPicPr>
          <p:cNvPr id="12" name="Picture 11">
            <a:extLst>
              <a:ext uri="{FF2B5EF4-FFF2-40B4-BE49-F238E27FC236}">
                <a16:creationId xmlns:a16="http://schemas.microsoft.com/office/drawing/2014/main" id="{754398CD-618E-8DA8-103D-CD29E7094629}"/>
              </a:ext>
            </a:extLst>
          </p:cNvPr>
          <p:cNvPicPr>
            <a:picLocks noChangeAspect="1"/>
          </p:cNvPicPr>
          <p:nvPr/>
        </p:nvPicPr>
        <p:blipFill>
          <a:blip r:embed="rId2"/>
          <a:stretch>
            <a:fillRect/>
          </a:stretch>
        </p:blipFill>
        <p:spPr>
          <a:xfrm>
            <a:off x="4571999" y="3655434"/>
            <a:ext cx="4171909" cy="1864045"/>
          </a:xfrm>
          <a:prstGeom prst="rect">
            <a:avLst/>
          </a:prstGeom>
        </p:spPr>
      </p:pic>
      <p:pic>
        <p:nvPicPr>
          <p:cNvPr id="14" name="Picture 13">
            <a:extLst>
              <a:ext uri="{FF2B5EF4-FFF2-40B4-BE49-F238E27FC236}">
                <a16:creationId xmlns:a16="http://schemas.microsoft.com/office/drawing/2014/main" id="{EC932617-B896-BDB4-B064-97B790665D31}"/>
              </a:ext>
            </a:extLst>
          </p:cNvPr>
          <p:cNvPicPr>
            <a:picLocks noChangeAspect="1"/>
          </p:cNvPicPr>
          <p:nvPr/>
        </p:nvPicPr>
        <p:blipFill>
          <a:blip r:embed="rId3"/>
          <a:stretch>
            <a:fillRect/>
          </a:stretch>
        </p:blipFill>
        <p:spPr>
          <a:xfrm>
            <a:off x="400089" y="1737692"/>
            <a:ext cx="4171910" cy="1864045"/>
          </a:xfrm>
          <a:prstGeom prst="rect">
            <a:avLst/>
          </a:prstGeom>
        </p:spPr>
      </p:pic>
    </p:spTree>
    <p:extLst>
      <p:ext uri="{BB962C8B-B14F-4D97-AF65-F5344CB8AC3E}">
        <p14:creationId xmlns:p14="http://schemas.microsoft.com/office/powerpoint/2010/main" val="8293590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23ED96-02D1-CF7F-CDF2-FD33B107B918}"/>
              </a:ext>
            </a:extLst>
          </p:cNvPr>
          <p:cNvPicPr>
            <a:picLocks noChangeAspect="1"/>
          </p:cNvPicPr>
          <p:nvPr/>
        </p:nvPicPr>
        <p:blipFill>
          <a:blip r:embed="rId2"/>
          <a:stretch>
            <a:fillRect/>
          </a:stretch>
        </p:blipFill>
        <p:spPr>
          <a:xfrm>
            <a:off x="762000" y="1295400"/>
            <a:ext cx="7467600" cy="3488688"/>
          </a:xfrm>
          <a:prstGeom prst="rect">
            <a:avLst/>
          </a:prstGeom>
        </p:spPr>
      </p:pic>
      <p:sp>
        <p:nvSpPr>
          <p:cNvPr id="6" name="TextBox 5">
            <a:extLst>
              <a:ext uri="{FF2B5EF4-FFF2-40B4-BE49-F238E27FC236}">
                <a16:creationId xmlns:a16="http://schemas.microsoft.com/office/drawing/2014/main" id="{4F7297C2-95C4-9200-A5F8-9B269090CEED}"/>
              </a:ext>
            </a:extLst>
          </p:cNvPr>
          <p:cNvSpPr txBox="1"/>
          <p:nvPr/>
        </p:nvSpPr>
        <p:spPr>
          <a:xfrm>
            <a:off x="400050" y="4823936"/>
            <a:ext cx="8343900" cy="1323439"/>
          </a:xfrm>
          <a:prstGeom prst="rect">
            <a:avLst/>
          </a:prstGeom>
          <a:noFill/>
        </p:spPr>
        <p:txBody>
          <a:bodyPr wrap="square" rtlCol="0">
            <a:spAutoFit/>
          </a:bodyPr>
          <a:lstStyle/>
          <a:p>
            <a:r>
              <a:rPr lang="en-US" sz="1600" dirty="0"/>
              <a:t>The application is now complete, and you can click Submit.  Once you have submitted your application the status will change to </a:t>
            </a:r>
            <a:r>
              <a:rPr lang="en-US" sz="1600" b="1" dirty="0"/>
              <a:t>Submitted</a:t>
            </a:r>
            <a:r>
              <a:rPr lang="en-US" sz="1600" dirty="0"/>
              <a:t> and then </a:t>
            </a:r>
            <a:r>
              <a:rPr lang="en-US" sz="1600" b="1" dirty="0"/>
              <a:t>Verifying</a:t>
            </a:r>
            <a:r>
              <a:rPr lang="en-US" sz="1600" dirty="0"/>
              <a:t>.  Once the status changes to </a:t>
            </a:r>
            <a:r>
              <a:rPr lang="en-US" sz="1600" b="1" dirty="0"/>
              <a:t>Processing</a:t>
            </a:r>
            <a:r>
              <a:rPr lang="en-US" sz="1600" dirty="0"/>
              <a:t> it means that our internal system has the application, and it will be processed in due course. If there are any errors the status will change back to </a:t>
            </a:r>
            <a:r>
              <a:rPr lang="en-US" sz="1600" b="1" dirty="0"/>
              <a:t>Work in Progress</a:t>
            </a:r>
            <a:r>
              <a:rPr lang="en-US" sz="1600" dirty="0"/>
              <a:t>.  The status must be at P</a:t>
            </a:r>
            <a:r>
              <a:rPr lang="en-US" sz="1600" b="1" dirty="0"/>
              <a:t>rocessing</a:t>
            </a:r>
            <a:r>
              <a:rPr lang="en-US" sz="1600" dirty="0"/>
              <a:t> to be considered received by Alberta Energy and Minerals.</a:t>
            </a:r>
            <a:endParaRPr lang="en-CA" sz="1600" dirty="0"/>
          </a:p>
        </p:txBody>
      </p:sp>
    </p:spTree>
    <p:extLst>
      <p:ext uri="{BB962C8B-B14F-4D97-AF65-F5344CB8AC3E}">
        <p14:creationId xmlns:p14="http://schemas.microsoft.com/office/powerpoint/2010/main" val="261846475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B59FA5-2A2E-D9C8-88FE-63EBE909DD0E}"/>
              </a:ext>
            </a:extLst>
          </p:cNvPr>
          <p:cNvSpPr txBox="1"/>
          <p:nvPr/>
        </p:nvSpPr>
        <p:spPr>
          <a:xfrm>
            <a:off x="228600" y="1066800"/>
            <a:ext cx="73914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a:t>
            </a:r>
            <a:endParaRPr lang="en-CA" sz="1600" dirty="0"/>
          </a:p>
        </p:txBody>
      </p:sp>
      <p:pic>
        <p:nvPicPr>
          <p:cNvPr id="5" name="Picture 4">
            <a:extLst>
              <a:ext uri="{FF2B5EF4-FFF2-40B4-BE49-F238E27FC236}">
                <a16:creationId xmlns:a16="http://schemas.microsoft.com/office/drawing/2014/main" id="{285757B4-A36B-404A-DB4C-89334E194F57}"/>
              </a:ext>
            </a:extLst>
          </p:cNvPr>
          <p:cNvPicPr>
            <a:picLocks noChangeAspect="1"/>
          </p:cNvPicPr>
          <p:nvPr/>
        </p:nvPicPr>
        <p:blipFill>
          <a:blip r:embed="rId2"/>
          <a:stretch>
            <a:fillRect/>
          </a:stretch>
        </p:blipFill>
        <p:spPr>
          <a:xfrm>
            <a:off x="201436" y="2133600"/>
            <a:ext cx="8741128" cy="3035504"/>
          </a:xfrm>
          <a:prstGeom prst="rect">
            <a:avLst/>
          </a:prstGeom>
        </p:spPr>
      </p:pic>
    </p:spTree>
    <p:extLst>
      <p:ext uri="{BB962C8B-B14F-4D97-AF65-F5344CB8AC3E}">
        <p14:creationId xmlns:p14="http://schemas.microsoft.com/office/powerpoint/2010/main" val="130798884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A48392-6401-8B31-52D9-C1EBDA5882A2}"/>
              </a:ext>
            </a:extLst>
          </p:cNvPr>
          <p:cNvSpPr txBox="1"/>
          <p:nvPr/>
        </p:nvSpPr>
        <p:spPr>
          <a:xfrm>
            <a:off x="304800" y="990600"/>
            <a:ext cx="7792825"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(continued)</a:t>
            </a:r>
            <a:endParaRPr lang="en-CA" sz="1600" dirty="0"/>
          </a:p>
        </p:txBody>
      </p:sp>
      <p:pic>
        <p:nvPicPr>
          <p:cNvPr id="13" name="Picture 12">
            <a:extLst>
              <a:ext uri="{FF2B5EF4-FFF2-40B4-BE49-F238E27FC236}">
                <a16:creationId xmlns:a16="http://schemas.microsoft.com/office/drawing/2014/main" id="{AC7EE4D1-93AA-6CAC-998A-5AABB971589A}"/>
              </a:ext>
            </a:extLst>
          </p:cNvPr>
          <p:cNvPicPr>
            <a:picLocks noChangeAspect="1"/>
          </p:cNvPicPr>
          <p:nvPr/>
        </p:nvPicPr>
        <p:blipFill>
          <a:blip r:embed="rId2"/>
          <a:stretch>
            <a:fillRect/>
          </a:stretch>
        </p:blipFill>
        <p:spPr>
          <a:xfrm>
            <a:off x="1905000" y="1752600"/>
            <a:ext cx="5602027" cy="3943057"/>
          </a:xfrm>
          <a:prstGeom prst="rect">
            <a:avLst/>
          </a:prstGeom>
        </p:spPr>
      </p:pic>
    </p:spTree>
    <p:extLst>
      <p:ext uri="{BB962C8B-B14F-4D97-AF65-F5344CB8AC3E}">
        <p14:creationId xmlns:p14="http://schemas.microsoft.com/office/powerpoint/2010/main" val="3129299397"/>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744B3A-E420-B24F-AD5D-30A52D36BB76}"/>
              </a:ext>
            </a:extLst>
          </p:cNvPr>
          <p:cNvSpPr txBox="1"/>
          <p:nvPr/>
        </p:nvSpPr>
        <p:spPr>
          <a:xfrm>
            <a:off x="304800" y="1066800"/>
            <a:ext cx="66294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Section Type</a:t>
            </a:r>
            <a:endParaRPr lang="en-CA" sz="1600" dirty="0"/>
          </a:p>
        </p:txBody>
      </p:sp>
      <p:pic>
        <p:nvPicPr>
          <p:cNvPr id="4" name="Picture 3">
            <a:extLst>
              <a:ext uri="{FF2B5EF4-FFF2-40B4-BE49-F238E27FC236}">
                <a16:creationId xmlns:a16="http://schemas.microsoft.com/office/drawing/2014/main" id="{87EA311D-9784-D96B-F42A-A85861C64BAE}"/>
              </a:ext>
            </a:extLst>
          </p:cNvPr>
          <p:cNvPicPr>
            <a:picLocks noChangeAspect="1"/>
          </p:cNvPicPr>
          <p:nvPr/>
        </p:nvPicPr>
        <p:blipFill>
          <a:blip r:embed="rId3"/>
          <a:stretch>
            <a:fillRect/>
          </a:stretch>
        </p:blipFill>
        <p:spPr>
          <a:xfrm>
            <a:off x="2362199" y="1905000"/>
            <a:ext cx="5257419" cy="3721267"/>
          </a:xfrm>
          <a:prstGeom prst="rect">
            <a:avLst/>
          </a:prstGeom>
        </p:spPr>
      </p:pic>
    </p:spTree>
    <p:extLst>
      <p:ext uri="{BB962C8B-B14F-4D97-AF65-F5344CB8AC3E}">
        <p14:creationId xmlns:p14="http://schemas.microsoft.com/office/powerpoint/2010/main" val="218239401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7587A-FD36-D36D-A789-61C453FBB768}"/>
              </a:ext>
            </a:extLst>
          </p:cNvPr>
          <p:cNvSpPr txBox="1"/>
          <p:nvPr/>
        </p:nvSpPr>
        <p:spPr>
          <a:xfrm>
            <a:off x="228600" y="990600"/>
            <a:ext cx="67056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Date</a:t>
            </a:r>
            <a:endParaRPr lang="en-CA" sz="1600" dirty="0"/>
          </a:p>
        </p:txBody>
      </p:sp>
      <p:pic>
        <p:nvPicPr>
          <p:cNvPr id="4" name="Picture 3">
            <a:extLst>
              <a:ext uri="{FF2B5EF4-FFF2-40B4-BE49-F238E27FC236}">
                <a16:creationId xmlns:a16="http://schemas.microsoft.com/office/drawing/2014/main" id="{E5C0E64B-B806-B0B0-9535-1F0F650240CC}"/>
              </a:ext>
            </a:extLst>
          </p:cNvPr>
          <p:cNvPicPr>
            <a:picLocks noChangeAspect="1"/>
          </p:cNvPicPr>
          <p:nvPr/>
        </p:nvPicPr>
        <p:blipFill>
          <a:blip r:embed="rId2"/>
          <a:stretch>
            <a:fillRect/>
          </a:stretch>
        </p:blipFill>
        <p:spPr>
          <a:xfrm>
            <a:off x="1981200" y="1743207"/>
            <a:ext cx="5822713" cy="4095438"/>
          </a:xfrm>
          <a:prstGeom prst="rect">
            <a:avLst/>
          </a:prstGeom>
        </p:spPr>
      </p:pic>
      <p:pic>
        <p:nvPicPr>
          <p:cNvPr id="5" name="Picture 4" descr="C:\Users\khana\AppData\Local\Microsoft\Windows\Temporary Internet Files\Content.IE5\W69D9NLS\MC900432617[1].png">
            <a:extLst>
              <a:ext uri="{FF2B5EF4-FFF2-40B4-BE49-F238E27FC236}">
                <a16:creationId xmlns:a16="http://schemas.microsoft.com/office/drawing/2014/main" id="{A801CFB4-8FE9-9540-F254-58D6DDD0B1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44" y="5707136"/>
            <a:ext cx="368256" cy="34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a:extLst>
              <a:ext uri="{FF2B5EF4-FFF2-40B4-BE49-F238E27FC236}">
                <a16:creationId xmlns:a16="http://schemas.microsoft.com/office/drawing/2014/main" id="{D51D4523-3FA8-1330-EF49-7A982C209D8D}"/>
              </a:ext>
            </a:extLst>
          </p:cNvPr>
          <p:cNvSpPr>
            <a:spLocks noChangeArrowheads="1"/>
          </p:cNvSpPr>
          <p:nvPr/>
        </p:nvSpPr>
        <p:spPr bwMode="auto">
          <a:xfrm>
            <a:off x="762000" y="5879692"/>
            <a:ext cx="6705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An extension date must be greater than the current expiry date.</a:t>
            </a:r>
            <a:endParaRPr lang="en-CA" altLang="en-US" sz="1200" dirty="0">
              <a:latin typeface="Arial" charset="0"/>
            </a:endParaRPr>
          </a:p>
        </p:txBody>
      </p:sp>
    </p:spTree>
    <p:extLst>
      <p:ext uri="{BB962C8B-B14F-4D97-AF65-F5344CB8AC3E}">
        <p14:creationId xmlns:p14="http://schemas.microsoft.com/office/powerpoint/2010/main" val="2982451147"/>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2069EE-BDA0-2A34-2920-4A0B588D01D9}"/>
              </a:ext>
            </a:extLst>
          </p:cNvPr>
          <p:cNvPicPr>
            <a:picLocks noChangeAspect="1"/>
          </p:cNvPicPr>
          <p:nvPr/>
        </p:nvPicPr>
        <p:blipFill>
          <a:blip r:embed="rId2"/>
          <a:srcRect t="2345" r="3018"/>
          <a:stretch/>
        </p:blipFill>
        <p:spPr>
          <a:xfrm>
            <a:off x="609600" y="1981200"/>
            <a:ext cx="2133600" cy="2966847"/>
          </a:xfrm>
          <a:prstGeom prst="rect">
            <a:avLst/>
          </a:prstGeom>
        </p:spPr>
      </p:pic>
      <p:sp>
        <p:nvSpPr>
          <p:cNvPr id="5" name="TextBox 4">
            <a:extLst>
              <a:ext uri="{FF2B5EF4-FFF2-40B4-BE49-F238E27FC236}">
                <a16:creationId xmlns:a16="http://schemas.microsoft.com/office/drawing/2014/main" id="{1E1431F2-5EA6-5A60-24BA-B4699337A9F1}"/>
              </a:ext>
            </a:extLst>
          </p:cNvPr>
          <p:cNvSpPr txBox="1"/>
          <p:nvPr/>
        </p:nvSpPr>
        <p:spPr>
          <a:xfrm>
            <a:off x="109400" y="1066800"/>
            <a:ext cx="8120200" cy="646331"/>
          </a:xfrm>
          <a:prstGeom prst="rect">
            <a:avLst/>
          </a:prstGeom>
          <a:noFill/>
        </p:spPr>
        <p:txBody>
          <a:bodyPr wrap="square">
            <a:spAutoFit/>
          </a:bodyPr>
          <a:lstStyle/>
          <a:p>
            <a:r>
              <a:rPr lang="en-CA" sz="18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800" b="1" i="0" dirty="0">
                <a:solidFill>
                  <a:schemeClr val="tx1"/>
                </a:solidFill>
                <a:latin typeface="Arial" panose="020B0604020202020204" pitchFamily="34" charset="0"/>
                <a:cs typeface="Arial" panose="020B0604020202020204" pitchFamily="34" charset="0"/>
              </a:rPr>
            </a:br>
            <a:r>
              <a:rPr lang="en-CA" sz="1800" b="1" i="0" dirty="0">
                <a:solidFill>
                  <a:schemeClr val="tx1"/>
                </a:solidFill>
                <a:latin typeface="Arial" panose="020B0604020202020204" pitchFamily="34" charset="0"/>
                <a:cs typeface="Arial" panose="020B0604020202020204" pitchFamily="34" charset="0"/>
              </a:rPr>
              <a:t>– Add Extension Date</a:t>
            </a:r>
            <a:endParaRPr lang="en-CA" dirty="0"/>
          </a:p>
        </p:txBody>
      </p:sp>
      <p:pic>
        <p:nvPicPr>
          <p:cNvPr id="4" name="Picture 3">
            <a:extLst>
              <a:ext uri="{FF2B5EF4-FFF2-40B4-BE49-F238E27FC236}">
                <a16:creationId xmlns:a16="http://schemas.microsoft.com/office/drawing/2014/main" id="{29C04E3C-E7C8-BA0F-741C-440C1F66CC22}"/>
              </a:ext>
            </a:extLst>
          </p:cNvPr>
          <p:cNvPicPr>
            <a:picLocks noChangeAspect="1"/>
          </p:cNvPicPr>
          <p:nvPr/>
        </p:nvPicPr>
        <p:blipFill>
          <a:blip r:embed="rId3"/>
          <a:stretch>
            <a:fillRect/>
          </a:stretch>
        </p:blipFill>
        <p:spPr>
          <a:xfrm>
            <a:off x="2944586" y="3962400"/>
            <a:ext cx="6056071" cy="1941641"/>
          </a:xfrm>
          <a:prstGeom prst="rect">
            <a:avLst/>
          </a:prstGeom>
        </p:spPr>
      </p:pic>
    </p:spTree>
    <p:extLst>
      <p:ext uri="{BB962C8B-B14F-4D97-AF65-F5344CB8AC3E}">
        <p14:creationId xmlns:p14="http://schemas.microsoft.com/office/powerpoint/2010/main" val="259461449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7A44AE-0335-818F-8D12-0D8F9C63110E}"/>
              </a:ext>
            </a:extLst>
          </p:cNvPr>
          <p:cNvSpPr txBox="1"/>
          <p:nvPr/>
        </p:nvSpPr>
        <p:spPr>
          <a:xfrm>
            <a:off x="355644" y="973350"/>
            <a:ext cx="8001000" cy="584775"/>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Extension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Add Extension Document and Geological Information</a:t>
            </a:r>
            <a:endParaRPr lang="en-CA" sz="1600" dirty="0"/>
          </a:p>
        </p:txBody>
      </p:sp>
      <p:sp>
        <p:nvSpPr>
          <p:cNvPr id="12" name="TextBox 11">
            <a:extLst>
              <a:ext uri="{FF2B5EF4-FFF2-40B4-BE49-F238E27FC236}">
                <a16:creationId xmlns:a16="http://schemas.microsoft.com/office/drawing/2014/main" id="{B23A05A3-E7CE-F8A1-FEDF-BAABA263482F}"/>
              </a:ext>
            </a:extLst>
          </p:cNvPr>
          <p:cNvSpPr txBox="1"/>
          <p:nvPr/>
        </p:nvSpPr>
        <p:spPr>
          <a:xfrm>
            <a:off x="660444" y="5561484"/>
            <a:ext cx="7696200" cy="830997"/>
          </a:xfrm>
          <a:prstGeom prst="rect">
            <a:avLst/>
          </a:prstGeom>
          <a:noFill/>
        </p:spPr>
        <p:txBody>
          <a:bodyPr wrap="square">
            <a:spAutoFit/>
          </a:body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An </a:t>
            </a:r>
            <a:r>
              <a:rPr lang="en-US" altLang="en-US" sz="1200" b="1" dirty="0">
                <a:latin typeface="Arial" panose="020B0604020202020204" pitchFamily="34" charset="0"/>
                <a:cs typeface="Arial" panose="020B0604020202020204" pitchFamily="34" charset="0"/>
              </a:rPr>
              <a:t>Extension Document</a:t>
            </a:r>
            <a:r>
              <a:rPr lang="en-US" altLang="en-US" sz="1200" dirty="0">
                <a:latin typeface="Arial" panose="020B0604020202020204" pitchFamily="34" charset="0"/>
                <a:cs typeface="Arial" panose="020B0604020202020204" pitchFamily="34" charset="0"/>
              </a:rPr>
              <a:t>, </a:t>
            </a:r>
            <a:r>
              <a:rPr lang="en-US" sz="1200" dirty="0">
                <a:latin typeface="Arial"/>
                <a:cs typeface="Arial"/>
              </a:rPr>
              <a:t>which contains the reason for needing the extension</a:t>
            </a:r>
            <a:r>
              <a:rPr lang="en-US" altLang="en-US" sz="1200" dirty="0">
                <a:latin typeface="Arial" panose="020B0604020202020204" pitchFamily="34" charset="0"/>
                <a:cs typeface="Arial" panose="020B0604020202020204" pitchFamily="34" charset="0"/>
              </a:rPr>
              <a:t>, must be attached when requesting an extension or an error will display upon submit.  </a:t>
            </a:r>
          </a:p>
          <a:p>
            <a:pPr eaLnBrk="1" hangingPunct="1">
              <a:spcBef>
                <a:spcPct val="0"/>
              </a:spcBef>
              <a:buFontTx/>
              <a:buNone/>
            </a:pPr>
            <a:endParaRPr lang="en-US" altLang="en-US" sz="1200" dirty="0">
              <a:latin typeface="Arial" panose="020B0604020202020204" pitchFamily="34" charset="0"/>
              <a:cs typeface="Arial" panose="020B0604020202020204" pitchFamily="34" charset="0"/>
            </a:endParaRPr>
          </a:p>
          <a:p>
            <a:pPr eaLnBrk="1" hangingPunct="1">
              <a:spcBef>
                <a:spcPct val="0"/>
              </a:spcBef>
              <a:buFontTx/>
              <a:buNone/>
            </a:pPr>
            <a:r>
              <a:rPr lang="en-US" altLang="en-US" sz="1200" b="1" dirty="0">
                <a:latin typeface="Arial" panose="020B0604020202020204" pitchFamily="34" charset="0"/>
                <a:cs typeface="Arial" panose="020B0604020202020204" pitchFamily="34" charset="0"/>
              </a:rPr>
              <a:t>Geological Information </a:t>
            </a:r>
            <a:r>
              <a:rPr lang="en-US" altLang="en-US" sz="1200" dirty="0">
                <a:latin typeface="Arial" panose="020B0604020202020204" pitchFamily="34" charset="0"/>
                <a:cs typeface="Arial" panose="020B0604020202020204" pitchFamily="34" charset="0"/>
              </a:rPr>
              <a:t>is supporting technical information for your extension request and is optional. </a:t>
            </a:r>
          </a:p>
        </p:txBody>
      </p:sp>
      <p:pic>
        <p:nvPicPr>
          <p:cNvPr id="2" name="Picture 1" descr="C:\Users\khana\AppData\Local\Microsoft\Windows\Temporary Internet Files\Content.IE5\W69D9NLS\MC900432617[1].png">
            <a:extLst>
              <a:ext uri="{FF2B5EF4-FFF2-40B4-BE49-F238E27FC236}">
                <a16:creationId xmlns:a16="http://schemas.microsoft.com/office/drawing/2014/main" id="{9917978F-3008-BB9C-382D-44BADFF9FF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41" y="5532346"/>
            <a:ext cx="368256" cy="34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D23CB1C-B7DA-0EC4-FBC7-55B7EDD6B985}"/>
              </a:ext>
            </a:extLst>
          </p:cNvPr>
          <p:cNvPicPr>
            <a:picLocks noChangeAspect="1"/>
          </p:cNvPicPr>
          <p:nvPr/>
        </p:nvPicPr>
        <p:blipFill>
          <a:blip r:embed="rId4"/>
          <a:stretch>
            <a:fillRect/>
          </a:stretch>
        </p:blipFill>
        <p:spPr>
          <a:xfrm>
            <a:off x="742591" y="2258229"/>
            <a:ext cx="7705750" cy="1981200"/>
          </a:xfrm>
          <a:prstGeom prst="rect">
            <a:avLst/>
          </a:prstGeom>
        </p:spPr>
      </p:pic>
      <p:sp>
        <p:nvSpPr>
          <p:cNvPr id="8" name="Rounded Rectangular Callout 7">
            <a:extLst>
              <a:ext uri="{FF2B5EF4-FFF2-40B4-BE49-F238E27FC236}">
                <a16:creationId xmlns:a16="http://schemas.microsoft.com/office/drawing/2014/main" id="{A40CE3FE-C3C7-0840-CCF7-C23569BFAD41}"/>
              </a:ext>
            </a:extLst>
          </p:cNvPr>
          <p:cNvSpPr/>
          <p:nvPr/>
        </p:nvSpPr>
        <p:spPr>
          <a:xfrm>
            <a:off x="4191000" y="1608364"/>
            <a:ext cx="1819720" cy="533400"/>
          </a:xfrm>
          <a:prstGeom prst="wedgeRoundRectCallout">
            <a:avLst>
              <a:gd name="adj1" fmla="val -189619"/>
              <a:gd name="adj2" fmla="val 1024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Choose Files </a:t>
            </a:r>
            <a:r>
              <a:rPr lang="en-US" sz="1200" dirty="0">
                <a:solidFill>
                  <a:schemeClr val="tx1"/>
                </a:solidFill>
                <a:latin typeface="Arial" pitchFamily="34" charset="0"/>
                <a:cs typeface="Arial" pitchFamily="34" charset="0"/>
              </a:rPr>
              <a:t>to attach an extension document</a:t>
            </a:r>
            <a:endParaRPr lang="en-CA" sz="1200" dirty="0">
              <a:solidFill>
                <a:schemeClr val="tx1"/>
              </a:solidFill>
              <a:latin typeface="Arial" pitchFamily="34" charset="0"/>
              <a:cs typeface="Arial" pitchFamily="34" charset="0"/>
            </a:endParaRPr>
          </a:p>
        </p:txBody>
      </p:sp>
      <p:sp>
        <p:nvSpPr>
          <p:cNvPr id="9" name="Rounded Rectangular Callout 8">
            <a:extLst>
              <a:ext uri="{FF2B5EF4-FFF2-40B4-BE49-F238E27FC236}">
                <a16:creationId xmlns:a16="http://schemas.microsoft.com/office/drawing/2014/main" id="{F6220DB5-EDC3-BDDE-071E-1332A012533A}"/>
              </a:ext>
            </a:extLst>
          </p:cNvPr>
          <p:cNvSpPr/>
          <p:nvPr/>
        </p:nvSpPr>
        <p:spPr>
          <a:xfrm>
            <a:off x="6400800" y="1628383"/>
            <a:ext cx="1177131" cy="533400"/>
          </a:xfrm>
          <a:prstGeom prst="wedgeRoundRectCallout">
            <a:avLst>
              <a:gd name="adj1" fmla="val 54581"/>
              <a:gd name="adj2" fmla="val 1050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Upload</a:t>
            </a:r>
            <a:endParaRPr lang="en-CA" sz="1200" b="1" dirty="0">
              <a:solidFill>
                <a:schemeClr val="tx1"/>
              </a:solidFill>
              <a:latin typeface="Arial" pitchFamily="34" charset="0"/>
              <a:cs typeface="Arial" pitchFamily="34" charset="0"/>
            </a:endParaRPr>
          </a:p>
        </p:txBody>
      </p:sp>
      <p:sp>
        <p:nvSpPr>
          <p:cNvPr id="6" name="Rounded Rectangular Callout 7">
            <a:extLst>
              <a:ext uri="{FF2B5EF4-FFF2-40B4-BE49-F238E27FC236}">
                <a16:creationId xmlns:a16="http://schemas.microsoft.com/office/drawing/2014/main" id="{6BAEC34F-0A0D-465F-2648-5769203C17D9}"/>
              </a:ext>
            </a:extLst>
          </p:cNvPr>
          <p:cNvSpPr/>
          <p:nvPr/>
        </p:nvSpPr>
        <p:spPr>
          <a:xfrm>
            <a:off x="914400" y="4506282"/>
            <a:ext cx="2133600" cy="827717"/>
          </a:xfrm>
          <a:prstGeom prst="wedgeRoundRectCallout">
            <a:avLst>
              <a:gd name="adj1" fmla="val -40292"/>
              <a:gd name="adj2" fmla="val -1537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Choose Files </a:t>
            </a:r>
            <a:r>
              <a:rPr lang="en-US" sz="1200" dirty="0">
                <a:solidFill>
                  <a:schemeClr val="tx1"/>
                </a:solidFill>
                <a:latin typeface="Arial" pitchFamily="34" charset="0"/>
                <a:cs typeface="Arial" pitchFamily="34" charset="0"/>
              </a:rPr>
              <a:t>to attach supporting geological information/data for the extension request</a:t>
            </a:r>
            <a:endParaRPr lang="en-CA" sz="1200"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DD3F5CA5-2D8F-05A1-09BD-90FCDB8ED1AB}"/>
              </a:ext>
            </a:extLst>
          </p:cNvPr>
          <p:cNvSpPr/>
          <p:nvPr/>
        </p:nvSpPr>
        <p:spPr>
          <a:xfrm>
            <a:off x="6781800" y="4399108"/>
            <a:ext cx="1177131" cy="533400"/>
          </a:xfrm>
          <a:prstGeom prst="wedgeRoundRectCallout">
            <a:avLst>
              <a:gd name="adj1" fmla="val 39191"/>
              <a:gd name="adj2" fmla="val -15533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Upload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8715616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457200" y="1053388"/>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Geothermal Continuation – Geothermal Application</a:t>
            </a:r>
          </a:p>
        </p:txBody>
      </p:sp>
      <p:sp>
        <p:nvSpPr>
          <p:cNvPr id="9" name="object 2"/>
          <p:cNvSpPr txBox="1"/>
          <p:nvPr/>
        </p:nvSpPr>
        <p:spPr>
          <a:xfrm>
            <a:off x="762001" y="1678885"/>
            <a:ext cx="7696199"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Geothermal Application is a PDF document which details the information in your application.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CA" sz="1200" dirty="0">
                <a:latin typeface="Arial" pitchFamily="34" charset="0"/>
                <a:cs typeface="Arial" pitchFamily="34" charset="0"/>
              </a:rPr>
              <a:t>If an application contains multiple agreements, before it is submitted, all the agreements will show on this document. Once the application has been submitted, ETS separates the agreements, and each agreement will be assigned a separate Geothermal Application/ETS Request.</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Do not mail a printed application to Alberta Energy and Minerals.</a:t>
            </a:r>
          </a:p>
        </p:txBody>
      </p:sp>
      <p:grpSp>
        <p:nvGrpSpPr>
          <p:cNvPr id="8" name="Group 7"/>
          <p:cNvGrpSpPr/>
          <p:nvPr/>
        </p:nvGrpSpPr>
        <p:grpSpPr>
          <a:xfrm>
            <a:off x="379562" y="5813975"/>
            <a:ext cx="9182989" cy="447675"/>
            <a:chOff x="227252" y="5887675"/>
            <a:chExt cx="8605838" cy="447675"/>
          </a:xfrm>
        </p:grpSpPr>
        <p:sp>
          <p:nvSpPr>
            <p:cNvPr id="10" name="Rectangle 9"/>
            <p:cNvSpPr>
              <a:spLocks noChangeArrowheads="1"/>
            </p:cNvSpPr>
            <p:nvPr/>
          </p:nvSpPr>
          <p:spPr bwMode="auto">
            <a:xfrm>
              <a:off x="674927" y="6051162"/>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Geothermal Application can be viewed at any time after the application has been saved.</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52" y="588767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object 5"/>
          <p:cNvSpPr/>
          <p:nvPr/>
        </p:nvSpPr>
        <p:spPr>
          <a:xfrm flipH="1">
            <a:off x="6714296" y="3762244"/>
            <a:ext cx="1188000" cy="144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7" name="object 2"/>
          <p:cNvSpPr txBox="1"/>
          <p:nvPr/>
        </p:nvSpPr>
        <p:spPr>
          <a:xfrm>
            <a:off x="6613742" y="5002345"/>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2050" name="Picture 2">
            <a:extLst>
              <a:ext uri="{FF2B5EF4-FFF2-40B4-BE49-F238E27FC236}">
                <a16:creationId xmlns:a16="http://schemas.microsoft.com/office/drawing/2014/main" id="{F276210B-BA61-9D3F-C090-33D268DD7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82" y="3203904"/>
            <a:ext cx="8196041" cy="155098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cxnSpLocks/>
          </p:cNvCxnSpPr>
          <p:nvPr/>
        </p:nvCxnSpPr>
        <p:spPr>
          <a:xfrm flipV="1">
            <a:off x="7308296" y="4038600"/>
            <a:ext cx="311704" cy="9794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2970811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Introduction</a:t>
            </a:r>
          </a:p>
        </p:txBody>
      </p:sp>
      <p:sp>
        <p:nvSpPr>
          <p:cNvPr id="2" name="TextBox 1"/>
          <p:cNvSpPr txBox="1"/>
          <p:nvPr/>
        </p:nvSpPr>
        <p:spPr>
          <a:xfrm>
            <a:off x="3733800" y="2286000"/>
            <a:ext cx="4800600" cy="169277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 this module you will learn how to:</a:t>
            </a:r>
          </a:p>
          <a:p>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a:latin typeface="Arial" pitchFamily="34" charset="0"/>
                <a:cs typeface="Arial" pitchFamily="34" charset="0"/>
              </a:rPr>
              <a:t>Create and submit an Online Continuation Application.</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Cancel or withdraw an </a:t>
            </a:r>
            <a:r>
              <a:rPr lang="en-CA" sz="1200" dirty="0">
                <a:latin typeface="Arial" pitchFamily="34" charset="0"/>
                <a:cs typeface="Arial" pitchFamily="34" charset="0"/>
              </a:rPr>
              <a:t>Online Continuation Application.</a:t>
            </a:r>
          </a:p>
          <a:p>
            <a:pPr marL="171450" indent="-171450">
              <a:buFont typeface="Arial" panose="020B0604020202020204" pitchFamily="34" charset="0"/>
              <a:buChar cha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Review and respond to a notice.</a:t>
            </a:r>
          </a:p>
          <a:p>
            <a:pPr>
              <a:defRPr/>
            </a:pPr>
            <a:endParaRPr lang="en-CA" sz="1000" dirty="0">
              <a:latin typeface="Arial" pitchFamily="34" charset="0"/>
              <a:cs typeface="Arial" pitchFamily="34" charset="0"/>
            </a:endParaRPr>
          </a:p>
          <a:p>
            <a:pPr marL="171450" indent="-171450">
              <a:buFont typeface="Arial" panose="020B0604020202020204" pitchFamily="34" charset="0"/>
              <a:buChar char="•"/>
              <a:defRPr/>
            </a:pPr>
            <a:r>
              <a:rPr lang="en-US" sz="1200" dirty="0">
                <a:latin typeface="Arial" pitchFamily="34" charset="0"/>
                <a:cs typeface="Arial" pitchFamily="34" charset="0"/>
              </a:rPr>
              <a:t>View a final document.</a:t>
            </a:r>
            <a:endParaRPr lang="en-CA" sz="1200" dirty="0">
              <a:latin typeface="Arial" pitchFamily="34" charset="0"/>
              <a:cs typeface="Arial" pitchFamily="34" charset="0"/>
            </a:endParaRPr>
          </a:p>
        </p:txBody>
      </p:sp>
      <p:pic>
        <p:nvPicPr>
          <p:cNvPr id="7" name="Picture 6">
            <a:extLst>
              <a:ext uri="{FF2B5EF4-FFF2-40B4-BE49-F238E27FC236}">
                <a16:creationId xmlns:a16="http://schemas.microsoft.com/office/drawing/2014/main" id="{5FA8BFAD-1D54-327A-27F5-9EF65132B431}"/>
              </a:ext>
            </a:extLst>
          </p:cNvPr>
          <p:cNvPicPr>
            <a:picLocks noChangeAspect="1"/>
          </p:cNvPicPr>
          <p:nvPr/>
        </p:nvPicPr>
        <p:blipFill>
          <a:blip r:embed="rId3"/>
          <a:stretch>
            <a:fillRect/>
          </a:stretch>
        </p:blipFill>
        <p:spPr>
          <a:xfrm>
            <a:off x="304800" y="1494004"/>
            <a:ext cx="2819048" cy="4342857"/>
          </a:xfrm>
          <a:prstGeom prst="rect">
            <a:avLst/>
          </a:prstGeom>
        </p:spPr>
      </p:pic>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3810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Geothermal Continuation – Geothermal Application (continued)</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506" y="2298755"/>
            <a:ext cx="890588"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
          <p:cNvSpPr txBox="1"/>
          <p:nvPr/>
        </p:nvSpPr>
        <p:spPr>
          <a:xfrm>
            <a:off x="838200" y="1535668"/>
            <a:ext cx="7467600" cy="530915"/>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After the application has been submitted, you should open the document and print a copy for your records.</a:t>
            </a:r>
          </a:p>
          <a:p>
            <a:pPr marL="12700" marR="6350">
              <a:lnSpc>
                <a:spcPct val="100000"/>
              </a:lnSpc>
            </a:pPr>
            <a:endParaRPr lang="en-US" sz="1000" dirty="0">
              <a:latin typeface="Arial" pitchFamily="34" charset="0"/>
              <a:cs typeface="Arial" pitchFamily="34" charset="0"/>
            </a:endParaRPr>
          </a:p>
          <a:p>
            <a:pPr marL="12700" marR="6350">
              <a:lnSpc>
                <a:spcPct val="100000"/>
              </a:lnSpc>
            </a:pPr>
            <a:endParaRPr lang="en-US" sz="1200" dirty="0">
              <a:latin typeface="Arial" pitchFamily="34" charset="0"/>
              <a:cs typeface="Arial" pitchFamily="34" charset="0"/>
            </a:endParaRPr>
          </a:p>
        </p:txBody>
      </p:sp>
      <p:pic>
        <p:nvPicPr>
          <p:cNvPr id="3" name="Picture 2">
            <a:extLst>
              <a:ext uri="{FF2B5EF4-FFF2-40B4-BE49-F238E27FC236}">
                <a16:creationId xmlns:a16="http://schemas.microsoft.com/office/drawing/2014/main" id="{7A643024-575A-C6DB-898F-DC4A97664526}"/>
              </a:ext>
            </a:extLst>
          </p:cNvPr>
          <p:cNvPicPr>
            <a:picLocks noChangeAspect="1"/>
          </p:cNvPicPr>
          <p:nvPr/>
        </p:nvPicPr>
        <p:blipFill>
          <a:blip r:embed="rId4"/>
          <a:stretch>
            <a:fillRect/>
          </a:stretch>
        </p:blipFill>
        <p:spPr>
          <a:xfrm>
            <a:off x="1524000" y="1752600"/>
            <a:ext cx="5898858" cy="3829083"/>
          </a:xfrm>
          <a:prstGeom prst="rect">
            <a:avLst/>
          </a:prstGeom>
        </p:spPr>
      </p:pic>
      <p:grpSp>
        <p:nvGrpSpPr>
          <p:cNvPr id="5" name="Group 4">
            <a:extLst>
              <a:ext uri="{FF2B5EF4-FFF2-40B4-BE49-F238E27FC236}">
                <a16:creationId xmlns:a16="http://schemas.microsoft.com/office/drawing/2014/main" id="{C1EFE090-5D6A-E0B7-6426-650EF131B1DB}"/>
              </a:ext>
            </a:extLst>
          </p:cNvPr>
          <p:cNvGrpSpPr/>
          <p:nvPr/>
        </p:nvGrpSpPr>
        <p:grpSpPr>
          <a:xfrm>
            <a:off x="379562" y="5813975"/>
            <a:ext cx="9182989" cy="625152"/>
            <a:chOff x="227252" y="5887675"/>
            <a:chExt cx="8605838" cy="625152"/>
          </a:xfrm>
        </p:grpSpPr>
        <p:sp>
          <p:nvSpPr>
            <p:cNvPr id="7" name="Rectangle 6">
              <a:extLst>
                <a:ext uri="{FF2B5EF4-FFF2-40B4-BE49-F238E27FC236}">
                  <a16:creationId xmlns:a16="http://schemas.microsoft.com/office/drawing/2014/main" id="{8EAE987D-10CD-C1EA-4D47-4F3DD1B3EC16}"/>
                </a:ext>
              </a:extLst>
            </p:cNvPr>
            <p:cNvSpPr>
              <a:spLocks noChangeArrowheads="1"/>
            </p:cNvSpPr>
            <p:nvPr/>
          </p:nvSpPr>
          <p:spPr bwMode="auto">
            <a:xfrm>
              <a:off x="674927" y="6051162"/>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Geothermal Continuation Application must have a </a:t>
              </a:r>
              <a:r>
                <a:rPr lang="en-US" altLang="en-US" sz="1200" b="1" dirty="0">
                  <a:latin typeface="Arial" panose="020B0604020202020204" pitchFamily="34" charset="0"/>
                  <a:cs typeface="Arial" panose="020B0604020202020204" pitchFamily="34" charset="0"/>
                </a:rPr>
                <a:t>Submission Date </a:t>
              </a:r>
              <a:r>
                <a:rPr lang="en-US" altLang="en-US" sz="1200" dirty="0">
                  <a:latin typeface="Arial" panose="020B0604020202020204" pitchFamily="34" charset="0"/>
                  <a:cs typeface="Arial" panose="020B0604020202020204" pitchFamily="34" charset="0"/>
                </a:rPr>
                <a:t>confirming it has been successfully </a:t>
              </a:r>
            </a:p>
            <a:p>
              <a:pPr eaLnBrk="1" hangingPunct="1">
                <a:spcBef>
                  <a:spcPct val="0"/>
                </a:spcBef>
                <a:buFontTx/>
                <a:buNone/>
              </a:pPr>
              <a:r>
                <a:rPr lang="en-US" altLang="en-US" sz="1200" dirty="0">
                  <a:latin typeface="Arial" panose="020B0604020202020204" pitchFamily="34" charset="0"/>
                  <a:cs typeface="Arial" panose="020B0604020202020204" pitchFamily="34" charset="0"/>
                </a:rPr>
                <a:t>received by Alberta Energy and Minerals. </a:t>
              </a:r>
              <a:endParaRPr lang="en-CA" altLang="en-US" sz="12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a:extLst>
                <a:ext uri="{FF2B5EF4-FFF2-40B4-BE49-F238E27FC236}">
                  <a16:creationId xmlns:a16="http://schemas.microsoft.com/office/drawing/2014/main" id="{88664AAA-D276-C088-F5D1-6C102C89E3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252" y="588767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07789498"/>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a:t>
            </a:r>
          </a:p>
        </p:txBody>
      </p:sp>
      <p:sp>
        <p:nvSpPr>
          <p:cNvPr id="4" name="object 2"/>
          <p:cNvSpPr txBox="1"/>
          <p:nvPr/>
        </p:nvSpPr>
        <p:spPr>
          <a:xfrm>
            <a:off x="154652" y="1981200"/>
            <a:ext cx="2897562" cy="2739211"/>
          </a:xfrm>
          <a:prstGeom prst="rect">
            <a:avLst/>
          </a:prstGeom>
        </p:spPr>
        <p:txBody>
          <a:bodyPr vert="horz" wrap="square" lIns="0" tIns="0" rIns="0" bIns="0" rtlCol="0">
            <a:spAutoFit/>
          </a:bodyPr>
          <a:lstStyle/>
          <a:p>
            <a:pPr marL="12700" marR="6350">
              <a:lnSpc>
                <a:spcPct val="100000"/>
              </a:lnSpc>
            </a:pPr>
            <a:r>
              <a:rPr lang="en-CA" sz="1200" dirty="0">
                <a:latin typeface="Arial" panose="020B0604020202020204" pitchFamily="34" charset="0"/>
                <a:cs typeface="Arial" panose="020B0604020202020204" pitchFamily="34" charset="0"/>
              </a:rPr>
              <a:t>You must have the Submitter role to </a:t>
            </a:r>
            <a:r>
              <a:rPr lang="en-US" sz="1200" dirty="0">
                <a:latin typeface="Arial" panose="020B0604020202020204" pitchFamily="34" charset="0"/>
                <a:cs typeface="Arial" panose="020B0604020202020204" pitchFamily="34" charset="0"/>
              </a:rPr>
              <a:t>submit an application.</a:t>
            </a:r>
          </a:p>
          <a:p>
            <a:pPr marL="12700" marR="6350">
              <a:lnSpc>
                <a:spcPct val="100000"/>
              </a:lnSpc>
            </a:pPr>
            <a:endParaRPr lang="en-US" sz="1000" dirty="0">
              <a:latin typeface="Arial" pitchFamily="34" charset="0"/>
              <a:cs typeface="Arial" pitchFamily="34" charset="0"/>
            </a:endParaRPr>
          </a:p>
          <a:p>
            <a:pPr marL="12700" marR="6350"/>
            <a:r>
              <a:rPr lang="en-US" sz="1200" dirty="0">
                <a:latin typeface="Arial" pitchFamily="34" charset="0"/>
                <a:cs typeface="Arial" pitchFamily="34" charset="0"/>
              </a:rPr>
              <a:t>When the application is complete, click the submit button. The application will go through the verification process and if no errors are identified, the application will automatically be submitted.</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there are errors, the application goes back into Work in Progress so it can be corrected and resubmitted. The contact person identified on the application will also receive an email indicating that action is required.</a:t>
            </a:r>
          </a:p>
        </p:txBody>
      </p:sp>
      <p:pic>
        <p:nvPicPr>
          <p:cNvPr id="3" name="Picture 2">
            <a:extLst>
              <a:ext uri="{FF2B5EF4-FFF2-40B4-BE49-F238E27FC236}">
                <a16:creationId xmlns:a16="http://schemas.microsoft.com/office/drawing/2014/main" id="{823D86BA-86C3-31A4-BA73-10118CC69A9F}"/>
              </a:ext>
            </a:extLst>
          </p:cNvPr>
          <p:cNvPicPr>
            <a:picLocks noChangeAspect="1"/>
          </p:cNvPicPr>
          <p:nvPr/>
        </p:nvPicPr>
        <p:blipFill>
          <a:blip r:embed="rId3"/>
          <a:stretch>
            <a:fillRect/>
          </a:stretch>
        </p:blipFill>
        <p:spPr>
          <a:xfrm>
            <a:off x="3151087" y="2055174"/>
            <a:ext cx="5881401" cy="2747652"/>
          </a:xfrm>
          <a:prstGeom prst="rect">
            <a:avLst/>
          </a:prstGeom>
        </p:spPr>
      </p:pic>
      <p:sp>
        <p:nvSpPr>
          <p:cNvPr id="17" name="Rounded Rectangular Callout 16"/>
          <p:cNvSpPr/>
          <p:nvPr/>
        </p:nvSpPr>
        <p:spPr>
          <a:xfrm>
            <a:off x="1219200" y="5791200"/>
            <a:ext cx="1520160" cy="515674"/>
          </a:xfrm>
          <a:prstGeom prst="wedgeRoundRectCallout">
            <a:avLst>
              <a:gd name="adj1" fmla="val 248774"/>
              <a:gd name="adj2" fmla="val -2431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901141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 (continued)</a:t>
            </a:r>
          </a:p>
        </p:txBody>
      </p:sp>
      <p:pic>
        <p:nvPicPr>
          <p:cNvPr id="3" name="Picture 2">
            <a:extLst>
              <a:ext uri="{FF2B5EF4-FFF2-40B4-BE49-F238E27FC236}">
                <a16:creationId xmlns:a16="http://schemas.microsoft.com/office/drawing/2014/main" id="{1C6499E2-CECC-AF21-C03F-599C19C7F377}"/>
              </a:ext>
            </a:extLst>
          </p:cNvPr>
          <p:cNvPicPr>
            <a:picLocks noChangeAspect="1"/>
          </p:cNvPicPr>
          <p:nvPr/>
        </p:nvPicPr>
        <p:blipFill rotWithShape="1">
          <a:blip r:embed="rId3"/>
          <a:srcRect r="970"/>
          <a:stretch/>
        </p:blipFill>
        <p:spPr>
          <a:xfrm>
            <a:off x="2209801" y="1527486"/>
            <a:ext cx="4800600" cy="1980952"/>
          </a:xfrm>
          <a:prstGeom prst="rect">
            <a:avLst/>
          </a:prstGeom>
        </p:spPr>
      </p:pic>
      <p:sp>
        <p:nvSpPr>
          <p:cNvPr id="12" name="Rounded Rectangular Callout 11"/>
          <p:cNvSpPr/>
          <p:nvPr/>
        </p:nvSpPr>
        <p:spPr>
          <a:xfrm>
            <a:off x="783220" y="3581400"/>
            <a:ext cx="1239167" cy="609600"/>
          </a:xfrm>
          <a:prstGeom prst="wedgeRoundRectCallout">
            <a:avLst>
              <a:gd name="adj1" fmla="val 376684"/>
              <a:gd name="adj2" fmla="val -8499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FFCC1D3E-3800-B659-7827-A9E2DB9DE149}"/>
              </a:ext>
            </a:extLst>
          </p:cNvPr>
          <p:cNvPicPr>
            <a:picLocks noChangeAspect="1"/>
          </p:cNvPicPr>
          <p:nvPr/>
        </p:nvPicPr>
        <p:blipFill rotWithShape="1">
          <a:blip r:embed="rId4"/>
          <a:srcRect l="935" r="3598" b="7342"/>
          <a:stretch/>
        </p:blipFill>
        <p:spPr>
          <a:xfrm>
            <a:off x="3857020" y="4069581"/>
            <a:ext cx="4800600" cy="1950219"/>
          </a:xfrm>
          <a:prstGeom prst="rect">
            <a:avLst/>
          </a:prstGeom>
        </p:spPr>
      </p:pic>
      <p:sp>
        <p:nvSpPr>
          <p:cNvPr id="18" name="Rounded Rectangular Callout 17"/>
          <p:cNvSpPr/>
          <p:nvPr/>
        </p:nvSpPr>
        <p:spPr>
          <a:xfrm>
            <a:off x="2022387" y="5121962"/>
            <a:ext cx="1239167" cy="609600"/>
          </a:xfrm>
          <a:prstGeom prst="wedgeRoundRectCallout">
            <a:avLst>
              <a:gd name="adj1" fmla="val 434872"/>
              <a:gd name="adj2" fmla="val 375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1549431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29824"/>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Submit Continuation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12" name="object 2"/>
          <p:cNvSpPr txBox="1"/>
          <p:nvPr/>
        </p:nvSpPr>
        <p:spPr>
          <a:xfrm>
            <a:off x="761999" y="1676400"/>
            <a:ext cx="7815611" cy="553998"/>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Once an application is submitted, the ETS Request will go through a verification process.  Alberta Energy and Minerals has received the application when the status becomes </a:t>
            </a:r>
            <a:r>
              <a:rPr lang="en-US" sz="1200" b="1" dirty="0">
                <a:latin typeface="Arial" pitchFamily="34" charset="0"/>
                <a:cs typeface="Arial" pitchFamily="34" charset="0"/>
              </a:rPr>
              <a:t>Processing. </a:t>
            </a:r>
            <a:r>
              <a:rPr lang="en-US" sz="1200" dirty="0">
                <a:latin typeface="Arial" pitchFamily="34" charset="0"/>
                <a:cs typeface="Arial" pitchFamily="34" charset="0"/>
              </a:rPr>
              <a:t>The application remains in this status until the application is reviewed.</a:t>
            </a:r>
          </a:p>
        </p:txBody>
      </p:sp>
      <p:pic>
        <p:nvPicPr>
          <p:cNvPr id="5" name="Picture 4">
            <a:extLst>
              <a:ext uri="{FF2B5EF4-FFF2-40B4-BE49-F238E27FC236}">
                <a16:creationId xmlns:a16="http://schemas.microsoft.com/office/drawing/2014/main" id="{C5B38D84-117C-8F2F-974C-08CD5F77AB78}"/>
              </a:ext>
            </a:extLst>
          </p:cNvPr>
          <p:cNvPicPr>
            <a:picLocks noChangeAspect="1"/>
          </p:cNvPicPr>
          <p:nvPr/>
        </p:nvPicPr>
        <p:blipFill>
          <a:blip r:embed="rId3"/>
          <a:stretch>
            <a:fillRect/>
          </a:stretch>
        </p:blipFill>
        <p:spPr>
          <a:xfrm>
            <a:off x="352497" y="5304113"/>
            <a:ext cx="8308141" cy="837311"/>
          </a:xfrm>
          <a:prstGeom prst="rect">
            <a:avLst/>
          </a:prstGeom>
        </p:spPr>
      </p:pic>
      <p:pic>
        <p:nvPicPr>
          <p:cNvPr id="7" name="Picture 6">
            <a:extLst>
              <a:ext uri="{FF2B5EF4-FFF2-40B4-BE49-F238E27FC236}">
                <a16:creationId xmlns:a16="http://schemas.microsoft.com/office/drawing/2014/main" id="{57C39287-0A0C-ADD1-BAA4-3188E3ED4EE2}"/>
              </a:ext>
            </a:extLst>
          </p:cNvPr>
          <p:cNvPicPr>
            <a:picLocks noChangeAspect="1"/>
          </p:cNvPicPr>
          <p:nvPr/>
        </p:nvPicPr>
        <p:blipFill>
          <a:blip r:embed="rId4"/>
          <a:stretch>
            <a:fillRect/>
          </a:stretch>
        </p:blipFill>
        <p:spPr>
          <a:xfrm>
            <a:off x="352488" y="2286000"/>
            <a:ext cx="8308150" cy="837311"/>
          </a:xfrm>
          <a:prstGeom prst="rect">
            <a:avLst/>
          </a:prstGeom>
        </p:spPr>
      </p:pic>
      <p:pic>
        <p:nvPicPr>
          <p:cNvPr id="9" name="Picture 8">
            <a:extLst>
              <a:ext uri="{FF2B5EF4-FFF2-40B4-BE49-F238E27FC236}">
                <a16:creationId xmlns:a16="http://schemas.microsoft.com/office/drawing/2014/main" id="{A828FB0D-90A1-9C4B-6BDD-4DC96ABD920A}"/>
              </a:ext>
            </a:extLst>
          </p:cNvPr>
          <p:cNvPicPr>
            <a:picLocks noChangeAspect="1"/>
          </p:cNvPicPr>
          <p:nvPr/>
        </p:nvPicPr>
        <p:blipFill>
          <a:blip r:embed="rId5"/>
          <a:stretch>
            <a:fillRect/>
          </a:stretch>
        </p:blipFill>
        <p:spPr>
          <a:xfrm>
            <a:off x="374066" y="3233666"/>
            <a:ext cx="8308141" cy="837311"/>
          </a:xfrm>
          <a:prstGeom prst="rect">
            <a:avLst/>
          </a:prstGeom>
        </p:spPr>
      </p:pic>
      <p:pic>
        <p:nvPicPr>
          <p:cNvPr id="1026" name="Picture 2">
            <a:extLst>
              <a:ext uri="{FF2B5EF4-FFF2-40B4-BE49-F238E27FC236}">
                <a16:creationId xmlns:a16="http://schemas.microsoft.com/office/drawing/2014/main" id="{7028C9FA-CED9-A9A4-A893-23A21A371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99" y="4268889"/>
            <a:ext cx="8329719" cy="83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43905"/>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View Application Summary Report</a:t>
            </a:r>
          </a:p>
        </p:txBody>
      </p:sp>
      <p:sp>
        <p:nvSpPr>
          <p:cNvPr id="9" name="object 2"/>
          <p:cNvSpPr txBox="1"/>
          <p:nvPr/>
        </p:nvSpPr>
        <p:spPr>
          <a:xfrm>
            <a:off x="762001" y="1678885"/>
            <a:ext cx="7924799" cy="126188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The Application Summary Report is a PDF document which details the information contained within your application and whether it is was received by the internal system. The Application Summary Report displays all agreements that are applied for together and which share an Application Reference Number. Please note that the continuation document only displays one agreement.</a:t>
            </a:r>
          </a:p>
          <a:p>
            <a:pPr marL="12700" marR="6350">
              <a:lnSpc>
                <a:spcPct val="100000"/>
              </a:lnSpc>
            </a:pPr>
            <a:endParaRPr lang="en-US" sz="1200" dirty="0">
              <a:latin typeface="Arial" pitchFamily="34" charset="0"/>
              <a:cs typeface="Arial" pitchFamily="34" charset="0"/>
            </a:endParaRP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Do not send a printed application to Alberta Energy and Minerals.</a:t>
            </a:r>
          </a:p>
        </p:txBody>
      </p:sp>
      <p:sp>
        <p:nvSpPr>
          <p:cNvPr id="18" name="object 5"/>
          <p:cNvSpPr/>
          <p:nvPr/>
        </p:nvSpPr>
        <p:spPr>
          <a:xfrm flipH="1">
            <a:off x="6719183" y="3850629"/>
            <a:ext cx="1476000" cy="144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0" name="object 2"/>
          <p:cNvSpPr txBox="1"/>
          <p:nvPr/>
        </p:nvSpPr>
        <p:spPr>
          <a:xfrm>
            <a:off x="6739733" y="2719297"/>
            <a:ext cx="179466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document click on this link.</a:t>
            </a:r>
          </a:p>
        </p:txBody>
      </p:sp>
      <p:pic>
        <p:nvPicPr>
          <p:cNvPr id="3" name="Picture 2">
            <a:extLst>
              <a:ext uri="{FF2B5EF4-FFF2-40B4-BE49-F238E27FC236}">
                <a16:creationId xmlns:a16="http://schemas.microsoft.com/office/drawing/2014/main" id="{DD1EDDE4-39AB-7E40-3407-68AB0CB10702}"/>
              </a:ext>
            </a:extLst>
          </p:cNvPr>
          <p:cNvPicPr>
            <a:picLocks noChangeAspect="1"/>
          </p:cNvPicPr>
          <p:nvPr/>
        </p:nvPicPr>
        <p:blipFill>
          <a:blip r:embed="rId3"/>
          <a:stretch>
            <a:fillRect/>
          </a:stretch>
        </p:blipFill>
        <p:spPr>
          <a:xfrm>
            <a:off x="21996" y="3620307"/>
            <a:ext cx="8789780" cy="1017467"/>
          </a:xfrm>
          <a:prstGeom prst="rect">
            <a:avLst/>
          </a:prstGeom>
        </p:spPr>
      </p:pic>
      <p:cxnSp>
        <p:nvCxnSpPr>
          <p:cNvPr id="19" name="Straight Arrow Connector 18"/>
          <p:cNvCxnSpPr>
            <a:cxnSpLocks/>
          </p:cNvCxnSpPr>
          <p:nvPr/>
        </p:nvCxnSpPr>
        <p:spPr>
          <a:xfrm>
            <a:off x="7446082" y="3164829"/>
            <a:ext cx="97718" cy="110237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17241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Work In Progress</a:t>
            </a: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use the Work In Progress screen to retrieve all active applications submitted by your company.</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Please note that certain applications may have been archived and will no longer be in your Work in Progress list.</a:t>
            </a:r>
          </a:p>
        </p:txBody>
      </p:sp>
    </p:spTree>
    <p:extLst>
      <p:ext uri="{BB962C8B-B14F-4D97-AF65-F5344CB8AC3E}">
        <p14:creationId xmlns:p14="http://schemas.microsoft.com/office/powerpoint/2010/main" val="239036980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FC61C2-3A4C-69B7-44FA-4C8D421919F8}"/>
              </a:ext>
            </a:extLst>
          </p:cNvPr>
          <p:cNvPicPr>
            <a:picLocks noChangeAspect="1"/>
          </p:cNvPicPr>
          <p:nvPr/>
        </p:nvPicPr>
        <p:blipFill>
          <a:blip r:embed="rId2"/>
          <a:stretch>
            <a:fillRect/>
          </a:stretch>
        </p:blipFill>
        <p:spPr>
          <a:xfrm>
            <a:off x="228600" y="2415318"/>
            <a:ext cx="8458200" cy="2027364"/>
          </a:xfrm>
          <a:prstGeom prst="rect">
            <a:avLst/>
          </a:prstGeom>
        </p:spPr>
      </p:pic>
      <p:sp>
        <p:nvSpPr>
          <p:cNvPr id="6" name="Rounded Rectangular Callout 5">
            <a:extLst>
              <a:ext uri="{FF2B5EF4-FFF2-40B4-BE49-F238E27FC236}">
                <a16:creationId xmlns:a16="http://schemas.microsoft.com/office/drawing/2014/main" id="{212C4161-D967-1954-238C-865C966BA895}"/>
              </a:ext>
            </a:extLst>
          </p:cNvPr>
          <p:cNvSpPr/>
          <p:nvPr/>
        </p:nvSpPr>
        <p:spPr>
          <a:xfrm flipH="1">
            <a:off x="885825" y="4595812"/>
            <a:ext cx="1743076" cy="685800"/>
          </a:xfrm>
          <a:prstGeom prst="wedgeRoundRectCallout">
            <a:avLst>
              <a:gd name="adj1" fmla="val 46052"/>
              <a:gd name="adj2" fmla="val -13277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Work In Progress</a:t>
            </a:r>
            <a:endParaRPr lang="en-CA" sz="1200" b="1" dirty="0">
              <a:solidFill>
                <a:schemeClr val="tx1"/>
              </a:solidFill>
              <a:latin typeface="Arial" pitchFamily="34" charset="0"/>
              <a:cs typeface="Arial" pitchFamily="34" charset="0"/>
            </a:endParaRPr>
          </a:p>
        </p:txBody>
      </p:sp>
      <p:sp>
        <p:nvSpPr>
          <p:cNvPr id="8" name="Rounded Rectangular Callout 12">
            <a:extLst>
              <a:ext uri="{FF2B5EF4-FFF2-40B4-BE49-F238E27FC236}">
                <a16:creationId xmlns:a16="http://schemas.microsoft.com/office/drawing/2014/main" id="{1BF29CE8-9203-4F06-C3D3-06FE58925A38}"/>
              </a:ext>
            </a:extLst>
          </p:cNvPr>
          <p:cNvSpPr/>
          <p:nvPr/>
        </p:nvSpPr>
        <p:spPr>
          <a:xfrm>
            <a:off x="6858000" y="1219200"/>
            <a:ext cx="1609726" cy="916944"/>
          </a:xfrm>
          <a:prstGeom prst="wedgeRoundRectCallout">
            <a:avLst>
              <a:gd name="adj1" fmla="val -23605"/>
              <a:gd name="adj2" fmla="val 133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Optionally choose your search parameters</a:t>
            </a:r>
            <a:endParaRPr lang="en-US" sz="1200" b="1" dirty="0">
              <a:solidFill>
                <a:schemeClr val="tx1"/>
              </a:solidFill>
              <a:latin typeface="Arial" pitchFamily="34" charset="0"/>
              <a:cs typeface="Arial" pitchFamily="34" charset="0"/>
            </a:endParaRPr>
          </a:p>
        </p:txBody>
      </p:sp>
      <p:sp>
        <p:nvSpPr>
          <p:cNvPr id="9" name="Rounded Rectangular Callout 11">
            <a:extLst>
              <a:ext uri="{FF2B5EF4-FFF2-40B4-BE49-F238E27FC236}">
                <a16:creationId xmlns:a16="http://schemas.microsoft.com/office/drawing/2014/main" id="{42B02C34-AD87-35BD-8071-B6EB8E49E4E3}"/>
              </a:ext>
            </a:extLst>
          </p:cNvPr>
          <p:cNvSpPr/>
          <p:nvPr/>
        </p:nvSpPr>
        <p:spPr>
          <a:xfrm>
            <a:off x="5867400" y="4938712"/>
            <a:ext cx="1557338" cy="585788"/>
          </a:xfrm>
          <a:prstGeom prst="wedgeRoundRectCallout">
            <a:avLst>
              <a:gd name="adj1" fmla="val -83182"/>
              <a:gd name="adj2" fmla="val -2094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Find</a:t>
            </a:r>
          </a:p>
        </p:txBody>
      </p:sp>
      <p:sp>
        <p:nvSpPr>
          <p:cNvPr id="11" name="TextBox 10">
            <a:extLst>
              <a:ext uri="{FF2B5EF4-FFF2-40B4-BE49-F238E27FC236}">
                <a16:creationId xmlns:a16="http://schemas.microsoft.com/office/drawing/2014/main" id="{755F2103-6A1A-B240-2CE2-A9E7455BE190}"/>
              </a:ext>
            </a:extLst>
          </p:cNvPr>
          <p:cNvSpPr txBox="1"/>
          <p:nvPr/>
        </p:nvSpPr>
        <p:spPr>
          <a:xfrm>
            <a:off x="342901" y="90365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a:t>
            </a:r>
            <a:endParaRPr lang="en-CA" sz="1600" dirty="0"/>
          </a:p>
        </p:txBody>
      </p:sp>
      <p:cxnSp>
        <p:nvCxnSpPr>
          <p:cNvPr id="12" name="Straight Arrow Connector 11">
            <a:extLst>
              <a:ext uri="{FF2B5EF4-FFF2-40B4-BE49-F238E27FC236}">
                <a16:creationId xmlns:a16="http://schemas.microsoft.com/office/drawing/2014/main" id="{B54D36A4-6B8D-68FC-7BD0-530629E27C0E}"/>
              </a:ext>
            </a:extLst>
          </p:cNvPr>
          <p:cNvCxnSpPr/>
          <p:nvPr/>
        </p:nvCxnSpPr>
        <p:spPr>
          <a:xfrm>
            <a:off x="1219200" y="3962400"/>
            <a:ext cx="6953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11761692"/>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67C062-B853-ED1F-E251-2EF8465D5FBB}"/>
              </a:ext>
            </a:extLst>
          </p:cNvPr>
          <p:cNvSpPr txBox="1"/>
          <p:nvPr/>
        </p:nvSpPr>
        <p:spPr>
          <a:xfrm>
            <a:off x="457200" y="1066800"/>
            <a:ext cx="58674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a:t>
            </a:r>
            <a:endParaRPr lang="en-CA" sz="1600" dirty="0"/>
          </a:p>
        </p:txBody>
      </p:sp>
      <p:sp>
        <p:nvSpPr>
          <p:cNvPr id="2" name="object 2">
            <a:extLst>
              <a:ext uri="{FF2B5EF4-FFF2-40B4-BE49-F238E27FC236}">
                <a16:creationId xmlns:a16="http://schemas.microsoft.com/office/drawing/2014/main" id="{DAA14A92-62E0-2906-0F03-58720974F234}"/>
              </a:ext>
            </a:extLst>
          </p:cNvPr>
          <p:cNvSpPr txBox="1"/>
          <p:nvPr/>
        </p:nvSpPr>
        <p:spPr>
          <a:xfrm>
            <a:off x="762001" y="1678885"/>
            <a:ext cx="7924799"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You can search </a:t>
            </a:r>
            <a:r>
              <a:rPr lang="en-US" sz="1200" b="1" dirty="0">
                <a:latin typeface="Arial" pitchFamily="34" charset="0"/>
                <a:cs typeface="Arial" pitchFamily="34" charset="0"/>
              </a:rPr>
              <a:t>Work in Progress </a:t>
            </a:r>
            <a:r>
              <a:rPr lang="en-US" sz="1200" dirty="0">
                <a:latin typeface="Arial" pitchFamily="34" charset="0"/>
                <a:cs typeface="Arial" pitchFamily="34" charset="0"/>
              </a:rPr>
              <a:t>applications by their </a:t>
            </a:r>
            <a:r>
              <a:rPr lang="en-US" sz="1200" b="1" dirty="0">
                <a:latin typeface="Arial" pitchFamily="34" charset="0"/>
                <a:cs typeface="Arial" pitchFamily="34" charset="0"/>
              </a:rPr>
              <a:t>ETS Status</a:t>
            </a:r>
            <a:r>
              <a:rPr lang="en-US" sz="1200" dirty="0">
                <a:latin typeface="Arial" pitchFamily="34" charset="0"/>
                <a:cs typeface="Arial" pitchFamily="34" charset="0"/>
              </a:rPr>
              <a:t>, </a:t>
            </a:r>
            <a:r>
              <a:rPr lang="en-US" sz="1200" b="1" dirty="0">
                <a:latin typeface="Arial" pitchFamily="34" charset="0"/>
                <a:cs typeface="Arial" pitchFamily="34" charset="0"/>
              </a:rPr>
              <a:t>ETS Request </a:t>
            </a:r>
            <a:r>
              <a:rPr lang="en-US" sz="1200" dirty="0">
                <a:latin typeface="Arial" pitchFamily="34" charset="0"/>
                <a:cs typeface="Arial" pitchFamily="34" charset="0"/>
              </a:rPr>
              <a:t>number or by the </a:t>
            </a:r>
            <a:r>
              <a:rPr lang="en-US" sz="1200" b="1" dirty="0">
                <a:latin typeface="Arial" pitchFamily="34" charset="0"/>
                <a:cs typeface="Arial" pitchFamily="34" charset="0"/>
              </a:rPr>
              <a:t>Agreement Id </a:t>
            </a:r>
            <a:r>
              <a:rPr lang="en-US" sz="1200" dirty="0">
                <a:latin typeface="Arial" pitchFamily="34" charset="0"/>
                <a:cs typeface="Arial" pitchFamily="34" charset="0"/>
              </a:rPr>
              <a:t>number. </a:t>
            </a:r>
          </a:p>
        </p:txBody>
      </p:sp>
      <p:pic>
        <p:nvPicPr>
          <p:cNvPr id="6" name="Picture 5">
            <a:extLst>
              <a:ext uri="{FF2B5EF4-FFF2-40B4-BE49-F238E27FC236}">
                <a16:creationId xmlns:a16="http://schemas.microsoft.com/office/drawing/2014/main" id="{787BF273-918B-DE3B-7348-3F7082589B50}"/>
              </a:ext>
            </a:extLst>
          </p:cNvPr>
          <p:cNvPicPr>
            <a:picLocks noChangeAspect="1"/>
          </p:cNvPicPr>
          <p:nvPr/>
        </p:nvPicPr>
        <p:blipFill>
          <a:blip r:embed="rId2"/>
          <a:stretch>
            <a:fillRect/>
          </a:stretch>
        </p:blipFill>
        <p:spPr>
          <a:xfrm>
            <a:off x="1066800" y="2590800"/>
            <a:ext cx="7391400" cy="1550937"/>
          </a:xfrm>
          <a:prstGeom prst="rect">
            <a:avLst/>
          </a:prstGeom>
        </p:spPr>
      </p:pic>
    </p:spTree>
    <p:extLst>
      <p:ext uri="{BB962C8B-B14F-4D97-AF65-F5344CB8AC3E}">
        <p14:creationId xmlns:p14="http://schemas.microsoft.com/office/powerpoint/2010/main" val="3516255540"/>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7EA7E7-4CB8-CF51-A586-BBC1F2E05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72" y="1447800"/>
            <a:ext cx="8305655" cy="4576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F2CE3E-37F3-AAF4-9800-5C2BE31EA396}"/>
              </a:ext>
            </a:extLst>
          </p:cNvPr>
          <p:cNvSpPr txBox="1"/>
          <p:nvPr/>
        </p:nvSpPr>
        <p:spPr>
          <a:xfrm>
            <a:off x="381000" y="900450"/>
            <a:ext cx="70104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sp>
        <p:nvSpPr>
          <p:cNvPr id="3" name="TextBox 2">
            <a:extLst>
              <a:ext uri="{FF2B5EF4-FFF2-40B4-BE49-F238E27FC236}">
                <a16:creationId xmlns:a16="http://schemas.microsoft.com/office/drawing/2014/main" id="{30255770-E84F-4B2B-BFEC-4294A905AF38}"/>
              </a:ext>
            </a:extLst>
          </p:cNvPr>
          <p:cNvSpPr txBox="1"/>
          <p:nvPr/>
        </p:nvSpPr>
        <p:spPr>
          <a:xfrm>
            <a:off x="6248400" y="3766373"/>
            <a:ext cx="2016231"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Request # dropdown </a:t>
            </a:r>
            <a:r>
              <a:rPr lang="en-US" sz="1200" dirty="0">
                <a:latin typeface="Arial" panose="020B0604020202020204" pitchFamily="34" charset="0"/>
                <a:cs typeface="Arial" panose="020B0604020202020204" pitchFamily="34" charset="0"/>
              </a:rPr>
              <a:t>lists the status types that can be searched. </a:t>
            </a:r>
            <a:endParaRPr lang="en-CA" sz="1200" dirty="0">
              <a:latin typeface="Arial" panose="020B0604020202020204" pitchFamily="34" charset="0"/>
              <a:cs typeface="Arial" panose="020B0604020202020204" pitchFamily="34" charset="0"/>
            </a:endParaRPr>
          </a:p>
        </p:txBody>
      </p:sp>
      <p:cxnSp>
        <p:nvCxnSpPr>
          <p:cNvPr id="2" name="Straight Arrow Connector 1">
            <a:extLst>
              <a:ext uri="{FF2B5EF4-FFF2-40B4-BE49-F238E27FC236}">
                <a16:creationId xmlns:a16="http://schemas.microsoft.com/office/drawing/2014/main" id="{E9CE744F-CF64-17E7-06FA-051D5669917F}"/>
              </a:ext>
            </a:extLst>
          </p:cNvPr>
          <p:cNvCxnSpPr>
            <a:cxnSpLocks/>
          </p:cNvCxnSpPr>
          <p:nvPr/>
        </p:nvCxnSpPr>
        <p:spPr>
          <a:xfrm flipV="1">
            <a:off x="7543800" y="2590800"/>
            <a:ext cx="696438" cy="1145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72966589"/>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C12B1-8CDF-F8B2-565C-BE591BF218AB}"/>
              </a:ext>
            </a:extLst>
          </p:cNvPr>
          <p:cNvSpPr txBox="1"/>
          <p:nvPr/>
        </p:nvSpPr>
        <p:spPr>
          <a:xfrm>
            <a:off x="1066800" y="4724400"/>
            <a:ext cx="624840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By leaving the search fields blank and clicking </a:t>
            </a:r>
            <a:r>
              <a:rPr lang="en-US" sz="1400" b="1" dirty="0">
                <a:latin typeface="Arial" panose="020B0604020202020204" pitchFamily="34" charset="0"/>
                <a:cs typeface="Arial" panose="020B0604020202020204" pitchFamily="34" charset="0"/>
              </a:rPr>
              <a:t>Find</a:t>
            </a:r>
            <a:r>
              <a:rPr lang="en-US" sz="1400" dirty="0">
                <a:latin typeface="Arial" panose="020B0604020202020204" pitchFamily="34" charset="0"/>
                <a:cs typeface="Arial" panose="020B0604020202020204" pitchFamily="34" charset="0"/>
              </a:rPr>
              <a:t>, all  your items will display in </a:t>
            </a:r>
            <a:r>
              <a:rPr lang="en-US" sz="1400" b="1" dirty="0">
                <a:latin typeface="Arial" panose="020B0604020202020204" pitchFamily="34" charset="0"/>
                <a:cs typeface="Arial" panose="020B0604020202020204" pitchFamily="34" charset="0"/>
              </a:rPr>
              <a:t>Work in Progress</a:t>
            </a:r>
            <a:r>
              <a:rPr lang="en-US" sz="1400" dirty="0">
                <a:latin typeface="Arial" panose="020B0604020202020204" pitchFamily="34" charset="0"/>
                <a:cs typeface="Arial" panose="020B0604020202020204" pitchFamily="34" charset="0"/>
              </a:rPr>
              <a:t>. </a:t>
            </a:r>
            <a:endParaRPr lang="en-CA"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06004C6-F736-8DE1-6077-7FD66A47FC2E}"/>
              </a:ext>
            </a:extLst>
          </p:cNvPr>
          <p:cNvSpPr txBox="1"/>
          <p:nvPr/>
        </p:nvSpPr>
        <p:spPr>
          <a:xfrm>
            <a:off x="304800" y="972367"/>
            <a:ext cx="6477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pic>
        <p:nvPicPr>
          <p:cNvPr id="5" name="Picture 4">
            <a:extLst>
              <a:ext uri="{FF2B5EF4-FFF2-40B4-BE49-F238E27FC236}">
                <a16:creationId xmlns:a16="http://schemas.microsoft.com/office/drawing/2014/main" id="{40483FEC-D498-284B-4E7C-4FD4EAC8147F}"/>
              </a:ext>
            </a:extLst>
          </p:cNvPr>
          <p:cNvPicPr>
            <a:picLocks noChangeAspect="1"/>
          </p:cNvPicPr>
          <p:nvPr/>
        </p:nvPicPr>
        <p:blipFill>
          <a:blip r:embed="rId2"/>
          <a:stretch>
            <a:fillRect/>
          </a:stretch>
        </p:blipFill>
        <p:spPr>
          <a:xfrm>
            <a:off x="609600" y="1981200"/>
            <a:ext cx="8229600" cy="1726817"/>
          </a:xfrm>
          <a:prstGeom prst="rect">
            <a:avLst/>
          </a:prstGeom>
        </p:spPr>
      </p:pic>
    </p:spTree>
    <p:extLst>
      <p:ext uri="{BB962C8B-B14F-4D97-AF65-F5344CB8AC3E}">
        <p14:creationId xmlns:p14="http://schemas.microsoft.com/office/powerpoint/2010/main" val="367755583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Login</a:t>
            </a:r>
            <a:r>
              <a:rPr lang="en-CA" sz="1600" b="1" i="0" baseline="0" dirty="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3472887" y="4602885"/>
            <a:ext cx="4456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p:nvPicPr>
        <p:blipFill>
          <a:blip r:embed="rId2"/>
          <a:stretch>
            <a:fillRect/>
          </a:stretch>
        </p:blipFill>
        <p:spPr>
          <a:xfrm>
            <a:off x="468092" y="1400042"/>
            <a:ext cx="4041405" cy="1508953"/>
          </a:xfrm>
          <a:prstGeom prst="rect">
            <a:avLst/>
          </a:prstGeom>
        </p:spPr>
      </p:pic>
      <p:sp>
        <p:nvSpPr>
          <p:cNvPr id="19" name="Rounded Rectangular Callout 18"/>
          <p:cNvSpPr/>
          <p:nvPr/>
        </p:nvSpPr>
        <p:spPr>
          <a:xfrm>
            <a:off x="5943600" y="1632501"/>
            <a:ext cx="1676400" cy="685800"/>
          </a:xfrm>
          <a:prstGeom prst="wedgeRoundRectCallout">
            <a:avLst>
              <a:gd name="adj1" fmla="val -167807"/>
              <a:gd name="adj2" fmla="val 490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user name and password</a:t>
            </a:r>
            <a:endParaRPr lang="en-CA" sz="1200" dirty="0">
              <a:solidFill>
                <a:schemeClr val="tx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5DFDCE63-58D6-4DF8-78B0-D133055B8012}"/>
              </a:ext>
            </a:extLst>
          </p:cNvPr>
          <p:cNvPicPr>
            <a:picLocks noChangeAspect="1"/>
          </p:cNvPicPr>
          <p:nvPr/>
        </p:nvPicPr>
        <p:blipFill>
          <a:blip r:embed="rId3"/>
          <a:stretch>
            <a:fillRect/>
          </a:stretch>
        </p:blipFill>
        <p:spPr>
          <a:xfrm>
            <a:off x="1676400" y="3088819"/>
            <a:ext cx="1965630" cy="3028132"/>
          </a:xfrm>
          <a:prstGeom prst="rect">
            <a:avLst/>
          </a:prstGeom>
        </p:spPr>
      </p:pic>
      <p:sp>
        <p:nvSpPr>
          <p:cNvPr id="16" name="Rounded Rectangular Callout 15"/>
          <p:cNvSpPr/>
          <p:nvPr/>
        </p:nvSpPr>
        <p:spPr>
          <a:xfrm>
            <a:off x="3662705" y="3262424"/>
            <a:ext cx="1752600" cy="533400"/>
          </a:xfrm>
          <a:prstGeom prst="wedgeRoundRectCallout">
            <a:avLst>
              <a:gd name="adj1" fmla="val -105699"/>
              <a:gd name="adj2" fmla="val 2413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r>
              <a:rPr lang="en-US" sz="1200" b="1" dirty="0">
                <a:solidFill>
                  <a:schemeClr val="tx1"/>
                </a:solidFill>
                <a:latin typeface="Arial" pitchFamily="34" charset="0"/>
                <a:cs typeface="Arial" pitchFamily="34" charset="0"/>
              </a:rPr>
              <a:t>Geothermal Continuation</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24353" y="5457958"/>
            <a:ext cx="1837633" cy="512992"/>
          </a:xfrm>
          <a:prstGeom prst="wedgeRoundRectCallout">
            <a:avLst>
              <a:gd name="adj1" fmla="val 72298"/>
              <a:gd name="adj2" fmla="val -906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a:solidFill>
                  <a:schemeClr val="tx1"/>
                </a:solidFill>
                <a:latin typeface="Arial" pitchFamily="34" charset="0"/>
                <a:cs typeface="Arial" pitchFamily="34" charset="0"/>
              </a:rPr>
              <a:t>Continuation Application</a:t>
            </a:r>
            <a:endParaRPr lang="en-CA" sz="1200" b="1" dirty="0">
              <a:solidFill>
                <a:schemeClr val="tx1"/>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F1EAED81-B1D7-866D-9B15-1212FF686416}"/>
              </a:ext>
            </a:extLst>
          </p:cNvPr>
          <p:cNvPicPr>
            <a:picLocks noChangeAspect="1"/>
          </p:cNvPicPr>
          <p:nvPr/>
        </p:nvPicPr>
        <p:blipFill>
          <a:blip r:embed="rId4"/>
          <a:stretch>
            <a:fillRect/>
          </a:stretch>
        </p:blipFill>
        <p:spPr>
          <a:xfrm>
            <a:off x="4038600" y="4093786"/>
            <a:ext cx="4887334" cy="1706939"/>
          </a:xfrm>
          <a:prstGeom prst="rect">
            <a:avLst/>
          </a:prstGeom>
        </p:spPr>
      </p:pic>
    </p:spTree>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00279F-5158-8CAC-A656-0DF7BF42783C}"/>
              </a:ext>
            </a:extLst>
          </p:cNvPr>
          <p:cNvPicPr>
            <a:picLocks noChangeAspect="1"/>
          </p:cNvPicPr>
          <p:nvPr/>
        </p:nvPicPr>
        <p:blipFill>
          <a:blip r:embed="rId3"/>
          <a:stretch>
            <a:fillRect/>
          </a:stretch>
        </p:blipFill>
        <p:spPr>
          <a:xfrm>
            <a:off x="533400" y="1981200"/>
            <a:ext cx="7892176" cy="3441473"/>
          </a:xfrm>
          <a:prstGeom prst="rect">
            <a:avLst/>
          </a:prstGeom>
        </p:spPr>
      </p:pic>
      <p:sp>
        <p:nvSpPr>
          <p:cNvPr id="5" name="TextBox 4">
            <a:extLst>
              <a:ext uri="{FF2B5EF4-FFF2-40B4-BE49-F238E27FC236}">
                <a16:creationId xmlns:a16="http://schemas.microsoft.com/office/drawing/2014/main" id="{C2AE0D53-2277-F17B-B59C-7ABB07C78881}"/>
              </a:ext>
            </a:extLst>
          </p:cNvPr>
          <p:cNvSpPr txBox="1"/>
          <p:nvPr/>
        </p:nvSpPr>
        <p:spPr>
          <a:xfrm>
            <a:off x="533400" y="1112161"/>
            <a:ext cx="70104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sp>
        <p:nvSpPr>
          <p:cNvPr id="6" name="TextBox 5">
            <a:extLst>
              <a:ext uri="{FF2B5EF4-FFF2-40B4-BE49-F238E27FC236}">
                <a16:creationId xmlns:a16="http://schemas.microsoft.com/office/drawing/2014/main" id="{E78D0143-048E-3DA7-7341-196C77857010}"/>
              </a:ext>
            </a:extLst>
          </p:cNvPr>
          <p:cNvSpPr txBox="1"/>
          <p:nvPr/>
        </p:nvSpPr>
        <p:spPr>
          <a:xfrm>
            <a:off x="669488" y="5737714"/>
            <a:ext cx="7620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 can filter the list by each of the headings.</a:t>
            </a:r>
            <a:endParaRPr lang="en-CA" sz="1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31C0C34-9020-0F65-EF87-3D2279FF07F3}"/>
              </a:ext>
            </a:extLst>
          </p:cNvPr>
          <p:cNvSpPr txBox="1"/>
          <p:nvPr/>
        </p:nvSpPr>
        <p:spPr>
          <a:xfrm>
            <a:off x="2895600" y="1732807"/>
            <a:ext cx="4572000" cy="369332"/>
          </a:xfrm>
          <a:prstGeom prst="rect">
            <a:avLst/>
          </a:prstGeom>
          <a:noFill/>
        </p:spPr>
        <p:txBody>
          <a:bodyPr wrap="square">
            <a:spAutoFit/>
          </a:bodyPr>
          <a:lstStyle/>
          <a:p>
            <a:pPr eaLnBrk="1" hangingPunct="1">
              <a:spcBef>
                <a:spcPct val="0"/>
              </a:spcBef>
              <a:buFontTx/>
              <a:buNone/>
            </a:pPr>
            <a:r>
              <a:rPr lang="en-US" altLang="en-US" sz="1800" dirty="0">
                <a:solidFill>
                  <a:srgbClr val="FF0000"/>
                </a:solidFill>
                <a:latin typeface="Arial" charset="0"/>
              </a:rPr>
              <a:t>Search Result</a:t>
            </a:r>
            <a:endParaRPr lang="en-CA" altLang="en-US" sz="1800" dirty="0">
              <a:solidFill>
                <a:srgbClr val="FF0000"/>
              </a:solidFill>
              <a:latin typeface="Arial" charset="0"/>
            </a:endParaRPr>
          </a:p>
        </p:txBody>
      </p:sp>
    </p:spTree>
    <p:extLst>
      <p:ext uri="{BB962C8B-B14F-4D97-AF65-F5344CB8AC3E}">
        <p14:creationId xmlns:p14="http://schemas.microsoft.com/office/powerpoint/2010/main" val="393333972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DF07D8-4DE7-5B1A-0920-332573730D4D}"/>
              </a:ext>
            </a:extLst>
          </p:cNvPr>
          <p:cNvSpPr txBox="1"/>
          <p:nvPr/>
        </p:nvSpPr>
        <p:spPr>
          <a:xfrm>
            <a:off x="100552" y="1797462"/>
            <a:ext cx="2362199" cy="738664"/>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To load an application or view a notice click on the </a:t>
            </a:r>
            <a:r>
              <a:rPr lang="en-US" sz="1400" b="1" dirty="0">
                <a:latin typeface="Arial" pitchFamily="34" charset="0"/>
                <a:cs typeface="Arial" pitchFamily="34" charset="0"/>
              </a:rPr>
              <a:t>ETS Request </a:t>
            </a:r>
            <a:r>
              <a:rPr lang="en-US" sz="1400" dirty="0">
                <a:latin typeface="Arial" pitchFamily="34" charset="0"/>
                <a:cs typeface="Arial" pitchFamily="34" charset="0"/>
              </a:rPr>
              <a:t>number link.</a:t>
            </a:r>
          </a:p>
        </p:txBody>
      </p:sp>
      <p:sp>
        <p:nvSpPr>
          <p:cNvPr id="11" name="TextBox 10">
            <a:extLst>
              <a:ext uri="{FF2B5EF4-FFF2-40B4-BE49-F238E27FC236}">
                <a16:creationId xmlns:a16="http://schemas.microsoft.com/office/drawing/2014/main" id="{52C046C8-00C9-F134-EF51-9F3516510E91}"/>
              </a:ext>
            </a:extLst>
          </p:cNvPr>
          <p:cNvSpPr txBox="1"/>
          <p:nvPr/>
        </p:nvSpPr>
        <p:spPr>
          <a:xfrm>
            <a:off x="315406" y="1089576"/>
            <a:ext cx="6504493"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Work In Progress – Search Parameters and Result (continued)</a:t>
            </a:r>
            <a:endParaRPr lang="en-CA" sz="1600" dirty="0"/>
          </a:p>
        </p:txBody>
      </p:sp>
      <p:sp>
        <p:nvSpPr>
          <p:cNvPr id="13" name="TextBox 12">
            <a:extLst>
              <a:ext uri="{FF2B5EF4-FFF2-40B4-BE49-F238E27FC236}">
                <a16:creationId xmlns:a16="http://schemas.microsoft.com/office/drawing/2014/main" id="{E36598F8-D3AB-0FB7-1A85-2F3D80EA0F4C}"/>
              </a:ext>
            </a:extLst>
          </p:cNvPr>
          <p:cNvSpPr txBox="1"/>
          <p:nvPr/>
        </p:nvSpPr>
        <p:spPr>
          <a:xfrm>
            <a:off x="5601418" y="1808964"/>
            <a:ext cx="2362200" cy="523220"/>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To open a document, click on </a:t>
            </a:r>
            <a:r>
              <a:rPr lang="en-US" sz="1400" b="1" dirty="0">
                <a:latin typeface="Arial" pitchFamily="34" charset="0"/>
                <a:cs typeface="Arial" pitchFamily="34" charset="0"/>
              </a:rPr>
              <a:t>View</a:t>
            </a:r>
            <a:r>
              <a:rPr lang="en-US" sz="1400" dirty="0">
                <a:latin typeface="Arial" pitchFamily="34" charset="0"/>
                <a:cs typeface="Arial" pitchFamily="34" charset="0"/>
              </a:rPr>
              <a:t> link.</a:t>
            </a:r>
          </a:p>
        </p:txBody>
      </p:sp>
      <p:sp>
        <p:nvSpPr>
          <p:cNvPr id="18" name="TextBox 17">
            <a:extLst>
              <a:ext uri="{FF2B5EF4-FFF2-40B4-BE49-F238E27FC236}">
                <a16:creationId xmlns:a16="http://schemas.microsoft.com/office/drawing/2014/main" id="{F2A6BE6A-8A3B-8434-A1FD-EC24B58A8ACA}"/>
              </a:ext>
            </a:extLst>
          </p:cNvPr>
          <p:cNvSpPr txBox="1"/>
          <p:nvPr/>
        </p:nvSpPr>
        <p:spPr>
          <a:xfrm>
            <a:off x="1143000" y="5791200"/>
            <a:ext cx="7049412" cy="307777"/>
          </a:xfrm>
          <a:prstGeom prst="rect">
            <a:avLst/>
          </a:prstGeom>
          <a:noFill/>
        </p:spPr>
        <p:txBody>
          <a:bodyPr wrap="square">
            <a:spAutoFit/>
          </a:bodyPr>
          <a:lstStyle/>
          <a:p>
            <a:r>
              <a:rPr lang="en-US" sz="1400" dirty="0">
                <a:latin typeface="Arial" pitchFamily="34" charset="0"/>
                <a:cs typeface="Arial" pitchFamily="34" charset="0"/>
              </a:rPr>
              <a:t>Navigate with these page numbers if there are multiple pages of search results.</a:t>
            </a:r>
            <a:endParaRPr lang="en-CA" sz="1400" dirty="0"/>
          </a:p>
        </p:txBody>
      </p:sp>
      <p:pic>
        <p:nvPicPr>
          <p:cNvPr id="20" name="Picture 19">
            <a:extLst>
              <a:ext uri="{FF2B5EF4-FFF2-40B4-BE49-F238E27FC236}">
                <a16:creationId xmlns:a16="http://schemas.microsoft.com/office/drawing/2014/main" id="{9F587198-6FDA-9CB1-A78E-4602A13B99AC}"/>
              </a:ext>
            </a:extLst>
          </p:cNvPr>
          <p:cNvPicPr>
            <a:picLocks noChangeAspect="1"/>
          </p:cNvPicPr>
          <p:nvPr/>
        </p:nvPicPr>
        <p:blipFill>
          <a:blip r:embed="rId2"/>
          <a:stretch>
            <a:fillRect/>
          </a:stretch>
        </p:blipFill>
        <p:spPr>
          <a:xfrm>
            <a:off x="867669" y="2536126"/>
            <a:ext cx="7542684" cy="3289073"/>
          </a:xfrm>
          <a:prstGeom prst="rect">
            <a:avLst/>
          </a:prstGeom>
        </p:spPr>
      </p:pic>
      <p:cxnSp>
        <p:nvCxnSpPr>
          <p:cNvPr id="8" name="Straight Arrow Connector 7">
            <a:extLst>
              <a:ext uri="{FF2B5EF4-FFF2-40B4-BE49-F238E27FC236}">
                <a16:creationId xmlns:a16="http://schemas.microsoft.com/office/drawing/2014/main" id="{82749070-FA61-D1E8-ED03-B80F7EC7FFB2}"/>
              </a:ext>
            </a:extLst>
          </p:cNvPr>
          <p:cNvCxnSpPr>
            <a:cxnSpLocks/>
          </p:cNvCxnSpPr>
          <p:nvPr/>
        </p:nvCxnSpPr>
        <p:spPr>
          <a:xfrm>
            <a:off x="228600" y="2667000"/>
            <a:ext cx="10668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D2305C3A-1B6B-9500-7B97-CD8CAA956A7F}"/>
              </a:ext>
            </a:extLst>
          </p:cNvPr>
          <p:cNvCxnSpPr>
            <a:cxnSpLocks/>
          </p:cNvCxnSpPr>
          <p:nvPr/>
        </p:nvCxnSpPr>
        <p:spPr>
          <a:xfrm>
            <a:off x="6934200" y="2270639"/>
            <a:ext cx="854149" cy="10059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BE4A4479-38B6-EDAA-580C-06D231606700}"/>
              </a:ext>
            </a:extLst>
          </p:cNvPr>
          <p:cNvCxnSpPr>
            <a:cxnSpLocks/>
          </p:cNvCxnSpPr>
          <p:nvPr/>
        </p:nvCxnSpPr>
        <p:spPr>
          <a:xfrm flipV="1">
            <a:off x="990600" y="5670699"/>
            <a:ext cx="533400" cy="2853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214555A1-A9D3-83BC-3B98-4D8052744BA8}"/>
              </a:ext>
            </a:extLst>
          </p:cNvPr>
          <p:cNvSpPr txBox="1"/>
          <p:nvPr/>
        </p:nvSpPr>
        <p:spPr>
          <a:xfrm>
            <a:off x="3216349" y="2100009"/>
            <a:ext cx="4572000" cy="369332"/>
          </a:xfrm>
          <a:prstGeom prst="rect">
            <a:avLst/>
          </a:prstGeom>
          <a:noFill/>
        </p:spPr>
        <p:txBody>
          <a:bodyPr wrap="square">
            <a:spAutoFit/>
          </a:bodyPr>
          <a:lstStyle/>
          <a:p>
            <a:pPr eaLnBrk="1" hangingPunct="1">
              <a:spcBef>
                <a:spcPct val="0"/>
              </a:spcBef>
              <a:buFontTx/>
              <a:buNone/>
            </a:pPr>
            <a:r>
              <a:rPr lang="en-US" altLang="en-US" sz="1800" dirty="0">
                <a:solidFill>
                  <a:srgbClr val="FF0000"/>
                </a:solidFill>
                <a:latin typeface="Arial" charset="0"/>
              </a:rPr>
              <a:t>Search Result</a:t>
            </a:r>
            <a:endParaRPr lang="en-CA" altLang="en-US" sz="1800" dirty="0">
              <a:solidFill>
                <a:srgbClr val="FF0000"/>
              </a:solidFill>
              <a:latin typeface="Arial" charset="0"/>
            </a:endParaRPr>
          </a:p>
        </p:txBody>
      </p:sp>
    </p:spTree>
    <p:extLst>
      <p:ext uri="{BB962C8B-B14F-4D97-AF65-F5344CB8AC3E}">
        <p14:creationId xmlns:p14="http://schemas.microsoft.com/office/powerpoint/2010/main" val="962367005"/>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Cancel or Withdraw an Application</a:t>
            </a:r>
          </a:p>
        </p:txBody>
      </p:sp>
      <p:sp>
        <p:nvSpPr>
          <p:cNvPr id="3" name="Rectangle 2"/>
          <p:cNvSpPr/>
          <p:nvPr/>
        </p:nvSpPr>
        <p:spPr>
          <a:xfrm>
            <a:off x="1374139" y="2819400"/>
            <a:ext cx="6474462" cy="1846659"/>
          </a:xfrm>
          <a:prstGeom prst="rect">
            <a:avLst/>
          </a:prstGeom>
        </p:spPr>
        <p:txBody>
          <a:bodyPr wrap="square">
            <a:spAutoFit/>
          </a:bodyPr>
          <a:lstStyle/>
          <a:p>
            <a:pPr>
              <a:spcAft>
                <a:spcPts val="1200"/>
              </a:spcAft>
            </a:pPr>
            <a:r>
              <a:rPr lang="en-CA" sz="1400" dirty="0">
                <a:latin typeface="Arial" panose="020B0604020202020204" pitchFamily="34" charset="0"/>
                <a:cs typeface="Arial" panose="020B0604020202020204" pitchFamily="34" charset="0"/>
              </a:rPr>
              <a:t>You can:</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Cancel an application in Work in Progress status.</a:t>
            </a:r>
          </a:p>
          <a:p>
            <a:pPr marL="742950" lvl="1"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Withdraw a previously submitted application prior to expiry. Please note that withdrawing an application will remove it from Alberta Energy  and Mineral’s records.</a:t>
            </a:r>
          </a:p>
          <a:p>
            <a:pPr>
              <a:spcAft>
                <a:spcPts val="1200"/>
              </a:spcAft>
            </a:pPr>
            <a:r>
              <a:rPr lang="en-CA" sz="1400" dirty="0">
                <a:latin typeface="Arial" panose="020B0604020202020204" pitchFamily="34" charset="0"/>
                <a:cs typeface="Arial" panose="020B0604020202020204" pitchFamily="34" charset="0"/>
              </a:rPr>
              <a:t>You must have the Submitter role to cancel or </a:t>
            </a:r>
            <a:r>
              <a:rPr lang="en-US" sz="1400" dirty="0">
                <a:latin typeface="Arial" panose="020B0604020202020204" pitchFamily="34" charset="0"/>
                <a:cs typeface="Arial" panose="020B0604020202020204" pitchFamily="34" charset="0"/>
              </a:rPr>
              <a:t>withdraw an application.</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7542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171051-AF7B-3292-F1CB-860DD7C6B19F}"/>
              </a:ext>
            </a:extLst>
          </p:cNvPr>
          <p:cNvPicPr>
            <a:picLocks noChangeAspect="1"/>
          </p:cNvPicPr>
          <p:nvPr/>
        </p:nvPicPr>
        <p:blipFill>
          <a:blip r:embed="rId2"/>
          <a:stretch>
            <a:fillRect/>
          </a:stretch>
        </p:blipFill>
        <p:spPr>
          <a:xfrm>
            <a:off x="328710" y="1676400"/>
            <a:ext cx="8486580" cy="3964731"/>
          </a:xfrm>
          <a:prstGeom prst="rect">
            <a:avLst/>
          </a:prstGeom>
        </p:spPr>
      </p:pic>
      <p:sp>
        <p:nvSpPr>
          <p:cNvPr id="5" name="TextBox 4">
            <a:extLst>
              <a:ext uri="{FF2B5EF4-FFF2-40B4-BE49-F238E27FC236}">
                <a16:creationId xmlns:a16="http://schemas.microsoft.com/office/drawing/2014/main" id="{1BDDCE7B-14DE-996D-68E8-9D40929D8266}"/>
              </a:ext>
            </a:extLst>
          </p:cNvPr>
          <p:cNvSpPr txBox="1"/>
          <p:nvPr/>
        </p:nvSpPr>
        <p:spPr>
          <a:xfrm>
            <a:off x="381000" y="1032203"/>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Delete an</a:t>
            </a:r>
            <a:r>
              <a:rPr lang="en-CA" sz="1600" b="1" i="0" dirty="0">
                <a:solidFill>
                  <a:srgbClr val="FF0000"/>
                </a:solidFill>
                <a:latin typeface="Arial" panose="020B0604020202020204" pitchFamily="34" charset="0"/>
                <a:cs typeface="Arial" panose="020B0604020202020204" pitchFamily="34" charset="0"/>
              </a:rPr>
              <a:t> </a:t>
            </a:r>
            <a:r>
              <a:rPr lang="en-CA" sz="1600" b="1" i="0" dirty="0">
                <a:solidFill>
                  <a:schemeClr val="tx1"/>
                </a:solidFill>
                <a:latin typeface="Arial" panose="020B0604020202020204" pitchFamily="34" charset="0"/>
                <a:cs typeface="Arial" panose="020B0604020202020204" pitchFamily="34" charset="0"/>
              </a:rPr>
              <a:t>Application</a:t>
            </a:r>
            <a:endParaRPr lang="en-CA" sz="1600" dirty="0"/>
          </a:p>
        </p:txBody>
      </p:sp>
      <p:sp>
        <p:nvSpPr>
          <p:cNvPr id="6" name="TextBox 5">
            <a:extLst>
              <a:ext uri="{FF2B5EF4-FFF2-40B4-BE49-F238E27FC236}">
                <a16:creationId xmlns:a16="http://schemas.microsoft.com/office/drawing/2014/main" id="{AFBE1745-635F-0B7B-207E-01691652E9A2}"/>
              </a:ext>
            </a:extLst>
          </p:cNvPr>
          <p:cNvSpPr txBox="1"/>
          <p:nvPr/>
        </p:nvSpPr>
        <p:spPr>
          <a:xfrm>
            <a:off x="301001" y="5747279"/>
            <a:ext cx="828189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the status of your application is </a:t>
            </a:r>
            <a:r>
              <a:rPr lang="en-US" sz="1400" b="1" dirty="0">
                <a:latin typeface="Arial" panose="020B0604020202020204" pitchFamily="34" charset="0"/>
                <a:cs typeface="Arial" panose="020B0604020202020204" pitchFamily="34" charset="0"/>
              </a:rPr>
              <a:t>Work in Progress </a:t>
            </a:r>
            <a:r>
              <a:rPr lang="en-US" sz="1400" dirty="0">
                <a:latin typeface="Arial" panose="020B0604020202020204" pitchFamily="34" charset="0"/>
                <a:cs typeface="Arial" panose="020B0604020202020204" pitchFamily="34" charset="0"/>
              </a:rPr>
              <a:t>you can delete that application as any time.</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194156"/>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971793"/>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Delete an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2" name="object 2"/>
          <p:cNvSpPr txBox="1"/>
          <p:nvPr/>
        </p:nvSpPr>
        <p:spPr>
          <a:xfrm>
            <a:off x="2362200" y="1770040"/>
            <a:ext cx="3743687"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When you delete an application in </a:t>
            </a:r>
            <a:r>
              <a:rPr lang="en-US" sz="1200" b="1" dirty="0">
                <a:latin typeface="Arial" pitchFamily="34" charset="0"/>
                <a:cs typeface="Arial" pitchFamily="34" charset="0"/>
              </a:rPr>
              <a:t>Work in Progress</a:t>
            </a:r>
            <a:r>
              <a:rPr lang="en-US" sz="1200" dirty="0">
                <a:latin typeface="Arial" pitchFamily="34" charset="0"/>
                <a:cs typeface="Arial" pitchFamily="34" charset="0"/>
              </a:rPr>
              <a:t>, the status becomes </a:t>
            </a:r>
            <a:r>
              <a:rPr lang="en-US" sz="1200" b="1" dirty="0">
                <a:latin typeface="Arial" pitchFamily="34" charset="0"/>
                <a:cs typeface="Arial" pitchFamily="34" charset="0"/>
              </a:rPr>
              <a:t>Client Cancelled</a:t>
            </a:r>
            <a:r>
              <a:rPr lang="en-US" sz="1200" dirty="0">
                <a:latin typeface="Arial" pitchFamily="34" charset="0"/>
                <a:cs typeface="Arial" pitchFamily="34" charset="0"/>
              </a:rPr>
              <a:t>.</a:t>
            </a:r>
          </a:p>
        </p:txBody>
      </p:sp>
      <p:pic>
        <p:nvPicPr>
          <p:cNvPr id="7" name="Picture 6">
            <a:extLst>
              <a:ext uri="{FF2B5EF4-FFF2-40B4-BE49-F238E27FC236}">
                <a16:creationId xmlns:a16="http://schemas.microsoft.com/office/drawing/2014/main" id="{1A1F1046-3300-8A35-19D0-EAEABF6E8B03}"/>
              </a:ext>
            </a:extLst>
          </p:cNvPr>
          <p:cNvPicPr>
            <a:picLocks noChangeAspect="1"/>
          </p:cNvPicPr>
          <p:nvPr/>
        </p:nvPicPr>
        <p:blipFill>
          <a:blip r:embed="rId3"/>
          <a:stretch>
            <a:fillRect/>
          </a:stretch>
        </p:blipFill>
        <p:spPr>
          <a:xfrm>
            <a:off x="457200" y="3038525"/>
            <a:ext cx="7942906" cy="1188688"/>
          </a:xfrm>
          <a:prstGeom prst="rect">
            <a:avLst/>
          </a:prstGeom>
        </p:spPr>
      </p:pic>
      <p:cxnSp>
        <p:nvCxnSpPr>
          <p:cNvPr id="23" name="Straight Arrow Connector 22"/>
          <p:cNvCxnSpPr>
            <a:cxnSpLocks/>
          </p:cNvCxnSpPr>
          <p:nvPr/>
        </p:nvCxnSpPr>
        <p:spPr>
          <a:xfrm flipH="1">
            <a:off x="1676400" y="2438400"/>
            <a:ext cx="914400" cy="990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38085607"/>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960394"/>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an</a:t>
            </a:r>
            <a:r>
              <a:rPr lang="en-CA" sz="1600" b="1" i="0" dirty="0">
                <a:solidFill>
                  <a:srgbClr val="FF0000"/>
                </a:solidFill>
                <a:latin typeface="Arial" panose="020B0604020202020204" pitchFamily="34" charset="0"/>
                <a:cs typeface="Arial" panose="020B0604020202020204" pitchFamily="34" charset="0"/>
              </a:rPr>
              <a:t> </a:t>
            </a:r>
            <a:r>
              <a:rPr lang="en-CA" sz="1600" b="1" i="0" dirty="0">
                <a:solidFill>
                  <a:schemeClr val="tx1"/>
                </a:solidFill>
                <a:latin typeface="Arial" panose="020B0604020202020204" pitchFamily="34" charset="0"/>
                <a:cs typeface="Arial" panose="020B0604020202020204" pitchFamily="34" charset="0"/>
              </a:rPr>
              <a:t>Application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DE9927D-EEE2-BA70-A6D6-CE547CBB2B6E}"/>
              </a:ext>
            </a:extLst>
          </p:cNvPr>
          <p:cNvPicPr>
            <a:picLocks noChangeAspect="1"/>
          </p:cNvPicPr>
          <p:nvPr/>
        </p:nvPicPr>
        <p:blipFill>
          <a:blip r:embed="rId2"/>
          <a:stretch>
            <a:fillRect/>
          </a:stretch>
        </p:blipFill>
        <p:spPr>
          <a:xfrm>
            <a:off x="150846" y="2325506"/>
            <a:ext cx="5278072" cy="2967023"/>
          </a:xfrm>
          <a:prstGeom prst="rect">
            <a:avLst/>
          </a:prstGeom>
        </p:spPr>
      </p:pic>
      <p:sp>
        <p:nvSpPr>
          <p:cNvPr id="10" name="Rounded Rectangular Callout 9"/>
          <p:cNvSpPr/>
          <p:nvPr/>
        </p:nvSpPr>
        <p:spPr>
          <a:xfrm>
            <a:off x="914400" y="5445821"/>
            <a:ext cx="1239167" cy="609600"/>
          </a:xfrm>
          <a:prstGeom prst="wedgeRoundRectCallout">
            <a:avLst>
              <a:gd name="adj1" fmla="val 95740"/>
              <a:gd name="adj2" fmla="val -932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1B51261B-C4D5-0009-DE37-6301C8F482B8}"/>
              </a:ext>
            </a:extLst>
          </p:cNvPr>
          <p:cNvSpPr txBox="1"/>
          <p:nvPr/>
        </p:nvSpPr>
        <p:spPr>
          <a:xfrm>
            <a:off x="6172199" y="2149971"/>
            <a:ext cx="2772463" cy="156966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If the status of your application is </a:t>
            </a:r>
            <a:r>
              <a:rPr lang="en-US" sz="1400" b="1" dirty="0">
                <a:latin typeface="Arial" panose="020B0604020202020204" pitchFamily="34" charset="0"/>
                <a:cs typeface="Arial" panose="020B0604020202020204" pitchFamily="34" charset="0"/>
              </a:rPr>
              <a:t>Processing</a:t>
            </a:r>
            <a:r>
              <a:rPr lang="en-US" sz="1400" dirty="0">
                <a:latin typeface="Arial" panose="020B0604020202020204" pitchFamily="34" charset="0"/>
                <a:cs typeface="Arial" panose="020B0604020202020204" pitchFamily="34" charset="0"/>
              </a:rPr>
              <a:t> you can </a:t>
            </a:r>
            <a:r>
              <a:rPr lang="en-US" sz="1400" b="1" dirty="0">
                <a:latin typeface="Arial" panose="020B0604020202020204" pitchFamily="34" charset="0"/>
                <a:cs typeface="Arial" panose="020B0604020202020204" pitchFamily="34" charset="0"/>
              </a:rPr>
              <a:t>Withdraw </a:t>
            </a:r>
            <a:r>
              <a:rPr lang="en-US" sz="1400" dirty="0">
                <a:latin typeface="Arial" panose="020B0604020202020204" pitchFamily="34" charset="0"/>
                <a:cs typeface="Arial" panose="020B0604020202020204" pitchFamily="34" charset="0"/>
              </a:rPr>
              <a:t>if it is prior to agreement expiry.</a:t>
            </a:r>
          </a:p>
          <a:p>
            <a:endParaRPr lang="en-US" dirty="0"/>
          </a:p>
          <a:p>
            <a:endParaRPr lang="en-CA" dirty="0"/>
          </a:p>
          <a:p>
            <a:endParaRPr lang="en-CA" dirty="0"/>
          </a:p>
        </p:txBody>
      </p:sp>
      <p:pic>
        <p:nvPicPr>
          <p:cNvPr id="7" name="Picture 6">
            <a:extLst>
              <a:ext uri="{FF2B5EF4-FFF2-40B4-BE49-F238E27FC236}">
                <a16:creationId xmlns:a16="http://schemas.microsoft.com/office/drawing/2014/main" id="{76B4ACA9-ABA5-F2D3-736D-366BF00EF693}"/>
              </a:ext>
            </a:extLst>
          </p:cNvPr>
          <p:cNvPicPr>
            <a:picLocks noChangeAspect="1"/>
          </p:cNvPicPr>
          <p:nvPr/>
        </p:nvPicPr>
        <p:blipFill>
          <a:blip r:embed="rId3"/>
          <a:stretch>
            <a:fillRect/>
          </a:stretch>
        </p:blipFill>
        <p:spPr>
          <a:xfrm>
            <a:off x="199338" y="1412179"/>
            <a:ext cx="5104363" cy="943506"/>
          </a:xfrm>
          <a:prstGeom prst="rect">
            <a:avLst/>
          </a:prstGeom>
        </p:spPr>
      </p:pic>
      <p:pic>
        <p:nvPicPr>
          <p:cNvPr id="5" name="Picture 4">
            <a:extLst>
              <a:ext uri="{FF2B5EF4-FFF2-40B4-BE49-F238E27FC236}">
                <a16:creationId xmlns:a16="http://schemas.microsoft.com/office/drawing/2014/main" id="{194889A8-B2F7-4DBF-76A5-0757E4B0554D}"/>
              </a:ext>
            </a:extLst>
          </p:cNvPr>
          <p:cNvPicPr>
            <a:picLocks noChangeAspect="1"/>
          </p:cNvPicPr>
          <p:nvPr/>
        </p:nvPicPr>
        <p:blipFill>
          <a:blip r:embed="rId4"/>
          <a:stretch>
            <a:fillRect/>
          </a:stretch>
        </p:blipFill>
        <p:spPr>
          <a:xfrm>
            <a:off x="5638800" y="4953000"/>
            <a:ext cx="3142952" cy="1276038"/>
          </a:xfrm>
          <a:prstGeom prst="rect">
            <a:avLst/>
          </a:prstGeom>
        </p:spPr>
      </p:pic>
      <p:sp>
        <p:nvSpPr>
          <p:cNvPr id="11" name="Rounded Rectangular Callout 10"/>
          <p:cNvSpPr/>
          <p:nvPr/>
        </p:nvSpPr>
        <p:spPr>
          <a:xfrm>
            <a:off x="5971109" y="3809017"/>
            <a:ext cx="1239167" cy="609600"/>
          </a:xfrm>
          <a:prstGeom prst="wedgeRoundRectCallout">
            <a:avLst>
              <a:gd name="adj1" fmla="val 132708"/>
              <a:gd name="adj2" fmla="val 2623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3702867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an Application (continued)</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381000" y="4438573"/>
            <a:ext cx="7249846" cy="138499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When an application is withdrawn, it is </a:t>
            </a:r>
            <a:r>
              <a:rPr lang="en-US" sz="1400" b="1" dirty="0">
                <a:latin typeface="Arial" panose="020B0604020202020204" pitchFamily="34" charset="0"/>
                <a:cs typeface="Arial" panose="020B0604020202020204" pitchFamily="34" charset="0"/>
              </a:rPr>
              <a:t>removed from Alberta Energy and Mineral’s records</a:t>
            </a:r>
            <a:r>
              <a:rPr lang="en-US" sz="1400" dirty="0">
                <a:latin typeface="Arial" panose="020B0604020202020204" pitchFamily="34" charset="0"/>
                <a:cs typeface="Arial" panose="020B0604020202020204" pitchFamily="34" charset="0"/>
              </a:rPr>
              <a:t>. Any notices made by Alberta Energy and Minerals on the agreement are also rescinded. When submitting a new application for the agreement, you must </a:t>
            </a:r>
            <a:r>
              <a:rPr lang="en-US" sz="1400" u="sng" dirty="0">
                <a:latin typeface="Arial" panose="020B0604020202020204" pitchFamily="34" charset="0"/>
                <a:cs typeface="Arial" panose="020B0604020202020204" pitchFamily="34" charset="0"/>
              </a:rPr>
              <a:t>apply for all lands and/or zones that you want Alberta Energy and Minerals to review.</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Please refer to any previously submitted data in your new application if applicable.</a:t>
            </a:r>
            <a:endParaRPr lang="en-CA"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877D151-7E58-4717-E559-659C70A6C7F8}"/>
              </a:ext>
            </a:extLst>
          </p:cNvPr>
          <p:cNvPicPr>
            <a:picLocks noChangeAspect="1"/>
          </p:cNvPicPr>
          <p:nvPr/>
        </p:nvPicPr>
        <p:blipFill>
          <a:blip r:embed="rId3"/>
          <a:srcRect l="504" r="1211"/>
          <a:stretch/>
        </p:blipFill>
        <p:spPr>
          <a:xfrm>
            <a:off x="533400" y="2514600"/>
            <a:ext cx="7620000" cy="1242627"/>
          </a:xfrm>
          <a:prstGeom prst="rect">
            <a:avLst/>
          </a:prstGeom>
        </p:spPr>
      </p:pic>
      <p:sp>
        <p:nvSpPr>
          <p:cNvPr id="4" name="object 2">
            <a:extLst>
              <a:ext uri="{FF2B5EF4-FFF2-40B4-BE49-F238E27FC236}">
                <a16:creationId xmlns:a16="http://schemas.microsoft.com/office/drawing/2014/main" id="{53FBF2D1-B3C7-8DD3-94C8-6A3263E744A4}"/>
              </a:ext>
            </a:extLst>
          </p:cNvPr>
          <p:cNvSpPr txBox="1"/>
          <p:nvPr/>
        </p:nvSpPr>
        <p:spPr>
          <a:xfrm>
            <a:off x="3900656" y="1596133"/>
            <a:ext cx="3429000" cy="430887"/>
          </a:xfrm>
          <a:prstGeom prst="rect">
            <a:avLst/>
          </a:prstGeom>
        </p:spPr>
        <p:txBody>
          <a:bodyPr vert="horz" wrap="square" lIns="0" tIns="0" rIns="0" bIns="0" rtlCol="0">
            <a:spAutoFit/>
          </a:bodyPr>
          <a:lstStyle/>
          <a:p>
            <a:pPr marL="12700" marR="6350">
              <a:lnSpc>
                <a:spcPct val="100000"/>
              </a:lnSpc>
            </a:pPr>
            <a:r>
              <a:rPr lang="en-US" sz="1400" dirty="0">
                <a:latin typeface="Arial" pitchFamily="34" charset="0"/>
                <a:cs typeface="Arial" pitchFamily="34" charset="0"/>
              </a:rPr>
              <a:t>When you withdraw an application, the status becomes </a:t>
            </a:r>
            <a:r>
              <a:rPr lang="en-US" sz="1400" b="1" dirty="0">
                <a:latin typeface="Arial" pitchFamily="34" charset="0"/>
                <a:cs typeface="Arial" pitchFamily="34" charset="0"/>
              </a:rPr>
              <a:t>Client Withdrawn</a:t>
            </a:r>
            <a:r>
              <a:rPr lang="en-US" sz="1200" dirty="0">
                <a:latin typeface="Arial" pitchFamily="34" charset="0"/>
                <a:cs typeface="Arial" pitchFamily="34" charset="0"/>
              </a:rPr>
              <a:t>.</a:t>
            </a:r>
          </a:p>
        </p:txBody>
      </p:sp>
      <p:cxnSp>
        <p:nvCxnSpPr>
          <p:cNvPr id="5" name="Straight Arrow Connector 4">
            <a:extLst>
              <a:ext uri="{FF2B5EF4-FFF2-40B4-BE49-F238E27FC236}">
                <a16:creationId xmlns:a16="http://schemas.microsoft.com/office/drawing/2014/main" id="{AA69C749-002B-9FFB-2665-46E0C6617AAE}"/>
              </a:ext>
            </a:extLst>
          </p:cNvPr>
          <p:cNvCxnSpPr>
            <a:cxnSpLocks/>
          </p:cNvCxnSpPr>
          <p:nvPr/>
        </p:nvCxnSpPr>
        <p:spPr>
          <a:xfrm flipH="1">
            <a:off x="1828800" y="2133600"/>
            <a:ext cx="167640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1363031"/>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00201"/>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Notice</a:t>
            </a:r>
          </a:p>
        </p:txBody>
      </p:sp>
      <p:sp>
        <p:nvSpPr>
          <p:cNvPr id="3" name="Rectangle 2"/>
          <p:cNvSpPr/>
          <p:nvPr/>
        </p:nvSpPr>
        <p:spPr>
          <a:xfrm>
            <a:off x="1406564" y="2133600"/>
            <a:ext cx="7280236" cy="3231654"/>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notice is received by ETS, the application status becomes Notice.</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company’s contact that a notice is available for review and response. These email notifications are considered a courtesy and should not be relied on to track Geothermal Continuation Applications in ETS.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When submitting an application through ETS, it is your responsibility to continually check your Work in Progress to determine if a notice has been sent.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notice can have one or more options for you to choose from.</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have until the Notice Expiry Date to respond to the notice.</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the Notice Expiry Date has passed without a response, the application will be sent back to </a:t>
            </a:r>
            <a:r>
              <a:rPr lang="en-US" sz="1400" dirty="0">
                <a:latin typeface="Arial"/>
                <a:cs typeface="Arial"/>
              </a:rPr>
              <a:t>the internal system</a:t>
            </a:r>
            <a:r>
              <a:rPr lang="en-US" sz="1400" dirty="0">
                <a:latin typeface="Arial" panose="020B0604020202020204" pitchFamily="34" charset="0"/>
                <a:cs typeface="Arial" panose="020B0604020202020204" pitchFamily="34" charset="0"/>
              </a:rPr>
              <a:t>, and the </a:t>
            </a:r>
            <a:r>
              <a:rPr lang="en-CA" sz="1400" dirty="0">
                <a:latin typeface="Arial" panose="020B0604020202020204" pitchFamily="34" charset="0"/>
                <a:cs typeface="Arial" panose="020B0604020202020204" pitchFamily="34" charset="0"/>
              </a:rPr>
              <a:t>status will become “Processing (</a:t>
            </a:r>
            <a:r>
              <a:rPr lang="en-US" sz="1400" dirty="0">
                <a:latin typeface="Arial"/>
                <a:cs typeface="Arial"/>
              </a:rPr>
              <a:t>No Response).”</a:t>
            </a:r>
            <a:r>
              <a:rPr lang="en-US" sz="1400" b="1" dirty="0">
                <a:solidFill>
                  <a:srgbClr val="7030A0"/>
                </a:solidFill>
                <a:latin typeface="Arial"/>
                <a:cs typeface="Arial"/>
              </a:rPr>
              <a:t> </a:t>
            </a:r>
            <a:r>
              <a:rPr lang="en-US" sz="1400" dirty="0">
                <a:latin typeface="Arial"/>
                <a:cs typeface="Arial"/>
              </a:rPr>
              <a:t>The agreement expiry will be processed as set out in the notice letter.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088153"/>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541DBA-E415-107C-2A68-528DA3259A32}"/>
              </a:ext>
            </a:extLst>
          </p:cNvPr>
          <p:cNvSpPr txBox="1"/>
          <p:nvPr/>
        </p:nvSpPr>
        <p:spPr>
          <a:xfrm>
            <a:off x="6096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a:t>
            </a:r>
            <a:endParaRPr lang="en-CA" sz="1600" dirty="0"/>
          </a:p>
        </p:txBody>
      </p:sp>
      <p:pic>
        <p:nvPicPr>
          <p:cNvPr id="1026" name="Picture 2">
            <a:extLst>
              <a:ext uri="{FF2B5EF4-FFF2-40B4-BE49-F238E27FC236}">
                <a16:creationId xmlns:a16="http://schemas.microsoft.com/office/drawing/2014/main" id="{0B87D3E1-A87B-7881-5B31-1D6AF4476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382000" cy="247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18223"/>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22E7C6-BE3A-0611-829F-AD12F071A121}"/>
              </a:ext>
            </a:extLst>
          </p:cNvPr>
          <p:cNvPicPr>
            <a:picLocks noChangeAspect="1"/>
          </p:cNvPicPr>
          <p:nvPr/>
        </p:nvPicPr>
        <p:blipFill>
          <a:blip r:embed="rId2"/>
          <a:stretch>
            <a:fillRect/>
          </a:stretch>
        </p:blipFill>
        <p:spPr>
          <a:xfrm>
            <a:off x="261668" y="1332036"/>
            <a:ext cx="5562600" cy="1900644"/>
          </a:xfrm>
          <a:prstGeom prst="rect">
            <a:avLst/>
          </a:prstGeom>
        </p:spPr>
      </p:pic>
      <p:pic>
        <p:nvPicPr>
          <p:cNvPr id="5" name="Picture 4">
            <a:extLst>
              <a:ext uri="{FF2B5EF4-FFF2-40B4-BE49-F238E27FC236}">
                <a16:creationId xmlns:a16="http://schemas.microsoft.com/office/drawing/2014/main" id="{00BC03EA-E958-77E1-EE03-A73A1F4D4E0C}"/>
              </a:ext>
            </a:extLst>
          </p:cNvPr>
          <p:cNvPicPr>
            <a:picLocks noChangeAspect="1"/>
          </p:cNvPicPr>
          <p:nvPr/>
        </p:nvPicPr>
        <p:blipFill>
          <a:blip r:embed="rId3"/>
          <a:stretch>
            <a:fillRect/>
          </a:stretch>
        </p:blipFill>
        <p:spPr>
          <a:xfrm>
            <a:off x="261668" y="3429000"/>
            <a:ext cx="4433195" cy="2165724"/>
          </a:xfrm>
          <a:prstGeom prst="rect">
            <a:avLst/>
          </a:prstGeom>
        </p:spPr>
      </p:pic>
      <p:sp>
        <p:nvSpPr>
          <p:cNvPr id="4" name="TextBox 3">
            <a:extLst>
              <a:ext uri="{FF2B5EF4-FFF2-40B4-BE49-F238E27FC236}">
                <a16:creationId xmlns:a16="http://schemas.microsoft.com/office/drawing/2014/main" id="{A2EBA11C-CC8B-191F-951C-6344C71FDB08}"/>
              </a:ext>
            </a:extLst>
          </p:cNvPr>
          <p:cNvSpPr txBox="1"/>
          <p:nvPr/>
        </p:nvSpPr>
        <p:spPr>
          <a:xfrm>
            <a:off x="381000" y="993482"/>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
        <p:nvSpPr>
          <p:cNvPr id="7" name="TextBox 6">
            <a:extLst>
              <a:ext uri="{FF2B5EF4-FFF2-40B4-BE49-F238E27FC236}">
                <a16:creationId xmlns:a16="http://schemas.microsoft.com/office/drawing/2014/main" id="{FE2D53E6-9702-B666-23B2-4245ED040CFD}"/>
              </a:ext>
            </a:extLst>
          </p:cNvPr>
          <p:cNvSpPr txBox="1"/>
          <p:nvPr/>
        </p:nvSpPr>
        <p:spPr>
          <a:xfrm>
            <a:off x="6477000" y="1524000"/>
            <a:ext cx="1981200" cy="2462213"/>
          </a:xfrm>
          <a:prstGeom prst="rect">
            <a:avLst/>
          </a:prstGeom>
          <a:noFill/>
        </p:spPr>
        <p:txBody>
          <a:bodyPr wrap="square">
            <a:spAutoFit/>
          </a:bodyPr>
          <a:lstStyle/>
          <a:p>
            <a:r>
              <a:rPr lang="en-US" sz="1400" dirty="0"/>
              <a:t>You can view the </a:t>
            </a:r>
            <a:r>
              <a:rPr lang="en-US" sz="1400" b="1" dirty="0"/>
              <a:t>notice</a:t>
            </a:r>
            <a:r>
              <a:rPr lang="en-US" sz="1400" dirty="0"/>
              <a:t> letter two ways. On the </a:t>
            </a:r>
            <a:r>
              <a:rPr lang="en-US" sz="1400" b="1" dirty="0"/>
              <a:t>Work in Process</a:t>
            </a:r>
            <a:r>
              <a:rPr lang="en-US" sz="1400" dirty="0"/>
              <a:t> screen, you can view the document by clicking on the </a:t>
            </a:r>
            <a:r>
              <a:rPr lang="en-US" sz="1400" b="1" dirty="0"/>
              <a:t>View</a:t>
            </a:r>
            <a:r>
              <a:rPr lang="en-US" sz="1400" dirty="0"/>
              <a:t> link.  </a:t>
            </a:r>
          </a:p>
          <a:p>
            <a:endParaRPr lang="en-US" sz="1400" dirty="0"/>
          </a:p>
          <a:p>
            <a:r>
              <a:rPr lang="en-US" sz="1400" dirty="0"/>
              <a:t>Or by opening the request and going to the Notice section of the application. </a:t>
            </a:r>
          </a:p>
        </p:txBody>
      </p:sp>
      <p:cxnSp>
        <p:nvCxnSpPr>
          <p:cNvPr id="2" name="Straight Arrow Connector 1">
            <a:extLst>
              <a:ext uri="{FF2B5EF4-FFF2-40B4-BE49-F238E27FC236}">
                <a16:creationId xmlns:a16="http://schemas.microsoft.com/office/drawing/2014/main" id="{18A78D85-5B52-84C2-4C34-3EFC7E25762D}"/>
              </a:ext>
            </a:extLst>
          </p:cNvPr>
          <p:cNvCxnSpPr>
            <a:cxnSpLocks/>
          </p:cNvCxnSpPr>
          <p:nvPr/>
        </p:nvCxnSpPr>
        <p:spPr>
          <a:xfrm flipH="1">
            <a:off x="5715000" y="2438400"/>
            <a:ext cx="7620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Picture 11">
            <a:extLst>
              <a:ext uri="{FF2B5EF4-FFF2-40B4-BE49-F238E27FC236}">
                <a16:creationId xmlns:a16="http://schemas.microsoft.com/office/drawing/2014/main" id="{55222B4C-2D3A-1362-B937-0302AAEDE47F}"/>
              </a:ext>
            </a:extLst>
          </p:cNvPr>
          <p:cNvPicPr>
            <a:picLocks noChangeAspect="1"/>
          </p:cNvPicPr>
          <p:nvPr/>
        </p:nvPicPr>
        <p:blipFill>
          <a:blip r:embed="rId4"/>
          <a:stretch>
            <a:fillRect/>
          </a:stretch>
        </p:blipFill>
        <p:spPr>
          <a:xfrm>
            <a:off x="962524" y="5791044"/>
            <a:ext cx="7980952" cy="333333"/>
          </a:xfrm>
          <a:prstGeom prst="rect">
            <a:avLst/>
          </a:prstGeom>
        </p:spPr>
      </p:pic>
      <p:cxnSp>
        <p:nvCxnSpPr>
          <p:cNvPr id="13" name="Straight Arrow Connector 12">
            <a:extLst>
              <a:ext uri="{FF2B5EF4-FFF2-40B4-BE49-F238E27FC236}">
                <a16:creationId xmlns:a16="http://schemas.microsoft.com/office/drawing/2014/main" id="{5CD89BDC-1F66-3CCA-967B-1DFD0ECC76E5}"/>
              </a:ext>
            </a:extLst>
          </p:cNvPr>
          <p:cNvCxnSpPr>
            <a:cxnSpLocks/>
          </p:cNvCxnSpPr>
          <p:nvPr/>
        </p:nvCxnSpPr>
        <p:spPr>
          <a:xfrm>
            <a:off x="7620000" y="3839002"/>
            <a:ext cx="76200" cy="187599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047736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Create and Submit a Continuation Application</a:t>
            </a:r>
          </a:p>
        </p:txBody>
      </p:sp>
      <p:sp>
        <p:nvSpPr>
          <p:cNvPr id="3" name="Rectangle 2"/>
          <p:cNvSpPr/>
          <p:nvPr/>
        </p:nvSpPr>
        <p:spPr>
          <a:xfrm>
            <a:off x="1334769" y="31242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You must have the Creator role to </a:t>
            </a:r>
            <a:r>
              <a:rPr lang="en-US" sz="1400" dirty="0">
                <a:latin typeface="Arial" panose="020B0604020202020204" pitchFamily="34" charset="0"/>
                <a:cs typeface="Arial" panose="020B0604020202020204" pitchFamily="34" charset="0"/>
              </a:rPr>
              <a:t>create or amend an application and the </a:t>
            </a:r>
            <a:r>
              <a:rPr lang="en-CA" sz="1400" dirty="0">
                <a:latin typeface="Arial" panose="020B0604020202020204" pitchFamily="34" charset="0"/>
                <a:cs typeface="Arial" panose="020B0604020202020204" pitchFamily="34" charset="0"/>
              </a:rPr>
              <a:t>Submitter role to </a:t>
            </a:r>
            <a:r>
              <a:rPr lang="en-US" sz="1400" dirty="0">
                <a:latin typeface="Arial" panose="020B0604020202020204" pitchFamily="34" charset="0"/>
                <a:cs typeface="Arial" panose="020B0604020202020204" pitchFamily="34" charset="0"/>
              </a:rPr>
              <a:t>submit an application.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All the lands (or a portion of lands) within your application must be associated with an extension or continuation.</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3674"/>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1F5D6A-9F38-045A-B15B-D31B99F40F70}"/>
              </a:ext>
            </a:extLst>
          </p:cNvPr>
          <p:cNvPicPr>
            <a:picLocks noChangeAspect="1"/>
          </p:cNvPicPr>
          <p:nvPr/>
        </p:nvPicPr>
        <p:blipFill>
          <a:blip r:embed="rId2"/>
          <a:stretch>
            <a:fillRect/>
          </a:stretch>
        </p:blipFill>
        <p:spPr>
          <a:xfrm>
            <a:off x="457200" y="2250996"/>
            <a:ext cx="7700075" cy="2626037"/>
          </a:xfrm>
          <a:prstGeom prst="rect">
            <a:avLst/>
          </a:prstGeom>
        </p:spPr>
      </p:pic>
      <p:sp>
        <p:nvSpPr>
          <p:cNvPr id="7" name="TextBox 6">
            <a:extLst>
              <a:ext uri="{FF2B5EF4-FFF2-40B4-BE49-F238E27FC236}">
                <a16:creationId xmlns:a16="http://schemas.microsoft.com/office/drawing/2014/main" id="{887793F4-B023-5E33-0DC5-EEC048129319}"/>
              </a:ext>
            </a:extLst>
          </p:cNvPr>
          <p:cNvSpPr txBox="1"/>
          <p:nvPr/>
        </p:nvSpPr>
        <p:spPr>
          <a:xfrm>
            <a:off x="990600" y="1696998"/>
            <a:ext cx="6400800" cy="307777"/>
          </a:xfrm>
          <a:prstGeom prst="rect">
            <a:avLst/>
          </a:prstGeom>
          <a:noFill/>
        </p:spPr>
        <p:txBody>
          <a:bodyPr wrap="square">
            <a:spAutoFit/>
          </a:bodyPr>
          <a:lstStyle/>
          <a:p>
            <a:r>
              <a:rPr lang="en-CA" sz="1400" dirty="0">
                <a:latin typeface="Arial" panose="020B0604020202020204" pitchFamily="34" charset="0"/>
                <a:cs typeface="Arial" panose="020B0604020202020204" pitchFamily="34" charset="0"/>
              </a:rPr>
              <a:t>When a Notice is received, the status of the ETS Request becomes </a:t>
            </a:r>
            <a:r>
              <a:rPr lang="en-CA" sz="1400" b="1" dirty="0">
                <a:latin typeface="Arial" panose="020B0604020202020204" pitchFamily="34" charset="0"/>
                <a:cs typeface="Arial" panose="020B0604020202020204" pitchFamily="34" charset="0"/>
              </a:rPr>
              <a:t>Notice</a:t>
            </a:r>
            <a:r>
              <a:rPr lang="en-CA"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0F0AAEF-B964-B9CE-8196-D33F20A35C58}"/>
              </a:ext>
            </a:extLst>
          </p:cNvPr>
          <p:cNvSpPr txBox="1"/>
          <p:nvPr/>
        </p:nvSpPr>
        <p:spPr>
          <a:xfrm>
            <a:off x="381000" y="993482"/>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Tree>
    <p:extLst>
      <p:ext uri="{BB962C8B-B14F-4D97-AF65-F5344CB8AC3E}">
        <p14:creationId xmlns:p14="http://schemas.microsoft.com/office/powerpoint/2010/main" val="3725712898"/>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17942-035C-48B9-AE28-401D6737974F}"/>
              </a:ext>
            </a:extLst>
          </p:cNvPr>
          <p:cNvPicPr>
            <a:picLocks noChangeAspect="1"/>
          </p:cNvPicPr>
          <p:nvPr/>
        </p:nvPicPr>
        <p:blipFill>
          <a:blip r:embed="rId2"/>
          <a:stretch>
            <a:fillRect/>
          </a:stretch>
        </p:blipFill>
        <p:spPr>
          <a:xfrm>
            <a:off x="1713322" y="2270766"/>
            <a:ext cx="6934200" cy="3170517"/>
          </a:xfrm>
          <a:prstGeom prst="rect">
            <a:avLst/>
          </a:prstGeom>
        </p:spPr>
      </p:pic>
      <p:sp>
        <p:nvSpPr>
          <p:cNvPr id="5" name="TextBox 4">
            <a:extLst>
              <a:ext uri="{FF2B5EF4-FFF2-40B4-BE49-F238E27FC236}">
                <a16:creationId xmlns:a16="http://schemas.microsoft.com/office/drawing/2014/main" id="{B1104056-BE9B-3830-E186-31644CBC457B}"/>
              </a:ext>
            </a:extLst>
          </p:cNvPr>
          <p:cNvSpPr txBox="1"/>
          <p:nvPr/>
        </p:nvSpPr>
        <p:spPr>
          <a:xfrm>
            <a:off x="776926" y="1507682"/>
            <a:ext cx="4572000" cy="584775"/>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There is now a new section of the application called </a:t>
            </a:r>
            <a:r>
              <a:rPr lang="en-CA" sz="1600" b="1" dirty="0">
                <a:latin typeface="Arial" panose="020B0604020202020204" pitchFamily="34" charset="0"/>
                <a:cs typeface="Arial" panose="020B0604020202020204" pitchFamily="34" charset="0"/>
              </a:rPr>
              <a:t>Notice</a:t>
            </a:r>
            <a:r>
              <a:rPr lang="en-CA"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5684AFB-12A0-F229-A896-24110C00C8A8}"/>
              </a:ext>
            </a:extLst>
          </p:cNvPr>
          <p:cNvSpPr txBox="1"/>
          <p:nvPr/>
        </p:nvSpPr>
        <p:spPr>
          <a:xfrm>
            <a:off x="41242" y="3429000"/>
            <a:ext cx="1752600" cy="584775"/>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The date the Notice expires.</a:t>
            </a:r>
            <a:endParaRPr lang="en-US" sz="1600"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0A42D3FC-6FF7-F229-822E-23F41A8F8DA4}"/>
              </a:ext>
            </a:extLst>
          </p:cNvPr>
          <p:cNvCxnSpPr>
            <a:cxnSpLocks/>
          </p:cNvCxnSpPr>
          <p:nvPr/>
        </p:nvCxnSpPr>
        <p:spPr>
          <a:xfrm>
            <a:off x="6324600" y="1800069"/>
            <a:ext cx="0" cy="9360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31B598C5-AC4F-280D-2E39-35D5B473B27F}"/>
              </a:ext>
            </a:extLst>
          </p:cNvPr>
          <p:cNvCxnSpPr>
            <a:cxnSpLocks/>
          </p:cNvCxnSpPr>
          <p:nvPr/>
        </p:nvCxnSpPr>
        <p:spPr>
          <a:xfrm flipV="1">
            <a:off x="1529007" y="2593931"/>
            <a:ext cx="835058" cy="11582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33E10CE9-F26D-3AE8-5556-C624D33F28E1}"/>
              </a:ext>
            </a:extLst>
          </p:cNvPr>
          <p:cNvSpPr txBox="1"/>
          <p:nvPr/>
        </p:nvSpPr>
        <p:spPr>
          <a:xfrm>
            <a:off x="5348926" y="1050019"/>
            <a:ext cx="2804474" cy="584775"/>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The date the Agreement expires displays.</a:t>
            </a: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F0444C4-6FA5-6667-52DC-B71927E33335}"/>
              </a:ext>
            </a:extLst>
          </p:cNvPr>
          <p:cNvSpPr txBox="1"/>
          <p:nvPr/>
        </p:nvSpPr>
        <p:spPr>
          <a:xfrm>
            <a:off x="3810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Tree>
    <p:extLst>
      <p:ext uri="{BB962C8B-B14F-4D97-AF65-F5344CB8AC3E}">
        <p14:creationId xmlns:p14="http://schemas.microsoft.com/office/powerpoint/2010/main" val="3013733553"/>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C7B2D6-CCF3-F082-FEBD-F6B9BADB6340}"/>
              </a:ext>
            </a:extLst>
          </p:cNvPr>
          <p:cNvPicPr>
            <a:picLocks noChangeAspect="1"/>
          </p:cNvPicPr>
          <p:nvPr/>
        </p:nvPicPr>
        <p:blipFill>
          <a:blip r:embed="rId2"/>
          <a:stretch>
            <a:fillRect/>
          </a:stretch>
        </p:blipFill>
        <p:spPr>
          <a:xfrm>
            <a:off x="797943" y="2318290"/>
            <a:ext cx="7315200" cy="3344721"/>
          </a:xfrm>
          <a:prstGeom prst="rect">
            <a:avLst/>
          </a:prstGeom>
        </p:spPr>
      </p:pic>
      <p:sp>
        <p:nvSpPr>
          <p:cNvPr id="11" name="TextBox 10">
            <a:extLst>
              <a:ext uri="{FF2B5EF4-FFF2-40B4-BE49-F238E27FC236}">
                <a16:creationId xmlns:a16="http://schemas.microsoft.com/office/drawing/2014/main" id="{D251FF98-348E-6D2D-B68F-FCA8266650C5}"/>
              </a:ext>
            </a:extLst>
          </p:cNvPr>
          <p:cNvSpPr txBox="1"/>
          <p:nvPr/>
        </p:nvSpPr>
        <p:spPr>
          <a:xfrm>
            <a:off x="6324600" y="1394960"/>
            <a:ext cx="2057400" cy="584775"/>
          </a:xfrm>
          <a:prstGeom prst="rect">
            <a:avLst/>
          </a:prstGeom>
          <a:noFill/>
        </p:spPr>
        <p:txBody>
          <a:bodyPr wrap="square">
            <a:spAutoFit/>
          </a:bodyPr>
          <a:lstStyle/>
          <a:p>
            <a:r>
              <a:rPr lang="en-US" sz="1600" dirty="0"/>
              <a:t>Click this link to view the </a:t>
            </a:r>
            <a:r>
              <a:rPr lang="en-US" sz="1600" b="1" dirty="0"/>
              <a:t>Notice letter</a:t>
            </a:r>
            <a:r>
              <a:rPr lang="en-US" sz="1600" dirty="0"/>
              <a:t>.</a:t>
            </a:r>
            <a:endParaRPr lang="en-CA" sz="1600" dirty="0"/>
          </a:p>
        </p:txBody>
      </p:sp>
      <p:cxnSp>
        <p:nvCxnSpPr>
          <p:cNvPr id="12" name="Straight Arrow Connector 11">
            <a:extLst>
              <a:ext uri="{FF2B5EF4-FFF2-40B4-BE49-F238E27FC236}">
                <a16:creationId xmlns:a16="http://schemas.microsoft.com/office/drawing/2014/main" id="{6C473CC6-7E37-D5A1-D3F1-71298BF682F4}"/>
              </a:ext>
            </a:extLst>
          </p:cNvPr>
          <p:cNvCxnSpPr>
            <a:cxnSpLocks/>
          </p:cNvCxnSpPr>
          <p:nvPr/>
        </p:nvCxnSpPr>
        <p:spPr>
          <a:xfrm>
            <a:off x="7239000" y="1981200"/>
            <a:ext cx="0" cy="46185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62707368-A3AF-AD88-C641-EB9F37583B92}"/>
              </a:ext>
            </a:extLst>
          </p:cNvPr>
          <p:cNvSpPr txBox="1"/>
          <p:nvPr/>
        </p:nvSpPr>
        <p:spPr>
          <a:xfrm>
            <a:off x="3810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Review Notice (continued)</a:t>
            </a:r>
            <a:endParaRPr lang="en-CA" sz="1600" dirty="0"/>
          </a:p>
        </p:txBody>
      </p:sp>
    </p:spTree>
    <p:extLst>
      <p:ext uri="{BB962C8B-B14F-4D97-AF65-F5344CB8AC3E}">
        <p14:creationId xmlns:p14="http://schemas.microsoft.com/office/powerpoint/2010/main" val="4117854461"/>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5D2BE-1351-073B-020A-E8AD83491AEA}"/>
              </a:ext>
            </a:extLst>
          </p:cNvPr>
          <p:cNvPicPr>
            <a:picLocks noChangeAspect="1"/>
          </p:cNvPicPr>
          <p:nvPr/>
        </p:nvPicPr>
        <p:blipFill>
          <a:blip r:embed="rId2"/>
          <a:stretch>
            <a:fillRect/>
          </a:stretch>
        </p:blipFill>
        <p:spPr>
          <a:xfrm>
            <a:off x="336848" y="5486400"/>
            <a:ext cx="8450729" cy="759847"/>
          </a:xfrm>
          <a:prstGeom prst="rect">
            <a:avLst/>
          </a:prstGeom>
        </p:spPr>
      </p:pic>
      <p:pic>
        <p:nvPicPr>
          <p:cNvPr id="7" name="Picture 6">
            <a:extLst>
              <a:ext uri="{FF2B5EF4-FFF2-40B4-BE49-F238E27FC236}">
                <a16:creationId xmlns:a16="http://schemas.microsoft.com/office/drawing/2014/main" id="{72B32AF0-695F-90A9-3AF8-080D4510E91D}"/>
              </a:ext>
            </a:extLst>
          </p:cNvPr>
          <p:cNvPicPr>
            <a:picLocks noChangeAspect="1"/>
          </p:cNvPicPr>
          <p:nvPr/>
        </p:nvPicPr>
        <p:blipFill>
          <a:blip r:embed="rId3"/>
          <a:stretch>
            <a:fillRect/>
          </a:stretch>
        </p:blipFill>
        <p:spPr>
          <a:xfrm>
            <a:off x="1066800" y="1483743"/>
            <a:ext cx="7162800" cy="3275039"/>
          </a:xfrm>
          <a:prstGeom prst="rect">
            <a:avLst/>
          </a:prstGeom>
        </p:spPr>
      </p:pic>
      <p:sp>
        <p:nvSpPr>
          <p:cNvPr id="9" name="TextBox 8">
            <a:extLst>
              <a:ext uri="{FF2B5EF4-FFF2-40B4-BE49-F238E27FC236}">
                <a16:creationId xmlns:a16="http://schemas.microsoft.com/office/drawing/2014/main" id="{F8E22124-827E-48AA-E37C-6E1D9FAA17B6}"/>
              </a:ext>
            </a:extLst>
          </p:cNvPr>
          <p:cNvSpPr txBox="1"/>
          <p:nvPr/>
        </p:nvSpPr>
        <p:spPr>
          <a:xfrm>
            <a:off x="228600" y="852743"/>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dirty="0">
                <a:latin typeface="Arial" panose="020B0604020202020204" pitchFamily="34" charset="0"/>
                <a:cs typeface="Arial" panose="020B0604020202020204" pitchFamily="34" charset="0"/>
              </a:rPr>
              <a:t>Notice</a:t>
            </a:r>
            <a:endParaRPr lang="en-CA" sz="1600" dirty="0"/>
          </a:p>
        </p:txBody>
      </p:sp>
      <p:sp>
        <p:nvSpPr>
          <p:cNvPr id="2" name="Rounded Rectangular Callout 6">
            <a:extLst>
              <a:ext uri="{FF2B5EF4-FFF2-40B4-BE49-F238E27FC236}">
                <a16:creationId xmlns:a16="http://schemas.microsoft.com/office/drawing/2014/main" id="{F1D13366-3F22-C776-7088-8B954FDC221C}"/>
              </a:ext>
            </a:extLst>
          </p:cNvPr>
          <p:cNvSpPr/>
          <p:nvPr/>
        </p:nvSpPr>
        <p:spPr>
          <a:xfrm>
            <a:off x="336848" y="4744405"/>
            <a:ext cx="1239167" cy="609600"/>
          </a:xfrm>
          <a:prstGeom prst="wedgeRoundRectCallout">
            <a:avLst>
              <a:gd name="adj1" fmla="val 99670"/>
              <a:gd name="adj2" fmla="val -989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Choose Response option</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91426067"/>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D2FBA0-A7FA-5333-D428-9EC84585B863}"/>
              </a:ext>
            </a:extLst>
          </p:cNvPr>
          <p:cNvSpPr txBox="1"/>
          <p:nvPr/>
        </p:nvSpPr>
        <p:spPr>
          <a:xfrm>
            <a:off x="228600" y="99060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Respond to Notice</a:t>
            </a:r>
            <a:r>
              <a:rPr lang="en-CA" sz="1600" b="1" dirty="0">
                <a:latin typeface="Arial" panose="020B0604020202020204" pitchFamily="34" charset="0"/>
                <a:cs typeface="Arial" panose="020B0604020202020204" pitchFamily="34" charset="0"/>
              </a:rPr>
              <a:t> (continued)</a:t>
            </a:r>
            <a:endParaRPr lang="en-CA" sz="1600" dirty="0"/>
          </a:p>
        </p:txBody>
      </p:sp>
      <p:sp>
        <p:nvSpPr>
          <p:cNvPr id="5" name="TextBox 4">
            <a:extLst>
              <a:ext uri="{FF2B5EF4-FFF2-40B4-BE49-F238E27FC236}">
                <a16:creationId xmlns:a16="http://schemas.microsoft.com/office/drawing/2014/main" id="{4BAEF2B7-C4FF-3CA9-C4E5-5D0B0636D2FA}"/>
              </a:ext>
            </a:extLst>
          </p:cNvPr>
          <p:cNvSpPr txBox="1"/>
          <p:nvPr/>
        </p:nvSpPr>
        <p:spPr>
          <a:xfrm>
            <a:off x="2286000" y="2405867"/>
            <a:ext cx="4572000" cy="1323439"/>
          </a:xfrm>
          <a:prstGeom prst="rect">
            <a:avLst/>
          </a:prstGeom>
          <a:noFill/>
        </p:spPr>
        <p:txBody>
          <a:bodyPr wrap="square">
            <a:spAutoFit/>
          </a:bodyPr>
          <a:lstStyle/>
          <a:p>
            <a:r>
              <a:rPr lang="en-CA" sz="1600" dirty="0">
                <a:latin typeface="Arial" panose="020B0604020202020204" pitchFamily="34" charset="0"/>
                <a:cs typeface="Arial" panose="020B0604020202020204" pitchFamily="34" charset="0"/>
              </a:rPr>
              <a:t>For each notice option, you can choose one of these responses:</a:t>
            </a:r>
          </a:p>
          <a:p>
            <a:pPr marL="171450" lvl="0" indent="-171450">
              <a:buFont typeface="Arial" panose="020B0604020202020204" pitchFamily="34" charset="0"/>
              <a:buChar char="•"/>
            </a:pPr>
            <a:r>
              <a:rPr lang="en-CA" sz="1600" dirty="0">
                <a:latin typeface="Arial" panose="020B0604020202020204" pitchFamily="34" charset="0"/>
                <a:cs typeface="Arial" panose="020B0604020202020204" pitchFamily="34" charset="0"/>
              </a:rPr>
              <a:t>Accept</a:t>
            </a:r>
          </a:p>
          <a:p>
            <a:pPr marL="171450" lvl="0" indent="-171450">
              <a:buFont typeface="Arial" panose="020B0604020202020204" pitchFamily="34" charset="0"/>
              <a:buChar char="•"/>
            </a:pPr>
            <a:r>
              <a:rPr lang="en-CA" sz="1600" dirty="0">
                <a:latin typeface="Arial" panose="020B0604020202020204" pitchFamily="34" charset="0"/>
                <a:cs typeface="Arial" panose="020B0604020202020204" pitchFamily="34" charset="0"/>
              </a:rPr>
              <a:t>Decline</a:t>
            </a:r>
          </a:p>
          <a:p>
            <a:pPr marL="171450" lvl="0" indent="-171450">
              <a:buFont typeface="Arial" panose="020B0604020202020204" pitchFamily="34" charset="0"/>
              <a:buChar char="•"/>
            </a:pPr>
            <a:r>
              <a:rPr lang="en-CA" sz="1600" dirty="0">
                <a:latin typeface="Arial" panose="020B0604020202020204" pitchFamily="34" charset="0"/>
                <a:cs typeface="Arial" panose="020B0604020202020204" pitchFamily="34" charset="0"/>
              </a:rPr>
              <a:t>Request for Review</a:t>
            </a:r>
          </a:p>
        </p:txBody>
      </p:sp>
    </p:spTree>
    <p:extLst>
      <p:ext uri="{BB962C8B-B14F-4D97-AF65-F5344CB8AC3E}">
        <p14:creationId xmlns:p14="http://schemas.microsoft.com/office/powerpoint/2010/main" val="2860785304"/>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6112DB-CD54-0DF3-7DE2-D51D24DFDB82}"/>
              </a:ext>
            </a:extLst>
          </p:cNvPr>
          <p:cNvPicPr>
            <a:picLocks noChangeAspect="1"/>
          </p:cNvPicPr>
          <p:nvPr/>
        </p:nvPicPr>
        <p:blipFill>
          <a:blip r:embed="rId2"/>
          <a:srcRect b="6989"/>
          <a:stretch/>
        </p:blipFill>
        <p:spPr>
          <a:xfrm>
            <a:off x="457200" y="3084182"/>
            <a:ext cx="7924800" cy="1091507"/>
          </a:xfrm>
          <a:prstGeom prst="rect">
            <a:avLst/>
          </a:prstGeom>
        </p:spPr>
      </p:pic>
      <p:sp>
        <p:nvSpPr>
          <p:cNvPr id="5" name="TextBox 4">
            <a:extLst>
              <a:ext uri="{FF2B5EF4-FFF2-40B4-BE49-F238E27FC236}">
                <a16:creationId xmlns:a16="http://schemas.microsoft.com/office/drawing/2014/main" id="{63EE8FB3-E111-4D3E-93CB-4DC8919000C7}"/>
              </a:ext>
            </a:extLst>
          </p:cNvPr>
          <p:cNvSpPr txBox="1"/>
          <p:nvPr/>
        </p:nvSpPr>
        <p:spPr>
          <a:xfrm>
            <a:off x="152400" y="1066800"/>
            <a:ext cx="76962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Respond to Notice – Add Document for Request for Review</a:t>
            </a:r>
            <a:endParaRPr lang="en-CA" sz="1600" dirty="0"/>
          </a:p>
        </p:txBody>
      </p:sp>
      <p:sp>
        <p:nvSpPr>
          <p:cNvPr id="2" name="Rounded Rectangular Callout 17">
            <a:extLst>
              <a:ext uri="{FF2B5EF4-FFF2-40B4-BE49-F238E27FC236}">
                <a16:creationId xmlns:a16="http://schemas.microsoft.com/office/drawing/2014/main" id="{C24C3A2E-A1AF-78CB-F8AF-28F722CB6AA7}"/>
              </a:ext>
            </a:extLst>
          </p:cNvPr>
          <p:cNvSpPr/>
          <p:nvPr/>
        </p:nvSpPr>
        <p:spPr>
          <a:xfrm>
            <a:off x="60489" y="1811398"/>
            <a:ext cx="1577414" cy="865302"/>
          </a:xfrm>
          <a:prstGeom prst="wedgeRoundRectCallout">
            <a:avLst>
              <a:gd name="adj1" fmla="val 5342"/>
              <a:gd name="adj2" fmla="val 1111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Request for Review</a:t>
            </a:r>
            <a:endParaRPr lang="en-CA" sz="1200" b="1" dirty="0">
              <a:solidFill>
                <a:schemeClr val="tx1"/>
              </a:solidFill>
              <a:latin typeface="Arial" pitchFamily="34" charset="0"/>
              <a:cs typeface="Arial" pitchFamily="34" charset="0"/>
            </a:endParaRPr>
          </a:p>
        </p:txBody>
      </p:sp>
      <p:sp>
        <p:nvSpPr>
          <p:cNvPr id="6" name="Rounded Rectangular Callout 18">
            <a:extLst>
              <a:ext uri="{FF2B5EF4-FFF2-40B4-BE49-F238E27FC236}">
                <a16:creationId xmlns:a16="http://schemas.microsoft.com/office/drawing/2014/main" id="{8A87A98B-F6C3-69CB-54CC-B5CE1C3C1E6D}"/>
              </a:ext>
            </a:extLst>
          </p:cNvPr>
          <p:cNvSpPr/>
          <p:nvPr/>
        </p:nvSpPr>
        <p:spPr>
          <a:xfrm>
            <a:off x="4419600" y="1931085"/>
            <a:ext cx="1548839" cy="636702"/>
          </a:xfrm>
          <a:prstGeom prst="wedgeRoundRectCallout">
            <a:avLst>
              <a:gd name="adj1" fmla="val -248338"/>
              <a:gd name="adj2" fmla="val 2171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Choose File</a:t>
            </a:r>
            <a:endParaRPr lang="en-CA" sz="1200" b="1" dirty="0">
              <a:solidFill>
                <a:schemeClr val="tx1"/>
              </a:solidFill>
              <a:latin typeface="Arial" pitchFamily="34" charset="0"/>
              <a:cs typeface="Arial" pitchFamily="34" charset="0"/>
            </a:endParaRPr>
          </a:p>
        </p:txBody>
      </p:sp>
      <p:sp>
        <p:nvSpPr>
          <p:cNvPr id="7" name="Rounded Rectangular Callout 19">
            <a:extLst>
              <a:ext uri="{FF2B5EF4-FFF2-40B4-BE49-F238E27FC236}">
                <a16:creationId xmlns:a16="http://schemas.microsoft.com/office/drawing/2014/main" id="{62E6CD98-CAF4-858C-1028-68BFE63E497D}"/>
              </a:ext>
            </a:extLst>
          </p:cNvPr>
          <p:cNvSpPr/>
          <p:nvPr/>
        </p:nvSpPr>
        <p:spPr>
          <a:xfrm>
            <a:off x="7467600" y="4523691"/>
            <a:ext cx="1548839" cy="636702"/>
          </a:xfrm>
          <a:prstGeom prst="wedgeRoundRectCallout">
            <a:avLst>
              <a:gd name="adj1" fmla="val -37671"/>
              <a:gd name="adj2" fmla="val -1892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Upload</a:t>
            </a:r>
            <a:endParaRPr lang="en-CA" sz="1200" b="1" dirty="0">
              <a:solidFill>
                <a:schemeClr val="tx1"/>
              </a:solidFill>
              <a:latin typeface="Arial" pitchFamily="34" charset="0"/>
              <a:cs typeface="Arial" pitchFamily="34" charset="0"/>
            </a:endParaRPr>
          </a:p>
        </p:txBody>
      </p:sp>
      <p:pic>
        <p:nvPicPr>
          <p:cNvPr id="8" name="Picture 4" descr="C:\Users\khana\AppData\Local\Microsoft\Windows\Temporary Internet Files\Content.IE5\W69D9NLS\MC900432617[1].png">
            <a:extLst>
              <a:ext uri="{FF2B5EF4-FFF2-40B4-BE49-F238E27FC236}">
                <a16:creationId xmlns:a16="http://schemas.microsoft.com/office/drawing/2014/main" id="{C6CD03E6-5724-1556-6A3C-FBA4CF4C16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451" y="5508939"/>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6A95092-3865-92F8-DC0E-063EF063B9E3}"/>
              </a:ext>
            </a:extLst>
          </p:cNvPr>
          <p:cNvSpPr txBox="1"/>
          <p:nvPr/>
        </p:nvSpPr>
        <p:spPr>
          <a:xfrm>
            <a:off x="697149" y="5535041"/>
            <a:ext cx="7744120" cy="461665"/>
          </a:xfrm>
          <a:prstGeom prst="rect">
            <a:avLst/>
          </a:prstGeom>
          <a:noFill/>
        </p:spPr>
        <p:txBody>
          <a:bodyPr wrap="square">
            <a:spAutoFit/>
          </a:body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Only one document is required for multiple Request for Review options. However, you may add as many documents as needed. you must add at least one supporting document.</a:t>
            </a:r>
            <a:endParaRPr lang="en-CA" altLang="en-US"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14B3852-B14F-E1D2-0036-DC37FA897EC8}"/>
              </a:ext>
            </a:extLst>
          </p:cNvPr>
          <p:cNvSpPr txBox="1"/>
          <p:nvPr/>
        </p:nvSpPr>
        <p:spPr>
          <a:xfrm>
            <a:off x="553898" y="1349061"/>
            <a:ext cx="4572000" cy="307777"/>
          </a:xfrm>
          <a:prstGeom prst="rect">
            <a:avLst/>
          </a:prstGeom>
          <a:noFill/>
        </p:spPr>
        <p:txBody>
          <a:bodyPr wrap="square">
            <a:spAutoFit/>
          </a:bodyPr>
          <a:lstStyle/>
          <a:p>
            <a:r>
              <a:rPr lang="en-CA" sz="1400" dirty="0">
                <a:latin typeface="Arial" panose="020B0604020202020204" pitchFamily="34" charset="0"/>
                <a:cs typeface="Arial" panose="020B0604020202020204" pitchFamily="34" charset="0"/>
              </a:rPr>
              <a:t>Add a supporting document </a:t>
            </a:r>
            <a:endParaRPr lang="en-CA" sz="1400" dirty="0"/>
          </a:p>
        </p:txBody>
      </p:sp>
    </p:spTree>
    <p:extLst>
      <p:ext uri="{BB962C8B-B14F-4D97-AF65-F5344CB8AC3E}">
        <p14:creationId xmlns:p14="http://schemas.microsoft.com/office/powerpoint/2010/main" val="2246715575"/>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5B89C-057C-C2DA-7489-89D6DC7800FE}"/>
              </a:ext>
            </a:extLst>
          </p:cNvPr>
          <p:cNvSpPr txBox="1"/>
          <p:nvPr/>
        </p:nvSpPr>
        <p:spPr>
          <a:xfrm>
            <a:off x="304800" y="990600"/>
            <a:ext cx="4572000" cy="615553"/>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View Notice Response Document</a:t>
            </a:r>
            <a:br>
              <a:rPr lang="en-CA" sz="1800" b="1" i="0" dirty="0">
                <a:solidFill>
                  <a:schemeClr val="tx1"/>
                </a:solidFill>
                <a:latin typeface="Arial" panose="020B0604020202020204" pitchFamily="34" charset="0"/>
                <a:cs typeface="Arial" panose="020B0604020202020204" pitchFamily="34" charset="0"/>
              </a:rPr>
            </a:br>
            <a:endParaRPr lang="en-CA" dirty="0"/>
          </a:p>
        </p:txBody>
      </p:sp>
      <p:sp>
        <p:nvSpPr>
          <p:cNvPr id="5" name="TextBox 4">
            <a:extLst>
              <a:ext uri="{FF2B5EF4-FFF2-40B4-BE49-F238E27FC236}">
                <a16:creationId xmlns:a16="http://schemas.microsoft.com/office/drawing/2014/main" id="{FC818B42-96CA-BDA9-4405-09F790D585D9}"/>
              </a:ext>
            </a:extLst>
          </p:cNvPr>
          <p:cNvSpPr txBox="1"/>
          <p:nvPr/>
        </p:nvSpPr>
        <p:spPr>
          <a:xfrm>
            <a:off x="762000" y="1488161"/>
            <a:ext cx="6477000" cy="954107"/>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Once your notice response is completed you can review it with the </a:t>
            </a:r>
            <a:r>
              <a:rPr lang="en-US" sz="1400" b="1" dirty="0">
                <a:latin typeface="Arial" pitchFamily="34" charset="0"/>
                <a:cs typeface="Arial" pitchFamily="34" charset="0"/>
              </a:rPr>
              <a:t>Notice Response Document</a:t>
            </a:r>
            <a:r>
              <a:rPr lang="en-US" sz="1400" dirty="0">
                <a:latin typeface="Arial" pitchFamily="34" charset="0"/>
                <a:cs typeface="Arial" pitchFamily="34" charset="0"/>
              </a:rPr>
              <a:t>.</a:t>
            </a:r>
          </a:p>
          <a:p>
            <a:pPr marL="12700" marR="6350">
              <a:lnSpc>
                <a:spcPct val="100000"/>
              </a:lnSpc>
            </a:pPr>
            <a:endParaRPr lang="en-US" sz="1400" dirty="0">
              <a:latin typeface="Arial" pitchFamily="34" charset="0"/>
              <a:cs typeface="Arial" pitchFamily="34" charset="0"/>
            </a:endParaRPr>
          </a:p>
          <a:p>
            <a:pPr marL="12700" marR="6350">
              <a:lnSpc>
                <a:spcPct val="100000"/>
              </a:lnSpc>
            </a:pPr>
            <a:r>
              <a:rPr lang="en-US" sz="1400" dirty="0">
                <a:latin typeface="Arial" pitchFamily="34" charset="0"/>
                <a:cs typeface="Arial" pitchFamily="34" charset="0"/>
              </a:rPr>
              <a:t>The Notice Response Document is a PDF file that shows your notice response.</a:t>
            </a:r>
          </a:p>
        </p:txBody>
      </p:sp>
      <p:pic>
        <p:nvPicPr>
          <p:cNvPr id="9" name="Picture 8">
            <a:extLst>
              <a:ext uri="{FF2B5EF4-FFF2-40B4-BE49-F238E27FC236}">
                <a16:creationId xmlns:a16="http://schemas.microsoft.com/office/drawing/2014/main" id="{F7125D0B-98C8-998C-FD34-360CA9E6B7AA}"/>
              </a:ext>
            </a:extLst>
          </p:cNvPr>
          <p:cNvPicPr>
            <a:picLocks noChangeAspect="1"/>
          </p:cNvPicPr>
          <p:nvPr/>
        </p:nvPicPr>
        <p:blipFill>
          <a:blip r:embed="rId2"/>
          <a:stretch>
            <a:fillRect/>
          </a:stretch>
        </p:blipFill>
        <p:spPr>
          <a:xfrm>
            <a:off x="547634" y="3178081"/>
            <a:ext cx="8048732" cy="783733"/>
          </a:xfrm>
          <a:prstGeom prst="rect">
            <a:avLst/>
          </a:prstGeom>
        </p:spPr>
      </p:pic>
      <p:cxnSp>
        <p:nvCxnSpPr>
          <p:cNvPr id="7" name="Straight Arrow Connector 6">
            <a:extLst>
              <a:ext uri="{FF2B5EF4-FFF2-40B4-BE49-F238E27FC236}">
                <a16:creationId xmlns:a16="http://schemas.microsoft.com/office/drawing/2014/main" id="{BC9E5D4C-0694-864E-44A5-3713301E018A}"/>
              </a:ext>
            </a:extLst>
          </p:cNvPr>
          <p:cNvCxnSpPr>
            <a:cxnSpLocks/>
          </p:cNvCxnSpPr>
          <p:nvPr/>
        </p:nvCxnSpPr>
        <p:spPr>
          <a:xfrm flipV="1">
            <a:off x="6591253" y="4038600"/>
            <a:ext cx="647747" cy="7289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ED3DF326-E73F-B8EB-6E35-0A4ECF37DFAD}"/>
              </a:ext>
            </a:extLst>
          </p:cNvPr>
          <p:cNvSpPr txBox="1"/>
          <p:nvPr/>
        </p:nvSpPr>
        <p:spPr>
          <a:xfrm>
            <a:off x="4953000" y="4559780"/>
            <a:ext cx="1981200" cy="738664"/>
          </a:xfrm>
          <a:prstGeom prst="rect">
            <a:avLst/>
          </a:prstGeom>
          <a:noFill/>
        </p:spPr>
        <p:txBody>
          <a:bodyPr wrap="square" rtlCol="0">
            <a:spAutoFit/>
          </a:bodyPr>
          <a:lstStyle/>
          <a:p>
            <a:r>
              <a:rPr lang="en-US" sz="1400" dirty="0"/>
              <a:t>To view the notice </a:t>
            </a:r>
          </a:p>
          <a:p>
            <a:r>
              <a:rPr lang="en-US" sz="1400" dirty="0"/>
              <a:t>Response Document, click on this link</a:t>
            </a:r>
            <a:endParaRPr lang="en-CA" sz="1400" dirty="0"/>
          </a:p>
        </p:txBody>
      </p:sp>
    </p:spTree>
    <p:extLst>
      <p:ext uri="{BB962C8B-B14F-4D97-AF65-F5344CB8AC3E}">
        <p14:creationId xmlns:p14="http://schemas.microsoft.com/office/powerpoint/2010/main" val="2383425305"/>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1F3E9B-A0B2-CE74-3F08-D9BCBDBB7B69}"/>
              </a:ext>
            </a:extLst>
          </p:cNvPr>
          <p:cNvSpPr txBox="1"/>
          <p:nvPr/>
        </p:nvSpPr>
        <p:spPr>
          <a:xfrm>
            <a:off x="400274" y="1021251"/>
            <a:ext cx="63246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View Notice Response Document (continued)</a:t>
            </a:r>
            <a:endParaRPr lang="en-CA" sz="1600" dirty="0"/>
          </a:p>
        </p:txBody>
      </p:sp>
      <p:pic>
        <p:nvPicPr>
          <p:cNvPr id="4" name="Picture 3">
            <a:extLst>
              <a:ext uri="{FF2B5EF4-FFF2-40B4-BE49-F238E27FC236}">
                <a16:creationId xmlns:a16="http://schemas.microsoft.com/office/drawing/2014/main" id="{ABB8754C-9C86-2DFE-CA23-7DABBCA6E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226" y="1190528"/>
            <a:ext cx="1714500" cy="9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EA510F98-78CE-0462-F1AC-0A06BBBECE9A}"/>
              </a:ext>
            </a:extLst>
          </p:cNvPr>
          <p:cNvPicPr>
            <a:picLocks noChangeAspect="1"/>
          </p:cNvPicPr>
          <p:nvPr/>
        </p:nvPicPr>
        <p:blipFill>
          <a:blip r:embed="rId3"/>
          <a:stretch>
            <a:fillRect/>
          </a:stretch>
        </p:blipFill>
        <p:spPr>
          <a:xfrm>
            <a:off x="2753912" y="1447800"/>
            <a:ext cx="3755393" cy="4800600"/>
          </a:xfrm>
          <a:prstGeom prst="rect">
            <a:avLst/>
          </a:prstGeom>
        </p:spPr>
      </p:pic>
    </p:spTree>
    <p:extLst>
      <p:ext uri="{BB962C8B-B14F-4D97-AF65-F5344CB8AC3E}">
        <p14:creationId xmlns:p14="http://schemas.microsoft.com/office/powerpoint/2010/main" val="4009112230"/>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857" y="4742414"/>
            <a:ext cx="343852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47688"/>
            <a:ext cx="2152650" cy="15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ular Callout 17"/>
          <p:cNvSpPr/>
          <p:nvPr/>
        </p:nvSpPr>
        <p:spPr>
          <a:xfrm>
            <a:off x="66216" y="5709749"/>
            <a:ext cx="1239167" cy="609600"/>
          </a:xfrm>
          <a:prstGeom prst="wedgeRoundRectCallout">
            <a:avLst>
              <a:gd name="adj1" fmla="val 183268"/>
              <a:gd name="adj2" fmla="val -48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848600" y="5404949"/>
            <a:ext cx="1239167" cy="609600"/>
          </a:xfrm>
          <a:prstGeom prst="wedgeRoundRectCallout">
            <a:avLst>
              <a:gd name="adj1" fmla="val -89314"/>
              <a:gd name="adj2" fmla="val 536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21" name="Straight Arrow Connector 20"/>
          <p:cNvCxnSpPr/>
          <p:nvPr/>
        </p:nvCxnSpPr>
        <p:spPr>
          <a:xfrm flipH="1">
            <a:off x="4865311" y="4652144"/>
            <a:ext cx="163889" cy="3633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4865311" y="5312632"/>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228600" y="1476002"/>
            <a:ext cx="3081282"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 must have the Submitter role to submit a notice response.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Submit once the notice response is complete.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you only save your notice response it will not come to Alberta Energy and Minerals. After the notice expiry date the status will become Processing (No Response)</a:t>
            </a:r>
            <a:endParaRPr lang="en-CA"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9A27DA-2CF3-BB4E-0A73-FDD7782D8D9C}"/>
              </a:ext>
            </a:extLst>
          </p:cNvPr>
          <p:cNvPicPr>
            <a:picLocks noChangeAspect="1"/>
          </p:cNvPicPr>
          <p:nvPr/>
        </p:nvPicPr>
        <p:blipFill>
          <a:blip r:embed="rId4"/>
          <a:stretch>
            <a:fillRect/>
          </a:stretch>
        </p:blipFill>
        <p:spPr>
          <a:xfrm>
            <a:off x="3603897" y="1384921"/>
            <a:ext cx="5470515" cy="2501278"/>
          </a:xfrm>
          <a:prstGeom prst="rect">
            <a:avLst/>
          </a:prstGeom>
        </p:spPr>
      </p:pic>
      <p:sp>
        <p:nvSpPr>
          <p:cNvPr id="13" name="Rounded Rectangular Callout 12"/>
          <p:cNvSpPr/>
          <p:nvPr/>
        </p:nvSpPr>
        <p:spPr>
          <a:xfrm>
            <a:off x="2189667" y="3886199"/>
            <a:ext cx="1577414" cy="719033"/>
          </a:xfrm>
          <a:prstGeom prst="wedgeRoundRectCallout">
            <a:avLst>
              <a:gd name="adj1" fmla="val 201158"/>
              <a:gd name="adj2" fmla="val -5399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
        <p:nvSpPr>
          <p:cNvPr id="5" name="TextBox 4">
            <a:extLst>
              <a:ext uri="{FF2B5EF4-FFF2-40B4-BE49-F238E27FC236}">
                <a16:creationId xmlns:a16="http://schemas.microsoft.com/office/drawing/2014/main" id="{217DC03A-8042-1F78-442E-8ABE962052D8}"/>
              </a:ext>
            </a:extLst>
          </p:cNvPr>
          <p:cNvSpPr txBox="1"/>
          <p:nvPr/>
        </p:nvSpPr>
        <p:spPr>
          <a:xfrm>
            <a:off x="381000" y="914400"/>
            <a:ext cx="5562600" cy="369332"/>
          </a:xfrm>
          <a:prstGeom prst="rect">
            <a:avLst/>
          </a:prstGeom>
          <a:noFill/>
        </p:spPr>
        <p:txBody>
          <a:bodyPr wrap="square" rtlCol="0">
            <a:spAutoFit/>
          </a:bodyPr>
          <a:lstStyle/>
          <a:p>
            <a:r>
              <a:rPr lang="en-US" b="1" dirty="0"/>
              <a:t>Submit Notice Response</a:t>
            </a:r>
            <a:endParaRPr lang="en-CA" b="1" dirty="0"/>
          </a:p>
        </p:txBody>
      </p:sp>
    </p:spTree>
    <p:extLst>
      <p:ext uri="{BB962C8B-B14F-4D97-AF65-F5344CB8AC3E}">
        <p14:creationId xmlns:p14="http://schemas.microsoft.com/office/powerpoint/2010/main" val="2039601708"/>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Notice Withdrawn</a:t>
            </a:r>
          </a:p>
        </p:txBody>
      </p:sp>
      <p:sp>
        <p:nvSpPr>
          <p:cNvPr id="3" name="Rectangle 2"/>
          <p:cNvSpPr/>
          <p:nvPr/>
        </p:nvSpPr>
        <p:spPr>
          <a:xfrm>
            <a:off x="1364903" y="2590800"/>
            <a:ext cx="6474462" cy="1261884"/>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notice is withdrawn, Alberta Energy and Minerals will contact the company. ETS will not send an email notification.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Once the Notice is withdrawn, it is removed and is no longer accessible.</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Notice Withdrawn Applications will return to Processing status. </a:t>
            </a:r>
          </a:p>
        </p:txBody>
      </p:sp>
    </p:spTree>
    <p:extLst>
      <p:ext uri="{BB962C8B-B14F-4D97-AF65-F5344CB8AC3E}">
        <p14:creationId xmlns:p14="http://schemas.microsoft.com/office/powerpoint/2010/main" val="341531353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Administrative Information</a:t>
            </a:r>
          </a:p>
        </p:txBody>
      </p:sp>
      <p:sp>
        <p:nvSpPr>
          <p:cNvPr id="3" name="TextBox 2"/>
          <p:cNvSpPr txBox="1"/>
          <p:nvPr/>
        </p:nvSpPr>
        <p:spPr>
          <a:xfrm>
            <a:off x="199383" y="1339653"/>
            <a:ext cx="5267689" cy="55399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When an application is created, its status is “Work in Progress.”</a:t>
            </a:r>
          </a:p>
          <a:p>
            <a:endParaRPr lang="en-CA" dirty="0"/>
          </a:p>
        </p:txBody>
      </p:sp>
      <p:pic>
        <p:nvPicPr>
          <p:cNvPr id="7" name="Picture 6">
            <a:extLst>
              <a:ext uri="{FF2B5EF4-FFF2-40B4-BE49-F238E27FC236}">
                <a16:creationId xmlns:a16="http://schemas.microsoft.com/office/drawing/2014/main" id="{595EE8BE-3014-51FE-6534-2151EDF7FD37}"/>
              </a:ext>
            </a:extLst>
          </p:cNvPr>
          <p:cNvPicPr>
            <a:picLocks noChangeAspect="1"/>
          </p:cNvPicPr>
          <p:nvPr/>
        </p:nvPicPr>
        <p:blipFill>
          <a:blip r:embed="rId3"/>
          <a:stretch>
            <a:fillRect/>
          </a:stretch>
        </p:blipFill>
        <p:spPr>
          <a:xfrm>
            <a:off x="381000" y="2316768"/>
            <a:ext cx="8535724" cy="2395147"/>
          </a:xfrm>
          <a:prstGeom prst="rect">
            <a:avLst/>
          </a:prstGeom>
        </p:spPr>
      </p:pic>
      <p:sp>
        <p:nvSpPr>
          <p:cNvPr id="15" name="Rounded Rectangular Callout 14"/>
          <p:cNvSpPr/>
          <p:nvPr/>
        </p:nvSpPr>
        <p:spPr>
          <a:xfrm>
            <a:off x="7010400" y="4810787"/>
            <a:ext cx="1752600" cy="914400"/>
          </a:xfrm>
          <a:prstGeom prst="wedgeRoundRectCallout">
            <a:avLst>
              <a:gd name="adj1" fmla="val -339443"/>
              <a:gd name="adj2" fmla="val -1766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Company Name</a:t>
            </a:r>
            <a:r>
              <a:rPr lang="en-US" sz="1200" dirty="0">
                <a:solidFill>
                  <a:schemeClr val="tx1"/>
                </a:solidFill>
                <a:latin typeface="Arial" pitchFamily="34" charset="0"/>
                <a:cs typeface="Arial" pitchFamily="34" charset="0"/>
              </a:rPr>
              <a:t> and optionally enter </a:t>
            </a:r>
            <a:r>
              <a:rPr lang="en-US" sz="1200" b="1" dirty="0">
                <a:solidFill>
                  <a:schemeClr val="tx1"/>
                </a:solidFill>
                <a:latin typeface="Arial" pitchFamily="34" charset="0"/>
                <a:cs typeface="Arial" pitchFamily="34" charset="0"/>
              </a:rPr>
              <a:t>Comment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46494493"/>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752600"/>
            <a:ext cx="9144000" cy="338847"/>
          </a:xfrm>
        </p:spPr>
        <p:txBody>
          <a:bodyPr/>
          <a:lstStyle/>
          <a:p>
            <a:pPr algn="ctr"/>
            <a:r>
              <a:rPr lang="en-CA" sz="1800" b="1" i="0" dirty="0">
                <a:solidFill>
                  <a:schemeClr val="tx1"/>
                </a:solidFill>
                <a:latin typeface="Arial" panose="020B0604020202020204" pitchFamily="34" charset="0"/>
                <a:cs typeface="Arial" panose="020B0604020202020204" pitchFamily="34" charset="0"/>
              </a:rPr>
              <a:t>Final</a:t>
            </a:r>
          </a:p>
        </p:txBody>
      </p:sp>
      <p:sp>
        <p:nvSpPr>
          <p:cNvPr id="3" name="Rectangle 2"/>
          <p:cNvSpPr/>
          <p:nvPr/>
        </p:nvSpPr>
        <p:spPr>
          <a:xfrm>
            <a:off x="1374138" y="2209800"/>
            <a:ext cx="7084062" cy="3293209"/>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final document is received by ETS, the</a:t>
            </a:r>
            <a:r>
              <a:rPr lang="en-CA" sz="1400" dirty="0">
                <a:solidFill>
                  <a:srgbClr val="FF0000"/>
                </a:solidFill>
                <a:latin typeface="Arial" panose="020B0604020202020204" pitchFamily="34" charset="0"/>
                <a:cs typeface="Arial" panose="020B0604020202020204" pitchFamily="34" charset="0"/>
              </a:rPr>
              <a:t> </a:t>
            </a:r>
            <a:r>
              <a:rPr lang="en-CA" sz="1400" dirty="0">
                <a:latin typeface="Arial" panose="020B0604020202020204" pitchFamily="34" charset="0"/>
                <a:cs typeface="Arial" panose="020B0604020202020204" pitchFamily="34" charset="0"/>
              </a:rPr>
              <a:t>application status becomes Completed.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 and the applicant if applicable, that a final document is available for viewing. These email notifications are considered a courtesy and should not be relied on to track Geothermal Continuation Applications in ETS.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the same, the email goes to the company’s contact person for the request.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different, the Designated Representative email goes to whomever has Geothermal Continuation Documents form type (assigned by the Site Admin) and the Authorized Applicant email goes to the company’s contact person for the request.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final document contains a final letter and if applicable, an amended appendix. </a:t>
            </a:r>
            <a:endParaRPr lang="en-US" sz="14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773694"/>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00555" y="993657"/>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Applicant)	</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5238162" y="3842639"/>
            <a:ext cx="324438" cy="4245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object 5"/>
          <p:cNvSpPr/>
          <p:nvPr/>
        </p:nvSpPr>
        <p:spPr>
          <a:xfrm flipH="1">
            <a:off x="4867830" y="3704537"/>
            <a:ext cx="389970" cy="9387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1" name="object 2"/>
          <p:cNvSpPr txBox="1"/>
          <p:nvPr/>
        </p:nvSpPr>
        <p:spPr>
          <a:xfrm>
            <a:off x="4343400" y="4387334"/>
            <a:ext cx="3117393" cy="18466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To view the final document click on either link.</a:t>
            </a:r>
          </a:p>
        </p:txBody>
      </p:sp>
      <p:pic>
        <p:nvPicPr>
          <p:cNvPr id="3" name="Picture 2">
            <a:extLst>
              <a:ext uri="{FF2B5EF4-FFF2-40B4-BE49-F238E27FC236}">
                <a16:creationId xmlns:a16="http://schemas.microsoft.com/office/drawing/2014/main" id="{8120C4FD-43AB-9412-7781-3DEC8BFF67CB}"/>
              </a:ext>
            </a:extLst>
          </p:cNvPr>
          <p:cNvPicPr>
            <a:picLocks noChangeAspect="1"/>
          </p:cNvPicPr>
          <p:nvPr/>
        </p:nvPicPr>
        <p:blipFill>
          <a:blip r:embed="rId3"/>
          <a:stretch>
            <a:fillRect/>
          </a:stretch>
        </p:blipFill>
        <p:spPr>
          <a:xfrm>
            <a:off x="784405" y="1828800"/>
            <a:ext cx="7579904" cy="3492986"/>
          </a:xfrm>
          <a:prstGeom prst="rect">
            <a:avLst/>
          </a:prstGeom>
        </p:spPr>
      </p:pic>
      <p:cxnSp>
        <p:nvCxnSpPr>
          <p:cNvPr id="16" name="Straight Arrow Connector 15"/>
          <p:cNvCxnSpPr>
            <a:cxnSpLocks/>
          </p:cNvCxnSpPr>
          <p:nvPr/>
        </p:nvCxnSpPr>
        <p:spPr>
          <a:xfrm flipV="1">
            <a:off x="5400381" y="4191000"/>
            <a:ext cx="2524419" cy="16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E8C03C6E-E5C3-BF0E-DD32-9F5B8241CF06}"/>
              </a:ext>
            </a:extLst>
          </p:cNvPr>
          <p:cNvSpPr txBox="1"/>
          <p:nvPr/>
        </p:nvSpPr>
        <p:spPr>
          <a:xfrm>
            <a:off x="3114381" y="5862562"/>
            <a:ext cx="4572000" cy="276999"/>
          </a:xfrm>
          <a:prstGeom prst="rect">
            <a:avLst/>
          </a:prstGeom>
          <a:noFill/>
        </p:spPr>
        <p:txBody>
          <a:bodyPr wrap="square">
            <a:spAutoFit/>
          </a:bodyPr>
          <a:lstStyle/>
          <a:p>
            <a:pPr marL="12700" marR="6350">
              <a:lnSpc>
                <a:spcPct val="100000"/>
              </a:lnSpc>
            </a:pPr>
            <a:r>
              <a:rPr lang="en-US" sz="1200" dirty="0">
                <a:latin typeface="Arial" pitchFamily="34" charset="0"/>
                <a:cs typeface="Arial" pitchFamily="34" charset="0"/>
              </a:rPr>
              <a:t>To view the final document, click on this link.</a:t>
            </a:r>
          </a:p>
        </p:txBody>
      </p:sp>
    </p:spTree>
    <p:extLst>
      <p:ext uri="{BB962C8B-B14F-4D97-AF65-F5344CB8AC3E}">
        <p14:creationId xmlns:p14="http://schemas.microsoft.com/office/powerpoint/2010/main" val="1311717444"/>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25132-FE82-483C-F76B-621C6B6D4670}"/>
              </a:ext>
            </a:extLst>
          </p:cNvPr>
          <p:cNvPicPr>
            <a:picLocks noChangeAspect="1"/>
          </p:cNvPicPr>
          <p:nvPr/>
        </p:nvPicPr>
        <p:blipFill>
          <a:blip r:embed="rId2"/>
          <a:srcRect r="1031" b="488"/>
          <a:stretch/>
        </p:blipFill>
        <p:spPr>
          <a:xfrm>
            <a:off x="1199791" y="1542439"/>
            <a:ext cx="7315200" cy="4134837"/>
          </a:xfrm>
          <a:prstGeom prst="rect">
            <a:avLst/>
          </a:prstGeom>
        </p:spPr>
      </p:pic>
      <p:sp>
        <p:nvSpPr>
          <p:cNvPr id="5" name="TextBox 4">
            <a:extLst>
              <a:ext uri="{FF2B5EF4-FFF2-40B4-BE49-F238E27FC236}">
                <a16:creationId xmlns:a16="http://schemas.microsoft.com/office/drawing/2014/main" id="{378683C3-F54B-ADF2-E311-43A58EEC1796}"/>
              </a:ext>
            </a:extLst>
          </p:cNvPr>
          <p:cNvSpPr txBox="1"/>
          <p:nvPr/>
        </p:nvSpPr>
        <p:spPr>
          <a:xfrm>
            <a:off x="533400" y="5801902"/>
            <a:ext cx="7147972" cy="553998"/>
          </a:xfrm>
          <a:prstGeom prst="rect">
            <a:avLst/>
          </a:prstGeom>
          <a:noFill/>
        </p:spPr>
        <p:txBody>
          <a:bodyPr wrap="square">
            <a:spAutoFit/>
          </a:bodyPr>
          <a:lstStyle/>
          <a:p>
            <a:pPr marL="12700" marR="6350">
              <a:lnSpc>
                <a:spcPct val="100000"/>
              </a:lnSpc>
            </a:pPr>
            <a:r>
              <a:rPr lang="en-US" sz="1400" dirty="0">
                <a:latin typeface="Arial" pitchFamily="34" charset="0"/>
                <a:cs typeface="Arial" pitchFamily="34" charset="0"/>
              </a:rPr>
              <a:t>To open the final document, click on </a:t>
            </a:r>
            <a:r>
              <a:rPr lang="en-US" sz="1400" b="1" dirty="0">
                <a:latin typeface="Arial" pitchFamily="34" charset="0"/>
                <a:cs typeface="Arial" pitchFamily="34" charset="0"/>
              </a:rPr>
              <a:t>View/Download</a:t>
            </a:r>
            <a:r>
              <a:rPr lang="en-US" sz="1400" dirty="0">
                <a:latin typeface="Arial" pitchFamily="34" charset="0"/>
                <a:cs typeface="Arial" pitchFamily="34" charset="0"/>
              </a:rPr>
              <a:t>.  This will include the final letter and an amended appendix if applicable</a:t>
            </a:r>
            <a:r>
              <a:rPr lang="en-US" sz="1600" dirty="0">
                <a:latin typeface="Arial" pitchFamily="34" charset="0"/>
                <a:cs typeface="Arial" pitchFamily="34" charset="0"/>
              </a:rPr>
              <a:t>.</a:t>
            </a:r>
          </a:p>
        </p:txBody>
      </p:sp>
      <p:cxnSp>
        <p:nvCxnSpPr>
          <p:cNvPr id="6" name="Straight Arrow Connector 5">
            <a:extLst>
              <a:ext uri="{FF2B5EF4-FFF2-40B4-BE49-F238E27FC236}">
                <a16:creationId xmlns:a16="http://schemas.microsoft.com/office/drawing/2014/main" id="{66F39B16-E07B-B2CC-A5F5-EE0170F3DE66}"/>
              </a:ext>
            </a:extLst>
          </p:cNvPr>
          <p:cNvCxnSpPr>
            <a:cxnSpLocks/>
          </p:cNvCxnSpPr>
          <p:nvPr/>
        </p:nvCxnSpPr>
        <p:spPr>
          <a:xfrm flipV="1">
            <a:off x="6096000" y="3731530"/>
            <a:ext cx="1762419" cy="20775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a:extLst>
              <a:ext uri="{FF2B5EF4-FFF2-40B4-BE49-F238E27FC236}">
                <a16:creationId xmlns:a16="http://schemas.microsoft.com/office/drawing/2014/main" id="{E8353A1D-FCB5-3A74-D08B-27CD74E2AA60}"/>
              </a:ext>
            </a:extLst>
          </p:cNvPr>
          <p:cNvSpPr txBox="1"/>
          <p:nvPr/>
        </p:nvSpPr>
        <p:spPr>
          <a:xfrm>
            <a:off x="285391" y="1069194"/>
            <a:ext cx="4572000" cy="338554"/>
          </a:xfrm>
          <a:prstGeom prst="rect">
            <a:avLst/>
          </a:prstGeom>
          <a:noFill/>
        </p:spPr>
        <p:txBody>
          <a:bodyPr wrap="square">
            <a:spAutoFit/>
          </a:bodyPr>
          <a:lstStyle/>
          <a:p>
            <a:r>
              <a:rPr lang="en-US" sz="1600" b="1" i="0" dirty="0">
                <a:solidFill>
                  <a:schemeClr val="tx1"/>
                </a:solidFill>
                <a:latin typeface="Arial" panose="020B0604020202020204" pitchFamily="34" charset="0"/>
                <a:cs typeface="Arial" panose="020B0604020202020204" pitchFamily="34" charset="0"/>
              </a:rPr>
              <a:t>View Final (as Applicant) </a:t>
            </a:r>
            <a:endParaRPr lang="en-CA" sz="1600" dirty="0"/>
          </a:p>
        </p:txBody>
      </p:sp>
    </p:spTree>
    <p:extLst>
      <p:ext uri="{BB962C8B-B14F-4D97-AF65-F5344CB8AC3E}">
        <p14:creationId xmlns:p14="http://schemas.microsoft.com/office/powerpoint/2010/main" val="227694826"/>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06423" y="984669"/>
            <a:ext cx="6944423" cy="246221"/>
          </a:xfrm>
        </p:spPr>
        <p:txBody>
          <a:bodyPr/>
          <a:lstStyle/>
          <a:p>
            <a:r>
              <a:rPr lang="en-US" sz="1600" b="1" i="0" dirty="0">
                <a:solidFill>
                  <a:schemeClr val="tx1"/>
                </a:solidFill>
                <a:latin typeface="Arial" panose="020B0604020202020204" pitchFamily="34" charset="0"/>
                <a:cs typeface="Arial" panose="020B0604020202020204" pitchFamily="34" charset="0"/>
              </a:rPr>
              <a:t>View Final (as Designated Representative)	</a:t>
            </a:r>
            <a:endParaRPr lang="en-CA" sz="1600" b="1" i="0" dirty="0">
              <a:solidFill>
                <a:schemeClr val="tx1"/>
              </a:solidFill>
              <a:latin typeface="Arial" panose="020B0604020202020204" pitchFamily="34" charset="0"/>
              <a:cs typeface="Arial" panose="020B0604020202020204" pitchFamily="34" charset="0"/>
            </a:endParaRPr>
          </a:p>
        </p:txBody>
      </p:sp>
      <p:pic>
        <p:nvPicPr>
          <p:cNvPr id="15"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67401"/>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3898" y="5974660"/>
            <a:ext cx="8001000" cy="276999"/>
          </a:xfrm>
          <a:prstGeom prst="rect">
            <a:avLst/>
          </a:prstGeom>
        </p:spPr>
        <p:txBody>
          <a:bodyPr wrap="square">
            <a:spAutoFit/>
          </a:bodyPr>
          <a:lstStyle/>
          <a:p>
            <a:pPr>
              <a:spcBef>
                <a:spcPct val="0"/>
              </a:spcBef>
            </a:pPr>
            <a:r>
              <a:rPr lang="en-US" altLang="en-US" sz="1200" dirty="0">
                <a:latin typeface="Arial" panose="020B0604020202020204" pitchFamily="34" charset="0"/>
                <a:cs typeface="Arial" panose="020B0604020202020204" pitchFamily="34" charset="0"/>
              </a:rPr>
              <a:t>To view documents in Request Status you must have Geothermal Continuation Documents form type assigned. </a:t>
            </a:r>
            <a:endParaRPr lang="en-CA" alt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189F730-6EB8-8709-7553-AEB3FB014C7B}"/>
              </a:ext>
            </a:extLst>
          </p:cNvPr>
          <p:cNvPicPr>
            <a:picLocks noChangeAspect="1"/>
          </p:cNvPicPr>
          <p:nvPr/>
        </p:nvPicPr>
        <p:blipFill>
          <a:blip r:embed="rId4"/>
          <a:stretch>
            <a:fillRect/>
          </a:stretch>
        </p:blipFill>
        <p:spPr>
          <a:xfrm>
            <a:off x="348828" y="2869160"/>
            <a:ext cx="8346577" cy="1915192"/>
          </a:xfrm>
          <a:prstGeom prst="rect">
            <a:avLst/>
          </a:prstGeom>
        </p:spPr>
      </p:pic>
      <p:sp>
        <p:nvSpPr>
          <p:cNvPr id="7" name="Rounded Rectangular Callout 6"/>
          <p:cNvSpPr/>
          <p:nvPr/>
        </p:nvSpPr>
        <p:spPr>
          <a:xfrm flipH="1">
            <a:off x="1524000" y="1472656"/>
            <a:ext cx="1600200" cy="666750"/>
          </a:xfrm>
          <a:prstGeom prst="wedgeRoundRectCallout">
            <a:avLst>
              <a:gd name="adj1" fmla="val 68073"/>
              <a:gd name="adj2" fmla="val 2542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a:t>
            </a:r>
            <a:r>
              <a:rPr lang="en-US" sz="1200" b="1" dirty="0">
                <a:solidFill>
                  <a:schemeClr val="tx1"/>
                </a:solidFill>
                <a:latin typeface="Arial" pitchFamily="34" charset="0"/>
                <a:cs typeface="Arial" pitchFamily="34" charset="0"/>
              </a:rPr>
              <a:t>Request Status</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flipH="1">
            <a:off x="4724400" y="961827"/>
            <a:ext cx="1600200" cy="666750"/>
          </a:xfrm>
          <a:prstGeom prst="wedgeRoundRectCallout">
            <a:avLst>
              <a:gd name="adj1" fmla="val 26939"/>
              <a:gd name="adj2" fmla="val 3399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Choose your search parameters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88085685"/>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447800"/>
            <a:ext cx="9144000" cy="276999"/>
          </a:xfrm>
        </p:spPr>
        <p:txBody>
          <a:bodyPr/>
          <a:lstStyle/>
          <a:p>
            <a:pPr algn="ctr"/>
            <a:r>
              <a:rPr lang="en-CA" sz="1800" b="1" i="0" dirty="0">
                <a:solidFill>
                  <a:schemeClr val="tx1"/>
                </a:solidFill>
                <a:latin typeface="Arial" panose="020B0604020202020204" pitchFamily="34" charset="0"/>
                <a:cs typeface="Arial" panose="020B0604020202020204" pitchFamily="34" charset="0"/>
              </a:rPr>
              <a:t>No Application</a:t>
            </a:r>
          </a:p>
        </p:txBody>
      </p:sp>
      <p:sp>
        <p:nvSpPr>
          <p:cNvPr id="3" name="Rectangle 2"/>
          <p:cNvSpPr/>
          <p:nvPr/>
        </p:nvSpPr>
        <p:spPr>
          <a:xfrm>
            <a:off x="1248842" y="2514600"/>
            <a:ext cx="6646316" cy="1600438"/>
          </a:xfrm>
          <a:prstGeom prst="rect">
            <a:avLst/>
          </a:prstGeom>
        </p:spPr>
        <p:txBody>
          <a:bodyPr wrap="square">
            <a:spAutoFit/>
          </a:bodyPr>
          <a:lstStyle/>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you fail to apply for continuation, a cancellation letter is sent and it will be available in the </a:t>
            </a:r>
            <a:r>
              <a:rPr lang="en-CA" sz="1400" b="1" dirty="0">
                <a:latin typeface="Arial" panose="020B0604020202020204" pitchFamily="34" charset="0"/>
                <a:cs typeface="Arial" panose="020B0604020202020204" pitchFamily="34" charset="0"/>
              </a:rPr>
              <a:t>Request Status</a:t>
            </a:r>
            <a:r>
              <a:rPr lang="en-CA" sz="1400" dirty="0">
                <a:latin typeface="Arial" panose="020B0604020202020204" pitchFamily="34" charset="0"/>
                <a:cs typeface="Arial" panose="020B0604020202020204" pitchFamily="34" charset="0"/>
              </a:rPr>
              <a:t>. Some of the agreements that you receive a final cancellation letter for may also appear on the monthly Agreement Cancellation Report.</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lvl="0"/>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019684"/>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752600"/>
            <a:ext cx="4648200" cy="2893100"/>
          </a:xfrm>
          <a:prstGeom prst="rect">
            <a:avLst/>
          </a:prstGeom>
          <a:noFill/>
        </p:spPr>
        <p:txBody>
          <a:bodyPr wrap="square" rtlCol="0">
            <a:spAutoFit/>
          </a:bodyPr>
          <a:lstStyle/>
          <a:p>
            <a:pPr lvl="0"/>
            <a:r>
              <a:rPr lang="en-CA" sz="1400" dirty="0">
                <a:latin typeface="Arial" panose="020B0604020202020204" pitchFamily="34" charset="0"/>
                <a:cs typeface="Arial" panose="020B0604020202020204" pitchFamily="34" charset="0"/>
              </a:rPr>
              <a:t>Designated Representatives can find Completed (Finals) ETS Requests submitted by an Authorized Applicant under “</a:t>
            </a:r>
            <a:r>
              <a:rPr lang="en-CA" sz="1400" b="1" dirty="0">
                <a:latin typeface="Arial" panose="020B0604020202020204" pitchFamily="34" charset="0"/>
                <a:cs typeface="Arial" panose="020B0604020202020204" pitchFamily="34" charset="0"/>
              </a:rPr>
              <a:t>Request Status</a:t>
            </a:r>
            <a:r>
              <a:rPr lang="en-CA" sz="1400" dirty="0">
                <a:latin typeface="Arial" panose="020B0604020202020204" pitchFamily="34" charset="0"/>
                <a:cs typeface="Arial" panose="020B0604020202020204" pitchFamily="34" charset="0"/>
              </a:rPr>
              <a:t>”</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Completed (Finals) ETS Requests for applications that have expired without submission under “</a:t>
            </a:r>
            <a:r>
              <a:rPr lang="en-CA" sz="1400" b="1" dirty="0">
                <a:latin typeface="Arial" panose="020B0604020202020204" pitchFamily="34" charset="0"/>
                <a:cs typeface="Arial" panose="020B0604020202020204" pitchFamily="34" charset="0"/>
              </a:rPr>
              <a:t>Request Status”</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all other ETS Requests under “</a:t>
            </a:r>
            <a:r>
              <a:rPr lang="en-CA" sz="1400" b="1" dirty="0">
                <a:latin typeface="Arial" panose="020B0604020202020204" pitchFamily="34" charset="0"/>
                <a:cs typeface="Arial" panose="020B0604020202020204" pitchFamily="34" charset="0"/>
              </a:rPr>
              <a:t>Work in Progress”</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Authorized Applicants can find all ETS Requests under “</a:t>
            </a:r>
            <a:r>
              <a:rPr lang="en-CA" sz="1400" b="1" dirty="0">
                <a:latin typeface="Arial" panose="020B0604020202020204" pitchFamily="34" charset="0"/>
                <a:cs typeface="Arial" panose="020B0604020202020204" pitchFamily="34" charset="0"/>
              </a:rPr>
              <a:t>Work in Progress”</a:t>
            </a:r>
            <a:endParaRPr lang="en-CA"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6505647-3EC2-CDA6-4E16-0394FD93D043}"/>
              </a:ext>
            </a:extLst>
          </p:cNvPr>
          <p:cNvPicPr>
            <a:picLocks noChangeAspect="1"/>
          </p:cNvPicPr>
          <p:nvPr/>
        </p:nvPicPr>
        <p:blipFill>
          <a:blip r:embed="rId3"/>
          <a:stretch>
            <a:fillRect/>
          </a:stretch>
        </p:blipFill>
        <p:spPr>
          <a:xfrm>
            <a:off x="914400" y="1188423"/>
            <a:ext cx="2081328" cy="4481153"/>
          </a:xfrm>
          <a:prstGeom prst="rect">
            <a:avLst/>
          </a:prstGeom>
        </p:spPr>
      </p:pic>
    </p:spTree>
    <p:extLst>
      <p:ext uri="{BB962C8B-B14F-4D97-AF65-F5344CB8AC3E}">
        <p14:creationId xmlns:p14="http://schemas.microsoft.com/office/powerpoint/2010/main" val="3790276192"/>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8399689"/>
              </p:ext>
            </p:extLst>
          </p:nvPr>
        </p:nvGraphicFramePr>
        <p:xfrm>
          <a:off x="76201" y="1600200"/>
          <a:ext cx="8991600" cy="4594859"/>
        </p:xfrm>
        <a:graphic>
          <a:graphicData uri="http://schemas.openxmlformats.org/drawingml/2006/table">
            <a:tbl>
              <a:tblPr firstRow="1" bandRow="1">
                <a:tableStyleId>{5C22544A-7EE6-4342-B048-85BDC9FD1C3A}</a:tableStyleId>
              </a:tblPr>
              <a:tblGrid>
                <a:gridCol w="1419726">
                  <a:extLst>
                    <a:ext uri="{9D8B030D-6E8A-4147-A177-3AD203B41FA5}">
                      <a16:colId xmlns:a16="http://schemas.microsoft.com/office/drawing/2014/main" val="20000"/>
                    </a:ext>
                  </a:extLst>
                </a:gridCol>
                <a:gridCol w="1656348">
                  <a:extLst>
                    <a:ext uri="{9D8B030D-6E8A-4147-A177-3AD203B41FA5}">
                      <a16:colId xmlns:a16="http://schemas.microsoft.com/office/drawing/2014/main" val="20001"/>
                    </a:ext>
                  </a:extLst>
                </a:gridCol>
                <a:gridCol w="2681706">
                  <a:extLst>
                    <a:ext uri="{9D8B030D-6E8A-4147-A177-3AD203B41FA5}">
                      <a16:colId xmlns:a16="http://schemas.microsoft.com/office/drawing/2014/main" val="20002"/>
                    </a:ext>
                  </a:extLst>
                </a:gridCol>
                <a:gridCol w="1892968">
                  <a:extLst>
                    <a:ext uri="{9D8B030D-6E8A-4147-A177-3AD203B41FA5}">
                      <a16:colId xmlns:a16="http://schemas.microsoft.com/office/drawing/2014/main" val="20003"/>
                    </a:ext>
                  </a:extLst>
                </a:gridCol>
                <a:gridCol w="1340852">
                  <a:extLst>
                    <a:ext uri="{9D8B030D-6E8A-4147-A177-3AD203B41FA5}">
                      <a16:colId xmlns:a16="http://schemas.microsoft.com/office/drawing/2014/main" val="20004"/>
                    </a:ext>
                  </a:extLst>
                </a:gridCol>
              </a:tblGrid>
              <a:tr h="49823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732692">
                <a:tc>
                  <a:txBody>
                    <a:bodyPr/>
                    <a:lstStyle/>
                    <a:p>
                      <a:r>
                        <a:rPr lang="en-US" sz="1100" b="1" dirty="0">
                          <a:latin typeface="Arial" panose="020B0604020202020204" pitchFamily="34" charset="0"/>
                          <a:cs typeface="Arial" panose="020B0604020202020204" pitchFamily="34" charset="0"/>
                        </a:rPr>
                        <a:t>Creating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a:t>
                      </a:r>
                      <a:r>
                        <a:rPr lang="en-US" sz="1100" baseline="0" dirty="0">
                          <a:latin typeface="Arial" panose="020B0604020202020204" pitchFamily="34" charset="0"/>
                          <a:cs typeface="Arial" panose="020B0604020202020204" pitchFamily="34" charset="0"/>
                        </a:rPr>
                        <a:t> has yet to be submitted to the internal system.</a:t>
                      </a:r>
                    </a:p>
                    <a:p>
                      <a:endParaRPr lang="en-US" sz="1100" baseline="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baseline="0" dirty="0">
                          <a:latin typeface="Arial" panose="020B0604020202020204" pitchFamily="34" charset="0"/>
                          <a:cs typeface="Arial" panose="020B0604020202020204" pitchFamily="34" charset="0"/>
                        </a:rPr>
                        <a:t>Work in Progress</a:t>
                      </a:r>
                    </a:p>
                  </a:txBody>
                  <a:tcPr marL="45720" marR="45720"/>
                </a:tc>
                <a:extLst>
                  <a:ext uri="{0D108BD9-81ED-4DB2-BD59-A6C34878D82A}">
                    <a16:rowId xmlns:a16="http://schemas.microsoft.com/office/drawing/2014/main" val="10001"/>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Verifying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is being</a:t>
                      </a:r>
                      <a:r>
                        <a:rPr lang="en-US" sz="1100" baseline="0" dirty="0">
                          <a:latin typeface="Arial" panose="020B0604020202020204" pitchFamily="34" charset="0"/>
                          <a:cs typeface="Arial" panose="020B0604020202020204" pitchFamily="34" charset="0"/>
                        </a:rPr>
                        <a:t> verified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Verified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verified (no errors) and will be </a:t>
                      </a:r>
                      <a:r>
                        <a:rPr lang="en-US" sz="1100" baseline="0" dirty="0">
                          <a:latin typeface="Arial" panose="020B0604020202020204" pitchFamily="34" charset="0"/>
                          <a:cs typeface="Arial" panose="020B0604020202020204" pitchFamily="34" charset="0"/>
                        </a:rPr>
                        <a:t>sent to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 </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a:t>
                      </a:r>
                      <a:r>
                        <a:rPr lang="en-US" sz="1100" baseline="0" dirty="0">
                          <a:latin typeface="Arial" panose="020B0604020202020204" pitchFamily="34" charset="0"/>
                          <a:cs typeface="Arial" panose="020B0604020202020204" pitchFamily="34" charset="0"/>
                        </a:rPr>
                        <a: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732692">
                <a:tc>
                  <a:txBody>
                    <a:bodyPr/>
                    <a:lstStyle/>
                    <a:p>
                      <a:r>
                        <a:rPr lang="en-US" sz="1100" b="1" dirty="0">
                          <a:latin typeface="Arial" panose="020B0604020202020204" pitchFamily="34" charset="0"/>
                          <a:cs typeface="Arial" panose="020B0604020202020204" pitchFamily="34" charset="0"/>
                        </a:rPr>
                        <a:t>Cancelling/</a:t>
                      </a:r>
                    </a:p>
                    <a:p>
                      <a:r>
                        <a:rPr lang="en-US" sz="1100" b="1" dirty="0">
                          <a:latin typeface="Arial" panose="020B0604020202020204" pitchFamily="34" charset="0"/>
                          <a:cs typeface="Arial" panose="020B0604020202020204" pitchFamily="34" charset="0"/>
                        </a:rPr>
                        <a:t>Withdrawing</a:t>
                      </a:r>
                      <a:r>
                        <a:rPr lang="en-US" sz="1100" b="1" baseline="0" dirty="0">
                          <a:latin typeface="Arial" panose="020B0604020202020204" pitchFamily="34" charset="0"/>
                          <a:cs typeface="Arial" panose="020B0604020202020204" pitchFamily="34" charset="0"/>
                        </a:rPr>
                        <a:t>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Cancelled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cancelled from</a:t>
                      </a:r>
                      <a:r>
                        <a:rPr lang="en-US" sz="1100" baseline="0" dirty="0">
                          <a:latin typeface="Arial" panose="020B0604020202020204" pitchFamily="34" charset="0"/>
                          <a:cs typeface="Arial" panose="020B0604020202020204" pitchFamily="34" charset="0"/>
                        </a:rPr>
                        <a:t> your Work In Progress list by you.</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Client Withdrawn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An already submitted application has been withdrawn by you prior to expiry.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7405306"/>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9352275"/>
              </p:ext>
            </p:extLst>
          </p:nvPr>
        </p:nvGraphicFramePr>
        <p:xfrm>
          <a:off x="76200" y="1600200"/>
          <a:ext cx="8991599" cy="3414423"/>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405517">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492318">
                <a:tc>
                  <a:txBody>
                    <a:bodyPr/>
                    <a:lstStyle/>
                    <a:p>
                      <a:r>
                        <a:rPr lang="en-US" sz="1100" b="1" dirty="0">
                          <a:effectLst/>
                          <a:latin typeface="Arial" panose="020B0604020202020204" pitchFamily="34" charset="0"/>
                          <a:ea typeface="Calibri"/>
                          <a:cs typeface="Arial" panose="020B0604020202020204" pitchFamily="34" charset="0"/>
                        </a:rPr>
                        <a:t>Notice</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dirty="0">
                          <a:solidFill>
                            <a:schemeClr val="dk1"/>
                          </a:solidFill>
                          <a:effectLst/>
                          <a:latin typeface="Arial" panose="020B0604020202020204" pitchFamily="34" charset="0"/>
                          <a:ea typeface="+mn-ea"/>
                          <a:cs typeface="Arial" panose="020B0604020202020204" pitchFamily="34" charset="0"/>
                        </a:rPr>
                        <a:t>Notice</a:t>
                      </a:r>
                      <a:endParaRPr lang="en-CA" sz="1100" b="0" dirty="0">
                        <a:latin typeface="Arial" panose="020B0604020202020204" pitchFamily="34" charset="0"/>
                        <a:cs typeface="Arial" panose="020B0604020202020204" pitchFamily="34" charset="0"/>
                      </a:endParaRPr>
                    </a:p>
                  </a:txBody>
                  <a:tcPr marL="45720" marR="45720"/>
                </a:tc>
                <a:tc>
                  <a:txBody>
                    <a:bodyPr/>
                    <a:lstStyle/>
                    <a:p>
                      <a:r>
                        <a:rPr lang="en-US" sz="1100" dirty="0">
                          <a:solidFill>
                            <a:schemeClr val="dk1"/>
                          </a:solidFill>
                          <a:effectLst/>
                          <a:latin typeface="Arial" panose="020B0604020202020204" pitchFamily="34" charset="0"/>
                          <a:ea typeface="+mn-ea"/>
                          <a:cs typeface="Arial" panose="020B0604020202020204" pitchFamily="34" charset="0"/>
                        </a:rPr>
                        <a:t>Notice has been received by ETS</a:t>
                      </a:r>
                      <a:r>
                        <a:rPr lang="en-US" sz="1100" baseline="0" dirty="0">
                          <a:solidFill>
                            <a:schemeClr val="dk1"/>
                          </a:solidFill>
                          <a:effectLst/>
                          <a:latin typeface="Arial" panose="020B0604020202020204" pitchFamily="34" charset="0"/>
                          <a:ea typeface="+mn-ea"/>
                          <a:cs typeface="Arial" panose="020B0604020202020204" pitchFamily="34" charset="0"/>
                        </a:rPr>
                        <a:t> and is available for your action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727544">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a:t>
                      </a:r>
                      <a:r>
                        <a:rPr lang="en-US" sz="1100" baseline="0" dirty="0">
                          <a:latin typeface="Arial" panose="020B0604020202020204" pitchFamily="34" charset="0"/>
                          <a:cs typeface="Arial" panose="020B0604020202020204" pitchFamily="34" charset="0"/>
                        </a:rPr>
                        <a:t> response has been submitted and has not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Processing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a:latin typeface="Arial" panose="020B0604020202020204" pitchFamily="34" charset="0"/>
                          <a:cs typeface="Arial" panose="020B0604020202020204" pitchFamily="34" charset="0"/>
                        </a:rPr>
                        <a:t>Notice response has been received by the internal system. </a:t>
                      </a: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 Response</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 Expiry Date has passed without your response.</a:t>
                      </a:r>
                      <a:r>
                        <a:rPr lang="en-US" sz="1100" baseline="0" dirty="0">
                          <a:latin typeface="Arial" panose="020B0604020202020204" pitchFamily="34" charset="0"/>
                          <a:cs typeface="Arial" panose="020B0604020202020204" pitchFamily="34" charset="0"/>
                        </a:rPr>
                        <a:t> This has not yet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Processing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 Expiry Date has passed without your response.</a:t>
                      </a:r>
                      <a:r>
                        <a:rPr lang="en-US" sz="1100" baseline="0" dirty="0">
                          <a:latin typeface="Arial" panose="020B0604020202020204" pitchFamily="34" charset="0"/>
                          <a:cs typeface="Arial" panose="020B0604020202020204" pitchFamily="34" charset="0"/>
                        </a:rPr>
                        <a:t> This has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2597225"/>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66369859"/>
              </p:ext>
            </p:extLst>
          </p:nvPr>
        </p:nvGraphicFramePr>
        <p:xfrm>
          <a:off x="152400" y="1752600"/>
          <a:ext cx="8915401" cy="1672948"/>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642017">
                <a:tc>
                  <a:txBody>
                    <a:bodyPr/>
                    <a:lstStyle/>
                    <a:p>
                      <a:r>
                        <a:rPr lang="en-US" sz="1100" b="1" dirty="0">
                          <a:latin typeface="Arial" panose="020B0604020202020204" pitchFamily="34" charset="0"/>
                          <a:cs typeface="Arial" panose="020B0604020202020204" pitchFamily="34" charset="0"/>
                        </a:rPr>
                        <a:t>Notice Withdrawn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Notice Withdrawn</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Notice has been</a:t>
                      </a:r>
                      <a:r>
                        <a:rPr lang="en-US" sz="1100" baseline="0" dirty="0">
                          <a:latin typeface="Arial" panose="020B0604020202020204" pitchFamily="34" charset="0"/>
                          <a:cs typeface="Arial" panose="020B0604020202020204" pitchFamily="34" charset="0"/>
                        </a:rPr>
                        <a:t> withdrawn by Alberta Energy and Minerals.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500773">
                <a:tc>
                  <a:txBody>
                    <a:bodyPr/>
                    <a:lstStyle/>
                    <a:p>
                      <a:r>
                        <a:rPr lang="en-US" sz="1100" b="1" dirty="0">
                          <a:latin typeface="Arial" panose="020B0604020202020204" pitchFamily="34" charset="0"/>
                          <a:cs typeface="Arial" panose="020B0604020202020204" pitchFamily="34" charset="0"/>
                        </a:rPr>
                        <a:t>Rejected</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Department</a:t>
                      </a:r>
                      <a:r>
                        <a:rPr lang="en-US" sz="1100" baseline="0" dirty="0">
                          <a:latin typeface="Arial" panose="020B0604020202020204" pitchFamily="34" charset="0"/>
                          <a:cs typeface="Arial" panose="020B0604020202020204" pitchFamily="34" charset="0"/>
                        </a:rPr>
                        <a:t> Rejected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Application has been rejected by Alberta Energy and Minerals.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r>
                        <a:rPr lang="en-US" sz="1100" baseline="0" dirty="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03002688"/>
      </p:ext>
    </p:extLst>
  </p:cSld>
  <p:clrMapOvr>
    <a:masterClrMapping/>
  </p:clrMapOvr>
  <p:transition spd="slow">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7469340"/>
              </p:ext>
            </p:extLst>
          </p:nvPr>
        </p:nvGraphicFramePr>
        <p:xfrm>
          <a:off x="152400" y="1371600"/>
          <a:ext cx="8915401" cy="4551371"/>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Status</a:t>
                      </a:r>
                      <a:r>
                        <a:rPr lang="en-US" sz="1400" baseline="0" dirty="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924505">
                <a:tc>
                  <a:txBody>
                    <a:bodyPr/>
                    <a:lstStyle/>
                    <a:p>
                      <a:r>
                        <a:rPr lang="en-US" sz="1100" b="1" dirty="0">
                          <a:latin typeface="Arial" panose="020B0604020202020204" pitchFamily="34" charset="0"/>
                          <a:cs typeface="Arial" panose="020B0604020202020204" pitchFamily="34" charset="0"/>
                        </a:rPr>
                        <a:t>Final</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a:latin typeface="Arial" panose="020B0604020202020204" pitchFamily="34" charset="0"/>
                          <a:cs typeface="Arial" panose="020B0604020202020204" pitchFamily="34" charset="0"/>
                        </a:rPr>
                        <a:t>Completed</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not the Designated Representative. </a:t>
                      </a: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Application was made by the Authorized Applicant. </a:t>
                      </a:r>
                    </a:p>
                    <a:p>
                      <a:endParaRPr lang="en-US" sz="1100" baseline="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Application is now completed and</a:t>
                      </a:r>
                      <a:r>
                        <a:rPr lang="en-US" sz="1100" baseline="0" dirty="0">
                          <a:latin typeface="Arial" panose="020B0604020202020204" pitchFamily="34" charset="0"/>
                          <a:cs typeface="Arial" panose="020B0604020202020204" pitchFamily="34" charset="0"/>
                        </a:rPr>
                        <a:t> the </a:t>
                      </a:r>
                      <a:r>
                        <a:rPr lang="en-US" sz="1100" dirty="0">
                          <a:latin typeface="Arial" panose="020B0604020202020204" pitchFamily="34" charset="0"/>
                          <a:cs typeface="Arial" panose="020B0604020202020204" pitchFamily="34" charset="0"/>
                        </a:rPr>
                        <a:t>final document is available</a:t>
                      </a:r>
                      <a:r>
                        <a:rPr lang="en-US" sz="1100" baseline="0" dirty="0">
                          <a:latin typeface="Arial" panose="020B0604020202020204" pitchFamily="34" charset="0"/>
                          <a:cs typeface="Arial" panose="020B0604020202020204" pitchFamily="34" charset="0"/>
                        </a:rPr>
                        <a:t> for your retrieval. </a:t>
                      </a: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made by the Designated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Application was not made and the agreement or a portion of the agreement has expired.  This includes Cancellation letters from no application files.</a:t>
                      </a: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Authorized Applicant </a:t>
                      </a:r>
                      <a:endParaRPr lang="en-CA"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Designated</a:t>
                      </a:r>
                      <a:r>
                        <a:rPr lang="en-US" sz="1100" baseline="0" dirty="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endParaRPr lang="en-US" sz="1100" baseline="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Work in Progress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Request Status</a:t>
                      </a: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bl>
          </a:graphicData>
        </a:graphic>
      </p:graphicFrame>
      <p:sp>
        <p:nvSpPr>
          <p:cNvPr id="3" name="Rectangle 2"/>
          <p:cNvSpPr/>
          <p:nvPr/>
        </p:nvSpPr>
        <p:spPr>
          <a:xfrm>
            <a:off x="152400" y="914400"/>
            <a:ext cx="3344185" cy="338554"/>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List of ETS Statuses (continued)</a:t>
            </a:r>
            <a:endParaRPr lang="en-CA" sz="1600" dirty="0"/>
          </a:p>
        </p:txBody>
      </p:sp>
    </p:spTree>
    <p:extLst>
      <p:ext uri="{BB962C8B-B14F-4D97-AF65-F5344CB8AC3E}">
        <p14:creationId xmlns:p14="http://schemas.microsoft.com/office/powerpoint/2010/main" val="250842325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Contact Information</a:t>
            </a:r>
            <a:br>
              <a:rPr lang="en-CA" sz="1600" b="1" i="0" dirty="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grpSp>
        <p:nvGrpSpPr>
          <p:cNvPr id="20" name="Group 19"/>
          <p:cNvGrpSpPr/>
          <p:nvPr/>
        </p:nvGrpSpPr>
        <p:grpSpPr>
          <a:xfrm>
            <a:off x="76200" y="5815102"/>
            <a:ext cx="9073551" cy="589269"/>
            <a:chOff x="228600" y="5813526"/>
            <a:chExt cx="8503278" cy="589269"/>
          </a:xfrm>
        </p:grpSpPr>
        <p:sp>
          <p:nvSpPr>
            <p:cNvPr id="21" name="Rectangle 20"/>
            <p:cNvSpPr>
              <a:spLocks noChangeArrowheads="1"/>
            </p:cNvSpPr>
            <p:nvPr/>
          </p:nvSpPr>
          <p:spPr bwMode="auto">
            <a:xfrm>
              <a:off x="573715" y="5941130"/>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The contact information will auto-populate but you can change the information. Use the </a:t>
              </a:r>
              <a:r>
                <a:rPr lang="en-US" altLang="en-US" sz="1200" b="1" dirty="0">
                  <a:latin typeface="Arial" panose="020B0604020202020204" pitchFamily="34" charset="0"/>
                  <a:cs typeface="Arial" panose="020B0604020202020204" pitchFamily="34" charset="0"/>
                </a:rPr>
                <a:t>Save</a:t>
              </a:r>
              <a:r>
                <a:rPr lang="en-US" altLang="en-US" sz="1200" dirty="0">
                  <a:latin typeface="Arial" panose="020B0604020202020204" pitchFamily="34" charset="0"/>
                  <a:cs typeface="Arial" panose="020B0604020202020204" pitchFamily="34" charset="0"/>
                </a:rPr>
                <a:t> button after completing information in each section of the application.</a:t>
              </a:r>
              <a:endParaRPr lang="en-CA" altLang="en-US" sz="1200" dirty="0">
                <a:latin typeface="Arial" panose="020B0604020202020204" pitchFamily="34" charset="0"/>
                <a:cs typeface="Arial" panose="020B0604020202020204" pitchFamily="34" charset="0"/>
              </a:endParaRPr>
            </a:p>
          </p:txBody>
        </p:sp>
        <p:pic>
          <p:nvPicPr>
            <p:cNvPr id="22"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81352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ounded Rectangular Callout 15"/>
          <p:cNvSpPr/>
          <p:nvPr/>
        </p:nvSpPr>
        <p:spPr>
          <a:xfrm>
            <a:off x="1752600" y="5181600"/>
            <a:ext cx="2133600" cy="533400"/>
          </a:xfrm>
          <a:prstGeom prst="wedgeRoundRectCallout">
            <a:avLst>
              <a:gd name="adj1" fmla="val -61545"/>
              <a:gd name="adj2" fmla="val -14714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on </a:t>
            </a:r>
            <a:r>
              <a:rPr lang="en-US" sz="1200" b="1" dirty="0">
                <a:solidFill>
                  <a:schemeClr val="tx1"/>
                </a:solidFill>
                <a:latin typeface="Arial" pitchFamily="34" charset="0"/>
                <a:cs typeface="Arial" pitchFamily="34" charset="0"/>
              </a:rPr>
              <a:t>Add Technical Contact </a:t>
            </a:r>
            <a:r>
              <a:rPr lang="en-US" sz="1200" dirty="0">
                <a:solidFill>
                  <a:schemeClr val="tx1"/>
                </a:solidFill>
                <a:latin typeface="Arial" pitchFamily="34" charset="0"/>
                <a:cs typeface="Arial" pitchFamily="34" charset="0"/>
              </a:rPr>
              <a:t>(optional)</a:t>
            </a:r>
            <a:endParaRPr lang="en-CA" sz="1200" dirty="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7844D922-6C64-465D-E317-DCEC5B1B57A1}"/>
              </a:ext>
            </a:extLst>
          </p:cNvPr>
          <p:cNvPicPr>
            <a:picLocks noChangeAspect="1"/>
          </p:cNvPicPr>
          <p:nvPr/>
        </p:nvPicPr>
        <p:blipFill>
          <a:blip r:embed="rId4"/>
          <a:stretch>
            <a:fillRect/>
          </a:stretch>
        </p:blipFill>
        <p:spPr>
          <a:xfrm>
            <a:off x="218536" y="1907691"/>
            <a:ext cx="8642179" cy="2620322"/>
          </a:xfrm>
          <a:prstGeom prst="rect">
            <a:avLst/>
          </a:prstGeom>
        </p:spPr>
      </p:pic>
      <p:sp>
        <p:nvSpPr>
          <p:cNvPr id="4" name="Rounded Rectangular Callout 19">
            <a:extLst>
              <a:ext uri="{FF2B5EF4-FFF2-40B4-BE49-F238E27FC236}">
                <a16:creationId xmlns:a16="http://schemas.microsoft.com/office/drawing/2014/main" id="{1367BCB8-63C0-C773-17B0-8BD43C031BB8}"/>
              </a:ext>
            </a:extLst>
          </p:cNvPr>
          <p:cNvSpPr/>
          <p:nvPr/>
        </p:nvSpPr>
        <p:spPr>
          <a:xfrm>
            <a:off x="6553200" y="1549719"/>
            <a:ext cx="1904267" cy="964882"/>
          </a:xfrm>
          <a:prstGeom prst="wedgeRoundRectCallout">
            <a:avLst>
              <a:gd name="adj1" fmla="val -207449"/>
              <a:gd name="adj2" fmla="val 356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Select </a:t>
            </a:r>
            <a:r>
              <a:rPr lang="en-US" sz="1200" b="1" dirty="0">
                <a:solidFill>
                  <a:schemeClr val="tx1"/>
                </a:solidFill>
                <a:latin typeface="Arial" pitchFamily="34" charset="0"/>
                <a:cs typeface="Arial" pitchFamily="34" charset="0"/>
              </a:rPr>
              <a:t>Contact Information </a:t>
            </a:r>
            <a:r>
              <a:rPr lang="en-US" sz="1200" dirty="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77016007"/>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788" y="1057275"/>
            <a:ext cx="6944423" cy="246221"/>
          </a:xfrm>
          <a:prstGeom prst="rect">
            <a:avLst/>
          </a:prstGeom>
        </p:spPr>
        <p:txBody>
          <a:bodyPr vert="horz" wrap="square" lIns="0" tIns="0" rIns="0" bIns="0" rtlCol="0">
            <a:spAutoFit/>
          </a:bodyPr>
          <a:lstStyle/>
          <a:p>
            <a:pPr marL="12700">
              <a:lnSpc>
                <a:spcPct val="100000"/>
              </a:lnSpc>
            </a:pPr>
            <a:r>
              <a:rPr sz="1600" i="0" spc="-20" dirty="0">
                <a:solidFill>
                  <a:schemeClr val="bg1"/>
                </a:solidFill>
                <a:latin typeface="Arial" panose="020B0604020202020204" pitchFamily="34" charset="0"/>
                <a:cs typeface="Arial" panose="020B0604020202020204" pitchFamily="34" charset="0"/>
              </a:rPr>
              <a:t>C</a:t>
            </a:r>
            <a:r>
              <a:rPr sz="1600" i="0" spc="5" dirty="0">
                <a:solidFill>
                  <a:schemeClr val="bg1"/>
                </a:solidFill>
                <a:latin typeface="Arial" panose="020B0604020202020204" pitchFamily="34" charset="0"/>
                <a:cs typeface="Arial" panose="020B0604020202020204" pitchFamily="34" charset="0"/>
              </a:rPr>
              <a:t>ong</a:t>
            </a:r>
            <a:r>
              <a:rPr sz="1600" i="0" spc="-15" dirty="0">
                <a:solidFill>
                  <a:schemeClr val="bg1"/>
                </a:solidFill>
                <a:latin typeface="Arial" panose="020B0604020202020204" pitchFamily="34" charset="0"/>
                <a:cs typeface="Arial" panose="020B0604020202020204" pitchFamily="34" charset="0"/>
              </a:rPr>
              <a:t>rat</a:t>
            </a:r>
            <a:r>
              <a:rPr sz="1600" i="0" spc="-25" dirty="0">
                <a:solidFill>
                  <a:schemeClr val="bg1"/>
                </a:solidFill>
                <a:latin typeface="Arial" panose="020B0604020202020204" pitchFamily="34" charset="0"/>
                <a:cs typeface="Arial" panose="020B0604020202020204" pitchFamily="34" charset="0"/>
              </a:rPr>
              <a:t>u</a:t>
            </a:r>
            <a:r>
              <a:rPr sz="1600" i="0" spc="-20" dirty="0">
                <a:solidFill>
                  <a:schemeClr val="bg1"/>
                </a:solidFill>
                <a:latin typeface="Arial" panose="020B0604020202020204" pitchFamily="34" charset="0"/>
                <a:cs typeface="Arial" panose="020B0604020202020204" pitchFamily="34" charset="0"/>
              </a:rPr>
              <a:t>l</a:t>
            </a:r>
            <a:r>
              <a:rPr sz="1600" i="0" spc="-25" dirty="0">
                <a:solidFill>
                  <a:schemeClr val="bg1"/>
                </a:solidFill>
                <a:latin typeface="Arial" panose="020B0604020202020204" pitchFamily="34" charset="0"/>
                <a:cs typeface="Arial" panose="020B0604020202020204" pitchFamily="34" charset="0"/>
              </a:rPr>
              <a:t>a</a:t>
            </a:r>
            <a:r>
              <a:rPr sz="1600" i="0" spc="-15" dirty="0">
                <a:solidFill>
                  <a:schemeClr val="bg1"/>
                </a:solidFill>
                <a:latin typeface="Arial" panose="020B0604020202020204" pitchFamily="34" charset="0"/>
                <a:cs typeface="Arial" panose="020B0604020202020204" pitchFamily="34" charset="0"/>
              </a:rPr>
              <a:t>ti</a:t>
            </a:r>
            <a:r>
              <a:rPr sz="1600" i="0" spc="5" dirty="0">
                <a:solidFill>
                  <a:schemeClr val="bg1"/>
                </a:solidFill>
                <a:latin typeface="Arial" panose="020B0604020202020204" pitchFamily="34" charset="0"/>
                <a:cs typeface="Arial" panose="020B0604020202020204" pitchFamily="34" charset="0"/>
              </a:rPr>
              <a:t>ons!</a:t>
            </a:r>
          </a:p>
        </p:txBody>
      </p:sp>
      <p:sp>
        <p:nvSpPr>
          <p:cNvPr id="3" name="object 3"/>
          <p:cNvSpPr txBox="1"/>
          <p:nvPr/>
        </p:nvSpPr>
        <p:spPr>
          <a:xfrm>
            <a:off x="304193" y="1066800"/>
            <a:ext cx="5281930" cy="2855846"/>
          </a:xfrm>
          <a:prstGeom prst="rect">
            <a:avLst/>
          </a:prstGeom>
        </p:spPr>
        <p:txBody>
          <a:bodyPr vert="horz" wrap="square" lIns="0" tIns="0" rIns="0" bIns="0" rtlCol="0">
            <a:spAutoFit/>
          </a:bodyPr>
          <a:lstStyle/>
          <a:p>
            <a:pPr marL="143510" marR="6350" algn="ctr"/>
            <a:r>
              <a:rPr lang="en-US" altLang="en-US" sz="7200" b="1" dirty="0">
                <a:solidFill>
                  <a:srgbClr val="2160AD"/>
                </a:solidFill>
                <a:latin typeface="Freestyle Script" pitchFamily="66" charset="0"/>
              </a:rPr>
              <a:t>Congratulations!</a:t>
            </a:r>
          </a:p>
          <a:p>
            <a:pPr marL="143510" marR="6350" algn="ctr">
              <a:lnSpc>
                <a:spcPct val="100000"/>
              </a:lnSpc>
            </a:pPr>
            <a:endParaRPr lang="en-US" sz="1600" b="1" spc="-135" dirty="0">
              <a:solidFill>
                <a:srgbClr val="2160AD"/>
              </a:solidFill>
              <a:latin typeface="Arial"/>
              <a:cs typeface="Arial"/>
            </a:endParaRPr>
          </a:p>
          <a:p>
            <a:pPr marL="12065" marR="6350" algn="ctr">
              <a:lnSpc>
                <a:spcPct val="100000"/>
              </a:lnSpc>
            </a:pPr>
            <a:r>
              <a:rPr sz="1600" b="1" spc="-135" dirty="0">
                <a:solidFill>
                  <a:srgbClr val="2160AD"/>
                </a:solidFill>
                <a:latin typeface="Arial"/>
                <a:cs typeface="Arial"/>
              </a:rPr>
              <a:t>Y</a:t>
            </a:r>
            <a:r>
              <a:rPr sz="1600" b="1" dirty="0">
                <a:solidFill>
                  <a:srgbClr val="2160AD"/>
                </a:solidFill>
                <a:latin typeface="Arial"/>
                <a:cs typeface="Arial"/>
              </a:rPr>
              <a:t>ou</a:t>
            </a:r>
            <a:r>
              <a:rPr sz="1600" b="1" spc="-5" dirty="0">
                <a:solidFill>
                  <a:srgbClr val="2160AD"/>
                </a:solidFill>
                <a:latin typeface="Arial"/>
                <a:cs typeface="Arial"/>
              </a:rPr>
              <a:t> </a:t>
            </a:r>
            <a:r>
              <a:rPr sz="1600" b="1" dirty="0">
                <a:solidFill>
                  <a:srgbClr val="2160AD"/>
                </a:solidFill>
                <a:latin typeface="Arial"/>
                <a:cs typeface="Arial"/>
              </a:rPr>
              <a:t>h</a:t>
            </a:r>
            <a:r>
              <a:rPr sz="1600" b="1" spc="-10" dirty="0">
                <a:solidFill>
                  <a:srgbClr val="2160AD"/>
                </a:solidFill>
                <a:latin typeface="Arial"/>
                <a:cs typeface="Arial"/>
              </a:rPr>
              <a:t>a</a:t>
            </a:r>
            <a:r>
              <a:rPr sz="1600" b="1" spc="-45" dirty="0">
                <a:solidFill>
                  <a:srgbClr val="2160AD"/>
                </a:solidFill>
                <a:latin typeface="Arial"/>
                <a:cs typeface="Arial"/>
              </a:rPr>
              <a:t>v</a:t>
            </a:r>
            <a:r>
              <a:rPr sz="1600" b="1" dirty="0">
                <a:solidFill>
                  <a:srgbClr val="2160AD"/>
                </a:solidFill>
                <a:latin typeface="Arial"/>
                <a:cs typeface="Arial"/>
              </a:rPr>
              <a:t>e</a:t>
            </a:r>
            <a:r>
              <a:rPr sz="1600" b="1" spc="30" dirty="0">
                <a:solidFill>
                  <a:srgbClr val="2160AD"/>
                </a:solidFill>
                <a:latin typeface="Arial"/>
                <a:cs typeface="Arial"/>
              </a:rPr>
              <a:t> </a:t>
            </a:r>
            <a:r>
              <a:rPr sz="1600" b="1" spc="-10" dirty="0">
                <a:solidFill>
                  <a:srgbClr val="2160AD"/>
                </a:solidFill>
                <a:latin typeface="Arial"/>
                <a:cs typeface="Arial"/>
              </a:rPr>
              <a:t>c</a:t>
            </a:r>
            <a:r>
              <a:rPr sz="1600" b="1" dirty="0">
                <a:solidFill>
                  <a:srgbClr val="2160AD"/>
                </a:solidFill>
                <a:latin typeface="Arial"/>
                <a:cs typeface="Arial"/>
              </a:rPr>
              <a:t>o</a:t>
            </a:r>
            <a:r>
              <a:rPr sz="1600" b="1" spc="-5" dirty="0">
                <a:solidFill>
                  <a:srgbClr val="2160AD"/>
                </a:solidFill>
                <a:latin typeface="Arial"/>
                <a:cs typeface="Arial"/>
              </a:rPr>
              <a:t>m</a:t>
            </a:r>
            <a:r>
              <a:rPr sz="1600" b="1" dirty="0">
                <a:solidFill>
                  <a:srgbClr val="2160AD"/>
                </a:solidFill>
                <a:latin typeface="Arial"/>
                <a:cs typeface="Arial"/>
              </a:rPr>
              <a:t>pl</a:t>
            </a:r>
            <a:r>
              <a:rPr sz="1600" b="1" spc="-10" dirty="0">
                <a:solidFill>
                  <a:srgbClr val="2160AD"/>
                </a:solidFill>
                <a:latin typeface="Arial"/>
                <a:cs typeface="Arial"/>
              </a:rPr>
              <a:t>e</a:t>
            </a:r>
            <a:r>
              <a:rPr sz="1600" b="1" dirty="0">
                <a:solidFill>
                  <a:srgbClr val="2160AD"/>
                </a:solidFill>
                <a:latin typeface="Arial"/>
                <a:cs typeface="Arial"/>
              </a:rPr>
              <a:t>t</a:t>
            </a:r>
            <a:r>
              <a:rPr sz="1600" b="1" spc="-10" dirty="0">
                <a:solidFill>
                  <a:srgbClr val="2160AD"/>
                </a:solidFill>
                <a:latin typeface="Arial"/>
                <a:cs typeface="Arial"/>
              </a:rPr>
              <a:t>e</a:t>
            </a:r>
            <a:r>
              <a:rPr sz="1600" b="1" dirty="0">
                <a:solidFill>
                  <a:srgbClr val="2160AD"/>
                </a:solidFill>
                <a:latin typeface="Arial"/>
                <a:cs typeface="Arial"/>
              </a:rPr>
              <a:t>d</a:t>
            </a:r>
            <a:r>
              <a:rPr sz="1600" b="1" spc="5" dirty="0">
                <a:solidFill>
                  <a:srgbClr val="2160AD"/>
                </a:solidFill>
                <a:latin typeface="Arial"/>
                <a:cs typeface="Arial"/>
              </a:rPr>
              <a:t> </a:t>
            </a:r>
            <a:r>
              <a:rPr sz="1600" b="1" dirty="0">
                <a:solidFill>
                  <a:srgbClr val="2160AD"/>
                </a:solidFill>
                <a:latin typeface="Arial"/>
                <a:cs typeface="Arial"/>
              </a:rPr>
              <a:t>the</a:t>
            </a:r>
            <a:r>
              <a:rPr sz="1600" b="1" spc="-5" dirty="0">
                <a:solidFill>
                  <a:srgbClr val="2160AD"/>
                </a:solidFill>
                <a:latin typeface="Arial"/>
                <a:cs typeface="Arial"/>
              </a:rPr>
              <a:t> </a:t>
            </a:r>
            <a:r>
              <a:rPr lang="en-CA" sz="1600" b="1" dirty="0">
                <a:solidFill>
                  <a:srgbClr val="0070C0"/>
                </a:solidFill>
                <a:latin typeface="Arial"/>
                <a:cs typeface="Arial"/>
              </a:rPr>
              <a:t>ETS</a:t>
            </a:r>
            <a:r>
              <a:rPr lang="en-CA" sz="1600" b="1" spc="-10" dirty="0">
                <a:solidFill>
                  <a:srgbClr val="0070C0"/>
                </a:solidFill>
                <a:latin typeface="Arial"/>
                <a:cs typeface="Arial"/>
              </a:rPr>
              <a:t> </a:t>
            </a:r>
            <a:r>
              <a:rPr lang="en-CA" sz="1600" b="1" dirty="0">
                <a:solidFill>
                  <a:srgbClr val="0070C0"/>
                </a:solidFill>
                <a:latin typeface="Arial"/>
                <a:cs typeface="Arial"/>
              </a:rPr>
              <a:t>–</a:t>
            </a:r>
            <a:r>
              <a:rPr lang="en-CA" sz="1600" b="1" spc="-5" dirty="0">
                <a:solidFill>
                  <a:srgbClr val="0070C0"/>
                </a:solidFill>
                <a:latin typeface="Arial"/>
                <a:cs typeface="Arial"/>
              </a:rPr>
              <a:t> Geothermal Continuation: </a:t>
            </a:r>
          </a:p>
          <a:p>
            <a:pPr marL="12065" marR="6350" algn="ctr">
              <a:lnSpc>
                <a:spcPct val="100000"/>
              </a:lnSpc>
            </a:pPr>
            <a:r>
              <a:rPr lang="en-CA" sz="1600" b="1" spc="-55" dirty="0">
                <a:solidFill>
                  <a:srgbClr val="0070C0"/>
                </a:solidFill>
                <a:latin typeface="Arial"/>
                <a:cs typeface="Arial"/>
              </a:rPr>
              <a:t>Continuation</a:t>
            </a:r>
            <a:endParaRPr lang="en-CA" sz="1600" dirty="0">
              <a:latin typeface="Arial"/>
              <a:cs typeface="Arial"/>
            </a:endParaRPr>
          </a:p>
          <a:p>
            <a:pPr algn="ctr">
              <a:lnSpc>
                <a:spcPct val="100000"/>
              </a:lnSpc>
            </a:pPr>
            <a:r>
              <a:rPr lang="en-CA" sz="1600" b="1" dirty="0">
                <a:solidFill>
                  <a:srgbClr val="0070C0"/>
                </a:solidFill>
                <a:latin typeface="Arial"/>
                <a:cs typeface="Arial"/>
              </a:rPr>
              <a:t>Online</a:t>
            </a:r>
            <a:r>
              <a:rPr lang="en-CA" sz="1600" b="1" spc="-25" dirty="0">
                <a:solidFill>
                  <a:srgbClr val="0070C0"/>
                </a:solidFill>
                <a:latin typeface="Arial"/>
                <a:cs typeface="Arial"/>
              </a:rPr>
              <a:t> </a:t>
            </a:r>
            <a:r>
              <a:rPr lang="en-CA" sz="1600" b="1" spc="-95" dirty="0">
                <a:solidFill>
                  <a:srgbClr val="0070C0"/>
                </a:solidFill>
                <a:latin typeface="Arial"/>
                <a:cs typeface="Arial"/>
              </a:rPr>
              <a:t>T</a:t>
            </a:r>
            <a:r>
              <a:rPr lang="en-CA" sz="1600" b="1" spc="-5" dirty="0">
                <a:solidFill>
                  <a:srgbClr val="0070C0"/>
                </a:solidFill>
                <a:latin typeface="Arial"/>
                <a:cs typeface="Arial"/>
              </a:rPr>
              <a:t>ra</a:t>
            </a:r>
            <a:r>
              <a:rPr lang="en-CA" sz="1600" b="1" dirty="0">
                <a:solidFill>
                  <a:srgbClr val="0070C0"/>
                </a:solidFill>
                <a:latin typeface="Arial"/>
                <a:cs typeface="Arial"/>
              </a:rPr>
              <a:t>ining</a:t>
            </a:r>
            <a:r>
              <a:rPr lang="en-CA" sz="1600" b="1" spc="-20" dirty="0">
                <a:solidFill>
                  <a:srgbClr val="0070C0"/>
                </a:solidFill>
                <a:latin typeface="Arial"/>
                <a:cs typeface="Arial"/>
              </a:rPr>
              <a:t> </a:t>
            </a:r>
            <a:r>
              <a:rPr lang="en-CA" sz="1600" b="1" spc="-5" dirty="0">
                <a:solidFill>
                  <a:srgbClr val="0070C0"/>
                </a:solidFill>
                <a:latin typeface="Arial"/>
                <a:cs typeface="Arial"/>
              </a:rPr>
              <a:t>C</a:t>
            </a:r>
            <a:r>
              <a:rPr lang="en-CA" sz="1600" b="1" dirty="0">
                <a:solidFill>
                  <a:srgbClr val="0070C0"/>
                </a:solidFill>
                <a:latin typeface="Arial"/>
                <a:cs typeface="Arial"/>
              </a:rPr>
              <a:t>ou</a:t>
            </a:r>
            <a:r>
              <a:rPr lang="en-CA" sz="1600" b="1" spc="-5" dirty="0">
                <a:solidFill>
                  <a:srgbClr val="0070C0"/>
                </a:solidFill>
                <a:latin typeface="Arial"/>
                <a:cs typeface="Arial"/>
              </a:rPr>
              <a:t>rs</a:t>
            </a:r>
            <a:r>
              <a:rPr lang="en-CA" sz="1600" b="1" dirty="0">
                <a:solidFill>
                  <a:srgbClr val="0070C0"/>
                </a:solidFill>
                <a:latin typeface="Arial"/>
                <a:cs typeface="Arial"/>
              </a:rPr>
              <a:t>e</a:t>
            </a:r>
            <a:endParaRPr sz="1600" dirty="0">
              <a:latin typeface="Arial"/>
              <a:cs typeface="Arial"/>
            </a:endParaRPr>
          </a:p>
          <a:p>
            <a:pPr>
              <a:lnSpc>
                <a:spcPts val="1800"/>
              </a:lnSpc>
            </a:pPr>
            <a:endParaRPr sz="1800" dirty="0"/>
          </a:p>
          <a:p>
            <a:pPr>
              <a:lnSpc>
                <a:spcPts val="2100"/>
              </a:lnSpc>
              <a:spcBef>
                <a:spcPts val="64"/>
              </a:spcBef>
            </a:pPr>
            <a:endParaRPr sz="2100" dirty="0"/>
          </a:p>
        </p:txBody>
      </p:sp>
      <p:sp>
        <p:nvSpPr>
          <p:cNvPr id="4" name="object 4"/>
          <p:cNvSpPr/>
          <p:nvPr/>
        </p:nvSpPr>
        <p:spPr>
          <a:xfrm>
            <a:off x="4610100" y="1143000"/>
            <a:ext cx="4152899" cy="4597399"/>
          </a:xfrm>
          <a:prstGeom prst="rect">
            <a:avLst/>
          </a:prstGeom>
          <a:blipFill>
            <a:blip r:embed="rId2" cstate="print"/>
            <a:stretch>
              <a:fillRect/>
            </a:stretch>
          </a:blipFill>
        </p:spPr>
        <p:txBody>
          <a:bodyPr wrap="square" lIns="0" tIns="0" rIns="0" bIns="0" rtlCol="0">
            <a:spAutoFit/>
          </a:bodyPr>
          <a:lstStyle/>
          <a:p>
            <a:endParaRPr dirty="0"/>
          </a:p>
        </p:txBody>
      </p:sp>
      <p:sp>
        <p:nvSpPr>
          <p:cNvPr id="5" name="Text Box 3"/>
          <p:cNvSpPr txBox="1">
            <a:spLocks noChangeArrowheads="1"/>
          </p:cNvSpPr>
          <p:nvPr/>
        </p:nvSpPr>
        <p:spPr bwMode="auto">
          <a:xfrm>
            <a:off x="607183" y="3748842"/>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ct val="0"/>
              </a:spcBef>
              <a:spcAft>
                <a:spcPct val="0"/>
              </a:spcAft>
            </a:pPr>
            <a:r>
              <a:rPr lang="en-US" sz="1100" kern="0" dirty="0">
                <a:solidFill>
                  <a:srgbClr val="002060"/>
                </a:solidFill>
                <a:latin typeface="Arial" pitchFamily="34" charset="0"/>
                <a:cs typeface="Arial" pitchFamily="34" charset="0"/>
              </a:rPr>
              <a:t>To access </a:t>
            </a:r>
            <a:r>
              <a:rPr lang="en-US" sz="1100" b="1" kern="0" dirty="0">
                <a:solidFill>
                  <a:srgbClr val="002060"/>
                </a:solidFill>
                <a:latin typeface="Arial" pitchFamily="34" charset="0"/>
                <a:cs typeface="Arial" pitchFamily="34" charset="0"/>
              </a:rPr>
              <a:t>Courses, Guides </a:t>
            </a:r>
            <a:r>
              <a:rPr lang="en-US" sz="1100" kern="0" dirty="0">
                <a:solidFill>
                  <a:srgbClr val="002060"/>
                </a:solidFill>
                <a:latin typeface="Arial" pitchFamily="34" charset="0"/>
                <a:cs typeface="Arial" pitchFamily="34" charset="0"/>
              </a:rPr>
              <a:t>and </a:t>
            </a:r>
            <a:r>
              <a:rPr lang="en-US" sz="1100" b="1" kern="0" dirty="0">
                <a:solidFill>
                  <a:srgbClr val="002060"/>
                </a:solidFill>
                <a:latin typeface="Arial" pitchFamily="34" charset="0"/>
                <a:cs typeface="Arial" pitchFamily="34" charset="0"/>
              </a:rPr>
              <a:t>Forms</a:t>
            </a:r>
            <a:r>
              <a:rPr lang="en-US" sz="1100" kern="0" dirty="0">
                <a:solidFill>
                  <a:srgbClr val="002060"/>
                </a:solidFill>
                <a:latin typeface="Arial" pitchFamily="34" charset="0"/>
                <a:cs typeface="Arial" pitchFamily="34" charset="0"/>
              </a:rPr>
              <a:t> for all your ETS Business please see </a:t>
            </a:r>
            <a:r>
              <a:rPr lang="en-CA" sz="1100" kern="0" dirty="0">
                <a:solidFill>
                  <a:srgbClr val="002060"/>
                </a:solidFill>
                <a:latin typeface="Arial" panose="020B0604020202020204" pitchFamily="34" charset="0"/>
                <a:cs typeface="Arial" panose="020B0604020202020204" pitchFamily="34" charset="0"/>
                <a:hlinkClick r:id="rId3"/>
              </a:rPr>
              <a:t>ETS Support and Online Learning</a:t>
            </a:r>
            <a:r>
              <a:rPr lang="en-CA" sz="1100" kern="0" dirty="0">
                <a:solidFill>
                  <a:srgbClr val="002060"/>
                </a:solidFill>
                <a:latin typeface="Arial" panose="020B0604020202020204" pitchFamily="34" charset="0"/>
                <a:cs typeface="Arial" panose="020B0604020202020204" pitchFamily="34" charset="0"/>
              </a:rPr>
              <a:t>. </a:t>
            </a:r>
            <a:endParaRPr lang="en-US" sz="1100" kern="0" dirty="0">
              <a:solidFill>
                <a:srgbClr val="002060"/>
              </a:solidFill>
              <a:latin typeface="Arial" pitchFamily="34" charset="0"/>
              <a:cs typeface="Arial" pitchFamily="34" charset="0"/>
            </a:endParaRPr>
          </a:p>
          <a:p>
            <a:pPr rtl="0" fontAlgn="base">
              <a:spcBef>
                <a:spcPct val="0"/>
              </a:spcBef>
              <a:spcAft>
                <a:spcPct val="0"/>
              </a:spcAft>
            </a:pPr>
            <a:endParaRPr lang="en-US" sz="1100" kern="0" dirty="0">
              <a:solidFill>
                <a:srgbClr val="002060"/>
              </a:solidFill>
              <a:latin typeface="Arial" pitchFamily="34" charset="0"/>
              <a:cs typeface="Arial" pitchFamily="34" charset="0"/>
            </a:endParaRPr>
          </a:p>
          <a:p>
            <a:pPr rtl="0" fontAlgn="base">
              <a:spcBef>
                <a:spcPct val="0"/>
              </a:spcBef>
              <a:spcAft>
                <a:spcPct val="0"/>
              </a:spcAft>
            </a:pPr>
            <a:r>
              <a:rPr lang="en-US" sz="1100" kern="0" dirty="0">
                <a:solidFill>
                  <a:srgbClr val="002060"/>
                </a:solidFill>
                <a:latin typeface="Arial" pitchFamily="34" charset="0"/>
                <a:cs typeface="Arial" pitchFamily="34" charset="0"/>
              </a:rPr>
              <a:t>If you have any comments or questions on this training course, </a:t>
            </a:r>
          </a:p>
          <a:p>
            <a:pPr rtl="0" fontAlgn="base">
              <a:spcBef>
                <a:spcPct val="0"/>
              </a:spcBef>
              <a:spcAft>
                <a:spcPct val="0"/>
              </a:spcAft>
            </a:pPr>
            <a:r>
              <a:rPr lang="en-US" sz="1100" kern="0" dirty="0">
                <a:solidFill>
                  <a:srgbClr val="002060"/>
                </a:solidFill>
                <a:latin typeface="Arial" pitchFamily="34" charset="0"/>
                <a:cs typeface="Arial" pitchFamily="34" charset="0"/>
              </a:rPr>
              <a:t>please contact:</a:t>
            </a:r>
          </a:p>
        </p:txBody>
      </p:sp>
      <p:sp>
        <p:nvSpPr>
          <p:cNvPr id="6" name="Text Box 4"/>
          <p:cNvSpPr txBox="1">
            <a:spLocks noChangeArrowheads="1"/>
          </p:cNvSpPr>
          <p:nvPr/>
        </p:nvSpPr>
        <p:spPr bwMode="auto">
          <a:xfrm>
            <a:off x="1052035" y="4722037"/>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100" dirty="0">
                <a:solidFill>
                  <a:srgbClr val="002060"/>
                </a:solidFill>
                <a:latin typeface="Arial" pitchFamily="34" charset="0"/>
                <a:cs typeface="Arial" pitchFamily="34" charset="0"/>
              </a:rPr>
              <a:t>Crown Agreement Management</a:t>
            </a:r>
          </a:p>
          <a:p>
            <a:pPr>
              <a:lnSpc>
                <a:spcPts val="1600"/>
              </a:lnSpc>
              <a:spcBef>
                <a:spcPts val="81"/>
              </a:spcBef>
            </a:pPr>
            <a:r>
              <a:rPr lang="en-CA" altLang="en-US" sz="1100" dirty="0">
                <a:solidFill>
                  <a:srgbClr val="002060"/>
                </a:solidFill>
                <a:latin typeface="Arial" charset="0"/>
              </a:rPr>
              <a:t>Email inquiries: </a:t>
            </a:r>
            <a:r>
              <a:rPr lang="en-CA" altLang="en-US" sz="1100" dirty="0">
                <a:hlinkClick r:id="rId4"/>
              </a:rPr>
              <a:t>Energy.GeothermalTenure@gov.ab.ca</a:t>
            </a:r>
            <a:endParaRPr lang="en-CA" altLang="en-US" sz="1100" dirty="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46D98-54FC-7D12-A06B-EA3CBB7121F3}"/>
              </a:ext>
            </a:extLst>
          </p:cNvPr>
          <p:cNvPicPr>
            <a:picLocks noChangeAspect="1"/>
          </p:cNvPicPr>
          <p:nvPr/>
        </p:nvPicPr>
        <p:blipFill>
          <a:blip r:embed="rId2"/>
          <a:stretch>
            <a:fillRect/>
          </a:stretch>
        </p:blipFill>
        <p:spPr>
          <a:xfrm>
            <a:off x="2209800" y="1752600"/>
            <a:ext cx="5405057" cy="4635323"/>
          </a:xfrm>
          <a:prstGeom prst="rect">
            <a:avLst/>
          </a:prstGeom>
        </p:spPr>
      </p:pic>
      <p:sp>
        <p:nvSpPr>
          <p:cNvPr id="4" name="Rounded Rectangular Callout 16">
            <a:extLst>
              <a:ext uri="{FF2B5EF4-FFF2-40B4-BE49-F238E27FC236}">
                <a16:creationId xmlns:a16="http://schemas.microsoft.com/office/drawing/2014/main" id="{5A0F9508-7EDD-7652-52E8-6519858434EF}"/>
              </a:ext>
            </a:extLst>
          </p:cNvPr>
          <p:cNvSpPr/>
          <p:nvPr/>
        </p:nvSpPr>
        <p:spPr>
          <a:xfrm>
            <a:off x="7614857" y="3680319"/>
            <a:ext cx="1533246" cy="779884"/>
          </a:xfrm>
          <a:prstGeom prst="wedgeRoundRectCallout">
            <a:avLst>
              <a:gd name="adj1" fmla="val -120076"/>
              <a:gd name="adj2" fmla="val -9460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 Enter</a:t>
            </a:r>
            <a:r>
              <a:rPr lang="en-US" sz="1200" b="1" dirty="0">
                <a:solidFill>
                  <a:schemeClr val="tx1"/>
                </a:solidFill>
                <a:latin typeface="Arial" pitchFamily="34" charset="0"/>
                <a:cs typeface="Arial" pitchFamily="34" charset="0"/>
              </a:rPr>
              <a:t> Technical Contact </a:t>
            </a:r>
            <a:r>
              <a:rPr lang="en-US" sz="1200" dirty="0">
                <a:solidFill>
                  <a:schemeClr val="tx1"/>
                </a:solidFill>
                <a:latin typeface="Arial" pitchFamily="34" charset="0"/>
                <a:cs typeface="Arial" pitchFamily="34" charset="0"/>
              </a:rPr>
              <a:t>(all fields are required)</a:t>
            </a:r>
            <a:endParaRPr lang="en-CA" sz="1200" b="1" dirty="0">
              <a:solidFill>
                <a:schemeClr val="tx1"/>
              </a:solidFill>
              <a:latin typeface="Arial" pitchFamily="34" charset="0"/>
              <a:cs typeface="Arial" pitchFamily="34" charset="0"/>
            </a:endParaRPr>
          </a:p>
        </p:txBody>
      </p:sp>
      <p:sp>
        <p:nvSpPr>
          <p:cNvPr id="5" name="Rounded Rectangular Callout 17">
            <a:extLst>
              <a:ext uri="{FF2B5EF4-FFF2-40B4-BE49-F238E27FC236}">
                <a16:creationId xmlns:a16="http://schemas.microsoft.com/office/drawing/2014/main" id="{A8DECB4E-2B6C-E79C-0639-A27994FCA570}"/>
              </a:ext>
            </a:extLst>
          </p:cNvPr>
          <p:cNvSpPr/>
          <p:nvPr/>
        </p:nvSpPr>
        <p:spPr>
          <a:xfrm>
            <a:off x="7162800" y="5778322"/>
            <a:ext cx="1375138" cy="609600"/>
          </a:xfrm>
          <a:prstGeom prst="wedgeRoundRectCallout">
            <a:avLst>
              <a:gd name="adj1" fmla="val -76183"/>
              <a:gd name="adj2" fmla="val -475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6" name="TextBox 5">
            <a:extLst>
              <a:ext uri="{FF2B5EF4-FFF2-40B4-BE49-F238E27FC236}">
                <a16:creationId xmlns:a16="http://schemas.microsoft.com/office/drawing/2014/main" id="{DBDA0C19-B17A-5FA8-8BD2-C06B1C394567}"/>
              </a:ext>
            </a:extLst>
          </p:cNvPr>
          <p:cNvSpPr txBox="1"/>
          <p:nvPr/>
        </p:nvSpPr>
        <p:spPr>
          <a:xfrm>
            <a:off x="152399" y="838200"/>
            <a:ext cx="6894331"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Contact Information</a:t>
            </a:r>
            <a:endParaRPr lang="en-CA" sz="1600" dirty="0"/>
          </a:p>
        </p:txBody>
      </p:sp>
      <p:sp>
        <p:nvSpPr>
          <p:cNvPr id="8" name="TextBox 7">
            <a:extLst>
              <a:ext uri="{FF2B5EF4-FFF2-40B4-BE49-F238E27FC236}">
                <a16:creationId xmlns:a16="http://schemas.microsoft.com/office/drawing/2014/main" id="{141FD6F7-1A79-E925-6D64-1098B05D1913}"/>
              </a:ext>
            </a:extLst>
          </p:cNvPr>
          <p:cNvSpPr txBox="1"/>
          <p:nvPr/>
        </p:nvSpPr>
        <p:spPr>
          <a:xfrm>
            <a:off x="228600" y="1207532"/>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 Add Technical Contact (optional)</a:t>
            </a:r>
            <a:endParaRPr lang="en-CA" sz="1600" dirty="0"/>
          </a:p>
        </p:txBody>
      </p:sp>
    </p:spTree>
    <p:extLst>
      <p:ext uri="{BB962C8B-B14F-4D97-AF65-F5344CB8AC3E}">
        <p14:creationId xmlns:p14="http://schemas.microsoft.com/office/powerpoint/2010/main" val="307612949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219199" y="5715000"/>
            <a:ext cx="6705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charset="0"/>
              </a:rPr>
              <a:t>If information is not entered into a mandatory field, or the application validation fails, the screen will display a red</a:t>
            </a:r>
            <a:r>
              <a:rPr lang="en-US" altLang="en-US" sz="1200" b="1" dirty="0">
                <a:solidFill>
                  <a:srgbClr val="7030A0"/>
                </a:solidFill>
                <a:latin typeface="Arial" charset="0"/>
              </a:rPr>
              <a:t> </a:t>
            </a:r>
            <a:r>
              <a:rPr lang="en-US" altLang="en-US" sz="1200" dirty="0">
                <a:latin typeface="Arial" charset="0"/>
              </a:rPr>
              <a:t>error message. The application must be corrected and then you can try to save again.</a:t>
            </a:r>
            <a:endParaRPr lang="en-CA" altLang="en-US" sz="1200" dirty="0">
              <a:latin typeface="Arial" charset="0"/>
            </a:endParaRPr>
          </a:p>
        </p:txBody>
      </p:sp>
      <p:pic>
        <p:nvPicPr>
          <p:cNvPr id="7"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814327"/>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4"/>
          <p:cNvSpPr txBox="1"/>
          <p:nvPr/>
        </p:nvSpPr>
        <p:spPr>
          <a:xfrm>
            <a:off x="1905000" y="2239862"/>
            <a:ext cx="1037194" cy="1077218"/>
          </a:xfrm>
          <a:prstGeom prst="rect">
            <a:avLst/>
          </a:prstGeom>
        </p:spPr>
        <p:txBody>
          <a:bodyPr vert="horz" wrap="square" lIns="0" tIns="0" rIns="0" bIns="0" rtlCol="0">
            <a:spAutoFit/>
          </a:bodyPr>
          <a:lstStyle/>
          <a:p>
            <a:pPr marL="12700">
              <a:lnSpc>
                <a:spcPct val="100000"/>
              </a:lnSpc>
            </a:pPr>
            <a:r>
              <a:rPr lang="en-US" sz="1400" spc="-5" dirty="0">
                <a:solidFill>
                  <a:srgbClr val="FF0000"/>
                </a:solidFill>
                <a:latin typeface="Arial"/>
                <a:cs typeface="Arial"/>
              </a:rPr>
              <a:t>Error</a:t>
            </a:r>
          </a:p>
          <a:p>
            <a:pPr marL="12700">
              <a:lnSpc>
                <a:spcPct val="100000"/>
              </a:lnSpc>
            </a:pPr>
            <a:r>
              <a:rPr lang="en-US" sz="1400" spc="-5" dirty="0">
                <a:solidFill>
                  <a:srgbClr val="FF0000"/>
                </a:solidFill>
                <a:latin typeface="Arial"/>
                <a:cs typeface="Arial"/>
              </a:rPr>
              <a:t>Message if required information is missing</a:t>
            </a:r>
            <a:endParaRPr sz="1400" dirty="0">
              <a:latin typeface="Arial"/>
              <a:cs typeface="Arial"/>
            </a:endParaRPr>
          </a:p>
        </p:txBody>
      </p:sp>
      <p:sp>
        <p:nvSpPr>
          <p:cNvPr id="4" name="TextBox 3">
            <a:extLst>
              <a:ext uri="{FF2B5EF4-FFF2-40B4-BE49-F238E27FC236}">
                <a16:creationId xmlns:a16="http://schemas.microsoft.com/office/drawing/2014/main" id="{744EE111-C439-66B2-CF25-8A86482579BC}"/>
              </a:ext>
            </a:extLst>
          </p:cNvPr>
          <p:cNvSpPr txBox="1"/>
          <p:nvPr/>
        </p:nvSpPr>
        <p:spPr>
          <a:xfrm>
            <a:off x="152400" y="819833"/>
            <a:ext cx="7239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Create Continuation Application – Administrative Information</a:t>
            </a:r>
            <a:endParaRPr lang="en-CA" sz="1600" dirty="0"/>
          </a:p>
        </p:txBody>
      </p:sp>
      <p:sp>
        <p:nvSpPr>
          <p:cNvPr id="6" name="TextBox 5">
            <a:extLst>
              <a:ext uri="{FF2B5EF4-FFF2-40B4-BE49-F238E27FC236}">
                <a16:creationId xmlns:a16="http://schemas.microsoft.com/office/drawing/2014/main" id="{C1DBC2C9-6688-26D5-E323-8965A8773330}"/>
              </a:ext>
            </a:extLst>
          </p:cNvPr>
          <p:cNvSpPr txBox="1"/>
          <p:nvPr/>
        </p:nvSpPr>
        <p:spPr>
          <a:xfrm>
            <a:off x="228600" y="1180250"/>
            <a:ext cx="4572000" cy="338554"/>
          </a:xfrm>
          <a:prstGeom prst="rect">
            <a:avLst/>
          </a:prstGeom>
          <a:noFill/>
        </p:spPr>
        <p:txBody>
          <a:bodyPr wrap="square">
            <a:spAutoFit/>
          </a:bodyPr>
          <a:lstStyle/>
          <a:p>
            <a:r>
              <a:rPr lang="en-CA" sz="1600" b="1" i="0" dirty="0">
                <a:solidFill>
                  <a:schemeClr val="tx1"/>
                </a:solidFill>
                <a:latin typeface="Arial" panose="020B0604020202020204" pitchFamily="34" charset="0"/>
                <a:cs typeface="Arial" panose="020B0604020202020204" pitchFamily="34" charset="0"/>
              </a:rPr>
              <a:t>– Add Technical Contact</a:t>
            </a:r>
            <a:endParaRPr lang="en-CA" sz="1600" dirty="0"/>
          </a:p>
        </p:txBody>
      </p:sp>
      <p:pic>
        <p:nvPicPr>
          <p:cNvPr id="5" name="Picture 4">
            <a:extLst>
              <a:ext uri="{FF2B5EF4-FFF2-40B4-BE49-F238E27FC236}">
                <a16:creationId xmlns:a16="http://schemas.microsoft.com/office/drawing/2014/main" id="{5EDD032D-AFBB-C752-4FFA-FB801952FC7A}"/>
              </a:ext>
            </a:extLst>
          </p:cNvPr>
          <p:cNvPicPr>
            <a:picLocks noChangeAspect="1"/>
          </p:cNvPicPr>
          <p:nvPr/>
        </p:nvPicPr>
        <p:blipFill>
          <a:blip r:embed="rId4"/>
          <a:stretch>
            <a:fillRect/>
          </a:stretch>
        </p:blipFill>
        <p:spPr>
          <a:xfrm>
            <a:off x="4572000" y="1432288"/>
            <a:ext cx="3148610" cy="4245462"/>
          </a:xfrm>
          <a:prstGeom prst="rect">
            <a:avLst/>
          </a:prstGeom>
        </p:spPr>
      </p:pic>
    </p:spTree>
    <p:extLst>
      <p:ext uri="{BB962C8B-B14F-4D97-AF65-F5344CB8AC3E}">
        <p14:creationId xmlns:p14="http://schemas.microsoft.com/office/powerpoint/2010/main" val="179821953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This course describes the process for your company to fill in and submit an Online Continuations Application via ETS.</Course_x0020_Description>
    <Module xmlns="d317fc56-cd2a-4fee-83bf-2acf5d88d7a0">Module</Module>
    <Area xmlns="d317fc56-cd2a-4fee-83bf-2acf5d88d7a0">Geothermal</Area>
    <Area_x0020_2 xmlns="1509703c-35a2-4cc5-bc03-45b4c99b43c1">Main Page</Area_x0020_2>
    <Course_x0020_Description2 xmlns="1509703c-35a2-4cc5-bc03-45b4c99b43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8dedacd1-8ed8-4364-83a4-3ca25ad2d993"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715E4-ADE3-4233-A707-A5B562B78401}">
  <ds:schemaRefs>
    <ds:schemaRef ds:uri="http://purl.org/dc/elements/1.1/"/>
    <ds:schemaRef ds:uri="http://schemas.microsoft.com/office/2006/metadata/properties"/>
    <ds:schemaRef ds:uri="d317fc56-cd2a-4fee-83bf-2acf5d88d7a0"/>
    <ds:schemaRef ds:uri="http://purl.org/dc/terms/"/>
    <ds:schemaRef ds:uri="e6d83808-03cb-4f3c-af89-207626cead88"/>
    <ds:schemaRef ds:uri="cd3b5d7d-85b8-485a-94e1-bd5df761490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1509703c-35a2-4cc5-bc03-45b4c99b43c1"/>
  </ds:schemaRefs>
</ds:datastoreItem>
</file>

<file path=customXml/itemProps2.xml><?xml version="1.0" encoding="utf-8"?>
<ds:datastoreItem xmlns:ds="http://schemas.openxmlformats.org/officeDocument/2006/customXml" ds:itemID="{A9E23278-B941-4A9A-BD4A-9120939A0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4E43B2-E9C4-4262-920C-DB45D4D1CC33}">
  <ds:schemaRefs>
    <ds:schemaRef ds:uri="Microsoft.SharePoint.Taxonomy.ContentTypeSync"/>
  </ds:schemaRefs>
</ds:datastoreItem>
</file>

<file path=customXml/itemProps4.xml><?xml version="1.0" encoding="utf-8"?>
<ds:datastoreItem xmlns:ds="http://schemas.openxmlformats.org/officeDocument/2006/customXml" ds:itemID="{584B7BFF-2D3B-42CC-8DD7-13ACAB3936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50214</TotalTime>
  <Words>3443</Words>
  <Application>Microsoft Office PowerPoint</Application>
  <PresentationFormat>On-screen Show (4:3)</PresentationFormat>
  <Paragraphs>443</Paragraphs>
  <Slides>70</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Freestyle Script</vt:lpstr>
      <vt:lpstr>Office Theme</vt:lpstr>
      <vt:lpstr>Welcome</vt:lpstr>
      <vt:lpstr>Revisions</vt:lpstr>
      <vt:lpstr>Introduction</vt:lpstr>
      <vt:lpstr>Login to ETS</vt:lpstr>
      <vt:lpstr>Create and Submit a Continuation Application</vt:lpstr>
      <vt:lpstr>Create Continuation Application – Administrative Information</vt:lpstr>
      <vt:lpstr>Create Continuation Application – Contact Information </vt:lpstr>
      <vt:lpstr>PowerPoint Presentation</vt:lpstr>
      <vt:lpstr>PowerPoint Presentation</vt:lpstr>
      <vt:lpstr>PowerPoint Presentation</vt:lpstr>
      <vt:lpstr>Create Continuation Application – Geological Information </vt:lpstr>
      <vt:lpstr>Create Continuation Application – Agreements – Add Agreement</vt:lpstr>
      <vt:lpstr>Create Continuation Application – Agreements – Add Agreement (continued)</vt:lpstr>
      <vt:lpstr>PowerPoint Presentation</vt:lpstr>
      <vt:lpstr>Create Continuation Application – Agreements – Add Agreement (continued)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 Geothermal Continuation – Geothermal Application</vt:lpstr>
      <vt:lpstr>View Geothermal Continuation – Geothermal Application (continued)</vt:lpstr>
      <vt:lpstr>Submit Continuation Application</vt:lpstr>
      <vt:lpstr>Submit Continuation Application (continued)</vt:lpstr>
      <vt:lpstr>Submit Continuation Application (continued) </vt:lpstr>
      <vt:lpstr>View Application Summary Report</vt:lpstr>
      <vt:lpstr>Work In Progress</vt:lpstr>
      <vt:lpstr>PowerPoint Presentation</vt:lpstr>
      <vt:lpstr>PowerPoint Presentation</vt:lpstr>
      <vt:lpstr>PowerPoint Presentation</vt:lpstr>
      <vt:lpstr>PowerPoint Presentation</vt:lpstr>
      <vt:lpstr>PowerPoint Presentation</vt:lpstr>
      <vt:lpstr>PowerPoint Presentation</vt:lpstr>
      <vt:lpstr>Cancel or Withdraw an Application</vt:lpstr>
      <vt:lpstr>PowerPoint Presentation</vt:lpstr>
      <vt:lpstr>Delete an Application (continued) </vt:lpstr>
      <vt:lpstr>Withdraw an Application </vt:lpstr>
      <vt:lpstr>Withdraw an Application (continued) </vt:lpstr>
      <vt:lpstr>Notice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Notice Withdrawn</vt:lpstr>
      <vt:lpstr>Final</vt:lpstr>
      <vt:lpstr>View Final (as Applicant) </vt:lpstr>
      <vt:lpstr>PowerPoint Presentation</vt:lpstr>
      <vt:lpstr>View Final (as Designated Representative) </vt:lpstr>
      <vt:lpstr>No Application</vt:lpstr>
      <vt:lpstr>PowerPoint Presentation</vt:lpstr>
      <vt:lpstr>List of ETS Statuses  </vt:lpstr>
      <vt:lpstr>List of ETS Statuses (continued)</vt:lpstr>
      <vt:lpstr>List of ETS Statuses (continued)</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Geothermal Continuation Application</dc:title>
  <dc:creator>Kerry-Lynne.Kryvenchuk@gov.ab.ca;Octavio.Yin@gov.ab.ca</dc:creator>
  <cp:lastModifiedBy>Lynn McIntosh</cp:lastModifiedBy>
  <cp:revision>1284</cp:revision>
  <cp:lastPrinted>2015-09-17T19:29:09Z</cp:lastPrinted>
  <dcterms:created xsi:type="dcterms:W3CDTF">2014-02-20T09:55:10Z</dcterms:created>
  <dcterms:modified xsi:type="dcterms:W3CDTF">2025-10-27T18:26:11Z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2013-10-07T00:00:00Z</vt:filetime>
  </property>
  <property fmtid="{D5CDD505-2E9C-101B-9397-08002B2CF9AE}" pid="3" name="LastSaved">
    <vt:filetime>2014-02-20T00:00:00Z</vt:filetime>
  </property>
  <property fmtid="{D5CDD505-2E9C-101B-9397-08002B2CF9AE}" pid="4" name="ContentTypeId">
    <vt:lpwstr>0x0101004CF9B3243FA46A47A5D45CADF07EB49500869333630F2EE44D93EB5262DF3C44F2</vt:lpwstr>
  </property>
  <property fmtid="{D5CDD505-2E9C-101B-9397-08002B2CF9AE}" pid="5" name="MSIP_Label_60c3ebf9-3c2f-4745-a75f-55836bdb736f_Enabled">
    <vt:lpwstr>true</vt:lpwstr>
  </property>
  <property fmtid="{D5CDD505-2E9C-101B-9397-08002B2CF9AE}" pid="6" name="MSIP_Label_60c3ebf9-3c2f-4745-a75f-55836bdb736f_SetDate">
    <vt:lpwstr>2023-04-11T20:07:54Z</vt:lpwstr>
  </property>
  <property fmtid="{D5CDD505-2E9C-101B-9397-08002B2CF9AE}" pid="7" name="MSIP_Label_60c3ebf9-3c2f-4745-a75f-55836bdb736f_Method">
    <vt:lpwstr>Privileged</vt:lpwstr>
  </property>
  <property fmtid="{D5CDD505-2E9C-101B-9397-08002B2CF9AE}" pid="8" name="MSIP_Label_60c3ebf9-3c2f-4745-a75f-55836bdb736f_Name">
    <vt:lpwstr>Public</vt:lpwstr>
  </property>
  <property fmtid="{D5CDD505-2E9C-101B-9397-08002B2CF9AE}" pid="9" name="MSIP_Label_60c3ebf9-3c2f-4745-a75f-55836bdb736f_SiteId">
    <vt:lpwstr>2bb51c06-af9b-42c5-8bf5-3c3b7b10850b</vt:lpwstr>
  </property>
  <property fmtid="{D5CDD505-2E9C-101B-9397-08002B2CF9AE}" pid="10" name="MSIP_Label_60c3ebf9-3c2f-4745-a75f-55836bdb736f_ActionId">
    <vt:lpwstr>1cfccee1-703c-40ab-acec-609b17d9156e</vt:lpwstr>
  </property>
  <property fmtid="{D5CDD505-2E9C-101B-9397-08002B2CF9AE}" pid="11" name="MSIP_Label_60c3ebf9-3c2f-4745-a75f-55836bdb736f_ContentBits">
    <vt:lpwstr>2</vt:lpwstr>
  </property>
</Properties>
</file>