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41"/>
  </p:notesMasterIdLst>
  <p:handoutMasterIdLst>
    <p:handoutMasterId r:id="rId42"/>
  </p:handoutMasterIdLst>
  <p:sldIdLst>
    <p:sldId id="265" r:id="rId6"/>
    <p:sldId id="266" r:id="rId7"/>
    <p:sldId id="267" r:id="rId8"/>
    <p:sldId id="273" r:id="rId9"/>
    <p:sldId id="304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94" r:id="rId22"/>
    <p:sldId id="313" r:id="rId23"/>
    <p:sldId id="293" r:id="rId24"/>
    <p:sldId id="291" r:id="rId25"/>
    <p:sldId id="316" r:id="rId26"/>
    <p:sldId id="317" r:id="rId27"/>
    <p:sldId id="303" r:id="rId28"/>
    <p:sldId id="302" r:id="rId29"/>
    <p:sldId id="305" r:id="rId30"/>
    <p:sldId id="306" r:id="rId31"/>
    <p:sldId id="307" r:id="rId32"/>
    <p:sldId id="292" r:id="rId33"/>
    <p:sldId id="309" r:id="rId34"/>
    <p:sldId id="310" r:id="rId35"/>
    <p:sldId id="287" r:id="rId36"/>
    <p:sldId id="288" r:id="rId37"/>
    <p:sldId id="315" r:id="rId38"/>
    <p:sldId id="286" r:id="rId39"/>
    <p:sldId id="268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99" autoAdjust="0"/>
  </p:normalViewPr>
  <p:slideViewPr>
    <p:cSldViewPr snapToGrid="0">
      <p:cViewPr varScale="1">
        <p:scale>
          <a:sx n="86" d="100"/>
          <a:sy n="86" d="100"/>
        </p:scale>
        <p:origin x="90" y="24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82AC5-DE83-4546-A145-049723EEF145}" type="datetimeFigureOut">
              <a:rPr lang="en-CA" smtClean="0"/>
              <a:t>2025-10-27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7EA81-BE91-42DB-B17C-5937EFD414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80706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7C5CD-91F5-4C0D-9700-F7932A35F6A8}" type="datetimeFigureOut">
              <a:rPr lang="en-CA" smtClean="0"/>
              <a:t>2025-10-27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B8F0B-F410-4D7B-888B-D3F81DA1D6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8287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DA63-CE87-49DC-A71B-AE955CC36C80}" type="datetime1">
              <a:rPr lang="en-CA" smtClean="0"/>
              <a:t>2025-10-27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086600" y="65421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</p:txBody>
      </p:sp>
    </p:spTree>
    <p:extLst>
      <p:ext uri="{BB962C8B-B14F-4D97-AF65-F5344CB8AC3E}">
        <p14:creationId xmlns:p14="http://schemas.microsoft.com/office/powerpoint/2010/main" val="290392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5562-92FA-4F9E-AE84-B5BECAE194DB}" type="datetime1">
              <a:rPr lang="en-CA" smtClean="0"/>
              <a:t>2025-10-27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977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A420-C47D-4BCB-A429-76E6F1D1BAB8}" type="datetime1">
              <a:rPr lang="en-CA" smtClean="0"/>
              <a:t>2025-10-27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 dirty="0">
                <a:latin typeface="Arial" panose="020B0604020202020204" pitchFamily="34" charset="0"/>
              </a:rPr>
              <a:t> of 33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1393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431934" y="6423370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</p:txBody>
      </p:sp>
    </p:spTree>
    <p:extLst>
      <p:ext uri="{BB962C8B-B14F-4D97-AF65-F5344CB8AC3E}">
        <p14:creationId xmlns:p14="http://schemas.microsoft.com/office/powerpoint/2010/main" val="273304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2AD7-DAF4-43B7-9219-5B10758A6488}" type="datetime1">
              <a:rPr lang="en-CA" smtClean="0"/>
              <a:t>2025-10-27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854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0919-23D8-47D1-A7C4-939ABBEFC0A7}" type="datetime1">
              <a:rPr lang="en-CA" smtClean="0"/>
              <a:t>2025-10-27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849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86DE-5961-406A-94DF-C9249C8A197D}" type="datetime1">
              <a:rPr lang="en-CA" smtClean="0"/>
              <a:t>2025-10-27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198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6951-F1AA-49F1-9FF3-4461EBB9E3E0}" type="datetime1">
              <a:rPr lang="en-CA" smtClean="0"/>
              <a:t>2025-10-27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  <a:p>
            <a:endParaRPr lang="en-CA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7086600" y="65785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>
              <a:latin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8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F97C6-4E37-44C6-9CA5-1F18101F818B}" type="datetime1">
              <a:rPr lang="en-CA" smtClean="0"/>
              <a:t>2025-10-27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</p:txBody>
      </p:sp>
    </p:spTree>
    <p:extLst>
      <p:ext uri="{BB962C8B-B14F-4D97-AF65-F5344CB8AC3E}">
        <p14:creationId xmlns:p14="http://schemas.microsoft.com/office/powerpoint/2010/main" val="3419861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B550-1D01-4C46-8994-7654064CCF54}" type="datetime1">
              <a:rPr lang="en-CA" smtClean="0"/>
              <a:t>2025-10-27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</p:txBody>
      </p:sp>
    </p:spTree>
    <p:extLst>
      <p:ext uri="{BB962C8B-B14F-4D97-AF65-F5344CB8AC3E}">
        <p14:creationId xmlns:p14="http://schemas.microsoft.com/office/powerpoint/2010/main" val="2237508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6AFE-1BD5-4747-9AB6-B31C8F10F975}" type="datetime1">
              <a:rPr lang="en-CA" smtClean="0"/>
              <a:t>2025-10-27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4296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D64F-A086-4D77-AFA5-D43C5F54465D}" type="datetime1">
              <a:rPr lang="en-CA" smtClean="0"/>
              <a:t>2025-10-27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960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75A56-F3CE-4C9F-8482-8FA02741722C}" type="datetime1">
              <a:rPr lang="en-CA" smtClean="0"/>
              <a:t>2025-10-27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785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</p:txBody>
      </p:sp>
      <p:sp>
        <p:nvSpPr>
          <p:cNvPr id="7" name="MSIPCMContentMarking" descr="{&quot;HashCode&quot;:-1542678785,&quot;Placement&quot;:&quot;Footer&quot;,&quot;Top&quot;:517.997253,&quot;Left&quot;:0.0,&quot;SlideWidth&quot;:720,&quot;SlideHeight&quot;:540}"/>
          <p:cNvSpPr txBox="1"/>
          <p:nvPr userDrawn="1"/>
        </p:nvSpPr>
        <p:spPr>
          <a:xfrm>
            <a:off x="0" y="6578565"/>
            <a:ext cx="1804584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CA" sz="1100">
                <a:solidFill>
                  <a:srgbClr val="000000"/>
                </a:solidFill>
                <a:latin typeface="Calibri" panose="020F0502020204030204" pitchFamily="34" charset="0"/>
              </a:rPr>
              <a:t>Classification: Protected A</a:t>
            </a:r>
          </a:p>
        </p:txBody>
      </p:sp>
    </p:spTree>
    <p:extLst>
      <p:ext uri="{BB962C8B-B14F-4D97-AF65-F5344CB8AC3E}">
        <p14:creationId xmlns:p14="http://schemas.microsoft.com/office/powerpoint/2010/main" val="69192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0879" y="975011"/>
            <a:ext cx="4474165" cy="216024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  <a:scene3d>
              <a:camera prst="orthographicFront">
                <a:rot lat="0" lon="600000" rev="60000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0" b="1" i="0" u="none" strike="noStrike" cap="none" normalizeH="0" dirty="0">
                <a:ln>
                  <a:noFill/>
                </a:ln>
                <a:solidFill>
                  <a:srgbClr val="2160AD"/>
                </a:solidFill>
                <a:effectLst/>
                <a:latin typeface="Freestyle Script" pitchFamily="66" charset="0"/>
                <a:cs typeface="Arial" pitchFamily="34" charset="0"/>
              </a:rPr>
              <a:t>Welcome!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9512" y="2488920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 the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Geothermal Application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Online Training Course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84436" y="2858252"/>
            <a:ext cx="3083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Geothermal Application functionality allows users to submit a request to acquire a Geothermal agreement without going through the public offering process.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</p:txBody>
      </p:sp>
    </p:spTree>
    <p:extLst>
      <p:ext uri="{BB962C8B-B14F-4D97-AF65-F5344CB8AC3E}">
        <p14:creationId xmlns:p14="http://schemas.microsoft.com/office/powerpoint/2010/main" val="3549539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Entering a Geothermal Application – Land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507074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90" y="3520690"/>
            <a:ext cx="4862585" cy="2770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850" y="3881694"/>
            <a:ext cx="4161187" cy="225017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205732" y="6233240"/>
            <a:ext cx="1868792" cy="246221"/>
            <a:chOff x="6515619" y="5486780"/>
            <a:chExt cx="1868792" cy="246221"/>
          </a:xfrm>
        </p:grpSpPr>
        <p:sp>
          <p:nvSpPr>
            <p:cNvPr id="11" name="Rectangle 10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2" name="Curved Down Arrow 11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10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6441" y="1582380"/>
            <a:ext cx="4786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Enter your requested land keys using the format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RGE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TWP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SEC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QS/LSD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 If you have a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Portion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of land check off the portion box for that piece of land.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90" y="1461331"/>
            <a:ext cx="3049227" cy="1465323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3419921" y="2292906"/>
            <a:ext cx="681487" cy="464078"/>
          </a:xfrm>
          <a:prstGeom prst="wedgeRoundRectCallout">
            <a:avLst>
              <a:gd name="adj1" fmla="val -114504"/>
              <a:gd name="adj2" fmla="val -97360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Select if Portion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1706" y="3059025"/>
            <a:ext cx="7720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Then select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Qualifier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Zone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the Land Key entered above.  Using the drop-down arrows for both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Qualifier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Zone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300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Entering a Geothermal Application – Land continued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515619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69" y="2732828"/>
            <a:ext cx="5775277" cy="359803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180904" y="6207749"/>
            <a:ext cx="1868792" cy="246221"/>
            <a:chOff x="6515619" y="5486780"/>
            <a:chExt cx="1868792" cy="246221"/>
          </a:xfrm>
        </p:grpSpPr>
        <p:sp>
          <p:nvSpPr>
            <p:cNvPr id="10" name="Rectangle 9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1" name="Curved Down Arrow 10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11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015" y="1375187"/>
            <a:ext cx="3327465" cy="18944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79507" y="1872272"/>
            <a:ext cx="19064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Select the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Add Land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button </a:t>
            </a:r>
            <a:endParaRPr lang="en-C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7912884" y="1278029"/>
            <a:ext cx="681487" cy="464078"/>
          </a:xfrm>
          <a:prstGeom prst="wedgeRoundRectCallout">
            <a:avLst>
              <a:gd name="adj1" fmla="val -161339"/>
              <a:gd name="adj2" fmla="val 296711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Step 1 Add Land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26375" y="3806322"/>
            <a:ext cx="188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After selecting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button the Land will now display at the bottom of the section.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840084" y="4637319"/>
            <a:ext cx="675535" cy="1099247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97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Entering a Geothermal Application – Land continued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515619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0" y="1461331"/>
            <a:ext cx="3077384" cy="19931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882" y="3344147"/>
            <a:ext cx="5521238" cy="264989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12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10638" y="1713345"/>
            <a:ext cx="2915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Continue to add each of your land keys.  They will display at the bottom under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Add Land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button.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Note: 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maximum of nine sections can be added to the application.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972" y="2474281"/>
            <a:ext cx="360040" cy="3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90607" y="3884264"/>
            <a:ext cx="1880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final portion of your application is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Client information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Designated Representative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will automatically populate.  Select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Add Lessee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button.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7774556" y="5138062"/>
            <a:ext cx="681487" cy="516265"/>
          </a:xfrm>
          <a:prstGeom prst="wedgeRoundRectCallout">
            <a:avLst>
              <a:gd name="adj1" fmla="val -261339"/>
              <a:gd name="adj2" fmla="val -54184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Step 1 Select Add Lessee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180903" y="6222002"/>
            <a:ext cx="1868792" cy="246221"/>
            <a:chOff x="6515619" y="5486780"/>
            <a:chExt cx="1868792" cy="246221"/>
          </a:xfrm>
        </p:grpSpPr>
        <p:sp>
          <p:nvSpPr>
            <p:cNvPr id="14" name="Rectangle 13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5" name="Curved Down Arrow 14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0278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Entering a Geothermal Application – Client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507074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821" y="1499499"/>
            <a:ext cx="5311346" cy="25383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397" y="3584984"/>
            <a:ext cx="5756193" cy="258470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13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113483" y="6208172"/>
            <a:ext cx="1868792" cy="246221"/>
            <a:chOff x="6515619" y="5486780"/>
            <a:chExt cx="1868792" cy="246221"/>
          </a:xfrm>
        </p:grpSpPr>
        <p:sp>
          <p:nvSpPr>
            <p:cNvPr id="11" name="Rectangle 10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3" name="Curved Down Arrow 12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67419" y="1570008"/>
            <a:ext cx="26569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The Add/Update Lessee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window will populate with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Find Client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information.  You can either search by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Client Name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Client ID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by using the drop-down arrows.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Type in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in the box provided beside the drop-down arrows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ETS will find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Client Name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display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Client ID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Client Name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and it will indicate if the client has an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ETS Account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Select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button to save the Client information for the application.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7113483" y="1748760"/>
            <a:ext cx="681487" cy="516265"/>
          </a:xfrm>
          <a:prstGeom prst="wedgeRoundRectCallout">
            <a:avLst>
              <a:gd name="adj1" fmla="val -195516"/>
              <a:gd name="adj2" fmla="val 196455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Step 1 Type the Client Name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8231776" y="2907126"/>
            <a:ext cx="681487" cy="516265"/>
          </a:xfrm>
          <a:prstGeom prst="wedgeRoundRectCallout">
            <a:avLst>
              <a:gd name="adj1" fmla="val -180326"/>
              <a:gd name="adj2" fmla="val -12411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Step 2 Select Find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8212388" y="5629420"/>
            <a:ext cx="655587" cy="493918"/>
          </a:xfrm>
          <a:prstGeom prst="wedgeRoundRectCallout">
            <a:avLst>
              <a:gd name="adj1" fmla="val -337788"/>
              <a:gd name="adj2" fmla="val 16706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Step 3 Select Save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849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Entering a Geothermal Application – Client continued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507074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786" y="3588281"/>
            <a:ext cx="5742138" cy="2592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01" y="1578937"/>
            <a:ext cx="5647477" cy="313839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14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180904" y="6216313"/>
            <a:ext cx="1868792" cy="246221"/>
            <a:chOff x="6515619" y="5486780"/>
            <a:chExt cx="1868792" cy="246221"/>
          </a:xfrm>
        </p:grpSpPr>
        <p:sp>
          <p:nvSpPr>
            <p:cNvPr id="10" name="Rectangle 9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1" name="Curved Down Arrow 10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507074" y="1337094"/>
            <a:ext cx="22870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Here is a sample of how you would search by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Client ID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rather than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Client Name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You would enter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Client ID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rather the name in the box 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 The information would display the same as before and you would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7974070" y="5664414"/>
            <a:ext cx="681487" cy="516265"/>
          </a:xfrm>
          <a:prstGeom prst="wedgeRoundRectCallout">
            <a:avLst>
              <a:gd name="adj1" fmla="val -315769"/>
              <a:gd name="adj2" fmla="val 17666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823943" y="2066804"/>
            <a:ext cx="681487" cy="516265"/>
          </a:xfrm>
          <a:prstGeom prst="wedgeRoundRectCallout">
            <a:avLst>
              <a:gd name="adj1" fmla="val -195516"/>
              <a:gd name="adj2" fmla="val 196455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Step 1 Type the Client ID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961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Entering a Geothermal Application – Client continued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507074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925" y="1542632"/>
            <a:ext cx="3412298" cy="21250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04" y="3678450"/>
            <a:ext cx="3844026" cy="236866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15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180904" y="6203522"/>
            <a:ext cx="1868792" cy="246221"/>
            <a:chOff x="6515619" y="5486780"/>
            <a:chExt cx="1868792" cy="246221"/>
          </a:xfrm>
        </p:grpSpPr>
        <p:sp>
          <p:nvSpPr>
            <p:cNvPr id="11" name="Rectangle 10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2" name="Curved Down Arrow 11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29711" y="2246725"/>
            <a:ext cx="4071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Now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Lessee ID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Lessee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name are displayed. 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Percentage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Lessee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is currently displaying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You will click on the box with the pencil and enter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4362" y="3959525"/>
            <a:ext cx="3778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then click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Mark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accept the percentage entered.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Next step is to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8213223" y="1425543"/>
            <a:ext cx="681487" cy="516265"/>
          </a:xfrm>
          <a:prstGeom prst="wedgeRoundRectCallout">
            <a:avLst>
              <a:gd name="adj1" fmla="val -94250"/>
              <a:gd name="adj2" fmla="val 264963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Step 1 Enter 100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4948015" y="5082358"/>
            <a:ext cx="681487" cy="516265"/>
          </a:xfrm>
          <a:prstGeom prst="wedgeRoundRectCallout">
            <a:avLst>
              <a:gd name="adj1" fmla="val -198048"/>
              <a:gd name="adj2" fmla="val 17666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Step 2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Check Off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7194" y="5988078"/>
            <a:ext cx="4278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Note: 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 do not click the check mark after entering the percentage it will not save the information.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4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775" y="6034303"/>
            <a:ext cx="360040" cy="3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587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Entering a Geothermal Application – Client continued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507074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11" y="1732204"/>
            <a:ext cx="7124712" cy="171975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16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180904" y="6216103"/>
            <a:ext cx="1868792" cy="246221"/>
            <a:chOff x="6515619" y="5486780"/>
            <a:chExt cx="1868792" cy="246221"/>
          </a:xfrm>
        </p:grpSpPr>
        <p:sp>
          <p:nvSpPr>
            <p:cNvPr id="10" name="Rectangle 9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1" name="Curved Down Arrow 10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88211" y="3519690"/>
            <a:ext cx="7124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You have now completed the information for your application.  Select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button to save all the information you have entered for your application.  Now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Submit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this will submit your application to Alberta Energy for processing. 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of your application will now be displayed as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 the top left-hand portion of the application.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2182" y="5949636"/>
            <a:ext cx="4278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Note: 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You may save your information during the application at anytime and as often as you may require.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4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11" y="5954255"/>
            <a:ext cx="360040" cy="3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337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Work in Progress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507074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758" y="3067525"/>
            <a:ext cx="4958138" cy="119727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17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180904" y="6186841"/>
            <a:ext cx="1868792" cy="246221"/>
            <a:chOff x="6515619" y="5486780"/>
            <a:chExt cx="1868792" cy="246221"/>
          </a:xfrm>
        </p:grpSpPr>
        <p:sp>
          <p:nvSpPr>
            <p:cNvPr id="10" name="Rectangle 9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1" name="Curved Down Arrow 10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87" y="1518430"/>
            <a:ext cx="1765777" cy="45459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90165" y="1518430"/>
            <a:ext cx="69230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When you are working on an application and it has been saved it will appear in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screen as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 Once you have submitted your application it will appear in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screen as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Submitted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All of your Geothermal applications will display on this screen with different Statuses, depending on the status of the application.  Example: 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Submitted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Client Cancelled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Department Rejected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3087" y="4864041"/>
            <a:ext cx="6851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view your applications go to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node under Geothermal. 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screen will display,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1254563" y="3873299"/>
            <a:ext cx="662083" cy="415719"/>
          </a:xfrm>
          <a:prstGeom prst="wedgeRoundRectCallout">
            <a:avLst>
              <a:gd name="adj1" fmla="val -59773"/>
              <a:gd name="adj2" fmla="val 140755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Select Work in Progress 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5844991" y="3329070"/>
            <a:ext cx="662083" cy="415719"/>
          </a:xfrm>
          <a:prstGeom prst="wedgeRoundRectCallout">
            <a:avLst>
              <a:gd name="adj1" fmla="val -127525"/>
              <a:gd name="adj2" fmla="val 93029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Select Find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618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Work in Progress – continued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507074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04" y="2509764"/>
            <a:ext cx="8320661" cy="259861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18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180904" y="6180548"/>
            <a:ext cx="1868792" cy="246221"/>
            <a:chOff x="6515619" y="5486780"/>
            <a:chExt cx="1868792" cy="246221"/>
          </a:xfrm>
        </p:grpSpPr>
        <p:sp>
          <p:nvSpPr>
            <p:cNvPr id="9" name="Rectangle 8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0" name="Curved Down Arrow 9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12" name="Rounded Rectangular Callout 11"/>
          <p:cNvSpPr/>
          <p:nvPr/>
        </p:nvSpPr>
        <p:spPr>
          <a:xfrm>
            <a:off x="7040087" y="3267066"/>
            <a:ext cx="662083" cy="415719"/>
          </a:xfrm>
          <a:prstGeom prst="wedgeRoundRectCallout">
            <a:avLst>
              <a:gd name="adj1" fmla="val 153906"/>
              <a:gd name="adj2" fmla="val 275634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Click on View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004" y="1628764"/>
            <a:ext cx="8205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view the documents attached to a particular application in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screen, go to the right-hand side of the request number under Documents select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button.  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9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Work in Progress – continued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507074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04" y="1461331"/>
            <a:ext cx="4346777" cy="191369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19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144888" y="6171922"/>
            <a:ext cx="1868792" cy="246221"/>
            <a:chOff x="6515619" y="5486780"/>
            <a:chExt cx="1868792" cy="246221"/>
          </a:xfrm>
        </p:grpSpPr>
        <p:sp>
          <p:nvSpPr>
            <p:cNvPr id="10" name="Rectangle 9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1" name="Curved Down Arrow 10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947208" y="1402516"/>
            <a:ext cx="3780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Once you select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button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screen will appear with all the documents attached to that application.  To view the document(s)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View/Download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on the file you would like to see the document.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812876" y="1906438"/>
            <a:ext cx="948906" cy="307073"/>
          </a:xfrm>
          <a:prstGeom prst="wedgeRoundRectCallout">
            <a:avLst>
              <a:gd name="adj1" fmla="val -21197"/>
              <a:gd name="adj2" fmla="val 289583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Select View/Download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05" y="4604895"/>
            <a:ext cx="3973750" cy="16051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716" y="2459845"/>
            <a:ext cx="2781477" cy="35158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5004" y="3510951"/>
            <a:ext cx="4532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Application Summary Report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is a report of the information submitted on the application.  There is also a link on the application page on the top right-hand of the application when you are completing the application.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4402212" y="4451358"/>
            <a:ext cx="948906" cy="307073"/>
          </a:xfrm>
          <a:prstGeom prst="wedgeRoundRectCallout">
            <a:avLst>
              <a:gd name="adj1" fmla="val -74833"/>
              <a:gd name="adj2" fmla="val 247445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Select View/Download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69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251520" y="980728"/>
            <a:ext cx="8640960" cy="27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Revision Page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50825" y="1484313"/>
            <a:ext cx="8642350" cy="4752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Revisions Table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CA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622277"/>
              </p:ext>
            </p:extLst>
          </p:nvPr>
        </p:nvGraphicFramePr>
        <p:xfrm>
          <a:off x="1848329" y="2452546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Revisions Type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Page Number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November 18, 2022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Initial Creation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749895" y="477106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9" name="Rectangle 8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</p:txBody>
      </p:sp>
    </p:spTree>
    <p:extLst>
      <p:ext uri="{BB962C8B-B14F-4D97-AF65-F5344CB8AC3E}">
        <p14:creationId xmlns:p14="http://schemas.microsoft.com/office/powerpoint/2010/main" val="2703719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Work in Progress – continued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507074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0" y="3612954"/>
            <a:ext cx="3625960" cy="24585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5004" y="1461331"/>
            <a:ext cx="8498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page you can see your application is in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stage, if you have not yet submitted your application.  At this point you can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“Cancel”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your application. Select the ETS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Request Number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140" y="3612954"/>
            <a:ext cx="4777868" cy="222936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20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180904" y="6180549"/>
            <a:ext cx="1868792" cy="246221"/>
            <a:chOff x="6515619" y="5486780"/>
            <a:chExt cx="1868792" cy="246221"/>
          </a:xfrm>
        </p:grpSpPr>
        <p:sp>
          <p:nvSpPr>
            <p:cNvPr id="11" name="Rectangle 10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2" name="Curved Down Arrow 11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004" y="1922996"/>
            <a:ext cx="8277139" cy="786563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97647" y="1868060"/>
            <a:ext cx="505358" cy="270034"/>
          </a:xfrm>
          <a:prstGeom prst="wedgeRoundRectCallout">
            <a:avLst>
              <a:gd name="adj1" fmla="val 71320"/>
              <a:gd name="adj2" fmla="val 111199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5004" y="2838091"/>
            <a:ext cx="8277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will populate your Geothermal Application.  At the bottom of the page you will see you have three options: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Submit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Cancel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Cancel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to cancel you application, a pop-up screen will display to confirm you want 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Cancel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your application. 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Confirm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2881104" y="5279366"/>
            <a:ext cx="560836" cy="384056"/>
          </a:xfrm>
          <a:prstGeom prst="wedgeRoundRectCallout">
            <a:avLst>
              <a:gd name="adj1" fmla="val -113257"/>
              <a:gd name="adj2" fmla="val 90984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Select Cancel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7705895" y="4134975"/>
            <a:ext cx="592715" cy="384056"/>
          </a:xfrm>
          <a:prstGeom prst="wedgeRoundRectCallout">
            <a:avLst>
              <a:gd name="adj1" fmla="val -103069"/>
              <a:gd name="adj2" fmla="val 82000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Select Confirm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598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Work in Progress - continued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507074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34" y="1411429"/>
            <a:ext cx="7871474" cy="26125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5004" y="4183151"/>
            <a:ext cx="8013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first file listed in the Application Documents above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(Sample.docx)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is the document that was attached to the application for the Geothermal Project Overview section.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second file listed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(Application Summary Report.pdf)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is the report created of the application information submitted.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third file listed in PDF and XML format is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Mineral Rights Posting Detail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report created when the application has been accepted by Alberta Energy and processed.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Document samples are displayed on the next page.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21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180904" y="6146043"/>
            <a:ext cx="1868792" cy="246221"/>
            <a:chOff x="6515619" y="5486780"/>
            <a:chExt cx="1868792" cy="246221"/>
          </a:xfrm>
        </p:grpSpPr>
        <p:sp>
          <p:nvSpPr>
            <p:cNvPr id="13" name="Rectangle 12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4" name="Curved Down Arrow 13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0393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Work in Progress - continued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515619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22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551" y="1373935"/>
            <a:ext cx="2904945" cy="32461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741" y="4078998"/>
            <a:ext cx="3456566" cy="2210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95" y="1930581"/>
            <a:ext cx="3402185" cy="43004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206783" y="6222002"/>
            <a:ext cx="1868792" cy="246221"/>
            <a:chOff x="6515619" y="5486780"/>
            <a:chExt cx="1868792" cy="246221"/>
          </a:xfrm>
        </p:grpSpPr>
        <p:sp>
          <p:nvSpPr>
            <p:cNvPr id="11" name="Rectangle 10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2" name="Curved Down Arrow 11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56541" y="1557456"/>
            <a:ext cx="2979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Geothermal Application Summary</a:t>
            </a:r>
            <a:endParaRPr lang="en-CA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38334" y="1000811"/>
            <a:ext cx="2445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Mineral Rights Posting Detail</a:t>
            </a:r>
            <a:endParaRPr lang="en-CA" sz="1200" b="1" dirty="0"/>
          </a:p>
        </p:txBody>
      </p:sp>
    </p:spTree>
    <p:extLst>
      <p:ext uri="{BB962C8B-B14F-4D97-AF65-F5344CB8AC3E}">
        <p14:creationId xmlns:p14="http://schemas.microsoft.com/office/powerpoint/2010/main" val="3594823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Work in Progress - Technical Contact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507074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04" y="1606448"/>
            <a:ext cx="4851820" cy="23873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980" y="4058111"/>
            <a:ext cx="3908187" cy="200551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23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180904" y="6178392"/>
            <a:ext cx="1868792" cy="246221"/>
            <a:chOff x="6515619" y="5486780"/>
            <a:chExt cx="1868792" cy="246221"/>
          </a:xfrm>
        </p:grpSpPr>
        <p:sp>
          <p:nvSpPr>
            <p:cNvPr id="10" name="Rectangle 9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1" name="Curved Down Arrow 10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395285" y="1562309"/>
            <a:ext cx="32570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screen you can see your application is in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stage, you have not submitted your application. To add a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Technical Contact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go to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screen and select the application you want to update by clicking on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ETS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number.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application will open.  Expand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view by selecting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(+/-)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 Click on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Add Technical Contact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button.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6998" y="4548441"/>
            <a:ext cx="3307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Add/Update Technical Contact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window will display. Add the information for your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Technical Contact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the 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Add/Update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button to save the information to the application.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657600" y="1606448"/>
            <a:ext cx="715992" cy="481144"/>
          </a:xfrm>
          <a:prstGeom prst="wedgeRoundRectCallout">
            <a:avLst>
              <a:gd name="adj1" fmla="val -119535"/>
              <a:gd name="adj2" fmla="val 70319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Technical Contact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7996687" y="3943347"/>
            <a:ext cx="824410" cy="355336"/>
          </a:xfrm>
          <a:prstGeom prst="wedgeRoundRectCallout">
            <a:avLst>
              <a:gd name="adj1" fmla="val -59357"/>
              <a:gd name="adj2" fmla="val 420225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Add/Update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038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Work in Progress - Updating Technical Contact continued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507074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24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169669" y="6152015"/>
            <a:ext cx="1868792" cy="246221"/>
            <a:chOff x="6515619" y="5486780"/>
            <a:chExt cx="1868792" cy="246221"/>
          </a:xfrm>
        </p:grpSpPr>
        <p:sp>
          <p:nvSpPr>
            <p:cNvPr id="10" name="Rectangle 9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1" name="Curved Down Arrow 10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7159" y="1527130"/>
            <a:ext cx="716359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remove a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Technical Contact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from the application go to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screen. If your application is in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stage and you have not submitted your application you can remove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Technical Contact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Select the application you want to update by clicking on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ETS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number.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application will open, expand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view by selecting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(+/-)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 Click on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Add Technical Contact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button.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Technical Contact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will display in the application, select the garbage can on the left-hand side of the line to delete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Technical Contact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47" y="4000727"/>
            <a:ext cx="8847619" cy="87619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1494692" y="4894094"/>
            <a:ext cx="729761" cy="521967"/>
          </a:xfrm>
          <a:prstGeom prst="wedgeRoundRectCallout">
            <a:avLst>
              <a:gd name="adj1" fmla="val -167427"/>
              <a:gd name="adj2" fmla="val -138002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to remove Technical Contact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943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25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Work in Progress – Adding or Removing Document(s)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92" y="1561381"/>
            <a:ext cx="4879911" cy="45116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91508" y="1687511"/>
            <a:ext cx="31902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add/remove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Document(s)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from the application go to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screen. If your application is in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stage and you have not submitted your application you can add/remove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Document(s)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Select the application you want to update by clicking on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ETS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number.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application will open, expand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view by selecting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(+/-)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add a document Select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Browse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button, this will open a window for you to choose a document to be upload to the application.  Click on the document file name and then select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button.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180904" y="6169268"/>
            <a:ext cx="1868792" cy="246221"/>
            <a:chOff x="6515619" y="5486780"/>
            <a:chExt cx="1868792" cy="246221"/>
          </a:xfrm>
        </p:grpSpPr>
        <p:sp>
          <p:nvSpPr>
            <p:cNvPr id="11" name="Rectangle 10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2" name="Curved Down Arrow 11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1656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Work in Progress – Adding or Removing Document(s) continued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515619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298" y="1438379"/>
            <a:ext cx="6064370" cy="3061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92" y="3717985"/>
            <a:ext cx="4131621" cy="263836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125474" y="6233240"/>
            <a:ext cx="1868792" cy="246221"/>
            <a:chOff x="6515619" y="5486780"/>
            <a:chExt cx="1868792" cy="246221"/>
          </a:xfrm>
        </p:grpSpPr>
        <p:sp>
          <p:nvSpPr>
            <p:cNvPr id="10" name="Rectangle 9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1" name="Curved Down Arrow 10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26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892" y="2011057"/>
            <a:ext cx="2137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You will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Add Document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add the file to your application.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80610" y="5037167"/>
            <a:ext cx="4070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pop-up will display indicating you have successfully added your document to your application. 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7604826" y="1955096"/>
            <a:ext cx="728291" cy="464078"/>
          </a:xfrm>
          <a:prstGeom prst="wedgeRoundRectCallout">
            <a:avLst>
              <a:gd name="adj1" fmla="val 18407"/>
              <a:gd name="adj2" fmla="val 134994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Step 1  Add Document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374476" y="2975075"/>
            <a:ext cx="681487" cy="464078"/>
          </a:xfrm>
          <a:prstGeom prst="wedgeRoundRectCallout">
            <a:avLst>
              <a:gd name="adj1" fmla="val 81698"/>
              <a:gd name="adj2" fmla="val 144288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Step 2  Select OK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210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27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</p:txBody>
      </p:sp>
      <p:sp>
        <p:nvSpPr>
          <p:cNvPr id="5" name="Rectangle 4"/>
          <p:cNvSpPr/>
          <p:nvPr/>
        </p:nvSpPr>
        <p:spPr>
          <a:xfrm>
            <a:off x="552091" y="1130386"/>
            <a:ext cx="8367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i="1" dirty="0">
                <a:latin typeface="Arial" panose="020B0604020202020204" pitchFamily="34" charset="0"/>
                <a:cs typeface="Arial" panose="020B0604020202020204" pitchFamily="34" charset="0"/>
              </a:rPr>
              <a:t>Work in Progress – Adding or Removing Documents continued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180904" y="6169268"/>
            <a:ext cx="1868792" cy="246221"/>
            <a:chOff x="6515619" y="5486780"/>
            <a:chExt cx="1868792" cy="246221"/>
          </a:xfrm>
        </p:grpSpPr>
        <p:sp>
          <p:nvSpPr>
            <p:cNvPr id="7" name="Rectangle 6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8" name="Curved Down Arrow 7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11" y="4350484"/>
            <a:ext cx="2971501" cy="17397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321" y="1776717"/>
            <a:ext cx="4651162" cy="23599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2091" y="1522198"/>
            <a:ext cx="8424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remove a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click the box beside the file name you want to remove, then select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Remove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button.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007611" y="1821677"/>
            <a:ext cx="728291" cy="464078"/>
          </a:xfrm>
          <a:prstGeom prst="wedgeRoundRectCallout">
            <a:avLst>
              <a:gd name="adj1" fmla="val -225595"/>
              <a:gd name="adj2" fmla="val 86664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Step 2  Select Remove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372071" y="1776717"/>
            <a:ext cx="728291" cy="464078"/>
          </a:xfrm>
          <a:prstGeom prst="wedgeRoundRectCallout">
            <a:avLst>
              <a:gd name="adj1" fmla="val 94214"/>
              <a:gd name="adj2" fmla="val 56923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Step 1  Select Document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9973" y="4758980"/>
            <a:ext cx="3993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Once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Remove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button has been selected a pop-up screen will display indicating the selected document has been removed.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endParaRPr lang="en-C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435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Work in Progress – Adding or Removing Land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507074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632" y="1522666"/>
            <a:ext cx="5909093" cy="299044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28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180904" y="6198949"/>
            <a:ext cx="1868792" cy="246221"/>
            <a:chOff x="6515619" y="5486780"/>
            <a:chExt cx="1868792" cy="246221"/>
          </a:xfrm>
        </p:grpSpPr>
        <p:sp>
          <p:nvSpPr>
            <p:cNvPr id="10" name="Rectangle 9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1" name="Curved Down Arrow 10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26596" y="4618071"/>
            <a:ext cx="83791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add/remove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from the application go to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screen. If your application is in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stage and you have not submitted your application you can add/remove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Select the application you want to update by clicking on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ETS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number.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application will open, expand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view by selecting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(+/-)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remove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 Land Key from the Land Grid, click on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Garbage Can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select and remove the Land Key from the Grid.  It will be removed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1742536" y="3252157"/>
            <a:ext cx="547387" cy="437875"/>
          </a:xfrm>
          <a:prstGeom prst="wedgeRoundRectCallout">
            <a:avLst>
              <a:gd name="adj1" fmla="val 124157"/>
              <a:gd name="adj2" fmla="val 62833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Step 1  Select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663884" y="3865772"/>
            <a:ext cx="610278" cy="395395"/>
          </a:xfrm>
          <a:prstGeom prst="wedgeRoundRectCallout">
            <a:avLst>
              <a:gd name="adj1" fmla="val -225595"/>
              <a:gd name="adj2" fmla="val 86664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Step 2  Save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483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Work in Progress – Adding or Removing Land continued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507074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90" y="3520690"/>
            <a:ext cx="4862585" cy="2770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850" y="3881694"/>
            <a:ext cx="4161187" cy="225017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205732" y="6233240"/>
            <a:ext cx="1868792" cy="246221"/>
            <a:chOff x="6515619" y="5486780"/>
            <a:chExt cx="1868792" cy="246221"/>
          </a:xfrm>
        </p:grpSpPr>
        <p:sp>
          <p:nvSpPr>
            <p:cNvPr id="11" name="Rectangle 10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2" name="Curved Down Arrow 11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29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6441" y="1582380"/>
            <a:ext cx="4786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Add Land enter your requested land keys using the format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RGE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TWP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SEC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QS/LSD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 If you have a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Portion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of land, check off the portion box for that piece of land.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90" y="1461331"/>
            <a:ext cx="3049227" cy="1465323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3419922" y="2292906"/>
            <a:ext cx="591362" cy="405115"/>
          </a:xfrm>
          <a:prstGeom prst="wedgeRoundRectCallout">
            <a:avLst>
              <a:gd name="adj1" fmla="val -130550"/>
              <a:gd name="adj2" fmla="val -105877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Select if Portion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1706" y="3059025"/>
            <a:ext cx="7720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Then select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Qualifier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Zone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the Land Key entered above.  Using the drop-down arrows for both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Qualifier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Zone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162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>
          <a:xfrm>
            <a:off x="251520" y="980728"/>
            <a:ext cx="8640960" cy="3182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7" name="Rectangle 6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1316" y="1743418"/>
            <a:ext cx="391757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this module you will learn how to: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Enter a Geothermal Application into ETS.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Update a Geothermal Application by adding or removing information while the application is a Work in Progress status.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Retrieve and View Agreement Documents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75653"/>
            <a:ext cx="3769615" cy="237252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3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</p:txBody>
      </p:sp>
    </p:spTree>
    <p:extLst>
      <p:ext uri="{BB962C8B-B14F-4D97-AF65-F5344CB8AC3E}">
        <p14:creationId xmlns:p14="http://schemas.microsoft.com/office/powerpoint/2010/main" val="3082934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Work in Progress – Adding or Removing Land continued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515619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69" y="2732828"/>
            <a:ext cx="5775277" cy="359803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180904" y="6212099"/>
            <a:ext cx="1868792" cy="246221"/>
            <a:chOff x="6515619" y="5486780"/>
            <a:chExt cx="1868792" cy="246221"/>
          </a:xfrm>
        </p:grpSpPr>
        <p:sp>
          <p:nvSpPr>
            <p:cNvPr id="10" name="Rectangle 9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1" name="Curved Down Arrow 10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30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015" y="1375187"/>
            <a:ext cx="3327465" cy="18944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79507" y="1872272"/>
            <a:ext cx="19064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Select the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Add Land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button </a:t>
            </a:r>
            <a:endParaRPr lang="en-C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7912884" y="1278029"/>
            <a:ext cx="681487" cy="464078"/>
          </a:xfrm>
          <a:prstGeom prst="wedgeRoundRectCallout">
            <a:avLst>
              <a:gd name="adj1" fmla="val -161339"/>
              <a:gd name="adj2" fmla="val 296711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Step 1 Add Land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26375" y="3806322"/>
            <a:ext cx="188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After selecting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button the Land will now display at the bottom of the section.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840084" y="4637319"/>
            <a:ext cx="675535" cy="1099247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3476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ETS Email Notifications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515619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31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39" y="1556221"/>
            <a:ext cx="5260219" cy="20242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739" y="3939979"/>
            <a:ext cx="5131067" cy="22820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71072" y="1820831"/>
            <a:ext cx="263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Geothermal Request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email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Notifications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will be sent to the User when there is an update to the application.  When an email is received, log into ETS and go 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Geothermal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review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ETS Request number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highlighted in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notification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339" y="4573158"/>
            <a:ext cx="2630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Geothermal Agreement Documents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email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Notification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will be sent to the User when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Agreement Documents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have been issued.  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180904" y="6222002"/>
            <a:ext cx="1868792" cy="246221"/>
            <a:chOff x="6515619" y="5486780"/>
            <a:chExt cx="1868792" cy="246221"/>
          </a:xfrm>
        </p:grpSpPr>
        <p:sp>
          <p:nvSpPr>
            <p:cNvPr id="13" name="Rectangle 12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4" name="Curved Down Arrow 13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27092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Retrieve Agreement Documents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507074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32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180904" y="6146043"/>
            <a:ext cx="1868792" cy="246221"/>
            <a:chOff x="6515619" y="5486780"/>
            <a:chExt cx="1868792" cy="246221"/>
          </a:xfrm>
        </p:grpSpPr>
        <p:sp>
          <p:nvSpPr>
            <p:cNvPr id="8" name="Rectangle 7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9" name="Curved Down Arrow 8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18037" y="1732204"/>
            <a:ext cx="648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Retrieve Agreement Documents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log into your ETS Account 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Request Status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from the Tree Node.  Then select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Retrieve button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 You can retrieve documents using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Form Type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Request #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Start Date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End Date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any of the options on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Request Status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screen.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86" y="3122762"/>
            <a:ext cx="7453391" cy="2145074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 flipH="1">
            <a:off x="2613804" y="4224632"/>
            <a:ext cx="658070" cy="464078"/>
          </a:xfrm>
          <a:prstGeom prst="wedgeRoundRectCallout">
            <a:avLst>
              <a:gd name="adj1" fmla="val -321559"/>
              <a:gd name="adj2" fmla="val 86663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Step 1 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Retrieve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671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Retrieve Agreement Documents - Continued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507074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33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180904" y="6207749"/>
            <a:ext cx="1868792" cy="246221"/>
            <a:chOff x="6515619" y="5486780"/>
            <a:chExt cx="1868792" cy="246221"/>
          </a:xfrm>
        </p:grpSpPr>
        <p:sp>
          <p:nvSpPr>
            <p:cNvPr id="8" name="Rectangle 7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9" name="Curved Down Arrow 8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15004" y="1595887"/>
            <a:ext cx="8379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screen below displays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Agreement Documents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from Start Date 2022/10/07 to End Date 2022/11/12.  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Retrieve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Agreement Documents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using the drop-down arrow for ETS Request #483329 select either the XML File or the PDF File to View.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080" y="2064702"/>
            <a:ext cx="4913010" cy="4351099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 flipH="1">
            <a:off x="684362" y="3900611"/>
            <a:ext cx="658070" cy="464078"/>
          </a:xfrm>
          <a:prstGeom prst="wedgeRoundRectCallout">
            <a:avLst>
              <a:gd name="adj1" fmla="val -174742"/>
              <a:gd name="adj2" fmla="val 45769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Step 2 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Retrieve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 flipH="1">
            <a:off x="7342928" y="3476445"/>
            <a:ext cx="740021" cy="715993"/>
          </a:xfrm>
          <a:prstGeom prst="wedgeRoundRectCallout">
            <a:avLst>
              <a:gd name="adj1" fmla="val 229005"/>
              <a:gd name="adj2" fmla="val 85368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Select either XML File or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PDF File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 flipH="1">
            <a:off x="552091" y="2321070"/>
            <a:ext cx="790341" cy="620538"/>
          </a:xfrm>
          <a:prstGeom prst="wedgeRoundRectCallout">
            <a:avLst>
              <a:gd name="adj1" fmla="val -172795"/>
              <a:gd name="adj2" fmla="val 37475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Step 1 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Form Type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Agreement Documents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1096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Retrieve Agreement Documents - continued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507074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34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6842" y="1593704"/>
            <a:ext cx="4674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When you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PDF File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Agreement Document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will display.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50" y="1461331"/>
            <a:ext cx="2061492" cy="26229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982" y="1870703"/>
            <a:ext cx="2042556" cy="2729166"/>
          </a:xfrm>
          <a:prstGeom prst="rect">
            <a:avLst/>
          </a:prstGeom>
        </p:spPr>
      </p:pic>
      <p:pic>
        <p:nvPicPr>
          <p:cNvPr id="1026" name="Picture 2" descr="C:\Users\KIMBER~1.PER\AppData\Local\Temp\SNAGHTMLa7b7fe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527" y="2207794"/>
            <a:ext cx="1938049" cy="260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3097" y="2962998"/>
            <a:ext cx="1323003" cy="1636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6885" y="3995360"/>
            <a:ext cx="1267114" cy="133652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180904" y="6171922"/>
            <a:ext cx="1868792" cy="246221"/>
            <a:chOff x="6515619" y="5486780"/>
            <a:chExt cx="1868792" cy="246221"/>
          </a:xfrm>
        </p:grpSpPr>
        <p:sp>
          <p:nvSpPr>
            <p:cNvPr id="14" name="Rectangle 13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5" name="Curved Down Arrow 14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58752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251520" y="980728"/>
            <a:ext cx="8640960" cy="3600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528" y="1613248"/>
            <a:ext cx="5857875" cy="24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dirty="0">
                <a:ln>
                  <a:noFill/>
                </a:ln>
                <a:solidFill>
                  <a:srgbClr val="2160AD"/>
                </a:solidFill>
                <a:effectLst/>
                <a:latin typeface="Freestyle Script" pitchFamily="66" charset="0"/>
                <a:cs typeface="Arial" pitchFamily="34" charset="0"/>
              </a:rPr>
              <a:t>Congratulations!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You have completed the Geothermal Application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Online Training Course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2160A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36" y="1340768"/>
            <a:ext cx="4219575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3528" y="4221088"/>
            <a:ext cx="54514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If you have any comments or questions on this training course,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please forward them to the following email address: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31340" y="4961449"/>
            <a:ext cx="3435849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Energy.GeothermalTenure@gov.ab.ca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35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</p:txBody>
      </p:sp>
    </p:spTree>
    <p:extLst>
      <p:ext uri="{BB962C8B-B14F-4D97-AF65-F5344CB8AC3E}">
        <p14:creationId xmlns:p14="http://schemas.microsoft.com/office/powerpoint/2010/main" val="1806592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074" y="1029364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Entering a Geothermal Application on Admin Screen</a:t>
            </a:r>
          </a:p>
        </p:txBody>
      </p:sp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1026" name="Picture 2" descr="C:\Users\KIMBER~1.PER\AppData\Local\Temp\SNAGHTML5aa574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14" y="1846778"/>
            <a:ext cx="4903438" cy="214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638" y="3276562"/>
            <a:ext cx="4697153" cy="31481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004" y="1389318"/>
            <a:ext cx="8273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Log into ETS and select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Geothermal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node on the left-hand side of the screen,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 This will display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Geothermal Application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screen.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5481" y="2019955"/>
            <a:ext cx="2374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Under the Status click on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Show All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tab.  This will display the entire application. 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65" y="4045609"/>
            <a:ext cx="34022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first part of the application to complete is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 Select from the drop-down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Company Name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Creator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will be displayed from your login ID. 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Under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Contact Information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select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Creator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of the application from the drop-down.  The balance of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Contact Information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will automatically populate.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/>
          <p:cNvCxnSpPr>
            <a:stCxn id="7" idx="1"/>
          </p:cNvCxnSpPr>
          <p:nvPr/>
        </p:nvCxnSpPr>
        <p:spPr>
          <a:xfrm flipH="1">
            <a:off x="1842448" y="2343121"/>
            <a:ext cx="3753033" cy="58885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3510" y="5861920"/>
            <a:ext cx="38964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Note: 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Any field with a red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asterisk is a mandatory field to be completed.   </a:t>
            </a:r>
            <a:endParaRPr lang="en-CA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4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3" y="6017914"/>
            <a:ext cx="360040" cy="3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067977" y="6178481"/>
            <a:ext cx="16401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000" dirty="0">
                <a:latin typeface="Arial" panose="020B0604020202020204" pitchFamily="34" charset="0"/>
                <a:cs typeface="Arial" panose="020B0604020202020204" pitchFamily="34" charset="0"/>
              </a:rPr>
              <a:t>Continued onto next page</a:t>
            </a:r>
          </a:p>
        </p:txBody>
      </p:sp>
      <p:sp>
        <p:nvSpPr>
          <p:cNvPr id="15" name="Curved Down Arrow 14"/>
          <p:cNvSpPr/>
          <p:nvPr/>
        </p:nvSpPr>
        <p:spPr>
          <a:xfrm>
            <a:off x="8677782" y="6216649"/>
            <a:ext cx="228599" cy="16988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4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</p:txBody>
      </p:sp>
    </p:spTree>
    <p:extLst>
      <p:ext uri="{BB962C8B-B14F-4D97-AF65-F5344CB8AC3E}">
        <p14:creationId xmlns:p14="http://schemas.microsoft.com/office/powerpoint/2010/main" val="100370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Entering a Geothermal Application – Admin continued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507074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699" y="2089078"/>
            <a:ext cx="5115984" cy="25172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675" y="3742890"/>
            <a:ext cx="4376033" cy="22455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5004" y="2334812"/>
            <a:ext cx="274320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After completing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Administration Information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next field is to add a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Technical Contact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(not a mandatory field)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Add Technical Contact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a new window will open. Enter the Technical Contact information: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Email Address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Add/Update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044471" y="6233240"/>
            <a:ext cx="1868792" cy="246221"/>
            <a:chOff x="6515619" y="5486780"/>
            <a:chExt cx="1868792" cy="246221"/>
          </a:xfrm>
        </p:grpSpPr>
        <p:sp>
          <p:nvSpPr>
            <p:cNvPr id="10" name="Rectangle 9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1" name="Curved Down Arrow 10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5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</p:txBody>
      </p:sp>
    </p:spTree>
    <p:extLst>
      <p:ext uri="{BB962C8B-B14F-4D97-AF65-F5344CB8AC3E}">
        <p14:creationId xmlns:p14="http://schemas.microsoft.com/office/powerpoint/2010/main" val="2487311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Entering a Geothermal Application – Admin continued</a:t>
            </a:r>
          </a:p>
        </p:txBody>
      </p:sp>
      <p:sp>
        <p:nvSpPr>
          <p:cNvPr id="7" name="Rectangle 6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6507074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809" y="1507834"/>
            <a:ext cx="5367415" cy="28284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63" y="4202649"/>
            <a:ext cx="3681563" cy="165166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205732" y="6233240"/>
            <a:ext cx="1868792" cy="246221"/>
            <a:chOff x="6515619" y="5486780"/>
            <a:chExt cx="1868792" cy="246221"/>
          </a:xfrm>
        </p:grpSpPr>
        <p:sp>
          <p:nvSpPr>
            <p:cNvPr id="12" name="Rectangle 11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3" name="Curved Down Arrow 12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6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982" y="1829569"/>
            <a:ext cx="3185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Consent to Non-Refundable Application Fee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is a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mandatory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field and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checked off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continue with your application. 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Once the box has been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checked off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you must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your application before moving forward with completing your application.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31256" y="4734549"/>
            <a:ext cx="4614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Once the application is Saved it will display with an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ETS Request Number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at the top of the page.  You will use this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Request Number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track the progress of your application in ETS.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3303918" y="4433977"/>
            <a:ext cx="927338" cy="422695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ular Callout 29"/>
          <p:cNvSpPr/>
          <p:nvPr/>
        </p:nvSpPr>
        <p:spPr>
          <a:xfrm>
            <a:off x="3958026" y="1685676"/>
            <a:ext cx="681487" cy="464078"/>
          </a:xfrm>
          <a:prstGeom prst="wedgeRoundRectCallout">
            <a:avLst>
              <a:gd name="adj1" fmla="val -79061"/>
              <a:gd name="adj2" fmla="val 66218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Step 1  Check Box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6519839" y="3504073"/>
            <a:ext cx="681487" cy="464078"/>
          </a:xfrm>
          <a:prstGeom prst="wedgeRoundRectCallout">
            <a:avLst>
              <a:gd name="adj1" fmla="val -58808"/>
              <a:gd name="adj2" fmla="val 99677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Step 2 Select Save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672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Entering a Geothermal Application – Admin continued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515619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02" y="1461331"/>
            <a:ext cx="4963173" cy="25280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02" y="3487233"/>
            <a:ext cx="4997877" cy="249750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179853" y="6233240"/>
            <a:ext cx="1868792" cy="246221"/>
            <a:chOff x="6515619" y="5478144"/>
            <a:chExt cx="1868792" cy="246221"/>
          </a:xfrm>
        </p:grpSpPr>
        <p:sp>
          <p:nvSpPr>
            <p:cNvPr id="2" name="Rectangle 1"/>
            <p:cNvSpPr/>
            <p:nvPr/>
          </p:nvSpPr>
          <p:spPr>
            <a:xfrm>
              <a:off x="6515619" y="5478144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0" name="Curved Down Arrow 9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7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41071" y="2069724"/>
            <a:ext cx="2993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After saving your application you will need to add your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Geothermal Overview of Proposed Project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documentation, this is a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mandatory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field.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Select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Browse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button, this will open a window for you to choose a document to be upload to the application.  Click on the document file name and then select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button. 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700" y="5361668"/>
            <a:ext cx="360040" cy="3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034371" y="5355033"/>
            <a:ext cx="2700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Note: 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You may select up to five documents to be added to your application.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485072" y="2003077"/>
            <a:ext cx="681487" cy="464078"/>
          </a:xfrm>
          <a:prstGeom prst="wedgeRoundRectCallout">
            <a:avLst>
              <a:gd name="adj1" fmla="val -15770"/>
              <a:gd name="adj2" fmla="val 84806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Step 1  Select Browse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1800046" y="4093837"/>
            <a:ext cx="681487" cy="464078"/>
          </a:xfrm>
          <a:prstGeom prst="wedgeRoundRectCallout">
            <a:avLst>
              <a:gd name="adj1" fmla="val -15770"/>
              <a:gd name="adj2" fmla="val 84806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Step 2 Select Open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096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Entering a Geothermal Application – Admin continued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515619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298" y="1438379"/>
            <a:ext cx="6064370" cy="3061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92" y="3717985"/>
            <a:ext cx="4131621" cy="263836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125474" y="6233240"/>
            <a:ext cx="1868792" cy="246221"/>
            <a:chOff x="6515619" y="5486780"/>
            <a:chExt cx="1868792" cy="246221"/>
          </a:xfrm>
        </p:grpSpPr>
        <p:sp>
          <p:nvSpPr>
            <p:cNvPr id="10" name="Rectangle 9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1" name="Curved Down Arrow 10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8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892" y="2011057"/>
            <a:ext cx="2137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You will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Add Document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add the file to your application.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80610" y="5037167"/>
            <a:ext cx="4070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pop-up will display indicating you have successfully added your document to your application.  Select Ok.</a:t>
            </a:r>
            <a:endParaRPr lang="en-CA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7604826" y="1955096"/>
            <a:ext cx="728291" cy="464078"/>
          </a:xfrm>
          <a:prstGeom prst="wedgeRoundRectCallout">
            <a:avLst>
              <a:gd name="adj1" fmla="val 18407"/>
              <a:gd name="adj2" fmla="val 134994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Step 1  Add Document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374476" y="2975075"/>
            <a:ext cx="681487" cy="464078"/>
          </a:xfrm>
          <a:prstGeom prst="wedgeRoundRectCallout">
            <a:avLst>
              <a:gd name="adj1" fmla="val 81698"/>
              <a:gd name="adj2" fmla="val 144288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Step 2  Select OK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277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Entering a Geothermal Application – Admin continued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507074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037" y="1512914"/>
            <a:ext cx="5752563" cy="30298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180904" y="6181481"/>
            <a:ext cx="1868792" cy="246221"/>
            <a:chOff x="6515619" y="5486780"/>
            <a:chExt cx="1868792" cy="246221"/>
          </a:xfrm>
        </p:grpSpPr>
        <p:sp>
          <p:nvSpPr>
            <p:cNvPr id="9" name="Rectangle 8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0" name="Curved Down Arrow 9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9</a:t>
            </a:fld>
            <a:r>
              <a:rPr lang="en-CA" dirty="0">
                <a:latin typeface="Arial" panose="020B0604020202020204" pitchFamily="34" charset="0"/>
              </a:rPr>
              <a:t> of 35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1925" y="4735902"/>
            <a:ext cx="7962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file you attached to your application will now be displayed under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File Name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of the application.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completes the Admin portion of the application.  The next portion of the application is adding the requested land to your application.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880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neral Course" ma:contentTypeID="0x0101004CF9B3243FA46A47A5D45CADF07EB49500869333630F2EE44D93EB5262DF3C44F2" ma:contentTypeVersion="11" ma:contentTypeDescription="This is the base content type for all of the courses." ma:contentTypeScope="" ma:versionID="c604288cd4f6bd19e3eda76a8a050d32">
  <xsd:schema xmlns:xsd="http://www.w3.org/2001/XMLSchema" xmlns:xs="http://www.w3.org/2001/XMLSchema" xmlns:p="http://schemas.microsoft.com/office/2006/metadata/properties" xmlns:ns2="d317fc56-cd2a-4fee-83bf-2acf5d88d7a0" xmlns:ns3="cd3b5d7d-85b8-485a-94e1-bd5df7614905" xmlns:ns4="e6d83808-03cb-4f3c-af89-207626cead88" xmlns:ns5="1509703c-35a2-4cc5-bc03-45b4c99b43c1" targetNamespace="http://schemas.microsoft.com/office/2006/metadata/properties" ma:root="true" ma:fieldsID="b1f7dacc3d924f099186cce2e07bebea" ns2:_="" ns3:_="" ns4:_="" ns5:_="">
    <xsd:import namespace="d317fc56-cd2a-4fee-83bf-2acf5d88d7a0"/>
    <xsd:import namespace="cd3b5d7d-85b8-485a-94e1-bd5df7614905"/>
    <xsd:import namespace="e6d83808-03cb-4f3c-af89-207626cead88"/>
    <xsd:import namespace="1509703c-35a2-4cc5-bc03-45b4c99b43c1"/>
    <xsd:element name="properties">
      <xsd:complexType>
        <xsd:sequence>
          <xsd:element name="documentManagement">
            <xsd:complexType>
              <xsd:all>
                <xsd:element ref="ns2:Area"/>
                <xsd:element ref="ns2:Module"/>
                <xsd:element ref="ns2:Course_x0020_Description" minOccurs="0"/>
                <xsd:element ref="ns2:Order1" minOccurs="0"/>
                <xsd:element ref="ns2:Audience1" minOccurs="0"/>
                <xsd:element ref="ns3:Hide_x0020_Me" minOccurs="0"/>
                <xsd:element ref="ns2:EOL_x0020_Thumbnail" minOccurs="0"/>
                <xsd:element ref="ns4:SharedWithUsers" minOccurs="0"/>
                <xsd:element ref="ns5:Area_x0020_2" minOccurs="0"/>
                <xsd:element ref="ns5:Course_x0020_Description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7fc56-cd2a-4fee-83bf-2acf5d88d7a0" elementFormDefault="qualified">
    <xsd:import namespace="http://schemas.microsoft.com/office/2006/documentManagement/types"/>
    <xsd:import namespace="http://schemas.microsoft.com/office/infopath/2007/PartnerControls"/>
    <xsd:element name="Area" ma:index="8" ma:displayName="Area" ma:description="This will define the area of the Learning material." ma:format="Dropdown" ma:internalName="Area">
      <xsd:simpleType>
        <xsd:restriction base="dms:Choice">
          <xsd:enumeration value="Main Page"/>
          <xsd:enumeration value="Accounts (ETS) Administration"/>
          <xsd:enumeration value="Agreement Management"/>
          <xsd:enumeration value="Air"/>
          <xsd:enumeration value="Assignments"/>
          <xsd:enumeration value="Bidding"/>
          <xsd:enumeration value="Carbon Sequestration Tenure​​​​"/>
          <xsd:enumeration value="Crown Mineral Activity"/>
          <xsd:enumeration value="Freehold Mintax"/>
          <xsd:enumeration value="Geothermal"/>
          <xsd:enumeration value="Interactive Map"/>
          <xsd:enumeration value="Land Searches"/>
          <xsd:enumeration value="Mineral Direct Purchase"/>
          <xsd:enumeration value="Mineral Royalty Form"/>
          <xsd:enumeration value="Offsets"/>
          <xsd:enumeration value="Oil Sands"/>
          <xsd:enumeration value="Oil Sands 1"/>
          <xsd:enumeration value="PNG Continuation"/>
          <xsd:enumeration value="Registration of Encumbrances"/>
          <xsd:enumeration value="Sales"/>
          <xsd:enumeration value="Technology Innovation and Emissions Reduction"/>
          <xsd:enumeration value="Transfers"/>
          <xsd:enumeration value="Unit Agreement Exhibit A"/>
          <xsd:enumeration value="Postings"/>
          <xsd:enumeration value="Unassigned"/>
          <xsd:enumeration value="Unit Agreements and Trespass"/>
          <xsd:enumeration value="MIMSales"/>
        </xsd:restriction>
      </xsd:simpleType>
    </xsd:element>
    <xsd:element name="Module" ma:index="9" ma:displayName="Module" ma:description="Select the module type" ma:format="Dropdown" ma:internalName="Module">
      <xsd:simpleType>
        <xsd:restriction base="dms:Choice">
          <xsd:enumeration value="Industry Module"/>
          <xsd:enumeration value="DoE Module"/>
          <xsd:enumeration value="CARE Reporting"/>
          <xsd:enumeration value="Royalty Reporting"/>
          <xsd:enumeration value="Royalty Reporting Process and Royalty Reports"/>
          <xsd:enumeration value="Royalty Business"/>
          <xsd:enumeration value="OSR Projects"/>
          <xsd:enumeration value="OASIS"/>
          <xsd:enumeration value="Module"/>
          <xsd:enumeration value="Acts And Regulations"/>
          <xsd:enumeration value="Project Application"/>
          <xsd:enumeration value="AMD Reporting Forms - Version 2.0 Changes - October 31, 2018"/>
          <xsd:enumeration value="Supplemental Reporting"/>
          <xsd:enumeration value="Supplemental Reporting Submission and Audit Processes"/>
        </xsd:restriction>
      </xsd:simpleType>
    </xsd:element>
    <xsd:element name="Course_x0020_Description" ma:index="10" nillable="true" ma:displayName="Course Description" ma:description="Description of what the course is about." ma:internalName="Course_x0020_Description" ma:readOnly="false">
      <xsd:simpleType>
        <xsd:restriction base="dms:Note"/>
      </xsd:simpleType>
    </xsd:element>
    <xsd:element name="Order1" ma:index="11" nillable="true" ma:displayName="Order" ma:description="To define the order of the file on the page." ma:format="Dropdown" ma:internalName="Order1">
      <xsd:simpleType>
        <xsd:restriction base="dms:Choice">
          <xsd:enumeration value="00"/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</xsd:restriction>
      </xsd:simpleType>
    </xsd:element>
    <xsd:element name="Audience1" ma:index="12" nillable="true" ma:displayName="Audience" ma:description="Defines the target audience." ma:internalName="Audience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tractor"/>
                    <xsd:enumeration value="Employee"/>
                    <xsd:enumeration value="Manager"/>
                  </xsd:restriction>
                </xsd:simpleType>
              </xsd:element>
            </xsd:sequence>
          </xsd:extension>
        </xsd:complexContent>
      </xsd:complexType>
    </xsd:element>
    <xsd:element name="EOL_x0020_Thumbnail" ma:index="14" nillable="true" ma:displayName="EOL Thumbnail" ma:internalName="EOL_x0020_Thumbnail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b5d7d-85b8-485a-94e1-bd5df7614905" elementFormDefault="qualified">
    <xsd:import namespace="http://schemas.microsoft.com/office/2006/documentManagement/types"/>
    <xsd:import namespace="http://schemas.microsoft.com/office/infopath/2007/PartnerControls"/>
    <xsd:element name="Hide_x0020_Me" ma:index="13" nillable="true" ma:displayName="Hide Me" ma:default="0" ma:description="Use this option to hide the file from showing on other lists." ma:internalName="Hide_x0020_M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83808-03cb-4f3c-af89-207626cead8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09703c-35a2-4cc5-bc03-45b4c99b43c1" elementFormDefault="qualified">
    <xsd:import namespace="http://schemas.microsoft.com/office/2006/documentManagement/types"/>
    <xsd:import namespace="http://schemas.microsoft.com/office/infopath/2007/PartnerControls"/>
    <xsd:element name="Area_x0020_2" ma:index="16" nillable="true" ma:displayName="Area 2" ma:default="Main Page" ma:format="Dropdown" ma:internalName="Area_x0020_2">
      <xsd:simpleType>
        <xsd:restriction base="dms:Choice">
          <xsd:enumeration value="Main Page"/>
          <xsd:enumeration value="Accounts (ETS) Administration"/>
          <xsd:enumeration value="Agreement Management"/>
          <xsd:enumeration value="Air"/>
          <xsd:enumeration value="Assignments"/>
          <xsd:enumeration value="Bidding"/>
          <xsd:enumeration value="Crown Mineral Activity"/>
          <xsd:enumeration value="Freehold Mintax"/>
          <xsd:enumeration value="Geothermal"/>
          <xsd:enumeration value="Interactive Map"/>
          <xsd:enumeration value="Land Searches"/>
          <xsd:enumeration value="Mineral Direct Purchase"/>
          <xsd:enumeration value="Mineral Royalty Form"/>
          <xsd:enumeration value="Offsets"/>
          <xsd:enumeration value="Oil Sands"/>
          <xsd:enumeration value="Oil Sands 1"/>
          <xsd:enumeration value="PNG Continuation"/>
          <xsd:enumeration value="Registration of Encumbrances"/>
          <xsd:enumeration value="Sales"/>
          <xsd:enumeration value="Technology Innovation and Emissions Reduction"/>
          <xsd:enumeration value="Transfers"/>
          <xsd:enumeration value="Unit Agreement Exhibit A"/>
          <xsd:enumeration value="Postings"/>
          <xsd:enumeration value="Unassigned"/>
          <xsd:enumeration value="Unit Agreements and Trespass"/>
          <xsd:enumeration value="MIMSales"/>
        </xsd:restriction>
      </xsd:simpleType>
    </xsd:element>
    <xsd:element name="Course_x0020_Description2" ma:index="17" nillable="true" ma:displayName="Course Description2" ma:internalName="Course_x0020_Description2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8dedacd1-8ed8-4364-83a4-3ca25ad2d99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de_x0020_Me xmlns="cd3b5d7d-85b8-485a-94e1-bd5df7614905">false</Hide_x0020_Me>
    <Audience1 xmlns="d317fc56-cd2a-4fee-83bf-2acf5d88d7a0"/>
    <EOL_x0020_Thumbnail xmlns="d317fc56-cd2a-4fee-83bf-2acf5d88d7a0">&lt;img alt="" src="/PublishingImages/Pages/Presenation.png" style="BORDER&amp;#58;0px solid;" /&gt;</EOL_x0020_Thumbnail>
    <Order1 xmlns="d317fc56-cd2a-4fee-83bf-2acf5d88d7a0">01</Order1>
    <Course_x0020_Description xmlns="d317fc56-cd2a-4fee-83bf-2acf5d88d7a0">In this course you will learn how to enter a Geothermal Application, Update an Application and Retrieve Documents. </Course_x0020_Description>
    <Module xmlns="d317fc56-cd2a-4fee-83bf-2acf5d88d7a0">Module</Module>
    <Area xmlns="d317fc56-cd2a-4fee-83bf-2acf5d88d7a0">Geothermal</Area>
    <Area_x0020_2 xmlns="1509703c-35a2-4cc5-bc03-45b4c99b43c1">Main Page</Area_x0020_2>
    <Course_x0020_Description2 xmlns="1509703c-35a2-4cc5-bc03-45b4c99b43c1" xsi:nil="true"/>
  </documentManagement>
</p:properties>
</file>

<file path=customXml/itemProps1.xml><?xml version="1.0" encoding="utf-8"?>
<ds:datastoreItem xmlns:ds="http://schemas.openxmlformats.org/officeDocument/2006/customXml" ds:itemID="{36D8A86E-CC32-476F-8BAD-0D97B0A923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17fc56-cd2a-4fee-83bf-2acf5d88d7a0"/>
    <ds:schemaRef ds:uri="cd3b5d7d-85b8-485a-94e1-bd5df7614905"/>
    <ds:schemaRef ds:uri="e6d83808-03cb-4f3c-af89-207626cead88"/>
    <ds:schemaRef ds:uri="1509703c-35a2-4cc5-bc03-45b4c99b43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B1E2A3-B1E4-4BE9-983D-0AB054F8F3CE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A7EA0F54-0763-4CCC-A1E8-7FF3107EE9E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5B6AD22-29A2-4DFB-B613-1ABB8CAD32B5}">
  <ds:schemaRefs>
    <ds:schemaRef ds:uri="http://purl.org/dc/terms/"/>
    <ds:schemaRef ds:uri="d8c13b0c-e34e-4b28-bcb2-463731fd686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94dd49f-f69d-40da-a55b-35db1c49f87a"/>
    <ds:schemaRef ds:uri="http://schemas.openxmlformats.org/package/2006/metadata/core-properties"/>
    <ds:schemaRef ds:uri="bb1d6412-9c2a-4e6a-b437-c1578de8ea05"/>
    <ds:schemaRef ds:uri="http://www.w3.org/XML/1998/namespace"/>
    <ds:schemaRef ds:uri="http://purl.org/dc/dcmitype/"/>
    <ds:schemaRef ds:uri="cd3b5d7d-85b8-485a-94e1-bd5df7614905"/>
    <ds:schemaRef ds:uri="d317fc56-cd2a-4fee-83bf-2acf5d88d7a0"/>
    <ds:schemaRef ds:uri="1509703c-35a2-4cc5-bc03-45b4c99b43c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3892</TotalTime>
  <Words>2907</Words>
  <Application>Microsoft Office PowerPoint</Application>
  <PresentationFormat>On-screen Show (4:3)</PresentationFormat>
  <Paragraphs>349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Freestyle 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Geothermal Lease Application</dc:title>
  <dc:creator>John Davies</dc:creator>
  <cp:lastModifiedBy>Lynn McIntosh</cp:lastModifiedBy>
  <cp:revision>138</cp:revision>
  <dcterms:created xsi:type="dcterms:W3CDTF">2018-11-02T20:16:17Z</dcterms:created>
  <dcterms:modified xsi:type="dcterms:W3CDTF">2025-10-27T18:22:58Z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0x0101004CF9B3243FA46A47A5D45CADF07EB49500869333630F2EE44D93EB5262DF3C44F2</vt:lpwstr>
  </property>
  <property fmtid="{D5CDD505-2E9C-101B-9397-08002B2CF9AE}" pid="3" name="_dlc_DocIdItemGuid">
    <vt:lpwstr>9f4ce300-f1bf-406f-a368-a729762fe7a9</vt:lpwstr>
  </property>
  <property fmtid="{D5CDD505-2E9C-101B-9397-08002B2CF9AE}" pid="4" name="MSIP_Label_abf2ea38-542c-4b75-bd7d-582ec36a519f_Enabled">
    <vt:lpwstr>true</vt:lpwstr>
  </property>
  <property fmtid="{D5CDD505-2E9C-101B-9397-08002B2CF9AE}" pid="5" name="MSIP_Label_abf2ea38-542c-4b75-bd7d-582ec36a519f_SetDate">
    <vt:lpwstr>2022-11-16T19:10:17Z</vt:lpwstr>
  </property>
  <property fmtid="{D5CDD505-2E9C-101B-9397-08002B2CF9AE}" pid="6" name="MSIP_Label_abf2ea38-542c-4b75-bd7d-582ec36a519f_Method">
    <vt:lpwstr>Standard</vt:lpwstr>
  </property>
  <property fmtid="{D5CDD505-2E9C-101B-9397-08002B2CF9AE}" pid="7" name="MSIP_Label_abf2ea38-542c-4b75-bd7d-582ec36a519f_Name">
    <vt:lpwstr>Protected A</vt:lpwstr>
  </property>
  <property fmtid="{D5CDD505-2E9C-101B-9397-08002B2CF9AE}" pid="8" name="MSIP_Label_abf2ea38-542c-4b75-bd7d-582ec36a519f_SiteId">
    <vt:lpwstr>2bb51c06-af9b-42c5-8bf5-3c3b7b10850b</vt:lpwstr>
  </property>
  <property fmtid="{D5CDD505-2E9C-101B-9397-08002B2CF9AE}" pid="9" name="MSIP_Label_abf2ea38-542c-4b75-bd7d-582ec36a519f_ActionId">
    <vt:lpwstr>426c9d1d-4d92-4734-8203-030be576b41c</vt:lpwstr>
  </property>
  <property fmtid="{D5CDD505-2E9C-101B-9397-08002B2CF9AE}" pid="10" name="MSIP_Label_abf2ea38-542c-4b75-bd7d-582ec36a519f_ContentBits">
    <vt:lpwstr>2</vt:lpwstr>
  </property>
</Properties>
</file>